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75" r:id="rId5"/>
    <p:sldId id="276" r:id="rId6"/>
    <p:sldId id="258" r:id="rId7"/>
    <p:sldId id="277" r:id="rId8"/>
    <p:sldId id="259" r:id="rId9"/>
    <p:sldId id="263" r:id="rId10"/>
    <p:sldId id="264" r:id="rId11"/>
    <p:sldId id="265" r:id="rId12"/>
    <p:sldId id="266" r:id="rId13"/>
    <p:sldId id="267" r:id="rId14"/>
    <p:sldId id="260" r:id="rId15"/>
    <p:sldId id="268" r:id="rId16"/>
    <p:sldId id="269" r:id="rId17"/>
    <p:sldId id="270" r:id="rId18"/>
    <p:sldId id="261" r:id="rId19"/>
    <p:sldId id="271" r:id="rId20"/>
    <p:sldId id="272" r:id="rId21"/>
    <p:sldId id="273" r:id="rId22"/>
    <p:sldId id="262" r:id="rId23"/>
  </p:sldIdLst>
  <p:sldSz cx="9144000" cy="6858000" type="screen4x3"/>
  <p:notesSz cx="6858000" cy="9144000"/>
  <p:defaultTextStyle>
    <a:defPPr>
      <a:defRPr lang="el-GR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8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/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lvl="0"/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lvl="0"/>
            <a:endParaRPr lang="el-G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l-GR"/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lang="en-US" altLang="x-none" sz="4400" kern="1200" baseline="0">
                <a:latin typeface="Arial" panose="020B0604020202020204" pitchFamily="34" charset="0"/>
                <a:ea typeface="Arial" panose="020B0604020202020204" pitchFamily="34" charset="0"/>
              </a:rPr>
              <a:t>What makes a good argument?</a:t>
            </a:r>
            <a:endParaRPr sz="4400" kern="1200" baseline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51" name="Subtitle 2050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p>
            <a:pPr defTabSz="914400">
              <a:buClrTx/>
              <a:buSzTx/>
              <a:buFontTx/>
            </a:pPr>
            <a:r>
              <a:rPr lang="en-US" sz="3200" kern="1200" baseline="0">
                <a:latin typeface="Arial" panose="020B0604020202020204" pitchFamily="34" charset="0"/>
                <a:ea typeface="Arial" panose="020B0604020202020204" pitchFamily="34" charset="0"/>
              </a:rPr>
              <a:t>Strategies and Strategic Tips</a:t>
            </a:r>
            <a:endParaRPr lang="en-US" sz="3200" kern="1200" baseline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Valid or not?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So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 </a:t>
            </a:r>
            <a:r>
              <a:rPr b="1"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valid</a:t>
            </a:r>
            <a:r>
              <a:rPr lang="en-US" err="1">
                <a:sym typeface="+mn-ea"/>
              </a:rPr>
              <a:t>, </a:t>
            </a:r>
            <a:r>
              <a:rPr err="1">
                <a:sym typeface="+mn-ea"/>
              </a:rPr>
              <a:t>since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it’s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impossible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for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premises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true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and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conclusion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false</a:t>
            </a:r>
            <a:r>
              <a:rPr>
                <a:sym typeface="+mn-ea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b="1"/>
          </a:p>
          <a:p>
            <a:pPr>
              <a:lnSpc>
                <a:spcPct val="80000"/>
              </a:lnSpc>
            </a:pPr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sound</a:t>
            </a:r>
            <a:r>
              <a:rPr b="1">
                <a:sym typeface="+mn-ea"/>
              </a:rPr>
              <a:t>?</a:t>
            </a:r>
            <a:endParaRPr b="1"/>
          </a:p>
          <a:p>
            <a:r>
              <a:rPr lang="en-US"/>
              <a:t>Now we’re asking if the premises are true. But the first premise is false. It’s not true that if you are a confident driver and have never been in an accident, that driving over the speed limit is not dangerous for you or others.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Sound or not?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Now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we’re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asking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premises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true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But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first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premise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false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It’s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not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true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you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are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confident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driver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and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have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never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been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accident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driving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over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speed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limit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not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dangerous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for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you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others</a:t>
            </a:r>
            <a:r>
              <a:rPr>
                <a:sym typeface="+mn-ea"/>
              </a:rPr>
              <a:t>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Sound or not?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Speeding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well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known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one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main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causes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accidents</a:t>
            </a:r>
            <a:r>
              <a:rPr>
                <a:sym typeface="+mn-ea"/>
              </a:rPr>
              <a:t>, </a:t>
            </a:r>
            <a:r>
              <a:rPr b="1" err="1">
                <a:sym typeface="+mn-ea"/>
              </a:rPr>
              <a:t>regardless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of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skills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and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confidence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of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speeding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driver</a:t>
            </a:r>
            <a:r>
              <a:rPr b="1">
                <a:sym typeface="+mn-ea"/>
              </a:rPr>
              <a:t>. </a:t>
            </a:r>
            <a:r>
              <a:rPr err="1">
                <a:sym typeface="+mn-ea"/>
              </a:rPr>
              <a:t>Indeed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there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other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drivers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road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not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which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confident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drivers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have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never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been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accident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and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might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react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dangerous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ways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presence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speeding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driver</a:t>
            </a:r>
            <a:r>
              <a:rPr>
                <a:sym typeface="+mn-ea"/>
              </a:rPr>
              <a:t>.</a:t>
            </a:r>
            <a:endParaRPr>
              <a:sym typeface="+mn-ea"/>
            </a:endParaRPr>
          </a:p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Hence</a:t>
            </a:r>
            <a:r>
              <a:rPr>
                <a:sym typeface="+mn-ea"/>
              </a:rPr>
              <a:t>,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not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sound</a:t>
            </a:r>
            <a:r>
              <a:rPr b="1">
                <a:sym typeface="+mn-ea"/>
              </a:rPr>
              <a:t>. </a:t>
            </a:r>
            <a:r>
              <a:rPr b="1" err="1">
                <a:sym typeface="+mn-ea"/>
              </a:rPr>
              <a:t>Even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though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valid</a:t>
            </a:r>
            <a:r>
              <a:rPr b="1">
                <a:sym typeface="+mn-ea"/>
              </a:rPr>
              <a:t>, </a:t>
            </a:r>
            <a:r>
              <a:rPr b="1" err="1">
                <a:sym typeface="+mn-ea"/>
              </a:rPr>
              <a:t>it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has</a:t>
            </a:r>
            <a:r>
              <a:rPr b="1">
                <a:sym typeface="+mn-ea"/>
              </a:rPr>
              <a:t> a </a:t>
            </a:r>
            <a:r>
              <a:rPr b="1" err="1">
                <a:sym typeface="+mn-ea"/>
              </a:rPr>
              <a:t>false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premise</a:t>
            </a:r>
            <a:r>
              <a:rPr b="1">
                <a:sym typeface="+mn-ea"/>
              </a:rPr>
              <a:t>, </a:t>
            </a:r>
            <a:r>
              <a:rPr b="1" err="1">
                <a:sym typeface="+mn-ea"/>
              </a:rPr>
              <a:t>so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it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a </a:t>
            </a:r>
            <a:r>
              <a:rPr b="1" err="1">
                <a:sym typeface="+mn-ea"/>
              </a:rPr>
              <a:t>bad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.</a:t>
            </a:r>
            <a:endParaRPr b="1"/>
          </a:p>
          <a:p>
            <a:pPr>
              <a:lnSpc>
                <a:spcPct val="80000"/>
              </a:lnSpc>
            </a:pPr>
            <a:endParaRPr lang="en-US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614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US" altLang="x-none"/>
              <a:t>Example 2</a:t>
            </a:r>
          </a:p>
        </p:txBody>
      </p:sp>
      <p:sp>
        <p:nvSpPr>
          <p:cNvPr id="6147" name="Text Placeholder 614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 marL="0" indent="0">
              <a:lnSpc>
                <a:spcPct val="80000"/>
              </a:lnSpc>
              <a:buNone/>
            </a:pPr>
            <a:r>
              <a:rPr lang="en-US" sz="2800" b="1"/>
              <a:t>Situation</a:t>
            </a:r>
            <a:endParaRPr lang="en-US" sz="2800" b="1"/>
          </a:p>
          <a:p>
            <a:pPr marL="0" indent="0">
              <a:lnSpc>
                <a:spcPct val="80000"/>
              </a:lnSpc>
              <a:buNone/>
            </a:pPr>
            <a:endParaRPr lang="en-US" sz="2000" b="1"/>
          </a:p>
          <a:p>
            <a:pPr marL="0" indent="0">
              <a:lnSpc>
                <a:spcPct val="80000"/>
              </a:lnSpc>
              <a:buNone/>
            </a:pPr>
            <a:endParaRPr sz="2000" b="1"/>
          </a:p>
          <a:p>
            <a:pPr>
              <a:lnSpc>
                <a:spcPct val="80000"/>
              </a:lnSpc>
            </a:pPr>
            <a:r>
              <a:rPr err="1"/>
              <a:t>We</a:t>
            </a:r>
            <a:r>
              <a:t> </a:t>
            </a:r>
            <a:r>
              <a:rPr err="1"/>
              <a:t>left</a:t>
            </a:r>
            <a:r>
              <a:t> </a:t>
            </a:r>
            <a:r>
              <a:rPr err="1"/>
              <a:t>our</a:t>
            </a:r>
            <a:r>
              <a:t> </a:t>
            </a:r>
            <a:r>
              <a:rPr err="1"/>
              <a:t>parrot</a:t>
            </a:r>
            <a:r>
              <a:t> </a:t>
            </a:r>
            <a:r>
              <a:rPr err="1"/>
              <a:t>in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house</a:t>
            </a:r>
            <a:r>
              <a:t> </a:t>
            </a:r>
            <a:r>
              <a:rPr err="1"/>
              <a:t>this</a:t>
            </a:r>
            <a:r>
              <a:t> </a:t>
            </a:r>
            <a:r>
              <a:rPr err="1"/>
              <a:t>morning</a:t>
            </a:r>
            <a:r>
              <a:t>. </a:t>
            </a:r>
            <a:r>
              <a:rPr err="1"/>
              <a:t>The</a:t>
            </a:r>
            <a:r>
              <a:t> </a:t>
            </a:r>
            <a:r>
              <a:rPr err="1"/>
              <a:t>nearest</a:t>
            </a:r>
            <a:r>
              <a:t> </a:t>
            </a:r>
            <a:r>
              <a:rPr err="1"/>
              <a:t>neighbour</a:t>
            </a:r>
            <a:r>
              <a:t> </a:t>
            </a:r>
            <a:r>
              <a:rPr err="1"/>
              <a:t>lives</a:t>
            </a:r>
            <a:r>
              <a:t> </a:t>
            </a:r>
            <a:r>
              <a:rPr err="1"/>
              <a:t>one</a:t>
            </a:r>
            <a:r>
              <a:t> </a:t>
            </a:r>
            <a:r>
              <a:rPr err="1"/>
              <a:t>kilometre</a:t>
            </a:r>
            <a:r>
              <a:t> </a:t>
            </a:r>
            <a:r>
              <a:rPr err="1"/>
              <a:t>away</a:t>
            </a:r>
            <a:r>
              <a:t>. </a:t>
            </a:r>
            <a:r>
              <a:rPr err="1"/>
              <a:t>When</a:t>
            </a:r>
            <a:r>
              <a:t> </a:t>
            </a:r>
            <a:r>
              <a:rPr err="1"/>
              <a:t>we</a:t>
            </a:r>
            <a:r>
              <a:t> </a:t>
            </a:r>
            <a:r>
              <a:rPr err="1"/>
              <a:t>got</a:t>
            </a:r>
            <a:r>
              <a:t> </a:t>
            </a:r>
            <a:r>
              <a:rPr err="1"/>
              <a:t>home</a:t>
            </a:r>
            <a:r>
              <a:t> </a:t>
            </a:r>
            <a:r>
              <a:rPr err="1"/>
              <a:t>from</a:t>
            </a:r>
            <a:r>
              <a:t> </a:t>
            </a:r>
            <a:r>
              <a:rPr err="1"/>
              <a:t>work</a:t>
            </a:r>
            <a:r>
              <a:t>, </a:t>
            </a:r>
            <a:r>
              <a:rPr err="1"/>
              <a:t>the</a:t>
            </a:r>
            <a:r>
              <a:t> </a:t>
            </a:r>
            <a:r>
              <a:rPr err="1"/>
              <a:t>parrot</a:t>
            </a:r>
            <a:r>
              <a:t> </a:t>
            </a:r>
            <a:r>
              <a:rPr err="1"/>
              <a:t>was</a:t>
            </a:r>
            <a:r>
              <a:t> </a:t>
            </a:r>
            <a:r>
              <a:rPr err="1"/>
              <a:t>gone</a:t>
            </a:r>
            <a:r>
              <a:t>. </a:t>
            </a:r>
            <a:r>
              <a:rPr err="1"/>
              <a:t>It’s</a:t>
            </a:r>
            <a:r>
              <a:t> </a:t>
            </a:r>
            <a:r>
              <a:rPr err="1"/>
              <a:t>most</a:t>
            </a:r>
            <a:r>
              <a:t> </a:t>
            </a:r>
            <a:r>
              <a:rPr err="1"/>
              <a:t>probable</a:t>
            </a:r>
            <a:r>
              <a:t> </a:t>
            </a:r>
            <a:r>
              <a:rPr err="1"/>
              <a:t>that</a:t>
            </a:r>
            <a:r>
              <a:t> </a:t>
            </a:r>
            <a:r>
              <a:rPr err="1"/>
              <a:t>our</a:t>
            </a:r>
            <a:r>
              <a:t> </a:t>
            </a:r>
            <a:r>
              <a:rPr err="1"/>
              <a:t>neighbour</a:t>
            </a:r>
            <a:r>
              <a:t> </a:t>
            </a:r>
            <a:r>
              <a:rPr err="1"/>
              <a:t>stole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parrot</a:t>
            </a:r>
            <a:r>
              <a:t>.</a:t>
            </a:r>
          </a:p>
          <a:p>
            <a:pPr>
              <a:lnSpc>
                <a:spcPct val="80000"/>
              </a:lnSpc>
            </a:pPr>
            <a:endParaRPr sz="2000" b="1"/>
          </a:p>
          <a:p>
            <a:pPr>
              <a:lnSpc>
                <a:spcPct val="80000"/>
              </a:lnSpc>
            </a:pPr>
            <a:r>
              <a:rPr b="1" err="1"/>
              <a:t>What’s</a:t>
            </a:r>
            <a:r>
              <a:rPr b="1"/>
              <a:t> </a:t>
            </a:r>
            <a:r>
              <a:rPr b="1" err="1"/>
              <a:t>the</a:t>
            </a:r>
            <a:r>
              <a:rPr b="1"/>
              <a:t> </a:t>
            </a:r>
            <a:r>
              <a:rPr b="1" err="1"/>
              <a:t>conclusion</a:t>
            </a:r>
            <a:r>
              <a:rPr b="1"/>
              <a:t>?</a:t>
            </a:r>
            <a:endParaRPr b="1"/>
          </a:p>
          <a:p>
            <a:pPr>
              <a:lnSpc>
                <a:spcPct val="80000"/>
              </a:lnSpc>
            </a:pPr>
            <a:endParaRPr b="1"/>
          </a:p>
          <a:p>
            <a:pPr>
              <a:lnSpc>
                <a:spcPct val="80000"/>
              </a:lnSpc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err="1">
                <a:sym typeface="+mn-ea"/>
              </a:rPr>
              <a:t>Our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neighbour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stole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parrot</a:t>
            </a:r>
            <a:r>
              <a:rPr lang="en-US" err="1">
                <a:sym typeface="+mn-ea"/>
              </a:rPr>
              <a:t>!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deductive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or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non</a:t>
            </a:r>
            <a:r>
              <a:rPr b="1">
                <a:sym typeface="+mn-ea"/>
              </a:rPr>
              <a:t>-</a:t>
            </a:r>
            <a:r>
              <a:rPr b="1" err="1">
                <a:sym typeface="+mn-ea"/>
              </a:rPr>
              <a:t>deductive</a:t>
            </a:r>
            <a:r>
              <a:rPr b="1">
                <a:sym typeface="+mn-ea"/>
              </a:rPr>
              <a:t>?</a:t>
            </a:r>
            <a:endParaRPr b="1"/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Deductive or non-deductive?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err="1">
                <a:sym typeface="+mn-ea"/>
              </a:rPr>
              <a:t>Non</a:t>
            </a:r>
            <a:r>
              <a:rPr>
                <a:sym typeface="+mn-ea"/>
              </a:rPr>
              <a:t>-</a:t>
            </a:r>
            <a:r>
              <a:rPr err="1">
                <a:sym typeface="+mn-ea"/>
              </a:rPr>
              <a:t>deductive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as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evidenced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words</a:t>
            </a:r>
            <a:r>
              <a:rPr>
                <a:sym typeface="+mn-ea"/>
              </a:rPr>
              <a:t> “</a:t>
            </a:r>
            <a:r>
              <a:rPr err="1">
                <a:sym typeface="+mn-ea"/>
              </a:rPr>
              <a:t>it’s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most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probable</a:t>
            </a:r>
            <a:r>
              <a:rPr>
                <a:sym typeface="+mn-ea"/>
              </a:rPr>
              <a:t>”. </a:t>
            </a:r>
            <a:r>
              <a:rPr err="1">
                <a:sym typeface="+mn-ea"/>
              </a:rPr>
              <a:t>But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also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it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doesn’t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seem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like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giving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reasons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would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guarantee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conclusion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true</a:t>
            </a:r>
            <a:r>
              <a:rPr>
                <a:sym typeface="+mn-ea"/>
              </a:rPr>
              <a:t>.</a:t>
            </a:r>
            <a:endParaRPr>
              <a:sym typeface="+mn-ea"/>
            </a:endParaRPr>
          </a:p>
          <a:p>
            <a:endParaRPr lang="en-US"/>
          </a:p>
          <a:p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strong</a:t>
            </a:r>
            <a:r>
              <a:rPr b="1">
                <a:sym typeface="+mn-ea"/>
              </a:rPr>
              <a:t>?</a:t>
            </a:r>
            <a:endParaRPr b="1"/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Is it a strong argument?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Not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really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It’s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bit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quick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accuse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your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neighbour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stealing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parrot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Think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other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things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could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have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happened</a:t>
            </a:r>
            <a:r>
              <a:rPr>
                <a:sym typeface="+mn-ea"/>
              </a:rPr>
              <a:t>… </a:t>
            </a:r>
            <a:r>
              <a:rPr err="1">
                <a:sym typeface="+mn-ea"/>
              </a:rPr>
              <a:t>maybe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flew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out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window</a:t>
            </a:r>
            <a:r>
              <a:rPr>
                <a:sym typeface="+mn-ea"/>
              </a:rPr>
              <a:t>!</a:t>
            </a:r>
          </a:p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So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weak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Game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over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It’s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bad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716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US" altLang="x-none"/>
              <a:t>Example 3</a:t>
            </a:r>
          </a:p>
        </p:txBody>
      </p:sp>
      <p:sp>
        <p:nvSpPr>
          <p:cNvPr id="7171" name="Text Placeholder 717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>
              <a:lnSpc>
                <a:spcPct val="80000"/>
              </a:lnSpc>
            </a:pPr>
            <a:r>
              <a:rPr sz="1400" err="1"/>
              <a:t>There’s</a:t>
            </a:r>
            <a:r>
              <a:rPr sz="1400"/>
              <a:t> </a:t>
            </a:r>
            <a:r>
              <a:rPr sz="1400" err="1"/>
              <a:t>been</a:t>
            </a:r>
            <a:r>
              <a:rPr sz="1400"/>
              <a:t> a </a:t>
            </a:r>
            <a:r>
              <a:rPr sz="1400" err="1"/>
              <a:t>popular</a:t>
            </a:r>
            <a:r>
              <a:rPr sz="1400"/>
              <a:t> </a:t>
            </a:r>
            <a:r>
              <a:rPr sz="1400" err="1"/>
              <a:t>revolutionary</a:t>
            </a:r>
            <a:r>
              <a:rPr sz="1400"/>
              <a:t> </a:t>
            </a:r>
            <a:r>
              <a:rPr sz="1400" err="1"/>
              <a:t>uprising</a:t>
            </a:r>
            <a:r>
              <a:rPr sz="1400"/>
              <a:t> </a:t>
            </a:r>
            <a:r>
              <a:rPr sz="1400" err="1"/>
              <a:t>in</a:t>
            </a:r>
            <a:r>
              <a:rPr sz="1400"/>
              <a:t> </a:t>
            </a:r>
            <a:r>
              <a:rPr sz="1400" err="1"/>
              <a:t>Tunisia</a:t>
            </a:r>
            <a:r>
              <a:rPr sz="1400"/>
              <a:t>, </a:t>
            </a:r>
            <a:r>
              <a:rPr sz="1400" err="1"/>
              <a:t>which</a:t>
            </a:r>
            <a:r>
              <a:rPr sz="1400"/>
              <a:t> </a:t>
            </a:r>
            <a:r>
              <a:rPr sz="1400" err="1"/>
              <a:t>is</a:t>
            </a:r>
            <a:r>
              <a:rPr sz="1400"/>
              <a:t> a </a:t>
            </a:r>
            <a:r>
              <a:rPr sz="1400" err="1"/>
              <a:t>North</a:t>
            </a:r>
            <a:r>
              <a:rPr sz="1400"/>
              <a:t> </a:t>
            </a:r>
            <a:r>
              <a:rPr sz="1400" err="1"/>
              <a:t>African</a:t>
            </a:r>
            <a:r>
              <a:rPr sz="1400"/>
              <a:t> </a:t>
            </a:r>
            <a:r>
              <a:rPr sz="1400" err="1"/>
              <a:t>Arab</a:t>
            </a:r>
            <a:r>
              <a:rPr sz="1400"/>
              <a:t> </a:t>
            </a:r>
            <a:r>
              <a:rPr sz="1400" err="1"/>
              <a:t>nation</a:t>
            </a:r>
            <a:r>
              <a:rPr sz="1400"/>
              <a:t>. </a:t>
            </a:r>
            <a:r>
              <a:rPr sz="1400" err="1"/>
              <a:t>There’s</a:t>
            </a:r>
            <a:r>
              <a:rPr sz="1400"/>
              <a:t> </a:t>
            </a:r>
            <a:r>
              <a:rPr sz="1400" err="1"/>
              <a:t>been</a:t>
            </a:r>
            <a:r>
              <a:rPr sz="1400"/>
              <a:t> a </a:t>
            </a:r>
            <a:r>
              <a:rPr sz="1400" err="1"/>
              <a:t>popular</a:t>
            </a:r>
            <a:r>
              <a:rPr sz="1400"/>
              <a:t> </a:t>
            </a:r>
            <a:r>
              <a:rPr sz="1400" err="1"/>
              <a:t>revolutionary</a:t>
            </a:r>
            <a:r>
              <a:rPr sz="1400"/>
              <a:t> </a:t>
            </a:r>
            <a:r>
              <a:rPr sz="1400" err="1"/>
              <a:t>uprising</a:t>
            </a:r>
            <a:r>
              <a:rPr sz="1400"/>
              <a:t> </a:t>
            </a:r>
            <a:r>
              <a:rPr sz="1400" err="1"/>
              <a:t>in</a:t>
            </a:r>
            <a:r>
              <a:rPr sz="1400"/>
              <a:t> </a:t>
            </a:r>
            <a:r>
              <a:rPr sz="1400" err="1"/>
              <a:t>Libya</a:t>
            </a:r>
            <a:r>
              <a:rPr sz="1400"/>
              <a:t>, </a:t>
            </a:r>
            <a:r>
              <a:rPr sz="1400" err="1"/>
              <a:t>also</a:t>
            </a:r>
            <a:r>
              <a:rPr sz="1400"/>
              <a:t> a </a:t>
            </a:r>
            <a:r>
              <a:rPr sz="1400" err="1"/>
              <a:t>North</a:t>
            </a:r>
            <a:r>
              <a:rPr sz="1400"/>
              <a:t> </a:t>
            </a:r>
            <a:r>
              <a:rPr sz="1400" err="1"/>
              <a:t>African</a:t>
            </a:r>
            <a:r>
              <a:rPr sz="1400"/>
              <a:t> </a:t>
            </a:r>
            <a:r>
              <a:rPr sz="1400" err="1"/>
              <a:t>Arab</a:t>
            </a:r>
            <a:r>
              <a:rPr sz="1400"/>
              <a:t> </a:t>
            </a:r>
            <a:r>
              <a:rPr sz="1400" err="1"/>
              <a:t>nation</a:t>
            </a:r>
            <a:r>
              <a:rPr sz="1400"/>
              <a:t>. </a:t>
            </a:r>
            <a:r>
              <a:rPr sz="1400" err="1"/>
              <a:t>There’s</a:t>
            </a:r>
            <a:r>
              <a:rPr sz="1400"/>
              <a:t> </a:t>
            </a:r>
            <a:r>
              <a:rPr sz="1400" err="1"/>
              <a:t>been</a:t>
            </a:r>
            <a:r>
              <a:rPr sz="1400"/>
              <a:t> a </a:t>
            </a:r>
            <a:r>
              <a:rPr sz="1400" err="1"/>
              <a:t>popular</a:t>
            </a:r>
            <a:r>
              <a:rPr sz="1400"/>
              <a:t> </a:t>
            </a:r>
            <a:r>
              <a:rPr sz="1400" err="1"/>
              <a:t>revolutionary</a:t>
            </a:r>
            <a:r>
              <a:rPr sz="1400"/>
              <a:t> </a:t>
            </a:r>
            <a:r>
              <a:rPr sz="1400" err="1"/>
              <a:t>uprising</a:t>
            </a:r>
            <a:r>
              <a:rPr sz="1400"/>
              <a:t> </a:t>
            </a:r>
            <a:r>
              <a:rPr sz="1400" err="1"/>
              <a:t>in</a:t>
            </a:r>
            <a:r>
              <a:rPr sz="1400"/>
              <a:t> </a:t>
            </a:r>
            <a:r>
              <a:rPr sz="1400" err="1"/>
              <a:t>Egypt</a:t>
            </a:r>
            <a:r>
              <a:rPr sz="1400"/>
              <a:t>, </a:t>
            </a:r>
            <a:r>
              <a:rPr sz="1400" err="1"/>
              <a:t>another</a:t>
            </a:r>
            <a:r>
              <a:rPr sz="1400"/>
              <a:t> </a:t>
            </a:r>
            <a:r>
              <a:rPr sz="1400" err="1"/>
              <a:t>North</a:t>
            </a:r>
            <a:r>
              <a:rPr sz="1400"/>
              <a:t> </a:t>
            </a:r>
            <a:r>
              <a:rPr sz="1400" err="1"/>
              <a:t>African</a:t>
            </a:r>
            <a:r>
              <a:rPr sz="1400"/>
              <a:t> </a:t>
            </a:r>
            <a:r>
              <a:rPr sz="1400" err="1"/>
              <a:t>Arab</a:t>
            </a:r>
            <a:r>
              <a:rPr sz="1400"/>
              <a:t> </a:t>
            </a:r>
            <a:r>
              <a:rPr sz="1400" err="1"/>
              <a:t>nation</a:t>
            </a:r>
            <a:r>
              <a:rPr sz="1400"/>
              <a:t>. </a:t>
            </a:r>
            <a:r>
              <a:rPr sz="1400" err="1"/>
              <a:t>There’s</a:t>
            </a:r>
            <a:r>
              <a:rPr sz="1400"/>
              <a:t> </a:t>
            </a:r>
            <a:r>
              <a:rPr sz="1400" err="1"/>
              <a:t>been</a:t>
            </a:r>
            <a:r>
              <a:rPr sz="1400"/>
              <a:t> a </a:t>
            </a:r>
            <a:r>
              <a:rPr sz="1400" err="1"/>
              <a:t>popular</a:t>
            </a:r>
            <a:r>
              <a:rPr sz="1400"/>
              <a:t> </a:t>
            </a:r>
            <a:r>
              <a:rPr sz="1400" err="1"/>
              <a:t>revolutionary</a:t>
            </a:r>
            <a:r>
              <a:rPr sz="1400"/>
              <a:t> </a:t>
            </a:r>
            <a:r>
              <a:rPr sz="1400" err="1"/>
              <a:t>uprising</a:t>
            </a:r>
            <a:r>
              <a:rPr sz="1400"/>
              <a:t> </a:t>
            </a:r>
            <a:r>
              <a:rPr sz="1400" err="1"/>
              <a:t>in</a:t>
            </a:r>
            <a:r>
              <a:rPr sz="1400"/>
              <a:t> </a:t>
            </a:r>
            <a:r>
              <a:rPr sz="1400" err="1"/>
              <a:t>Bahrain</a:t>
            </a:r>
            <a:r>
              <a:rPr sz="1400"/>
              <a:t>, </a:t>
            </a:r>
            <a:r>
              <a:rPr sz="1400" err="1"/>
              <a:t>yet</a:t>
            </a:r>
            <a:r>
              <a:rPr sz="1400"/>
              <a:t> </a:t>
            </a:r>
            <a:r>
              <a:rPr sz="1400" err="1"/>
              <a:t>another</a:t>
            </a:r>
            <a:r>
              <a:rPr sz="1400"/>
              <a:t> </a:t>
            </a:r>
            <a:r>
              <a:rPr sz="1400" err="1"/>
              <a:t>North</a:t>
            </a:r>
            <a:r>
              <a:rPr sz="1400"/>
              <a:t> </a:t>
            </a:r>
            <a:r>
              <a:rPr sz="1400" err="1"/>
              <a:t>African</a:t>
            </a:r>
            <a:r>
              <a:rPr sz="1400"/>
              <a:t> </a:t>
            </a:r>
            <a:r>
              <a:rPr sz="1400" err="1"/>
              <a:t>Arab</a:t>
            </a:r>
            <a:r>
              <a:rPr sz="1400"/>
              <a:t> </a:t>
            </a:r>
            <a:r>
              <a:rPr sz="1400" err="1"/>
              <a:t>nation</a:t>
            </a:r>
            <a:r>
              <a:rPr sz="1400"/>
              <a:t>. </a:t>
            </a:r>
            <a:r>
              <a:rPr sz="1400" err="1"/>
              <a:t>Finally</a:t>
            </a:r>
            <a:r>
              <a:rPr sz="1400"/>
              <a:t>, </a:t>
            </a:r>
            <a:r>
              <a:rPr sz="1400" err="1"/>
              <a:t>there’s</a:t>
            </a:r>
            <a:r>
              <a:rPr sz="1400"/>
              <a:t> </a:t>
            </a:r>
            <a:r>
              <a:rPr sz="1400" err="1"/>
              <a:t>been</a:t>
            </a:r>
            <a:r>
              <a:rPr sz="1400"/>
              <a:t> a </a:t>
            </a:r>
            <a:r>
              <a:rPr sz="1400" err="1"/>
              <a:t>popular</a:t>
            </a:r>
            <a:r>
              <a:rPr sz="1400"/>
              <a:t> </a:t>
            </a:r>
            <a:r>
              <a:rPr sz="1400" err="1"/>
              <a:t>revolutionary</a:t>
            </a:r>
            <a:r>
              <a:rPr sz="1400"/>
              <a:t> </a:t>
            </a:r>
            <a:r>
              <a:rPr sz="1400" err="1"/>
              <a:t>uprising</a:t>
            </a:r>
            <a:r>
              <a:rPr sz="1400"/>
              <a:t> </a:t>
            </a:r>
            <a:r>
              <a:rPr sz="1400" err="1"/>
              <a:t>in</a:t>
            </a:r>
            <a:r>
              <a:rPr sz="1400"/>
              <a:t> </a:t>
            </a:r>
            <a:r>
              <a:rPr sz="1400" err="1"/>
              <a:t>Iran</a:t>
            </a:r>
            <a:r>
              <a:rPr sz="1400"/>
              <a:t>, </a:t>
            </a:r>
            <a:r>
              <a:rPr sz="1400" err="1"/>
              <a:t>which</a:t>
            </a:r>
            <a:r>
              <a:rPr sz="1400"/>
              <a:t> </a:t>
            </a:r>
            <a:r>
              <a:rPr sz="1400" err="1"/>
              <a:t>is</a:t>
            </a:r>
            <a:r>
              <a:rPr sz="1400"/>
              <a:t> </a:t>
            </a:r>
            <a:r>
              <a:rPr sz="1400" err="1"/>
              <a:t>an</a:t>
            </a:r>
            <a:r>
              <a:rPr sz="1400"/>
              <a:t> </a:t>
            </a:r>
            <a:r>
              <a:rPr sz="1400" err="1"/>
              <a:t>Arab</a:t>
            </a:r>
            <a:r>
              <a:rPr sz="1400"/>
              <a:t> </a:t>
            </a:r>
            <a:r>
              <a:rPr sz="1400" err="1"/>
              <a:t>nation</a:t>
            </a:r>
            <a:r>
              <a:rPr sz="1400"/>
              <a:t>. </a:t>
            </a:r>
            <a:r>
              <a:rPr sz="1400" err="1"/>
              <a:t>So</a:t>
            </a:r>
            <a:r>
              <a:rPr sz="1400"/>
              <a:t> </a:t>
            </a:r>
            <a:r>
              <a:rPr sz="1400" err="1"/>
              <a:t>there</a:t>
            </a:r>
            <a:r>
              <a:rPr sz="1400"/>
              <a:t> </a:t>
            </a:r>
            <a:r>
              <a:rPr sz="1400" err="1"/>
              <a:t>will</a:t>
            </a:r>
            <a:r>
              <a:rPr sz="1400"/>
              <a:t> </a:t>
            </a:r>
            <a:r>
              <a:rPr sz="1400" err="1"/>
              <a:t>be</a:t>
            </a:r>
            <a:r>
              <a:rPr sz="1400"/>
              <a:t> a </a:t>
            </a:r>
            <a:r>
              <a:rPr sz="1400" err="1"/>
              <a:t>popular</a:t>
            </a:r>
            <a:r>
              <a:rPr sz="1400"/>
              <a:t> </a:t>
            </a:r>
            <a:r>
              <a:rPr sz="1400" err="1"/>
              <a:t>revolutionary</a:t>
            </a:r>
            <a:r>
              <a:rPr sz="1400"/>
              <a:t> </a:t>
            </a:r>
            <a:r>
              <a:rPr sz="1400" err="1"/>
              <a:t>uprising</a:t>
            </a:r>
            <a:r>
              <a:rPr sz="1400"/>
              <a:t> </a:t>
            </a:r>
            <a:r>
              <a:rPr sz="1400" err="1"/>
              <a:t>in</a:t>
            </a:r>
            <a:r>
              <a:rPr sz="1400"/>
              <a:t> </a:t>
            </a:r>
            <a:r>
              <a:rPr sz="1400" err="1"/>
              <a:t>at</a:t>
            </a:r>
            <a:r>
              <a:rPr sz="1400"/>
              <a:t> </a:t>
            </a:r>
            <a:r>
              <a:rPr sz="1400" err="1"/>
              <a:t>least</a:t>
            </a:r>
            <a:r>
              <a:rPr sz="1400"/>
              <a:t> </a:t>
            </a:r>
            <a:r>
              <a:rPr sz="1400" err="1"/>
              <a:t>one</a:t>
            </a:r>
            <a:r>
              <a:rPr sz="1400"/>
              <a:t> </a:t>
            </a:r>
            <a:r>
              <a:rPr sz="1400" err="1"/>
              <a:t>other</a:t>
            </a:r>
            <a:r>
              <a:rPr sz="1400"/>
              <a:t> </a:t>
            </a:r>
            <a:r>
              <a:rPr sz="1400" err="1"/>
              <a:t>Arab</a:t>
            </a:r>
            <a:r>
              <a:rPr sz="1400"/>
              <a:t> </a:t>
            </a:r>
            <a:r>
              <a:rPr sz="1400" err="1"/>
              <a:t>country</a:t>
            </a:r>
            <a:r>
              <a:rPr sz="1400"/>
              <a:t> </a:t>
            </a:r>
            <a:r>
              <a:rPr sz="1400" err="1"/>
              <a:t>in</a:t>
            </a:r>
            <a:r>
              <a:rPr sz="1400"/>
              <a:t> </a:t>
            </a:r>
            <a:r>
              <a:rPr sz="1400" err="1"/>
              <a:t>the</a:t>
            </a:r>
            <a:r>
              <a:rPr sz="1400"/>
              <a:t> </a:t>
            </a:r>
            <a:r>
              <a:rPr sz="1400" err="1"/>
              <a:t>next</a:t>
            </a:r>
            <a:r>
              <a:rPr sz="1400"/>
              <a:t> </a:t>
            </a:r>
            <a:r>
              <a:rPr sz="1400" err="1"/>
              <a:t>few</a:t>
            </a:r>
            <a:r>
              <a:rPr sz="1400"/>
              <a:t> </a:t>
            </a:r>
            <a:r>
              <a:rPr sz="1400" err="1"/>
              <a:t>years</a:t>
            </a:r>
            <a:r>
              <a:rPr sz="1400"/>
              <a:t>.</a:t>
            </a:r>
            <a:endParaRPr sz="1400" b="1"/>
          </a:p>
          <a:p>
            <a:pPr>
              <a:lnSpc>
                <a:spcPct val="80000"/>
              </a:lnSpc>
            </a:pPr>
            <a:r>
              <a:rPr sz="1400" b="1" err="1"/>
              <a:t>What’s</a:t>
            </a:r>
            <a:r>
              <a:rPr sz="1400" b="1"/>
              <a:t> </a:t>
            </a:r>
            <a:r>
              <a:rPr sz="1400" b="1" err="1"/>
              <a:t>the</a:t>
            </a:r>
            <a:r>
              <a:rPr sz="1400" b="1"/>
              <a:t> </a:t>
            </a:r>
            <a:r>
              <a:rPr sz="1400" b="1" err="1"/>
              <a:t>conclusion</a:t>
            </a:r>
            <a:r>
              <a:rPr sz="1400" b="1"/>
              <a:t>?</a:t>
            </a:r>
            <a:endParaRPr sz="1400" b="1"/>
          </a:p>
          <a:p>
            <a:pPr>
              <a:lnSpc>
                <a:spcPct val="80000"/>
              </a:lnSpc>
            </a:pPr>
            <a:endParaRPr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err="1">
                <a:sym typeface="+mn-ea"/>
              </a:rPr>
              <a:t>There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will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popular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revolutionary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uprising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least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one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other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Arab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country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next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few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years</a:t>
            </a:r>
            <a:r>
              <a:rPr>
                <a:sym typeface="+mn-ea"/>
              </a:rPr>
              <a:t>.</a:t>
            </a:r>
          </a:p>
          <a:p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deductive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or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non</a:t>
            </a:r>
            <a:r>
              <a:rPr b="1">
                <a:sym typeface="+mn-ea"/>
              </a:rPr>
              <a:t>-</a:t>
            </a:r>
            <a:r>
              <a:rPr b="1" err="1">
                <a:sym typeface="+mn-ea"/>
              </a:rPr>
              <a:t>deductive</a:t>
            </a:r>
            <a:r>
              <a:rPr b="1">
                <a:sym typeface="+mn-ea"/>
              </a:rPr>
              <a:t>?</a:t>
            </a:r>
            <a:endParaRPr b="1"/>
          </a:p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Deductive or non-deductive?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There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clear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indicator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words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help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us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making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choice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If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take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deductive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one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it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would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quite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easy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show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it’s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invalid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Furthermore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premises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not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seem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intended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demonstrate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beyond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doubt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will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popular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revolutionary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uprising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least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one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other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Arab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country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next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few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years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but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rather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suggest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quite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likely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happen</a:t>
            </a:r>
            <a:r>
              <a:rPr>
                <a:sym typeface="+mn-ea"/>
              </a:rPr>
              <a:t>.</a:t>
            </a:r>
          </a:p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We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will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thus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treat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as</a:t>
            </a:r>
            <a:r>
              <a:rPr>
                <a:sym typeface="+mn-ea"/>
              </a:rPr>
              <a:t> a </a:t>
            </a:r>
            <a:r>
              <a:rPr err="1">
                <a:sym typeface="+mn-ea"/>
              </a:rPr>
              <a:t>non</a:t>
            </a:r>
            <a:r>
              <a:rPr>
                <a:sym typeface="+mn-ea"/>
              </a:rPr>
              <a:t>-</a:t>
            </a:r>
            <a:r>
              <a:rPr err="1">
                <a:sym typeface="+mn-ea"/>
              </a:rPr>
              <a:t>deductive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one</a:t>
            </a:r>
            <a:r>
              <a:rPr>
                <a:sym typeface="+mn-ea"/>
              </a:rPr>
              <a:t>.</a:t>
            </a:r>
            <a:endParaRPr>
              <a:sym typeface="+mn-ea"/>
            </a:endParaRPr>
          </a:p>
          <a:p>
            <a:pPr>
              <a:lnSpc>
                <a:spcPct val="80000"/>
              </a:lnSpc>
            </a:pPr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strong</a:t>
            </a:r>
            <a:r>
              <a:rPr b="1">
                <a:sym typeface="+mn-ea"/>
              </a:rPr>
              <a:t>?</a:t>
            </a:r>
            <a:endParaRPr b="1"/>
          </a:p>
          <a:p>
            <a:pPr>
              <a:lnSpc>
                <a:spcPct val="80000"/>
              </a:lnSpc>
            </a:pPr>
            <a:endParaRPr b="1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307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US" altLang="x-none"/>
              <a:t>What makes a good argument</a:t>
            </a:r>
          </a:p>
        </p:txBody>
      </p:sp>
      <p:sp>
        <p:nvSpPr>
          <p:cNvPr id="3075" name="Text Placeholder 307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/>
        </p:txBody>
      </p:sp>
      <p:pic>
        <p:nvPicPr>
          <p:cNvPr id="3076" name="Picture 3075" descr="the structure of a good argumen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313" y="1317625"/>
            <a:ext cx="8207375" cy="4848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Stong or Weak argument?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err="1">
                <a:sym typeface="+mn-ea"/>
              </a:rPr>
              <a:t>If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premises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happen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to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true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given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number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Arab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countries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we’ll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say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argument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reasonably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strong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You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might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not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agree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with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me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but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here’s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some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explanation</a:t>
            </a:r>
            <a:r>
              <a:rPr>
                <a:sym typeface="+mn-ea"/>
              </a:rPr>
              <a:t>. </a:t>
            </a:r>
            <a:r>
              <a:rPr err="1">
                <a:sym typeface="+mn-ea"/>
              </a:rPr>
              <a:t>If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all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premises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are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true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then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provide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evidence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there’s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some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political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instability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spreading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region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world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and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makes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quite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probable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that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spread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won’t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stop</a:t>
            </a:r>
            <a:r>
              <a:rPr>
                <a:sym typeface="+mn-ea"/>
              </a:rPr>
              <a:t>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819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/>
        </p:txBody>
      </p:sp>
      <p:sp>
        <p:nvSpPr>
          <p:cNvPr id="8195" name="Text Placeholder 819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b="1" err="1"/>
              <a:t>Is</a:t>
            </a:r>
            <a:r>
              <a:rPr b="1"/>
              <a:t> </a:t>
            </a:r>
            <a:r>
              <a:rPr b="1" err="1"/>
              <a:t>the</a:t>
            </a:r>
            <a:r>
              <a:rPr b="1"/>
              <a:t> </a:t>
            </a:r>
            <a:r>
              <a:rPr b="1" err="1"/>
              <a:t>argument</a:t>
            </a:r>
            <a:r>
              <a:rPr b="1"/>
              <a:t> </a:t>
            </a:r>
            <a:r>
              <a:rPr b="1" err="1"/>
              <a:t>cogent</a:t>
            </a:r>
            <a:r>
              <a:rPr b="1"/>
              <a:t>?</a:t>
            </a:r>
            <a:endParaRPr b="1"/>
          </a:p>
          <a:p>
            <a:r>
              <a:rPr err="1"/>
              <a:t>That</a:t>
            </a:r>
            <a:r>
              <a:t> </a:t>
            </a:r>
            <a:r>
              <a:rPr err="1"/>
              <a:t>is</a:t>
            </a:r>
            <a:r>
              <a:t>, </a:t>
            </a:r>
            <a:r>
              <a:rPr err="1"/>
              <a:t>are</a:t>
            </a:r>
            <a:r>
              <a:t> </a:t>
            </a:r>
            <a:r>
              <a:rPr err="1"/>
              <a:t>all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premises</a:t>
            </a:r>
            <a:r>
              <a:t> </a:t>
            </a:r>
            <a:r>
              <a:rPr err="1"/>
              <a:t>true</a:t>
            </a:r>
            <a:r>
              <a:t>? </a:t>
            </a:r>
            <a:r>
              <a:rPr err="1"/>
              <a:t>And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answer</a:t>
            </a:r>
            <a:r>
              <a:t> </a:t>
            </a:r>
            <a:r>
              <a:rPr err="1"/>
              <a:t>is</a:t>
            </a:r>
            <a:r>
              <a:t> ‘</a:t>
            </a:r>
            <a:r>
              <a:rPr err="1"/>
              <a:t>no</a:t>
            </a:r>
            <a:r>
              <a:t>’, </a:t>
            </a:r>
            <a:r>
              <a:rPr err="1"/>
              <a:t>because</a:t>
            </a:r>
            <a:r>
              <a:t>:</a:t>
            </a:r>
          </a:p>
          <a:p>
            <a:r>
              <a:rPr err="1"/>
              <a:t>Iran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not</a:t>
            </a:r>
            <a:r>
              <a:t> </a:t>
            </a:r>
            <a:r>
              <a:rPr err="1"/>
              <a:t>an</a:t>
            </a:r>
            <a:r>
              <a:t> </a:t>
            </a:r>
            <a:r>
              <a:rPr err="1"/>
              <a:t>Arab</a:t>
            </a:r>
            <a:r>
              <a:t> </a:t>
            </a:r>
            <a:r>
              <a:rPr err="1"/>
              <a:t>nation</a:t>
            </a:r>
            <a:r>
              <a:t>.</a:t>
            </a:r>
          </a:p>
          <a:p>
            <a:r>
              <a:rPr err="1"/>
              <a:t>Bahrain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not</a:t>
            </a:r>
            <a:r>
              <a:t> a </a:t>
            </a:r>
            <a:r>
              <a:rPr err="1"/>
              <a:t>North</a:t>
            </a:r>
            <a:r>
              <a:t> </a:t>
            </a:r>
            <a:r>
              <a:rPr err="1"/>
              <a:t>African</a:t>
            </a:r>
            <a:r>
              <a:t> </a:t>
            </a:r>
            <a:r>
              <a:rPr err="1"/>
              <a:t>Arab</a:t>
            </a:r>
            <a:r>
              <a:t> </a:t>
            </a:r>
            <a:r>
              <a:rPr err="1"/>
              <a:t>nation</a:t>
            </a:r>
            <a:r>
              <a:t>.</a:t>
            </a:r>
          </a:p>
          <a:p>
            <a:r>
              <a:rPr err="1"/>
              <a:t>So</a:t>
            </a:r>
            <a:r>
              <a:t> </a:t>
            </a:r>
            <a:r>
              <a:rPr err="1"/>
              <a:t>at</a:t>
            </a:r>
            <a:r>
              <a:t> </a:t>
            </a:r>
            <a:r>
              <a:rPr err="1"/>
              <a:t>least</a:t>
            </a:r>
            <a:r>
              <a:t> </a:t>
            </a:r>
            <a:r>
              <a:rPr err="1"/>
              <a:t>two</a:t>
            </a:r>
            <a:r>
              <a:t> </a:t>
            </a:r>
            <a:r>
              <a:rPr err="1"/>
              <a:t>premises</a:t>
            </a:r>
            <a:r>
              <a:t> </a:t>
            </a:r>
            <a:r>
              <a:rPr err="1"/>
              <a:t>of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argument</a:t>
            </a:r>
            <a:r>
              <a:t> </a:t>
            </a:r>
            <a:r>
              <a:rPr err="1"/>
              <a:t>are</a:t>
            </a:r>
            <a:r>
              <a:t> </a:t>
            </a:r>
            <a:r>
              <a:rPr err="1"/>
              <a:t>false</a:t>
            </a:r>
            <a:r>
              <a:t>. </a:t>
            </a:r>
            <a:r>
              <a:rPr err="1"/>
              <a:t>Hence</a:t>
            </a:r>
            <a:r>
              <a:t>, </a:t>
            </a:r>
            <a:r>
              <a:rPr err="1"/>
              <a:t>the</a:t>
            </a:r>
            <a:r>
              <a:t> </a:t>
            </a:r>
            <a:r>
              <a:rPr err="1"/>
              <a:t>argument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not</a:t>
            </a:r>
            <a:r>
              <a:t> </a:t>
            </a:r>
            <a:r>
              <a:rPr err="1"/>
              <a:t>cogent</a:t>
            </a:r>
            <a:r>
              <a:t>, </a:t>
            </a:r>
            <a:r>
              <a:rPr err="1"/>
              <a:t>and</a:t>
            </a:r>
            <a:r>
              <a:t> </a:t>
            </a:r>
            <a:r>
              <a:rPr err="1"/>
              <a:t>is</a:t>
            </a:r>
            <a:r>
              <a:t>, </a:t>
            </a:r>
            <a:r>
              <a:rPr err="1"/>
              <a:t>therefore</a:t>
            </a:r>
            <a:r>
              <a:t>, </a:t>
            </a:r>
            <a:r>
              <a:rPr err="1"/>
              <a:t>bad</a:t>
            </a:r>
            <a: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Invalid deductive argument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If the argument is invalid, then it’s a bad argument: it’s an argument that is intended to give conclusive support for its conclusion, but fails to do so.</a:t>
            </a:r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b="1"/>
              <a:t>Game over!!!</a:t>
            </a:r>
            <a:endParaRPr lang="en-US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Valid deductive argument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If the argument is valid, there are two cases:</a:t>
            </a:r>
            <a:endParaRPr lang="en-US"/>
          </a:p>
          <a:p>
            <a:endParaRPr lang="en-US"/>
          </a:p>
          <a:p>
            <a:r>
              <a:rPr lang="en-US"/>
              <a:t>Firstly, the argument has false premises, in which case it is not sound. </a:t>
            </a:r>
            <a:endParaRPr lang="en-US"/>
          </a:p>
          <a:p>
            <a:r>
              <a:rPr lang="en-US"/>
              <a:t>The argument is bad!</a:t>
            </a:r>
            <a:endParaRPr lang="en-US"/>
          </a:p>
          <a:p>
            <a:endParaRPr lang="en-US"/>
          </a:p>
          <a:p>
            <a:pPr algn="ctr"/>
            <a:r>
              <a:rPr lang="en-US">
                <a:sym typeface="+mn-ea"/>
              </a:rPr>
              <a:t>Game over!!! 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409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US" altLang="x-none"/>
              <a:t>What makes a good argument?</a:t>
            </a:r>
          </a:p>
        </p:txBody>
      </p:sp>
      <p:sp>
        <p:nvSpPr>
          <p:cNvPr id="4099" name="Text Placeholder 409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err="1"/>
              <a:t>If</a:t>
            </a:r>
            <a:r>
              <a:t> </a:t>
            </a:r>
            <a:r>
              <a:rPr err="1"/>
              <a:t>there</a:t>
            </a:r>
            <a:r>
              <a:t> </a:t>
            </a:r>
            <a:r>
              <a:rPr err="1"/>
              <a:t>is</a:t>
            </a:r>
            <a:r>
              <a:t> a </a:t>
            </a:r>
            <a:r>
              <a:rPr err="1"/>
              <a:t>purple</a:t>
            </a:r>
            <a:r>
              <a:t> </a:t>
            </a:r>
            <a:r>
              <a:rPr err="1"/>
              <a:t>elephant</a:t>
            </a:r>
            <a:r>
              <a:t> </a:t>
            </a:r>
            <a:r>
              <a:rPr err="1"/>
              <a:t>in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hall</a:t>
            </a:r>
            <a:r>
              <a:t>, </a:t>
            </a:r>
            <a:r>
              <a:rPr err="1"/>
              <a:t>then</a:t>
            </a:r>
            <a:r>
              <a:t> I </a:t>
            </a:r>
            <a:r>
              <a:rPr err="1"/>
              <a:t>am</a:t>
            </a:r>
            <a:r>
              <a:t> a </a:t>
            </a:r>
            <a:r>
              <a:rPr err="1"/>
              <a:t>giant</a:t>
            </a:r>
            <a:r>
              <a:t> </a:t>
            </a:r>
            <a:r>
              <a:rPr err="1"/>
              <a:t>turkey</a:t>
            </a:r>
            <a:r>
              <a:t>. </a:t>
            </a:r>
            <a:r>
              <a:rPr err="1"/>
              <a:t>There</a:t>
            </a:r>
            <a:r>
              <a:t> </a:t>
            </a:r>
            <a:r>
              <a:rPr err="1"/>
              <a:t>is</a:t>
            </a:r>
            <a:r>
              <a:t> a </a:t>
            </a:r>
            <a:r>
              <a:rPr err="1"/>
              <a:t>purple</a:t>
            </a:r>
            <a:r>
              <a:t> </a:t>
            </a:r>
            <a:r>
              <a:rPr err="1"/>
              <a:t>elephant</a:t>
            </a:r>
            <a:r>
              <a:t> </a:t>
            </a:r>
            <a:r>
              <a:rPr err="1"/>
              <a:t>in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hall</a:t>
            </a:r>
            <a:r>
              <a:t>, </a:t>
            </a:r>
            <a:r>
              <a:rPr err="1"/>
              <a:t>therefore</a:t>
            </a:r>
            <a:r>
              <a:t>, </a:t>
            </a:r>
            <a:r>
              <a:rPr err="1"/>
              <a:t>I’m</a:t>
            </a:r>
            <a:r>
              <a:t> a </a:t>
            </a:r>
            <a:r>
              <a:rPr err="1"/>
              <a:t>giant</a:t>
            </a:r>
            <a:r>
              <a:t> </a:t>
            </a:r>
            <a:r>
              <a:rPr err="1"/>
              <a:t>turkey</a:t>
            </a:r>
            <a:r>
              <a:t> </a:t>
            </a:r>
            <a:endParaRPr lang="en-US" altLang="x-none"/>
          </a:p>
          <a:p>
            <a:endParaRPr lang="en-US" altLang="x-none"/>
          </a:p>
          <a:p>
            <a:r>
              <a:rPr err="1"/>
              <a:t>Liliane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Patrick’s</a:t>
            </a:r>
            <a:r>
              <a:t> </a:t>
            </a:r>
            <a:r>
              <a:rPr err="1"/>
              <a:t>sister</a:t>
            </a:r>
            <a:r>
              <a:t>, </a:t>
            </a:r>
            <a:r>
              <a:rPr err="1"/>
              <a:t>and</a:t>
            </a:r>
            <a:r>
              <a:t> </a:t>
            </a:r>
            <a:r>
              <a:rPr err="1"/>
              <a:t>Patrick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Sylvie’s</a:t>
            </a:r>
            <a:r>
              <a:t> </a:t>
            </a:r>
            <a:r>
              <a:rPr err="1"/>
              <a:t>brother</a:t>
            </a:r>
            <a:r>
              <a:t>. </a:t>
            </a:r>
            <a:r>
              <a:rPr err="1"/>
              <a:t>Therefore</a:t>
            </a:r>
            <a:r>
              <a:t>, </a:t>
            </a:r>
            <a:r>
              <a:rPr err="1"/>
              <a:t>Liliane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Sylvie’s</a:t>
            </a:r>
            <a:r>
              <a:t> </a:t>
            </a:r>
            <a:r>
              <a:rPr err="1"/>
              <a:t>sister</a:t>
            </a:r>
            <a:r>
              <a:t>. </a:t>
            </a:r>
          </a:p>
          <a:p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605" y="116840"/>
            <a:ext cx="8229600" cy="1009650"/>
          </a:xfrm>
        </p:spPr>
        <p:txBody>
          <a:bodyPr/>
          <a:p>
            <a:r>
              <a:rPr lang="en-US" sz="2400"/>
              <a:t>Non-deductive argument </a:t>
            </a:r>
            <a:br>
              <a:rPr lang="en-US" sz="2400"/>
            </a:br>
            <a:r>
              <a:rPr lang="en-US" sz="2400"/>
              <a:t>Weak or strong?</a:t>
            </a:r>
            <a:br>
              <a:rPr lang="en-US" sz="2400"/>
            </a:br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About 97% of climate experts agree that humans are causing global warming. Therefore, probably, humans are causing global warming.</a:t>
            </a:r>
            <a:endParaRPr lang="en-US"/>
          </a:p>
          <a:p>
            <a:endParaRPr lang="en-US"/>
          </a:p>
          <a:p>
            <a:r>
              <a:rPr lang="en-US"/>
              <a:t>This is a good and strong argument!!!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US" altLang="x-none"/>
              <a:t>Example 1</a:t>
            </a:r>
          </a:p>
        </p:txBody>
      </p:sp>
      <p:sp>
        <p:nvSpPr>
          <p:cNvPr id="5123" name="Text Placeholder 51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pPr>
              <a:lnSpc>
                <a:spcPct val="80000"/>
              </a:lnSpc>
            </a:pPr>
            <a:r>
              <a:rPr b="1" err="1"/>
              <a:t>Example</a:t>
            </a:r>
            <a:r>
              <a:rPr b="1"/>
              <a:t> 1</a:t>
            </a:r>
            <a:endParaRPr b="1"/>
          </a:p>
          <a:p>
            <a:pPr>
              <a:lnSpc>
                <a:spcPct val="80000"/>
              </a:lnSpc>
            </a:pPr>
            <a:r>
              <a:rPr err="1"/>
              <a:t>If</a:t>
            </a:r>
            <a:r>
              <a:t> </a:t>
            </a:r>
            <a:r>
              <a:rPr err="1"/>
              <a:t>you</a:t>
            </a:r>
            <a:r>
              <a:t> </a:t>
            </a:r>
            <a:r>
              <a:rPr err="1"/>
              <a:t>are</a:t>
            </a:r>
            <a:r>
              <a:t> a </a:t>
            </a:r>
            <a:r>
              <a:rPr err="1"/>
              <a:t>confident</a:t>
            </a:r>
            <a:r>
              <a:t> </a:t>
            </a:r>
            <a:r>
              <a:rPr err="1"/>
              <a:t>driver</a:t>
            </a:r>
            <a:r>
              <a:t> </a:t>
            </a:r>
            <a:r>
              <a:rPr err="1"/>
              <a:t>and</a:t>
            </a:r>
            <a:r>
              <a:t> </a:t>
            </a:r>
            <a:r>
              <a:rPr err="1"/>
              <a:t>have</a:t>
            </a:r>
            <a:r>
              <a:t> </a:t>
            </a:r>
            <a:r>
              <a:rPr err="1"/>
              <a:t>never</a:t>
            </a:r>
            <a:r>
              <a:t> </a:t>
            </a:r>
            <a:r>
              <a:rPr err="1"/>
              <a:t>been</a:t>
            </a:r>
            <a:r>
              <a:t> </a:t>
            </a:r>
            <a:r>
              <a:rPr err="1"/>
              <a:t>in</a:t>
            </a:r>
            <a:r>
              <a:t> </a:t>
            </a:r>
            <a:r>
              <a:rPr err="1"/>
              <a:t>an</a:t>
            </a:r>
            <a:r>
              <a:t> </a:t>
            </a:r>
            <a:r>
              <a:rPr err="1"/>
              <a:t>accident</a:t>
            </a:r>
            <a:r>
              <a:t>, </a:t>
            </a:r>
            <a:r>
              <a:rPr err="1"/>
              <a:t>then</a:t>
            </a:r>
            <a:r>
              <a:t> </a:t>
            </a:r>
            <a:r>
              <a:rPr err="1"/>
              <a:t>driving</a:t>
            </a:r>
            <a:r>
              <a:t> </a:t>
            </a:r>
            <a:r>
              <a:rPr err="1"/>
              <a:t>over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speed</a:t>
            </a:r>
            <a:r>
              <a:t> </a:t>
            </a:r>
            <a:r>
              <a:rPr err="1"/>
              <a:t>limit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not</a:t>
            </a:r>
            <a:r>
              <a:t> </a:t>
            </a:r>
            <a:r>
              <a:rPr err="1"/>
              <a:t>dangerous</a:t>
            </a:r>
            <a:r>
              <a:t> </a:t>
            </a:r>
            <a:r>
              <a:rPr err="1"/>
              <a:t>for</a:t>
            </a:r>
            <a:r>
              <a:t> </a:t>
            </a:r>
            <a:r>
              <a:rPr err="1"/>
              <a:t>you</a:t>
            </a:r>
            <a:r>
              <a:t> </a:t>
            </a:r>
            <a:r>
              <a:rPr err="1"/>
              <a:t>or</a:t>
            </a:r>
            <a:r>
              <a:t> </a:t>
            </a:r>
            <a:r>
              <a:rPr err="1"/>
              <a:t>others</a:t>
            </a:r>
            <a:r>
              <a:t>. </a:t>
            </a:r>
            <a:r>
              <a:rPr err="1"/>
              <a:t>You</a:t>
            </a:r>
            <a:r>
              <a:t> </a:t>
            </a:r>
            <a:r>
              <a:rPr err="1"/>
              <a:t>are</a:t>
            </a:r>
            <a:r>
              <a:t> a </a:t>
            </a:r>
            <a:r>
              <a:rPr err="1"/>
              <a:t>confident</a:t>
            </a:r>
            <a:r>
              <a:t> </a:t>
            </a:r>
            <a:r>
              <a:rPr err="1"/>
              <a:t>driver</a:t>
            </a:r>
            <a:r>
              <a:t> </a:t>
            </a:r>
            <a:r>
              <a:rPr err="1"/>
              <a:t>and</a:t>
            </a:r>
            <a:r>
              <a:t> </a:t>
            </a:r>
            <a:r>
              <a:rPr err="1"/>
              <a:t>have</a:t>
            </a:r>
            <a:r>
              <a:t> </a:t>
            </a:r>
            <a:r>
              <a:rPr err="1"/>
              <a:t>never</a:t>
            </a:r>
            <a:r>
              <a:t> </a:t>
            </a:r>
            <a:r>
              <a:rPr err="1"/>
              <a:t>been</a:t>
            </a:r>
            <a:r>
              <a:t> </a:t>
            </a:r>
            <a:r>
              <a:rPr err="1"/>
              <a:t>in</a:t>
            </a:r>
            <a:r>
              <a:t> </a:t>
            </a:r>
            <a:r>
              <a:rPr err="1"/>
              <a:t>an</a:t>
            </a:r>
            <a:r>
              <a:t> </a:t>
            </a:r>
            <a:r>
              <a:rPr err="1"/>
              <a:t>accident</a:t>
            </a:r>
            <a:r>
              <a:t>. </a:t>
            </a:r>
            <a:r>
              <a:rPr err="1"/>
              <a:t>Doubtless</a:t>
            </a:r>
            <a:r>
              <a:t>, </a:t>
            </a:r>
            <a:r>
              <a:rPr err="1"/>
              <a:t>then</a:t>
            </a:r>
            <a:r>
              <a:t>, </a:t>
            </a:r>
            <a:r>
              <a:rPr err="1"/>
              <a:t>driving</a:t>
            </a:r>
            <a:r>
              <a:t> </a:t>
            </a:r>
            <a:r>
              <a:rPr err="1"/>
              <a:t>over</a:t>
            </a:r>
            <a:r>
              <a:t> </a:t>
            </a:r>
            <a:r>
              <a:rPr err="1"/>
              <a:t>the</a:t>
            </a:r>
            <a:r>
              <a:t> </a:t>
            </a:r>
            <a:r>
              <a:rPr err="1"/>
              <a:t>speed</a:t>
            </a:r>
            <a:r>
              <a:t> </a:t>
            </a:r>
            <a:r>
              <a:rPr err="1"/>
              <a:t>limit</a:t>
            </a:r>
            <a:r>
              <a:t> </a:t>
            </a:r>
            <a:r>
              <a:rPr err="1"/>
              <a:t>is</a:t>
            </a:r>
            <a:r>
              <a:t> </a:t>
            </a:r>
            <a:r>
              <a:rPr err="1"/>
              <a:t>not</a:t>
            </a:r>
            <a:r>
              <a:t> </a:t>
            </a:r>
            <a:r>
              <a:rPr err="1"/>
              <a:t>dangerous</a:t>
            </a:r>
            <a:r>
              <a:t> </a:t>
            </a:r>
            <a:r>
              <a:rPr err="1"/>
              <a:t>for</a:t>
            </a:r>
            <a:r>
              <a:t> </a:t>
            </a:r>
            <a:r>
              <a:rPr err="1"/>
              <a:t>you</a:t>
            </a:r>
            <a:r>
              <a:t> </a:t>
            </a:r>
            <a:r>
              <a:rPr err="1"/>
              <a:t>or</a:t>
            </a:r>
            <a:r>
              <a:t> </a:t>
            </a:r>
            <a:r>
              <a:rPr err="1"/>
              <a:t>others</a:t>
            </a:r>
            <a:r>
              <a:t>.</a:t>
            </a:r>
          </a:p>
          <a:p>
            <a:pPr>
              <a:lnSpc>
                <a:spcPct val="80000"/>
              </a:lnSpc>
            </a:pPr>
            <a:endParaRPr b="1"/>
          </a:p>
          <a:p>
            <a:pPr marL="0" indent="0" algn="ctr">
              <a:lnSpc>
                <a:spcPct val="80000"/>
              </a:lnSpc>
              <a:buNone/>
            </a:pPr>
            <a:r>
              <a:rPr lang="en-US" b="1" err="1"/>
              <a:t>    </a:t>
            </a:r>
            <a:r>
              <a:rPr b="1" err="1"/>
              <a:t>What’s</a:t>
            </a:r>
            <a:r>
              <a:rPr b="1"/>
              <a:t> </a:t>
            </a:r>
            <a:r>
              <a:rPr b="1" err="1"/>
              <a:t>the</a:t>
            </a:r>
            <a:r>
              <a:rPr b="1"/>
              <a:t> </a:t>
            </a:r>
            <a:r>
              <a:rPr b="1" err="1"/>
              <a:t>conclusion</a:t>
            </a:r>
            <a:r>
              <a:rPr b="1"/>
              <a:t>?</a:t>
            </a:r>
            <a:endParaRPr b="1"/>
          </a:p>
          <a:p>
            <a:pPr>
              <a:lnSpc>
                <a:spcPct val="80000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err="1">
                <a:sym typeface="+mn-ea"/>
              </a:rPr>
              <a:t>Driving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over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speed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limit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is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not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dangerous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for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you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or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others</a:t>
            </a:r>
            <a:r>
              <a:rPr>
                <a:sym typeface="+mn-ea"/>
              </a:rPr>
              <a:t>.</a:t>
            </a:r>
            <a:endParaRPr>
              <a:sym typeface="+mn-ea"/>
            </a:endParaRPr>
          </a:p>
          <a:p>
            <a:endParaRPr>
              <a:sym typeface="+mn-ea"/>
            </a:endParaRPr>
          </a:p>
          <a:p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deductive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or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non</a:t>
            </a:r>
            <a:r>
              <a:rPr b="1">
                <a:sym typeface="+mn-ea"/>
              </a:rPr>
              <a:t>-</a:t>
            </a:r>
            <a:r>
              <a:rPr b="1" err="1">
                <a:sym typeface="+mn-ea"/>
              </a:rPr>
              <a:t>deductive</a:t>
            </a:r>
            <a:r>
              <a:rPr b="1">
                <a:sym typeface="+mn-ea"/>
              </a:rPr>
              <a:t>?</a:t>
            </a:r>
            <a:endParaRPr b="1"/>
          </a:p>
          <a:p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Deductive or non- deductive?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80000"/>
              </a:lnSpc>
            </a:pPr>
            <a:r>
              <a:rPr err="1">
                <a:sym typeface="+mn-ea"/>
              </a:rPr>
              <a:t>Deductive</a:t>
            </a:r>
            <a:r>
              <a:rPr>
                <a:sym typeface="+mn-ea"/>
              </a:rPr>
              <a:t>, </a:t>
            </a:r>
            <a:r>
              <a:rPr err="1">
                <a:sym typeface="+mn-ea"/>
              </a:rPr>
              <a:t>as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evidenced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by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use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of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the</a:t>
            </a:r>
            <a:r>
              <a:rPr>
                <a:sym typeface="+mn-ea"/>
              </a:rPr>
              <a:t> </a:t>
            </a:r>
            <a:r>
              <a:rPr err="1">
                <a:sym typeface="+mn-ea"/>
              </a:rPr>
              <a:t>word</a:t>
            </a:r>
            <a:r>
              <a:rPr>
                <a:sym typeface="+mn-ea"/>
              </a:rPr>
              <a:t> `</a:t>
            </a:r>
            <a:r>
              <a:rPr err="1">
                <a:sym typeface="+mn-ea"/>
              </a:rPr>
              <a:t>doubtless</a:t>
            </a:r>
            <a:r>
              <a:rPr>
                <a:sym typeface="+mn-ea"/>
              </a:rPr>
              <a:t>’.</a:t>
            </a:r>
            <a:endParaRPr>
              <a:sym typeface="+mn-ea"/>
            </a:endParaRPr>
          </a:p>
          <a:p>
            <a:pPr>
              <a:lnSpc>
                <a:spcPct val="80000"/>
              </a:lnSpc>
            </a:pPr>
            <a:endParaRPr b="1">
              <a:sym typeface="+mn-ea"/>
            </a:endParaRPr>
          </a:p>
          <a:p>
            <a:pPr marL="0" indent="0">
              <a:lnSpc>
                <a:spcPct val="80000"/>
              </a:lnSpc>
              <a:buNone/>
            </a:pPr>
            <a:endParaRPr b="1"/>
          </a:p>
          <a:p>
            <a:pPr>
              <a:lnSpc>
                <a:spcPct val="80000"/>
              </a:lnSpc>
            </a:pPr>
            <a:r>
              <a:rPr b="1" err="1">
                <a:sym typeface="+mn-ea"/>
              </a:rPr>
              <a:t>Is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the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argument</a:t>
            </a:r>
            <a:r>
              <a:rPr b="1">
                <a:sym typeface="+mn-ea"/>
              </a:rPr>
              <a:t> </a:t>
            </a:r>
            <a:r>
              <a:rPr b="1" err="1">
                <a:sym typeface="+mn-ea"/>
              </a:rPr>
              <a:t>valid</a:t>
            </a:r>
            <a:r>
              <a:rPr b="1">
                <a:sym typeface="+mn-ea"/>
              </a:rPr>
              <a:t>?</a:t>
            </a:r>
            <a:endParaRPr b="1"/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5295</Words>
  <Application>WPS Presentation</Application>
  <PresentationFormat>Προβολή στην οθόνη</PresentationFormat>
  <Paragraphs>141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Arial</vt:lpstr>
      <vt:lpstr>SimSun</vt:lpstr>
      <vt:lpstr>Wingdings</vt:lpstr>
      <vt:lpstr>Microsoft YaHei</vt:lpstr>
      <vt:lpstr>Arial Unicode MS</vt:lpstr>
      <vt:lpstr>Calibri</vt:lpstr>
      <vt:lpstr>1_Gear Drives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a good argument?</dc:title>
  <dc:creator>Σοφία μωράκι</dc:creator>
  <cp:lastModifiedBy>Σοφία μωράκι</cp:lastModifiedBy>
  <cp:revision>2</cp:revision>
  <dcterms:created xsi:type="dcterms:W3CDTF">2023-10-09T12:46:46Z</dcterms:created>
  <dcterms:modified xsi:type="dcterms:W3CDTF">2023-10-09T14:42:59Z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5527EB881E2F4AA3A664C8833861A43A_12</vt:lpwstr>
  </property>
  <property fmtid="{D5CDD505-2E9C-101B-9397-08002B2CF9AE}" pid="3" name="KSOProductBuildVer">
    <vt:lpwstr>1033-12.2.0.13215</vt:lpwstr>
  </property>
</Properties>
</file>