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tags/tag29.xml" ContentType="application/vnd.openxmlformats-officedocument.presentationml.tags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27.xml" ContentType="application/vnd.openxmlformats-officedocument.presentationml.tags+xml"/>
  <Override PartName="/ppt/tags/tag36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34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32.xml" ContentType="application/vnd.openxmlformats-officedocument.presentationml.tag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tags/tag35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33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6" r:id="rId1"/>
    <p:sldMasterId id="2147483738" r:id="rId2"/>
  </p:sldMasterIdLst>
  <p:notesMasterIdLst>
    <p:notesMasterId r:id="rId20"/>
  </p:notesMasterIdLst>
  <p:handoutMasterIdLst>
    <p:handoutMasterId r:id="rId21"/>
  </p:handoutMasterIdLst>
  <p:sldIdLst>
    <p:sldId id="413" r:id="rId3"/>
    <p:sldId id="405" r:id="rId4"/>
    <p:sldId id="411" r:id="rId5"/>
    <p:sldId id="355" r:id="rId6"/>
    <p:sldId id="356" r:id="rId7"/>
    <p:sldId id="357" r:id="rId8"/>
    <p:sldId id="358" r:id="rId9"/>
    <p:sldId id="359" r:id="rId10"/>
    <p:sldId id="360" r:id="rId11"/>
    <p:sldId id="361" r:id="rId12"/>
    <p:sldId id="362" r:id="rId13"/>
    <p:sldId id="376" r:id="rId14"/>
    <p:sldId id="409" r:id="rId15"/>
    <p:sldId id="410" r:id="rId16"/>
    <p:sldId id="377" r:id="rId17"/>
    <p:sldId id="408" r:id="rId18"/>
    <p:sldId id="414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900"/>
    <a:srgbClr val="6BD7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955"/>
    <p:restoredTop sz="96346" autoAdjust="0"/>
  </p:normalViewPr>
  <p:slideViewPr>
    <p:cSldViewPr snapToGrid="0" snapToObjects="1">
      <p:cViewPr varScale="1">
        <p:scale>
          <a:sx n="84" d="100"/>
          <a:sy n="84" d="100"/>
        </p:scale>
        <p:origin x="-1258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notesViewPr>
    <p:cSldViewPr snapToGrid="0" snapToObjects="1">
      <p:cViewPr varScale="1">
        <p:scale>
          <a:sx n="114" d="100"/>
          <a:sy n="114" d="100"/>
        </p:scale>
        <p:origin x="4264" y="184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9B3D7-15CB-9343-AA49-EFB5A8F33F18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9BD6B-3536-BC44-B54A-7079C6CEB9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03032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pPr/>
              <a:t>2/7/2023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312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878995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Right side</a:t>
            </a:r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985AEE0-3598-4062-9022-895D296AD73A}" type="slidenum">
              <a:rPr lang="en-US">
                <a:latin typeface="Calibri" pitchFamily="34" charset="0"/>
              </a:rPr>
              <a:pPr eaLnBrk="1" hangingPunct="1"/>
              <a:t>11</a:t>
            </a:fld>
            <a:endParaRPr 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12666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Right side</a:t>
            </a:r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985AEE0-3598-4062-9022-895D296AD73A}" type="slidenum">
              <a:rPr lang="en-US">
                <a:latin typeface="Calibri" pitchFamily="34" charset="0"/>
              </a:rPr>
              <a:pPr eaLnBrk="1" hangingPunct="1"/>
              <a:t>12</a:t>
            </a:fld>
            <a:endParaRPr lang="en-US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1266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2517" y="3427224"/>
            <a:ext cx="6858000" cy="914400"/>
          </a:xfrm>
        </p:spPr>
        <p:txBody>
          <a:bodyPr>
            <a:noAutofit/>
          </a:bodyPr>
          <a:lstStyle>
            <a:lvl1pPr marL="0" indent="0" algn="ctr">
              <a:buNone/>
              <a:defRPr sz="2400" b="0" cap="none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28A0E-C9D7-4C2F-BE8B-B4E1E69E1072}" type="datetime1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945988" cy="282095"/>
          </a:xfrm>
        </p:spPr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84242" y="6341733"/>
            <a:ext cx="58831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extBox 14"/>
          <p:cNvSpPr txBox="1"/>
          <p:nvPr/>
        </p:nvSpPr>
        <p:spPr>
          <a:xfrm>
            <a:off x="2078568" y="4119917"/>
            <a:ext cx="4965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By Sanjay and Arvind </a:t>
            </a:r>
            <a:r>
              <a:rPr lang="en-US" dirty="0" err="1"/>
              <a:t>Seshan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 userDrawn="1"/>
        </p:nvSpPr>
        <p:spPr>
          <a:xfrm>
            <a:off x="8913670" y="-554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940144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FAFDE-0C33-4862-9A27-828A98230E66}" type="datetime1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6528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2EBCF-71D2-4627-B58A-2ED705A68821}" type="datetime1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44544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2517" y="3427224"/>
            <a:ext cx="6858000" cy="914400"/>
          </a:xfrm>
        </p:spPr>
        <p:txBody>
          <a:bodyPr/>
          <a:lstStyle>
            <a:lvl1pPr marL="0" indent="0" algn="ctr">
              <a:buNone/>
              <a:defRPr b="0" cap="none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ED4F-F2C9-4010-AE63-D6E4A3E9CF4D}" type="datetime1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945988" cy="282095"/>
          </a:xfrm>
        </p:spPr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84242" y="6341733"/>
            <a:ext cx="58831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502903" y="5741850"/>
            <a:ext cx="8117227" cy="602769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pPr algn="ctr"/>
            <a:r>
              <a:rPr lang="en-US" sz="3200" dirty="0"/>
              <a:t>BEGINNER PROGRAMMING LESSON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078568" y="4119917"/>
            <a:ext cx="4965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By Sanjay and Arvind </a:t>
            </a:r>
            <a:r>
              <a:rPr lang="en-US" dirty="0" err="1"/>
              <a:t>Seshan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9004705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8967641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8" name="Rectangle 17"/>
          <p:cNvSpPr/>
          <p:nvPr userDrawn="1"/>
        </p:nvSpPr>
        <p:spPr>
          <a:xfrm>
            <a:off x="8931737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023531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74C39-F07E-41FF-83E6-50FC1F20817B}" type="datetime1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80401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0F884-3848-458B-B12C-C7AD421D7EDE}" type="datetime1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49893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8E476-4701-4DCD-9DC2-D424ADFA86C8}" type="datetime1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994242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9CB9B-845E-4176-9A07-6B41DC9D9846}" type="datetime1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906293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80D96-CFBF-4314-ACBF-B818499F1A55}" type="datetime1">
              <a:rPr lang="en-US" smtClean="0"/>
              <a:t>2/7/2023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84070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AA19-6876-4B6D-A14C-A85B3F780C6A}" type="datetime1">
              <a:rPr lang="en-US" smtClean="0"/>
              <a:t>2/7/2023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50021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76CA5-D695-4E22-A191-63670827E590}" type="datetime1">
              <a:rPr lang="en-US" smtClean="0"/>
              <a:t>2/7/2023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821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7BD28-EA57-4AD7-B311-547D467647A1}" type="datetime1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7383" y="6376457"/>
            <a:ext cx="627256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49331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EA9BF-E436-4339-A7AF-3CBB16A563E8}" type="datetime1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697443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655A8-071B-42C2-876D-DBB9962C11CE}" type="datetime1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203452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93BF2-861D-4743-A98D-E175394B0461}" type="datetime1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92286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53B9C-DC94-4D57-AA43-4E8445C58340}" type="datetime1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2251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4F13-9D71-4E4E-8B04-C4EE824AF193}" type="datetime1">
              <a:rPr lang="en-US" smtClean="0"/>
              <a:t>2/7/2023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477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FFEEC-C99F-42B4-94B6-6AFB1C8E4C6C}" type="datetime1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8989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B32B2-A06D-4DD7-9613-F2346F5E4461}" type="datetime1">
              <a:rPr lang="en-US" smtClean="0"/>
              <a:t>2/7/2023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9424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BCAF8-30CC-4B76-B8B6-B75594D7A4FB}" type="datetime1">
              <a:rPr lang="en-US" smtClean="0"/>
              <a:t>2/7/2023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9474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F6A84-64C2-42B7-807B-5FFDF7AB4C6A}" type="datetime1">
              <a:rPr lang="en-US" smtClean="0"/>
              <a:t>2/7/2023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2301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031FA-2F60-464F-873E-DA7BA28FD7D7}" type="datetime1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5064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D2202-9F86-4902-A9EC-FA6F566FF8DD}" type="datetime1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2908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8EE0C8BF-9A9C-4E0A-B8A0-C3E3271D7564}" type="datetime1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 userDrawn="1"/>
        </p:nvSpPr>
        <p:spPr>
          <a:xfrm>
            <a:off x="8913902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70714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50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0EC109-9F05-4E47-B705-3A2C3174FA9C}" type="datetime1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481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5" Type="http://schemas.openxmlformats.org/officeDocument/2006/relationships/image" Target="../media/image5.png"/><Relationship Id="rId4" Type="http://schemas.openxmlformats.org/officeDocument/2006/relationships/notesSlide" Target="../notesSlides/notesSlid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5" Type="http://schemas.openxmlformats.org/officeDocument/2006/relationships/image" Target="../media/image5.png"/><Relationship Id="rId4" Type="http://schemas.openxmlformats.org/officeDocument/2006/relationships/notesSlide" Target="../notesSlides/notesSlid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2" Type="http://schemas.openxmlformats.org/officeDocument/2006/relationships/hyperlink" Target="http://www.ev3lessons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slideLayout" Target="../slideLayouts/slideLayout6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22.xml"/><Relationship Id="rId13" Type="http://schemas.openxmlformats.org/officeDocument/2006/relationships/tags" Target="../tags/tag27.xml"/><Relationship Id="rId18" Type="http://schemas.openxmlformats.org/officeDocument/2006/relationships/tags" Target="../tags/tag32.xml"/><Relationship Id="rId3" Type="http://schemas.openxmlformats.org/officeDocument/2006/relationships/tags" Target="../tags/tag17.xml"/><Relationship Id="rId7" Type="http://schemas.openxmlformats.org/officeDocument/2006/relationships/tags" Target="../tags/tag21.xml"/><Relationship Id="rId12" Type="http://schemas.openxmlformats.org/officeDocument/2006/relationships/tags" Target="../tags/tag26.xml"/><Relationship Id="rId17" Type="http://schemas.openxmlformats.org/officeDocument/2006/relationships/tags" Target="../tags/tag31.xml"/><Relationship Id="rId2" Type="http://schemas.openxmlformats.org/officeDocument/2006/relationships/tags" Target="../tags/tag16.xml"/><Relationship Id="rId16" Type="http://schemas.openxmlformats.org/officeDocument/2006/relationships/tags" Target="../tags/tag30.xml"/><Relationship Id="rId1" Type="http://schemas.openxmlformats.org/officeDocument/2006/relationships/tags" Target="../tags/tag15.xml"/><Relationship Id="rId6" Type="http://schemas.openxmlformats.org/officeDocument/2006/relationships/tags" Target="../tags/tag20.xml"/><Relationship Id="rId11" Type="http://schemas.openxmlformats.org/officeDocument/2006/relationships/tags" Target="../tags/tag25.xml"/><Relationship Id="rId5" Type="http://schemas.openxmlformats.org/officeDocument/2006/relationships/tags" Target="../tags/tag19.xml"/><Relationship Id="rId15" Type="http://schemas.openxmlformats.org/officeDocument/2006/relationships/tags" Target="../tags/tag29.xml"/><Relationship Id="rId10" Type="http://schemas.openxmlformats.org/officeDocument/2006/relationships/tags" Target="../tags/tag24.xml"/><Relationship Id="rId19" Type="http://schemas.openxmlformats.org/officeDocument/2006/relationships/slideLayout" Target="../slideLayouts/slideLayout6.xml"/><Relationship Id="rId4" Type="http://schemas.openxmlformats.org/officeDocument/2006/relationships/tags" Target="../tags/tag18.xml"/><Relationship Id="rId9" Type="http://schemas.openxmlformats.org/officeDocument/2006/relationships/tags" Target="../tags/tag23.xml"/><Relationship Id="rId14" Type="http://schemas.openxmlformats.org/officeDocument/2006/relationships/tags" Target="../tags/tag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Μάθημα 9ο : </a:t>
            </a:r>
            <a:r>
              <a:rPr lang="en-US" dirty="0" smtClean="0"/>
              <a:t>Basic Line Follower</a:t>
            </a:r>
          </a:p>
          <a:p>
            <a:endParaRPr lang="en-US" sz="24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9F083CB0-537A-DB48-A2A4-C789C40EE024}"/>
              </a:ext>
            </a:extLst>
          </p:cNvPr>
          <p:cNvSpPr txBox="1">
            <a:spLocks/>
          </p:cNvSpPr>
          <p:nvPr/>
        </p:nvSpPr>
        <p:spPr>
          <a:xfrm>
            <a:off x="4868091" y="272833"/>
            <a:ext cx="3897684" cy="159805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200" dirty="0"/>
          </a:p>
        </p:txBody>
      </p:sp>
      <p:sp>
        <p:nvSpPr>
          <p:cNvPr id="6" name="5 - Ορθογώνιο"/>
          <p:cNvSpPr/>
          <p:nvPr/>
        </p:nvSpPr>
        <p:spPr>
          <a:xfrm>
            <a:off x="669957" y="2082297"/>
            <a:ext cx="75686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800" b="1" dirty="0" smtClean="0">
                <a:solidFill>
                  <a:schemeClr val="tx2"/>
                </a:solidFill>
                <a:latin typeface="+mj-lt"/>
                <a:cs typeface="Calibri" pitchFamily="34" charset="0"/>
              </a:rPr>
              <a:t>ΠΡΟΓΡΑΜΜΑΤΙΣΜΟΣ ΜΕ ΤΟ ΚΙΤ ΡΟΜΠΟΤΙΚΗΣ LEGO MINDSTORMS EV3</a:t>
            </a:r>
            <a:endParaRPr lang="en-US" sz="2800" b="1" dirty="0">
              <a:solidFill>
                <a:schemeClr val="tx2"/>
              </a:solidFill>
              <a:latin typeface="+mj-lt"/>
              <a:cs typeface="Calibri" pitchFamily="34" charset="0"/>
            </a:endParaRPr>
          </a:p>
        </p:txBody>
      </p:sp>
      <p:pic>
        <p:nvPicPr>
          <p:cNvPr id="11266" name="Picture 2" descr="EV3 Classroom LEGO® Education - Apps on Google Pla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82498" y="272833"/>
            <a:ext cx="3446919" cy="1723460"/>
          </a:xfrm>
          <a:prstGeom prst="rect">
            <a:avLst/>
          </a:prstGeom>
          <a:noFill/>
        </p:spPr>
      </p:pic>
      <p:sp>
        <p:nvSpPr>
          <p:cNvPr id="11" name="1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 smtClean="0"/>
              <a:t>5ο ΠΡΟΤΥΠΟ ΓΥΜΝΑΣΙΟ ΧΑΛΚΙΔΑΣ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6288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6A393CB9-D521-2340-ACDC-D009F20FCD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539" y="4670203"/>
            <a:ext cx="6045200" cy="14859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674256"/>
          </a:xfrm>
        </p:spPr>
        <p:txBody>
          <a:bodyPr>
            <a:normAutofit/>
          </a:bodyPr>
          <a:lstStyle/>
          <a:p>
            <a:r>
              <a:rPr lang="el-GR" b="1" dirty="0" smtClean="0"/>
              <a:t>ΠΡΟΚΛΗΣΗ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837" y="826974"/>
            <a:ext cx="6282021" cy="3838930"/>
          </a:xfrm>
        </p:spPr>
        <p:txBody>
          <a:bodyPr>
            <a:normAutofit fontScale="92500" lnSpcReduction="20000"/>
          </a:bodyPr>
          <a:lstStyle/>
          <a:p>
            <a:endParaRPr lang="el-GR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Step </a:t>
            </a:r>
            <a:r>
              <a:rPr lang="en-US" dirty="0">
                <a:solidFill>
                  <a:srgbClr val="FF0000"/>
                </a:solidFill>
              </a:rPr>
              <a:t>1: </a:t>
            </a:r>
            <a:r>
              <a:rPr lang="el-GR" dirty="0" smtClean="0"/>
              <a:t>Φτιάξετε </a:t>
            </a:r>
            <a:r>
              <a:rPr lang="el-GR" dirty="0" smtClean="0"/>
              <a:t>ένα πρόγραμμα που ακολουθεί τη δεξιά πλευρά μίας ευθείας μαύρης γραμμής.</a:t>
            </a:r>
            <a:endParaRPr lang="en-US" dirty="0"/>
          </a:p>
          <a:p>
            <a:r>
              <a:rPr lang="el-GR" dirty="0" smtClean="0"/>
              <a:t>Βοήθεια</a:t>
            </a:r>
            <a:r>
              <a:rPr lang="el-GR" dirty="0" smtClean="0"/>
              <a:t>: Αν ο αισθητήρας βλέπει </a:t>
            </a:r>
            <a:r>
              <a:rPr lang="el-GR" dirty="0" smtClean="0"/>
              <a:t>μαύρο </a:t>
            </a:r>
            <a:r>
              <a:rPr lang="el-GR" dirty="0" smtClean="0"/>
              <a:t>στρίψετε δεξιά, αν δείτε άσπρο στρίψετε αριστερά. </a:t>
            </a:r>
            <a:endParaRPr lang="el-GR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Step </a:t>
            </a:r>
            <a:r>
              <a:rPr lang="en-US" dirty="0">
                <a:solidFill>
                  <a:srgbClr val="FF0000"/>
                </a:solidFill>
              </a:rPr>
              <a:t>2: </a:t>
            </a:r>
            <a:r>
              <a:rPr lang="el-GR" dirty="0" smtClean="0"/>
              <a:t>Δοκιμάστε το σε διαφορετικές </a:t>
            </a:r>
            <a:r>
              <a:rPr lang="el-GR" dirty="0" err="1" smtClean="0"/>
              <a:t>γραμμες</a:t>
            </a:r>
            <a:r>
              <a:rPr lang="en-US" dirty="0" smtClean="0"/>
              <a:t>.</a:t>
            </a:r>
            <a:endParaRPr lang="en-US" dirty="0"/>
          </a:p>
          <a:p>
            <a:r>
              <a:rPr lang="el-GR" sz="2400" dirty="0" smtClean="0">
                <a:solidFill>
                  <a:srgbClr val="0000FF"/>
                </a:solidFill>
              </a:rPr>
              <a:t>Λειτουργεί τι ίδιο σε ίσιες και καμπύλες γραμμές;</a:t>
            </a:r>
            <a:endParaRPr lang="en-US" sz="2400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Step 3: </a:t>
            </a:r>
            <a:r>
              <a:rPr lang="el-GR" dirty="0" smtClean="0">
                <a:solidFill>
                  <a:srgbClr val="FF0000"/>
                </a:solidFill>
              </a:rPr>
              <a:t>Αν όχι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l-GR" dirty="0" smtClean="0"/>
              <a:t>αλλάξτε την τιμή </a:t>
            </a:r>
            <a:r>
              <a:rPr lang="en-US" dirty="0" smtClean="0"/>
              <a:t>turn </a:t>
            </a:r>
            <a:r>
              <a:rPr lang="en-US" dirty="0"/>
              <a:t>Steering = 50, </a:t>
            </a:r>
            <a:r>
              <a:rPr lang="el-GR" dirty="0" smtClean="0"/>
              <a:t>σε μικρότερες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l-GR" dirty="0" smtClean="0"/>
              <a:t>Είν</a:t>
            </a:r>
            <a:r>
              <a:rPr lang="el-GR" dirty="0" smtClean="0"/>
              <a:t>αι καλύτερα τώρα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7451505" y="1524318"/>
            <a:ext cx="41640" cy="4285563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Freeform 22"/>
          <p:cNvSpPr/>
          <p:nvPr/>
        </p:nvSpPr>
        <p:spPr>
          <a:xfrm>
            <a:off x="8099641" y="1491616"/>
            <a:ext cx="452149" cy="4318265"/>
          </a:xfrm>
          <a:custGeom>
            <a:avLst/>
            <a:gdLst>
              <a:gd name="connsiteX0" fmla="*/ 326318 w 452149"/>
              <a:gd name="connsiteY0" fmla="*/ 4318265 h 4318265"/>
              <a:gd name="connsiteX1" fmla="*/ 295088 w 452149"/>
              <a:gd name="connsiteY1" fmla="*/ 4172516 h 4318265"/>
              <a:gd name="connsiteX2" fmla="*/ 451240 w 452149"/>
              <a:gd name="connsiteY2" fmla="*/ 3516647 h 4318265"/>
              <a:gd name="connsiteX3" fmla="*/ 211807 w 452149"/>
              <a:gd name="connsiteY3" fmla="*/ 2787903 h 4318265"/>
              <a:gd name="connsiteX4" fmla="*/ 378369 w 452149"/>
              <a:gd name="connsiteY4" fmla="*/ 2090391 h 4318265"/>
              <a:gd name="connsiteX5" fmla="*/ 170166 w 452149"/>
              <a:gd name="connsiteY5" fmla="*/ 1528217 h 4318265"/>
              <a:gd name="connsiteX6" fmla="*/ 388779 w 452149"/>
              <a:gd name="connsiteY6" fmla="*/ 966043 h 4318265"/>
              <a:gd name="connsiteX7" fmla="*/ 14015 w 452149"/>
              <a:gd name="connsiteY7" fmla="*/ 216478 h 4318265"/>
              <a:gd name="connsiteX8" fmla="*/ 76475 w 452149"/>
              <a:gd name="connsiteY8" fmla="*/ 18676 h 4318265"/>
              <a:gd name="connsiteX9" fmla="*/ 45245 w 452149"/>
              <a:gd name="connsiteY9" fmla="*/ 8266 h 4318265"/>
              <a:gd name="connsiteX10" fmla="*/ 45245 w 452149"/>
              <a:gd name="connsiteY10" fmla="*/ 8266 h 4318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52149" h="4318265">
                <a:moveTo>
                  <a:pt x="326318" y="4318265"/>
                </a:moveTo>
                <a:cubicBezTo>
                  <a:pt x="300293" y="4312192"/>
                  <a:pt x="274268" y="4306119"/>
                  <a:pt x="295088" y="4172516"/>
                </a:cubicBezTo>
                <a:cubicBezTo>
                  <a:pt x="315908" y="4038913"/>
                  <a:pt x="465120" y="3747416"/>
                  <a:pt x="451240" y="3516647"/>
                </a:cubicBezTo>
                <a:cubicBezTo>
                  <a:pt x="437360" y="3285878"/>
                  <a:pt x="223952" y="3025612"/>
                  <a:pt x="211807" y="2787903"/>
                </a:cubicBezTo>
                <a:cubicBezTo>
                  <a:pt x="199662" y="2550194"/>
                  <a:pt x="385309" y="2300339"/>
                  <a:pt x="378369" y="2090391"/>
                </a:cubicBezTo>
                <a:cubicBezTo>
                  <a:pt x="371429" y="1880443"/>
                  <a:pt x="168431" y="1715608"/>
                  <a:pt x="170166" y="1528217"/>
                </a:cubicBezTo>
                <a:cubicBezTo>
                  <a:pt x="171901" y="1340826"/>
                  <a:pt x="414804" y="1184666"/>
                  <a:pt x="388779" y="966043"/>
                </a:cubicBezTo>
                <a:cubicBezTo>
                  <a:pt x="362754" y="747420"/>
                  <a:pt x="66066" y="374372"/>
                  <a:pt x="14015" y="216478"/>
                </a:cubicBezTo>
                <a:cubicBezTo>
                  <a:pt x="-38036" y="58584"/>
                  <a:pt x="71270" y="53378"/>
                  <a:pt x="76475" y="18676"/>
                </a:cubicBezTo>
                <a:cubicBezTo>
                  <a:pt x="81680" y="-16026"/>
                  <a:pt x="45245" y="8266"/>
                  <a:pt x="45245" y="8266"/>
                </a:cubicBezTo>
                <a:lnTo>
                  <a:pt x="45245" y="8266"/>
                </a:lnTo>
              </a:path>
            </a:pathLst>
          </a:cu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477147" y="5101936"/>
            <a:ext cx="1028700" cy="602692"/>
          </a:xfrm>
          <a:prstGeom prst="ellipse">
            <a:avLst/>
          </a:prstGeom>
          <a:noFill/>
          <a:ln w="57150" cmpd="sng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 rot="16200000">
            <a:off x="6949709" y="5464876"/>
            <a:ext cx="948822" cy="1002435"/>
            <a:chOff x="6507213" y="1384746"/>
            <a:chExt cx="1199001" cy="1371767"/>
          </a:xfrm>
        </p:grpSpPr>
        <p:grpSp>
          <p:nvGrpSpPr>
            <p:cNvPr id="13" name="Group 12"/>
            <p:cNvGrpSpPr/>
            <p:nvPr/>
          </p:nvGrpSpPr>
          <p:grpSpPr>
            <a:xfrm rot="5400000">
              <a:off x="6518630" y="1512901"/>
              <a:ext cx="1141996" cy="1164830"/>
              <a:chOff x="6310708" y="2223671"/>
              <a:chExt cx="809489" cy="898563"/>
            </a:xfrm>
          </p:grpSpPr>
          <p:sp>
            <p:nvSpPr>
              <p:cNvPr id="16" name="Rounded Rectangle 15"/>
              <p:cNvSpPr/>
              <p:nvPr/>
            </p:nvSpPr>
            <p:spPr>
              <a:xfrm>
                <a:off x="6451829" y="2223671"/>
                <a:ext cx="519438" cy="898563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ounded Rectangle 16"/>
              <p:cNvSpPr/>
              <p:nvPr/>
            </p:nvSpPr>
            <p:spPr>
              <a:xfrm>
                <a:off x="6979076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18" name="Rounded Rectangle 17"/>
              <p:cNvSpPr/>
              <p:nvPr/>
            </p:nvSpPr>
            <p:spPr>
              <a:xfrm>
                <a:off x="6310708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19" name="Oval 18"/>
              <p:cNvSpPr>
                <a:spLocks noChangeAspect="1"/>
              </p:cNvSpPr>
              <p:nvPr/>
            </p:nvSpPr>
            <p:spPr>
              <a:xfrm>
                <a:off x="6621904" y="2247641"/>
                <a:ext cx="179290" cy="166284"/>
              </a:xfrm>
              <a:prstGeom prst="ellipse">
                <a:avLst/>
              </a:prstGeom>
              <a:solidFill>
                <a:srgbClr val="FF0000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" name="TextBox 13"/>
            <p:cNvSpPr txBox="1"/>
            <p:nvPr/>
          </p:nvSpPr>
          <p:spPr>
            <a:xfrm>
              <a:off x="7216809" y="1384746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240594" y="2387181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 rot="16200000">
            <a:off x="7900777" y="5455610"/>
            <a:ext cx="948822" cy="1002435"/>
            <a:chOff x="6507213" y="1384746"/>
            <a:chExt cx="1199001" cy="1371767"/>
          </a:xfrm>
        </p:grpSpPr>
        <p:grpSp>
          <p:nvGrpSpPr>
            <p:cNvPr id="21" name="Group 20"/>
            <p:cNvGrpSpPr/>
            <p:nvPr/>
          </p:nvGrpSpPr>
          <p:grpSpPr>
            <a:xfrm rot="5400000">
              <a:off x="6518630" y="1512901"/>
              <a:ext cx="1141996" cy="1164830"/>
              <a:chOff x="6310708" y="2223671"/>
              <a:chExt cx="809489" cy="898563"/>
            </a:xfrm>
          </p:grpSpPr>
          <p:sp>
            <p:nvSpPr>
              <p:cNvPr id="27" name="Rounded Rectangle 26"/>
              <p:cNvSpPr/>
              <p:nvPr/>
            </p:nvSpPr>
            <p:spPr>
              <a:xfrm>
                <a:off x="6451829" y="2223671"/>
                <a:ext cx="519438" cy="898563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6979076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29" name="Rounded Rectangle 28"/>
              <p:cNvSpPr/>
              <p:nvPr/>
            </p:nvSpPr>
            <p:spPr>
              <a:xfrm>
                <a:off x="6310708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30" name="Oval 29"/>
              <p:cNvSpPr>
                <a:spLocks noChangeAspect="1"/>
              </p:cNvSpPr>
              <p:nvPr/>
            </p:nvSpPr>
            <p:spPr>
              <a:xfrm>
                <a:off x="6621904" y="2247641"/>
                <a:ext cx="179290" cy="166284"/>
              </a:xfrm>
              <a:prstGeom prst="ellipse">
                <a:avLst/>
              </a:prstGeom>
              <a:solidFill>
                <a:srgbClr val="FF0000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" name="TextBox 21"/>
            <p:cNvSpPr txBox="1"/>
            <p:nvPr/>
          </p:nvSpPr>
          <p:spPr>
            <a:xfrm>
              <a:off x="7216809" y="1384746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240594" y="2387181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241605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l-GR" dirty="0" err="1" smtClean="0"/>
              <a:t>Λυση</a:t>
            </a:r>
            <a:r>
              <a:rPr lang="el-GR" dirty="0" smtClean="0"/>
              <a:t> </a:t>
            </a:r>
            <a:r>
              <a:rPr lang="el-GR" dirty="0" err="1" smtClean="0"/>
              <a:t>προκλησησ</a:t>
            </a:r>
            <a:r>
              <a:rPr lang="el-GR" dirty="0" smtClean="0"/>
              <a:t> 1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55300" name="TextBox 2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83065" y="5330380"/>
            <a:ext cx="774851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l-GR" sz="2000" dirty="0" smtClean="0">
                <a:solidFill>
                  <a:srgbClr val="FF0000"/>
                </a:solidFill>
              </a:rPr>
              <a:t>Ε. Αυτό το πρόγραμμα ακολουθεί τη δεξιά ή την αριστερή πλευρά μιας γραμμής</a:t>
            </a:r>
            <a:r>
              <a:rPr lang="el-GR" sz="2000" dirty="0" smtClean="0">
                <a:solidFill>
                  <a:srgbClr val="FF0000"/>
                </a:solidFill>
              </a:rPr>
              <a:t>;</a:t>
            </a:r>
          </a:p>
          <a:p>
            <a:pPr eaLnBrk="1" hangingPunct="1"/>
            <a:r>
              <a:rPr lang="el-GR" sz="2000" dirty="0" smtClean="0">
                <a:solidFill>
                  <a:srgbClr val="FF0000"/>
                </a:solidFill>
              </a:rPr>
              <a:t>Α</a:t>
            </a:r>
            <a:r>
              <a:rPr lang="el-GR" sz="2000" dirty="0" smtClean="0">
                <a:solidFill>
                  <a:srgbClr val="FF0000"/>
                </a:solidFill>
              </a:rPr>
              <a:t>. Το ρομπότ ακολουθεί τη δεξιά πλευρά της γραμμής.</a:t>
            </a:r>
            <a:endParaRPr lang="en-US" sz="2000" dirty="0">
              <a:solidFill>
                <a:srgbClr val="FF000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A8F3F3E3-BAFB-A14B-9F57-FC2D2E53C5F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2844" y="1392042"/>
            <a:ext cx="4506191" cy="393833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8A33513B-AF8B-E244-AA1D-6684DA407E16}"/>
              </a:ext>
            </a:extLst>
          </p:cNvPr>
          <p:cNvSpPr txBox="1"/>
          <p:nvPr/>
        </p:nvSpPr>
        <p:spPr>
          <a:xfrm>
            <a:off x="4869035" y="3136612"/>
            <a:ext cx="32079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Όταν ο αισθητήρας δει μαύρο στρίψτε δεξιά</a:t>
            </a:r>
            <a:endParaRPr lang="en-US" sz="1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883E96D2-5291-B74E-98E3-CD7A9F292DD7}"/>
              </a:ext>
            </a:extLst>
          </p:cNvPr>
          <p:cNvSpPr txBox="1"/>
          <p:nvPr/>
        </p:nvSpPr>
        <p:spPr>
          <a:xfrm>
            <a:off x="4869034" y="3941108"/>
            <a:ext cx="32079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Όταν ο αισθητήρας δει </a:t>
            </a:r>
            <a:r>
              <a:rPr lang="el-GR" sz="1600" dirty="0" smtClean="0"/>
              <a:t>άσπρο στρίψτε </a:t>
            </a:r>
            <a:r>
              <a:rPr lang="el-GR" sz="1600" dirty="0" smtClean="0"/>
              <a:t>αριστερά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72162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CHALLENGE 1 SOLUTION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55300" name="TextBox 2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83065" y="5330380"/>
            <a:ext cx="774851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0000"/>
                </a:solidFill>
              </a:rPr>
              <a:t>Q. </a:t>
            </a:r>
            <a:r>
              <a:rPr lang="el-GR" dirty="0" smtClean="0">
                <a:solidFill>
                  <a:srgbClr val="FF0000"/>
                </a:solidFill>
              </a:rPr>
              <a:t>Αυτός ο </a:t>
            </a:r>
            <a:r>
              <a:rPr lang="en-US" dirty="0" smtClean="0">
                <a:solidFill>
                  <a:srgbClr val="FF0000"/>
                </a:solidFill>
              </a:rPr>
              <a:t>line </a:t>
            </a:r>
            <a:r>
              <a:rPr lang="en-US" dirty="0" smtClean="0">
                <a:solidFill>
                  <a:srgbClr val="FF0000"/>
                </a:solidFill>
              </a:rPr>
              <a:t>follower </a:t>
            </a:r>
            <a:r>
              <a:rPr lang="el-GR" dirty="0" smtClean="0">
                <a:solidFill>
                  <a:srgbClr val="FF0000"/>
                </a:solidFill>
              </a:rPr>
              <a:t>πάει </a:t>
            </a:r>
            <a:r>
              <a:rPr lang="el-GR" dirty="0" smtClean="0">
                <a:solidFill>
                  <a:srgbClr val="FF0000"/>
                </a:solidFill>
              </a:rPr>
              <a:t>για πάντα. Πώς θα το σταματήσουμε αυτό</a:t>
            </a:r>
            <a:r>
              <a:rPr lang="el-GR" dirty="0" smtClean="0">
                <a:solidFill>
                  <a:srgbClr val="FF0000"/>
                </a:solidFill>
              </a:rPr>
              <a:t>;</a:t>
            </a:r>
          </a:p>
          <a:p>
            <a:pPr eaLnBrk="1" hangingPunct="1"/>
            <a:r>
              <a:rPr lang="el-GR" dirty="0" smtClean="0">
                <a:solidFill>
                  <a:srgbClr val="FF0000"/>
                </a:solidFill>
              </a:rPr>
              <a:t>Α</a:t>
            </a:r>
            <a:r>
              <a:rPr lang="el-GR" dirty="0" smtClean="0">
                <a:solidFill>
                  <a:srgbClr val="FF0000"/>
                </a:solidFill>
              </a:rPr>
              <a:t>. Αλλάξτε το μπλοκ βρόχου που </a:t>
            </a:r>
            <a:r>
              <a:rPr lang="el-GR" dirty="0" smtClean="0">
                <a:solidFill>
                  <a:srgbClr val="FF0000"/>
                </a:solidFill>
              </a:rPr>
              <a:t>επιλέξατε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CF87A4D9-C8E6-554A-A747-254485FC3E9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1671" y="1319306"/>
            <a:ext cx="4506191" cy="393833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23DD31B-F937-7646-916F-5A8A9077AF16}"/>
              </a:ext>
            </a:extLst>
          </p:cNvPr>
          <p:cNvSpPr txBox="1"/>
          <p:nvPr/>
        </p:nvSpPr>
        <p:spPr>
          <a:xfrm>
            <a:off x="4837862" y="2996087"/>
            <a:ext cx="32079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Line follow on right side of the line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AF65DAEF-36A5-A54C-990E-8A1F88FF69EB}"/>
              </a:ext>
            </a:extLst>
          </p:cNvPr>
          <p:cNvSpPr txBox="1"/>
          <p:nvPr/>
        </p:nvSpPr>
        <p:spPr>
          <a:xfrm>
            <a:off x="4837861" y="2090925"/>
            <a:ext cx="32079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Repeat forever</a:t>
            </a:r>
          </a:p>
        </p:txBody>
      </p:sp>
    </p:spTree>
    <p:extLst>
      <p:ext uri="{BB962C8B-B14F-4D97-AF65-F5344CB8AC3E}">
        <p14:creationId xmlns:p14="http://schemas.microsoft.com/office/powerpoint/2010/main" xmlns="" val="61245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 follower challenge 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04264" y="1055594"/>
            <a:ext cx="797276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Μέρος 1: Δημιουργήστε έναν </a:t>
            </a:r>
            <a:r>
              <a:rPr lang="en-US" sz="2800" dirty="0" smtClean="0">
                <a:solidFill>
                  <a:srgbClr val="FF0000"/>
                </a:solidFill>
              </a:rPr>
              <a:t>line follower</a:t>
            </a:r>
            <a:r>
              <a:rPr lang="el-GR" sz="2800" dirty="0" smtClean="0"/>
              <a:t> </a:t>
            </a:r>
            <a:r>
              <a:rPr lang="el-GR" sz="2800" dirty="0" smtClean="0"/>
              <a:t>που σταματά όταν πατάτε τον αισθητήρα </a:t>
            </a:r>
            <a:r>
              <a:rPr lang="el-GR" sz="2800" dirty="0" smtClean="0"/>
              <a:t>αφής</a:t>
            </a:r>
          </a:p>
          <a:p>
            <a:r>
              <a:rPr lang="el-GR" sz="2800" dirty="0" smtClean="0"/>
              <a:t>Μέρος 2</a:t>
            </a:r>
            <a:r>
              <a:rPr lang="el-GR" sz="2800" dirty="0" smtClean="0"/>
              <a:t>: Δημιουργήστε έναν </a:t>
            </a:r>
            <a:r>
              <a:rPr lang="en-US" sz="2800" dirty="0" smtClean="0">
                <a:solidFill>
                  <a:srgbClr val="FF0000"/>
                </a:solidFill>
              </a:rPr>
              <a:t>line follower</a:t>
            </a:r>
            <a:r>
              <a:rPr lang="el-GR" sz="2800" dirty="0" smtClean="0"/>
              <a:t> </a:t>
            </a:r>
            <a:r>
              <a:rPr lang="el-GR" sz="2800" dirty="0" smtClean="0"/>
              <a:t>που σταματά αφού ταξιδέψει 1500 μοίρες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27965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err="1" smtClean="0"/>
              <a:t>Λυση</a:t>
            </a:r>
            <a:r>
              <a:rPr lang="el-GR" dirty="0" smtClean="0"/>
              <a:t> </a:t>
            </a:r>
            <a:r>
              <a:rPr lang="el-GR" dirty="0" err="1" smtClean="0"/>
              <a:t>προκλησησ</a:t>
            </a:r>
            <a:r>
              <a:rPr lang="el-GR" dirty="0" smtClean="0"/>
              <a:t> 2 </a:t>
            </a:r>
            <a:r>
              <a:rPr lang="en-US" dirty="0" smtClean="0"/>
              <a:t>: </a:t>
            </a:r>
            <a:r>
              <a:rPr lang="el-GR" dirty="0" err="1" smtClean="0"/>
              <a:t>αισθητηρασ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946B1904-208F-F64C-8A79-D00A962715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641" y="1372190"/>
            <a:ext cx="5354485" cy="498591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E6F437DA-D815-8C49-8CD7-6AA5DD1D35AF}"/>
              </a:ext>
            </a:extLst>
          </p:cNvPr>
          <p:cNvSpPr txBox="1"/>
          <p:nvPr/>
        </p:nvSpPr>
        <p:spPr>
          <a:xfrm>
            <a:off x="5631077" y="5476009"/>
            <a:ext cx="22831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Stop motors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6AC5FC86-029A-C341-BE7A-6C53A314E7F6}"/>
              </a:ext>
            </a:extLst>
          </p:cNvPr>
          <p:cNvSpPr txBox="1"/>
          <p:nvPr/>
        </p:nvSpPr>
        <p:spPr>
          <a:xfrm>
            <a:off x="5602542" y="3755775"/>
            <a:ext cx="32079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Line follow on right side of the line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58729CC0-5953-3642-8D08-0D5C1E91A20C}"/>
              </a:ext>
            </a:extLst>
          </p:cNvPr>
          <p:cNvSpPr txBox="1"/>
          <p:nvPr/>
        </p:nvSpPr>
        <p:spPr>
          <a:xfrm>
            <a:off x="5602541" y="2180493"/>
            <a:ext cx="32079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Repeat until Touch Sensor is pressed</a:t>
            </a:r>
          </a:p>
        </p:txBody>
      </p:sp>
    </p:spTree>
    <p:extLst>
      <p:ext uri="{BB962C8B-B14F-4D97-AF65-F5344CB8AC3E}">
        <p14:creationId xmlns:p14="http://schemas.microsoft.com/office/powerpoint/2010/main" xmlns="" val="61583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err="1" smtClean="0"/>
              <a:t>Λυση</a:t>
            </a:r>
            <a:r>
              <a:rPr lang="el-GR" dirty="0" smtClean="0"/>
              <a:t> </a:t>
            </a:r>
            <a:r>
              <a:rPr lang="el-GR" dirty="0" err="1" smtClean="0"/>
              <a:t>προκλησησ</a:t>
            </a:r>
            <a:r>
              <a:rPr lang="el-GR" dirty="0" smtClean="0"/>
              <a:t> 2 </a:t>
            </a:r>
            <a:r>
              <a:rPr lang="en-US" dirty="0" smtClean="0"/>
              <a:t>: </a:t>
            </a:r>
            <a:r>
              <a:rPr lang="el-GR" dirty="0" err="1" smtClean="0"/>
              <a:t>συγκεκριμενη</a:t>
            </a:r>
            <a:r>
              <a:rPr lang="el-GR" dirty="0" smtClean="0"/>
              <a:t> </a:t>
            </a:r>
            <a:r>
              <a:rPr lang="el-GR" dirty="0" err="1" smtClean="0"/>
              <a:t>αποσταση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DBBC5CAA-57D6-C248-986C-1C3005D9B2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327" y="1284883"/>
            <a:ext cx="5214146" cy="507322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D6F4455C-4CBF-BD4D-8865-93EA966BE537}"/>
              </a:ext>
            </a:extLst>
          </p:cNvPr>
          <p:cNvSpPr txBox="1"/>
          <p:nvPr/>
        </p:nvSpPr>
        <p:spPr>
          <a:xfrm>
            <a:off x="5655474" y="5870863"/>
            <a:ext cx="22831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Stop motors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96AE6885-7EAE-9543-9ED6-45EF4F66C11C}"/>
              </a:ext>
            </a:extLst>
          </p:cNvPr>
          <p:cNvSpPr txBox="1"/>
          <p:nvPr/>
        </p:nvSpPr>
        <p:spPr>
          <a:xfrm>
            <a:off x="5602542" y="3755775"/>
            <a:ext cx="32079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Line follow on right side of the line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4589F046-9FE9-7940-9C1C-70EEA661C6CE}"/>
              </a:ext>
            </a:extLst>
          </p:cNvPr>
          <p:cNvSpPr txBox="1"/>
          <p:nvPr/>
        </p:nvSpPr>
        <p:spPr>
          <a:xfrm>
            <a:off x="5629007" y="2779059"/>
            <a:ext cx="32079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Repeat until rotation sensor has moved 1500 degreed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1F2F749D-425E-A542-9575-D4E172FB091D}"/>
              </a:ext>
            </a:extLst>
          </p:cNvPr>
          <p:cNvSpPr txBox="1"/>
          <p:nvPr/>
        </p:nvSpPr>
        <p:spPr>
          <a:xfrm>
            <a:off x="5629007" y="1993161"/>
            <a:ext cx="32079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Reset rotation sensor (Reset Degrees Counted) on Motor C</a:t>
            </a:r>
          </a:p>
        </p:txBody>
      </p:sp>
    </p:spTree>
    <p:extLst>
      <p:ext uri="{BB962C8B-B14F-4D97-AF65-F5344CB8AC3E}">
        <p14:creationId xmlns:p14="http://schemas.microsoft.com/office/powerpoint/2010/main" xmlns="" val="53646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DISCUSSION GUIDE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457200" y="1256632"/>
            <a:ext cx="8245474" cy="510147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Why is it important for the robot to follow the same side of the line?</a:t>
            </a:r>
          </a:p>
          <a:p>
            <a:r>
              <a:rPr lang="en-US" dirty="0"/>
              <a:t>	</a:t>
            </a:r>
            <a:r>
              <a:rPr lang="en-US" b="0" dirty="0"/>
              <a:t>The robot only knows to check if it is on or off the line. </a:t>
            </a:r>
            <a:endParaRPr lang="en-US" dirty="0"/>
          </a:p>
          <a:p>
            <a:r>
              <a:rPr lang="en-US" dirty="0"/>
              <a:t>This is </a:t>
            </a:r>
            <a:r>
              <a:rPr lang="en-US"/>
              <a:t>a basic line </a:t>
            </a:r>
            <a:r>
              <a:rPr lang="en-US" dirty="0"/>
              <a:t>follower.  What are some things that were not good about this line follower? Do you think the line follower can be improved?</a:t>
            </a:r>
          </a:p>
          <a:p>
            <a:r>
              <a:rPr lang="en-US" dirty="0"/>
              <a:t>	</a:t>
            </a:r>
            <a:r>
              <a:rPr lang="en-US" b="0" dirty="0"/>
              <a:t>It wiggles a lot. Smoother line followers are described in the	Advanced lessons</a:t>
            </a:r>
            <a:endParaRPr lang="en-US" dirty="0"/>
          </a:p>
          <a:p>
            <a:r>
              <a:rPr lang="en-US" dirty="0"/>
              <a:t>What sensor measures how far you have travelled?</a:t>
            </a:r>
          </a:p>
          <a:p>
            <a:r>
              <a:rPr lang="en-US" dirty="0"/>
              <a:t>	</a:t>
            </a:r>
            <a:r>
              <a:rPr lang="en-US" b="0" dirty="0"/>
              <a:t>The rotation sensor used in Challenge 2 solution measures 	how much the wheels have turned</a:t>
            </a:r>
            <a:endParaRPr lang="en-US" dirty="0"/>
          </a:p>
          <a:p>
            <a:r>
              <a:rPr lang="en-US" dirty="0"/>
              <a:t>How would you write a line follower that will stop when it sees a line? Or another color?</a:t>
            </a:r>
          </a:p>
          <a:p>
            <a:r>
              <a:rPr lang="en-US" dirty="0"/>
              <a:t>	</a:t>
            </a:r>
            <a:r>
              <a:rPr lang="en-US" b="0" dirty="0"/>
              <a:t>Change the loop exit condition to use the color sensor.</a:t>
            </a:r>
            <a:endParaRPr lang="en-US" dirty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7295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65" y="439032"/>
            <a:ext cx="8245475" cy="1371600"/>
          </a:xfrm>
        </p:spPr>
        <p:txBody>
          <a:bodyPr/>
          <a:lstStyle/>
          <a:p>
            <a:r>
              <a:rPr lang="el-GR" smtClean="0"/>
              <a:t>ΠΗΓΕΣ - ΑΝΑΦΟΡΕΣ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832"/>
            <a:ext cx="8245474" cy="4963057"/>
          </a:xfrm>
        </p:spPr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el-GR" sz="1800" dirty="0" smtClean="0"/>
              <a:t>Μέρος του παρόντος υλικού προέκυψε από προσαρμογή των μαθημάτων των </a:t>
            </a:r>
            <a:r>
              <a:rPr lang="el-GR" sz="1800" dirty="0" err="1" smtClean="0"/>
              <a:t>Sanjay</a:t>
            </a:r>
            <a:r>
              <a:rPr lang="el-GR" sz="1800" dirty="0" smtClean="0"/>
              <a:t> </a:t>
            </a:r>
            <a:r>
              <a:rPr lang="el-GR" sz="1800" dirty="0" err="1" smtClean="0"/>
              <a:t>Seshan</a:t>
            </a:r>
            <a:r>
              <a:rPr lang="el-GR" sz="1800" dirty="0" smtClean="0"/>
              <a:t> και </a:t>
            </a:r>
            <a:r>
              <a:rPr lang="el-GR" sz="1800" dirty="0" err="1" smtClean="0"/>
              <a:t>Arvind</a:t>
            </a:r>
            <a:r>
              <a:rPr lang="el-GR" sz="1800" dirty="0" smtClean="0"/>
              <a:t> </a:t>
            </a:r>
            <a:r>
              <a:rPr lang="el-GR" sz="1800" dirty="0" err="1" smtClean="0"/>
              <a:t>Seshan</a:t>
            </a:r>
            <a:r>
              <a:rPr lang="el-GR" sz="1800" dirty="0" smtClean="0"/>
              <a:t> που διατίθενται στη διεύθυνση </a:t>
            </a:r>
            <a:r>
              <a:rPr lang="el-GR" sz="1800" dirty="0" smtClean="0">
                <a:hlinkClick r:id="rId2"/>
              </a:rPr>
              <a:t>www.ev3lessons.com</a:t>
            </a:r>
            <a:endParaRPr lang="el-GR" sz="1800" dirty="0" smtClean="0"/>
          </a:p>
          <a:p>
            <a:pPr marL="342900" indent="-342900">
              <a:buFont typeface="Arial"/>
              <a:buChar char="•"/>
            </a:pPr>
            <a:r>
              <a:rPr lang="el-GR" sz="1800" dirty="0" smtClean="0"/>
              <a:t>Μέρος του παρόντος υλικού προέκυψε από προσαρμογή των μαθημάτων «Προγραμματισμός με το ΚΙΤ ρομποτικής LEGO MINDSTORMS EV3» Σύλλογος Εκπαιδευτικών Πληροφορικής Χίου</a:t>
            </a:r>
            <a:endParaRPr lang="en-US" sz="1800" dirty="0" smtClean="0"/>
          </a:p>
          <a:p>
            <a:pPr marL="342900" indent="-342900">
              <a:buFont typeface="Arial"/>
              <a:buChar char="•"/>
            </a:pPr>
            <a:r>
              <a:rPr lang="el-GR" sz="1800" dirty="0" smtClean="0"/>
              <a:t>Πανεπιστήμιο Αιγαίου / Τμήμα Μηχανικών Πληροφοριακών και Επικοινωνιακών Συστημάτων ΠΜΣ Διδακτική Πληροφορικής &amp; Επικοινωνιών / Φιλίππου Σ. - </a:t>
            </a:r>
            <a:r>
              <a:rPr lang="el-GR" sz="1800" dirty="0" err="1" smtClean="0"/>
              <a:t>Μαυρόπουλος</a:t>
            </a:r>
            <a:r>
              <a:rPr lang="el-GR" sz="1800" dirty="0" smtClean="0"/>
              <a:t> Ν. </a:t>
            </a:r>
            <a:r>
              <a:rPr lang="el-GR" sz="1800" dirty="0" err="1" smtClean="0"/>
              <a:t>icsdweb.aegean.gr</a:t>
            </a:r>
            <a:r>
              <a:rPr lang="el-GR" sz="1800" dirty="0" smtClean="0"/>
              <a:t>/</a:t>
            </a:r>
            <a:r>
              <a:rPr lang="el-GR" sz="1800" dirty="0" err="1" smtClean="0"/>
              <a:t>edurobots</a:t>
            </a:r>
            <a:r>
              <a:rPr lang="el-GR" sz="1800" dirty="0" smtClean="0"/>
              <a:t> </a:t>
            </a:r>
            <a:endParaRPr lang="en-US" sz="1800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200" y="536870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32703" y="4381877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0975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b="1" dirty="0" smtClean="0"/>
              <a:t>ΑΝΤΙΚΕΙΜΕΝΑ ΜΑΘΗΣΗΣ</a:t>
            </a:r>
            <a:br>
              <a:rPr lang="el-GR" b="1" dirty="0" smtClean="0"/>
            </a:br>
            <a:endParaRPr lang="el-GR" b="1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03412" y="1752600"/>
            <a:ext cx="8245474" cy="437356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l-GR" dirty="0" smtClean="0"/>
              <a:t>Πως </a:t>
            </a:r>
            <a:r>
              <a:rPr lang="el-GR" dirty="0" smtClean="0"/>
              <a:t>οι άνθρωποι και οι μηχανές ακολουθούν τις </a:t>
            </a:r>
            <a:r>
              <a:rPr lang="el-GR" dirty="0" smtClean="0"/>
              <a:t>γραμμές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 smtClean="0"/>
              <a:t>Πως </a:t>
            </a:r>
            <a:r>
              <a:rPr lang="el-GR" dirty="0" smtClean="0"/>
              <a:t>θα κάνουμε το ρομπότ να ακολουθεί τη μαύρη γραμμή </a:t>
            </a:r>
            <a:r>
              <a:rPr lang="en-US" dirty="0" smtClean="0"/>
              <a:t>Learn </a:t>
            </a:r>
            <a:r>
              <a:rPr lang="en-US" dirty="0"/>
              <a:t>how to follow a line until a sensor is activated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 smtClean="0"/>
              <a:t>Πως θα κάνουμε το ρομπότ να ακολουθεί </a:t>
            </a:r>
            <a:r>
              <a:rPr lang="el-GR" dirty="0" smtClean="0"/>
              <a:t>μια </a:t>
            </a:r>
            <a:r>
              <a:rPr lang="el-GR" dirty="0" smtClean="0"/>
              <a:t>γραμμή για μια συγκεκριμένη </a:t>
            </a:r>
            <a:r>
              <a:rPr lang="el-GR" dirty="0" smtClean="0"/>
              <a:t>απόσταση</a:t>
            </a:r>
          </a:p>
          <a:p>
            <a:pPr marL="457200" indent="-457200">
              <a:buFont typeface="+mj-lt"/>
              <a:buAutoNum type="arabicPeriod"/>
            </a:pPr>
            <a:r>
              <a:rPr lang="el-GR" dirty="0" smtClean="0"/>
              <a:t>Πώς </a:t>
            </a:r>
            <a:r>
              <a:rPr lang="el-GR" dirty="0" smtClean="0"/>
              <a:t>να </a:t>
            </a:r>
            <a:r>
              <a:rPr lang="el-GR" dirty="0" smtClean="0"/>
              <a:t>συνδυάζουμε </a:t>
            </a:r>
            <a:r>
              <a:rPr lang="el-GR" dirty="0" smtClean="0"/>
              <a:t>αισθητήρες, βρόχους και διακόπτες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11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TEACHER 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Slides 4-7 are animated.  For students to better understand how a line follower works and how a human and a robot follow a line, we recommend that you play the animation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Give each student/team a copy of the worksheet.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Challenge 1 begins on slide 10 and Challenge 2 on Slide 13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Discussion Guide is on Slide 16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More advanced students might be interested in other line followers on EV3Lessons.com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5700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b="1" dirty="0" smtClean="0"/>
              <a:t>ΑΚΟΛΟΥΘΩΝΤΑΣΤΙΣ ΓΡΑΜΜΕΣ?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5208531" cy="4373563"/>
          </a:xfrm>
        </p:spPr>
        <p:txBody>
          <a:bodyPr/>
          <a:lstStyle/>
          <a:p>
            <a:endParaRPr lang="el-GR" dirty="0" smtClean="0"/>
          </a:p>
          <a:p>
            <a:r>
              <a:rPr lang="el-GR" dirty="0" smtClean="0"/>
              <a:t>Οι άνθρωποι ακολουθούν γραμμές πηγαίνοντας στη μέση τους.  </a:t>
            </a:r>
          </a:p>
          <a:p>
            <a:r>
              <a:rPr lang="el-GR" dirty="0" smtClean="0"/>
              <a:t>Ας κάνουμε το ρομπότ να κάνει το ίδιο με χρήση του αισθητήρα φωτός.</a:t>
            </a:r>
          </a:p>
          <a:p>
            <a:r>
              <a:rPr lang="el-GR" dirty="0" smtClean="0"/>
              <a:t>Τι μπορούμε να ελέγξουμε:</a:t>
            </a:r>
          </a:p>
          <a:p>
            <a:pPr lvl="1"/>
            <a:r>
              <a:rPr lang="el-GR" dirty="0" smtClean="0"/>
              <a:t>Είσαι </a:t>
            </a:r>
            <a:r>
              <a:rPr lang="el-GR" dirty="0" smtClean="0"/>
              <a:t>μέσα στην γραμμή ή όχι?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954595" y="1322150"/>
            <a:ext cx="645428" cy="4892994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537014" y="1322150"/>
            <a:ext cx="645428" cy="4892994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200387787-0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87260" y="456126"/>
            <a:ext cx="812763" cy="1718456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7521883" y="5424547"/>
            <a:ext cx="660559" cy="790597"/>
            <a:chOff x="6310708" y="2223671"/>
            <a:chExt cx="809489" cy="898563"/>
          </a:xfrm>
        </p:grpSpPr>
        <p:sp>
          <p:nvSpPr>
            <p:cNvPr id="11" name="Rounded Rectangle 10"/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3133789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8 0.13047 L 0.01146 0.64608 " pathEditMode="relative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88468E-7 -3.86611E-6 L 7.88468E-7 -0.5777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88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4875089" y="3142782"/>
            <a:ext cx="0" cy="3219749"/>
          </a:xfrm>
          <a:prstGeom prst="line">
            <a:avLst/>
          </a:prstGeom>
          <a:ln w="45720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Arc 7"/>
          <p:cNvSpPr/>
          <p:nvPr/>
        </p:nvSpPr>
        <p:spPr>
          <a:xfrm>
            <a:off x="0" y="1048073"/>
            <a:ext cx="4875089" cy="4189417"/>
          </a:xfrm>
          <a:prstGeom prst="arc">
            <a:avLst>
              <a:gd name="adj1" fmla="val 16199999"/>
              <a:gd name="adj2" fmla="val 0"/>
            </a:avLst>
          </a:prstGeom>
          <a:ln w="45720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4533433" y="5988322"/>
            <a:ext cx="660559" cy="790597"/>
            <a:chOff x="6310708" y="2223671"/>
            <a:chExt cx="809489" cy="898563"/>
          </a:xfrm>
        </p:grpSpPr>
        <p:sp>
          <p:nvSpPr>
            <p:cNvPr id="15" name="Rounded Rectangle 14"/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18" name="Oval 17"/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533433" y="1986561"/>
            <a:ext cx="660559" cy="790597"/>
            <a:chOff x="6310708" y="2223671"/>
            <a:chExt cx="809489" cy="898563"/>
          </a:xfrm>
        </p:grpSpPr>
        <p:sp>
          <p:nvSpPr>
            <p:cNvPr id="29" name="Rounded Rectangle 28"/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32" name="Oval 31"/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" name="Bent Arrow 33"/>
          <p:cNvSpPr/>
          <p:nvPr/>
        </p:nvSpPr>
        <p:spPr>
          <a:xfrm flipH="1">
            <a:off x="4366297" y="1166234"/>
            <a:ext cx="568813" cy="672709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35" name="Group 34"/>
          <p:cNvGrpSpPr/>
          <p:nvPr/>
        </p:nvGrpSpPr>
        <p:grpSpPr>
          <a:xfrm rot="19800000">
            <a:off x="4544808" y="1984602"/>
            <a:ext cx="660559" cy="790597"/>
            <a:chOff x="6310708" y="2223671"/>
            <a:chExt cx="809489" cy="898563"/>
          </a:xfrm>
        </p:grpSpPr>
        <p:sp>
          <p:nvSpPr>
            <p:cNvPr id="36" name="Rounded Rectangle 35"/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39" name="Oval 38"/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0" name="Bent Arrow 39"/>
          <p:cNvSpPr/>
          <p:nvPr/>
        </p:nvSpPr>
        <p:spPr>
          <a:xfrm flipH="1">
            <a:off x="3573538" y="375364"/>
            <a:ext cx="568813" cy="672709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41" name="Group 40"/>
          <p:cNvGrpSpPr/>
          <p:nvPr/>
        </p:nvGrpSpPr>
        <p:grpSpPr>
          <a:xfrm rot="17100000">
            <a:off x="3528539" y="821707"/>
            <a:ext cx="660559" cy="790597"/>
            <a:chOff x="6310708" y="2223671"/>
            <a:chExt cx="809489" cy="898563"/>
          </a:xfrm>
        </p:grpSpPr>
        <p:sp>
          <p:nvSpPr>
            <p:cNvPr id="42" name="Rounded Rectangle 41"/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45" name="Oval 44"/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667118" y="3271059"/>
            <a:ext cx="298967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l-GR" dirty="0" smtClean="0"/>
              <a:t>Αν </a:t>
            </a:r>
            <a:r>
              <a:rPr lang="el-GR" dirty="0" smtClean="0"/>
              <a:t>είσαι μέσα στη γραμμή τότε προχώρα ευθεία.</a:t>
            </a:r>
          </a:p>
          <a:p>
            <a:pPr marL="342900" indent="-342900">
              <a:buFont typeface="+mj-lt"/>
              <a:buAutoNum type="arabicPeriod"/>
            </a:pPr>
            <a:r>
              <a:rPr lang="el-GR" dirty="0" smtClean="0"/>
              <a:t>Αν </a:t>
            </a:r>
            <a:r>
              <a:rPr lang="el-GR" dirty="0" smtClean="0"/>
              <a:t>είσαι στο άσπρο (εκτός γραμμής) πήγαινε αριστερά για να μπεις στη γραμμή</a:t>
            </a:r>
            <a:r>
              <a:rPr lang="el-GR" dirty="0" smtClean="0"/>
              <a:t>.</a:t>
            </a:r>
          </a:p>
          <a:p>
            <a:pPr marL="342900" indent="-342900"/>
            <a:endParaRPr lang="el-GR" dirty="0" smtClean="0"/>
          </a:p>
          <a:p>
            <a:r>
              <a:rPr lang="el-GR" dirty="0" smtClean="0"/>
              <a:t>Φαίνεται να δουλεύει…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3095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88468E-7 -3.86611E-6 L 7.88468E-7 -0.5777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88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2 0.00579 L -0.11966 -0.1702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22" y="-88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51 -0.00069 L -0.17646 -0.03798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406" y="-18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4" grpId="1" animBg="1"/>
      <p:bldP spid="40" grpId="0" animBg="1"/>
      <p:bldP spid="4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4875089" y="3142782"/>
            <a:ext cx="0" cy="3219749"/>
          </a:xfrm>
          <a:prstGeom prst="line">
            <a:avLst/>
          </a:prstGeom>
          <a:ln w="45720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Arc 7"/>
          <p:cNvSpPr/>
          <p:nvPr/>
        </p:nvSpPr>
        <p:spPr>
          <a:xfrm flipH="1">
            <a:off x="4875089" y="1073047"/>
            <a:ext cx="4875089" cy="4189417"/>
          </a:xfrm>
          <a:prstGeom prst="arc">
            <a:avLst>
              <a:gd name="adj1" fmla="val 16199999"/>
              <a:gd name="adj2" fmla="val 0"/>
            </a:avLst>
          </a:prstGeom>
          <a:ln w="45720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4533433" y="5988322"/>
            <a:ext cx="660559" cy="790597"/>
            <a:chOff x="6310708" y="2223671"/>
            <a:chExt cx="809489" cy="898563"/>
          </a:xfrm>
        </p:grpSpPr>
        <p:sp>
          <p:nvSpPr>
            <p:cNvPr id="15" name="Rounded Rectangle 14"/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18" name="Oval 17"/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533433" y="1986561"/>
            <a:ext cx="660559" cy="790597"/>
            <a:chOff x="6310708" y="2223671"/>
            <a:chExt cx="809489" cy="898563"/>
          </a:xfrm>
        </p:grpSpPr>
        <p:sp>
          <p:nvSpPr>
            <p:cNvPr id="29" name="Rounded Rectangle 28"/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32" name="Oval 31"/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" name="Bent Arrow 33"/>
          <p:cNvSpPr/>
          <p:nvPr/>
        </p:nvSpPr>
        <p:spPr>
          <a:xfrm flipH="1">
            <a:off x="4366297" y="1166234"/>
            <a:ext cx="568813" cy="672709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35" name="Group 34"/>
          <p:cNvGrpSpPr/>
          <p:nvPr/>
        </p:nvGrpSpPr>
        <p:grpSpPr>
          <a:xfrm rot="19800000">
            <a:off x="4544808" y="1984602"/>
            <a:ext cx="660559" cy="790597"/>
            <a:chOff x="6310708" y="2223671"/>
            <a:chExt cx="809489" cy="898563"/>
          </a:xfrm>
        </p:grpSpPr>
        <p:sp>
          <p:nvSpPr>
            <p:cNvPr id="36" name="Rounded Rectangle 35"/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39" name="Oval 38"/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Bent Arrow 25"/>
          <p:cNvSpPr/>
          <p:nvPr/>
        </p:nvSpPr>
        <p:spPr>
          <a:xfrm flipH="1">
            <a:off x="3791364" y="828343"/>
            <a:ext cx="568813" cy="672709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75000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 rot="17100000">
            <a:off x="3926157" y="1443644"/>
            <a:ext cx="660559" cy="790597"/>
            <a:chOff x="6310708" y="2223671"/>
            <a:chExt cx="809489" cy="898563"/>
          </a:xfrm>
        </p:grpSpPr>
        <p:sp>
          <p:nvSpPr>
            <p:cNvPr id="33" name="Rounded Rectangle 32"/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ounded Rectangle 45"/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48" name="Oval 47"/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469087" y="2264463"/>
            <a:ext cx="385704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l-GR" dirty="0" smtClean="0"/>
              <a:t>Αν </a:t>
            </a:r>
            <a:r>
              <a:rPr lang="el-GR" dirty="0" smtClean="0"/>
              <a:t>είσαι μέσα στη γραμμή τότε προχώρα ευθεία.</a:t>
            </a:r>
          </a:p>
          <a:p>
            <a:pPr marL="342900" indent="-342900">
              <a:buFont typeface="+mj-lt"/>
              <a:buAutoNum type="arabicPeriod"/>
            </a:pPr>
            <a:r>
              <a:rPr lang="el-GR" dirty="0" smtClean="0"/>
              <a:t>Αν </a:t>
            </a:r>
            <a:r>
              <a:rPr lang="el-GR" dirty="0" smtClean="0"/>
              <a:t>είσαι στο άσπρο (εκτός γραμμής) πήγαινε αριστερά για να μπεις στη γραμμή</a:t>
            </a:r>
            <a:r>
              <a:rPr lang="el-GR" dirty="0" smtClean="0"/>
              <a:t>.</a:t>
            </a:r>
          </a:p>
          <a:p>
            <a:pPr marL="342900" indent="-342900"/>
            <a:endParaRPr lang="el-GR" dirty="0" smtClean="0"/>
          </a:p>
          <a:p>
            <a:r>
              <a:rPr lang="el-GR" b="1" dirty="0" smtClean="0">
                <a:solidFill>
                  <a:srgbClr val="FF0000"/>
                </a:solidFill>
              </a:rPr>
              <a:t>Τι γίνεται σε δεξιές στροφές</a:t>
            </a:r>
            <a:r>
              <a:rPr lang="el-GR" b="1" dirty="0" smtClean="0">
                <a:solidFill>
                  <a:srgbClr val="FF0000"/>
                </a:solidFill>
              </a:rPr>
              <a:t>….</a:t>
            </a:r>
          </a:p>
          <a:p>
            <a:endParaRPr lang="el-GR" b="1" dirty="0" smtClean="0">
              <a:solidFill>
                <a:srgbClr val="FF0000"/>
              </a:solidFill>
            </a:endParaRPr>
          </a:p>
          <a:p>
            <a:r>
              <a:rPr lang="el-GR" b="1" dirty="0" smtClean="0">
                <a:solidFill>
                  <a:srgbClr val="FF0000"/>
                </a:solidFill>
              </a:rPr>
              <a:t>Το πρόγραμμά μας θα δουλέψει?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4644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88468E-7 -3.86611E-6 L 7.88468E-7 -0.5777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88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88468E-7 -2.93259E-6 L -0.05471 -0.08362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44" y="-41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51 -0.00069 L -0.17646 -0.03798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406" y="-18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4" grpId="1" animBg="1"/>
      <p:bldP spid="26" grpId="0" animBg="1"/>
      <p:bldP spid="26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LINE </a:t>
            </a:r>
            <a:r>
              <a:rPr lang="el-GR" b="1" dirty="0" smtClean="0"/>
              <a:t>FOLLOWING: ΤΟ ΣΤΥΛ ΤΟΥ ΡΟΜΠΟΤ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6774873" cy="4373563"/>
          </a:xfrm>
        </p:spPr>
        <p:txBody>
          <a:bodyPr>
            <a:normAutofit fontScale="85000" lnSpcReduction="10000"/>
          </a:bodyPr>
          <a:lstStyle/>
          <a:p>
            <a:r>
              <a:rPr lang="el-GR" dirty="0" smtClean="0"/>
              <a:t>Πως </a:t>
            </a:r>
            <a:r>
              <a:rPr lang="el-GR" dirty="0" smtClean="0"/>
              <a:t>μπορούν οι άνθρωποι να πηγαίνουν στη μέση? </a:t>
            </a:r>
          </a:p>
          <a:p>
            <a:pPr lvl="1"/>
            <a:r>
              <a:rPr lang="el-GR" dirty="0" smtClean="0">
                <a:solidFill>
                  <a:srgbClr val="000000"/>
                </a:solidFill>
              </a:rPr>
              <a:t>Μπορούν </a:t>
            </a:r>
            <a:r>
              <a:rPr lang="el-GR" dirty="0" smtClean="0">
                <a:solidFill>
                  <a:srgbClr val="000000"/>
                </a:solidFill>
              </a:rPr>
              <a:t>να δουν μακριά</a:t>
            </a:r>
          </a:p>
          <a:p>
            <a:pPr lvl="1"/>
            <a:r>
              <a:rPr lang="el-GR" dirty="0" smtClean="0">
                <a:solidFill>
                  <a:srgbClr val="000000"/>
                </a:solidFill>
              </a:rPr>
              <a:t>Μπορούν </a:t>
            </a:r>
            <a:r>
              <a:rPr lang="el-GR" dirty="0" smtClean="0">
                <a:solidFill>
                  <a:srgbClr val="000000"/>
                </a:solidFill>
              </a:rPr>
              <a:t>να δουν όλη τη γραμμή και που είναι τα άκρα της.</a:t>
            </a:r>
          </a:p>
          <a:p>
            <a:pPr lvl="1"/>
            <a:r>
              <a:rPr lang="el-GR" dirty="0" smtClean="0">
                <a:solidFill>
                  <a:srgbClr val="000000"/>
                </a:solidFill>
              </a:rPr>
              <a:t>Μπορούν </a:t>
            </a:r>
            <a:r>
              <a:rPr lang="el-GR" dirty="0" smtClean="0">
                <a:solidFill>
                  <a:srgbClr val="000000"/>
                </a:solidFill>
              </a:rPr>
              <a:t>να δουν και τις 2 πλευρές και να καταλάβουν αν έφυγαν δεξιά ή αριστερά της γραμμής.</a:t>
            </a:r>
          </a:p>
          <a:p>
            <a:endParaRPr lang="el-GR" dirty="0" smtClean="0">
              <a:solidFill>
                <a:srgbClr val="000000"/>
              </a:solidFill>
            </a:endParaRPr>
          </a:p>
          <a:p>
            <a:r>
              <a:rPr lang="el-GR" dirty="0" smtClean="0">
                <a:solidFill>
                  <a:srgbClr val="000000"/>
                </a:solidFill>
              </a:rPr>
              <a:t>Γιατί το ρομπότ δεν μπορεί να κάνει το ίδιο?</a:t>
            </a:r>
          </a:p>
          <a:p>
            <a:pPr>
              <a:buFont typeface="Arial" pitchFamily="34" charset="0"/>
              <a:buChar char="•"/>
            </a:pPr>
            <a:r>
              <a:rPr lang="el-GR" dirty="0" smtClean="0">
                <a:solidFill>
                  <a:srgbClr val="FF0000"/>
                </a:solidFill>
              </a:rPr>
              <a:t>Δεν </a:t>
            </a:r>
            <a:r>
              <a:rPr lang="el-GR" dirty="0" smtClean="0">
                <a:solidFill>
                  <a:srgbClr val="FF0000"/>
                </a:solidFill>
              </a:rPr>
              <a:t>μπορεί να καταλάβει άμεσα αν βρίσκεται στην αριστερή ή στη δεξιά άκρη της γραμμής.</a:t>
            </a:r>
          </a:p>
          <a:p>
            <a:pPr>
              <a:buFont typeface="Arial" pitchFamily="34" charset="0"/>
              <a:buChar char="•"/>
            </a:pPr>
            <a:r>
              <a:rPr lang="el-GR" dirty="0" smtClean="0">
                <a:solidFill>
                  <a:srgbClr val="00B800"/>
                </a:solidFill>
              </a:rPr>
              <a:t>Πως </a:t>
            </a:r>
            <a:r>
              <a:rPr lang="el-GR" dirty="0" smtClean="0">
                <a:solidFill>
                  <a:srgbClr val="00B800"/>
                </a:solidFill>
              </a:rPr>
              <a:t>μπορούμε να κάνουμε το ρομπότ να στρίβει πάντα προς τη σωστή κατεύθυνση?</a:t>
            </a:r>
          </a:p>
          <a:p>
            <a:pPr lvl="1"/>
            <a:r>
              <a:rPr lang="el-GR" sz="1800" dirty="0" smtClean="0">
                <a:solidFill>
                  <a:srgbClr val="000000"/>
                </a:solidFill>
              </a:rPr>
              <a:t>Αντί </a:t>
            </a:r>
            <a:r>
              <a:rPr lang="el-GR" sz="1800" dirty="0" smtClean="0">
                <a:solidFill>
                  <a:srgbClr val="000000"/>
                </a:solidFill>
              </a:rPr>
              <a:t>να ακολουθούμε τη μέση, θα μπορούσαμε να ακολουθούμε την άκρη?</a:t>
            </a:r>
          </a:p>
          <a:p>
            <a:pPr lvl="1"/>
            <a:r>
              <a:rPr lang="el-GR" sz="1800" dirty="0" smtClean="0">
                <a:solidFill>
                  <a:srgbClr val="000000"/>
                </a:solidFill>
              </a:rPr>
              <a:t>Τώρα </a:t>
            </a:r>
            <a:r>
              <a:rPr lang="el-GR" sz="1800" dirty="0" smtClean="0">
                <a:solidFill>
                  <a:srgbClr val="000000"/>
                </a:solidFill>
              </a:rPr>
              <a:t>το ρομπότ όποτε βλέπει άσπρο θα ξέρει σε ποια πλευρά της γραμμής έφυγε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537014" y="1322150"/>
            <a:ext cx="645428" cy="4892994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7521883" y="5424547"/>
            <a:ext cx="660559" cy="790597"/>
            <a:chOff x="6310708" y="2223671"/>
            <a:chExt cx="809489" cy="898563"/>
          </a:xfrm>
        </p:grpSpPr>
        <p:sp>
          <p:nvSpPr>
            <p:cNvPr id="15" name="Rounded Rectangle 14"/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18" name="Oval 17"/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1099346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29918E-6 3.85327E-6 L -0.0349 3.85327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5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491 -4.71882E-6 L -0.03491 -0.5776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88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l-GR" sz="2800" b="1" dirty="0" smtClean="0"/>
              <a:t>ΤΟ ΡΟΜΠΟΤ ΑΚΟΛΟΥΘΕΙ ΤΙΣ ΓΡΑΜΜΕΣ ΚΑΤΑΛΑΒΑΙΝΟΝΤΑΣ ΤΑ </a:t>
            </a:r>
            <a:r>
              <a:rPr lang="el-GR" sz="2800" b="1" dirty="0" smtClean="0"/>
              <a:t>ΑΚΡΑΤΗΣ</a:t>
            </a:r>
            <a:endParaRPr lang="en-US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54275" name="Rectangle 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752601" y="1752600"/>
            <a:ext cx="1245518" cy="48768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4276" name="Group 4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1537213" y="1789420"/>
            <a:ext cx="463550" cy="4759325"/>
            <a:chOff x="2145" y="1178"/>
            <a:chExt cx="292" cy="2998"/>
          </a:xfrm>
        </p:grpSpPr>
        <p:grpSp>
          <p:nvGrpSpPr>
            <p:cNvPr id="54288" name="Group 5"/>
            <p:cNvGrpSpPr>
              <a:grpSpLocks/>
            </p:cNvGrpSpPr>
            <p:nvPr/>
          </p:nvGrpSpPr>
          <p:grpSpPr bwMode="auto">
            <a:xfrm>
              <a:off x="2160" y="2688"/>
              <a:ext cx="277" cy="1488"/>
              <a:chOff x="2160" y="2688"/>
              <a:chExt cx="277" cy="1488"/>
            </a:xfrm>
          </p:grpSpPr>
          <p:sp>
            <p:nvSpPr>
              <p:cNvPr id="54292" name="Line 6"/>
              <p:cNvSpPr>
                <a:spLocks noChangeShapeType="1"/>
              </p:cNvSpPr>
              <p:nvPr>
                <p:custDataLst>
                  <p:tags r:id="rId13"/>
                </p:custDataLst>
              </p:nvPr>
            </p:nvSpPr>
            <p:spPr bwMode="auto">
              <a:xfrm flipV="1">
                <a:off x="2160" y="3456"/>
                <a:ext cx="277" cy="72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4293" name="Line 7"/>
              <p:cNvSpPr>
                <a:spLocks noChangeShapeType="1"/>
              </p:cNvSpPr>
              <p:nvPr>
                <p:custDataLst>
                  <p:tags r:id="rId14"/>
                </p:custDataLst>
              </p:nvPr>
            </p:nvSpPr>
            <p:spPr bwMode="auto">
              <a:xfrm flipH="1" flipV="1">
                <a:off x="2160" y="2688"/>
                <a:ext cx="277" cy="72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4289" name="Group 8"/>
            <p:cNvGrpSpPr>
              <a:grpSpLocks/>
            </p:cNvGrpSpPr>
            <p:nvPr/>
          </p:nvGrpSpPr>
          <p:grpSpPr bwMode="auto">
            <a:xfrm>
              <a:off x="2145" y="1178"/>
              <a:ext cx="187" cy="1510"/>
              <a:chOff x="2097" y="2618"/>
              <a:chExt cx="187" cy="1510"/>
            </a:xfrm>
          </p:grpSpPr>
          <p:sp>
            <p:nvSpPr>
              <p:cNvPr id="54290" name="Line 9"/>
              <p:cNvSpPr>
                <a:spLocks noChangeShapeType="1"/>
              </p:cNvSpPr>
              <p:nvPr>
                <p:custDataLst>
                  <p:tags r:id="rId11"/>
                </p:custDataLst>
              </p:nvPr>
            </p:nvSpPr>
            <p:spPr bwMode="auto">
              <a:xfrm flipV="1">
                <a:off x="2097" y="3408"/>
                <a:ext cx="187" cy="72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4291" name="Line 10"/>
              <p:cNvSpPr>
                <a:spLocks noChangeShapeType="1"/>
              </p:cNvSpPr>
              <p:nvPr>
                <p:custDataLst>
                  <p:tags r:id="rId12"/>
                </p:custDataLst>
              </p:nvPr>
            </p:nvSpPr>
            <p:spPr bwMode="auto">
              <a:xfrm flipH="1" flipV="1">
                <a:off x="2112" y="2618"/>
                <a:ext cx="172" cy="79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54280" name="Rectangle 12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671174" y="1752600"/>
            <a:ext cx="1101225" cy="4876800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4281" name="Group 13"/>
          <p:cNvGrpSpPr>
            <a:grpSpLocks/>
          </p:cNvGrpSpPr>
          <p:nvPr/>
        </p:nvGrpSpPr>
        <p:grpSpPr bwMode="auto">
          <a:xfrm>
            <a:off x="7364416" y="1846263"/>
            <a:ext cx="563563" cy="4783138"/>
            <a:chOff x="2143" y="1211"/>
            <a:chExt cx="355" cy="3013"/>
          </a:xfrm>
          <a:solidFill>
            <a:srgbClr val="000000"/>
          </a:solidFill>
        </p:grpSpPr>
        <p:grpSp>
          <p:nvGrpSpPr>
            <p:cNvPr id="54282" name="Group 14"/>
            <p:cNvGrpSpPr>
              <a:grpSpLocks/>
            </p:cNvGrpSpPr>
            <p:nvPr/>
          </p:nvGrpSpPr>
          <p:grpSpPr bwMode="auto">
            <a:xfrm>
              <a:off x="2143" y="2736"/>
              <a:ext cx="355" cy="1488"/>
              <a:chOff x="2143" y="2736"/>
              <a:chExt cx="355" cy="1488"/>
            </a:xfrm>
            <a:grpFill/>
          </p:grpSpPr>
          <p:sp>
            <p:nvSpPr>
              <p:cNvPr id="54286" name="Line 15"/>
              <p:cNvSpPr>
                <a:spLocks noChangeShapeType="1"/>
              </p:cNvSpPr>
              <p:nvPr>
                <p:custDataLst>
                  <p:tags r:id="rId9"/>
                </p:custDataLst>
              </p:nvPr>
            </p:nvSpPr>
            <p:spPr bwMode="auto">
              <a:xfrm flipV="1">
                <a:off x="2250" y="3456"/>
                <a:ext cx="248" cy="768"/>
              </a:xfrm>
              <a:prstGeom prst="line">
                <a:avLst/>
              </a:prstGeom>
              <a:grp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4287" name="Line 16"/>
              <p:cNvSpPr>
                <a:spLocks noChangeShapeType="1"/>
              </p:cNvSpPr>
              <p:nvPr>
                <p:custDataLst>
                  <p:tags r:id="rId10"/>
                </p:custDataLst>
              </p:nvPr>
            </p:nvSpPr>
            <p:spPr bwMode="auto">
              <a:xfrm flipH="1" flipV="1">
                <a:off x="2143" y="2736"/>
                <a:ext cx="355" cy="768"/>
              </a:xfrm>
              <a:prstGeom prst="line">
                <a:avLst/>
              </a:prstGeom>
              <a:grp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54283" name="Group 17"/>
            <p:cNvGrpSpPr>
              <a:grpSpLocks/>
            </p:cNvGrpSpPr>
            <p:nvPr/>
          </p:nvGrpSpPr>
          <p:grpSpPr bwMode="auto">
            <a:xfrm>
              <a:off x="2143" y="1211"/>
              <a:ext cx="355" cy="1525"/>
              <a:chOff x="2095" y="2651"/>
              <a:chExt cx="355" cy="1525"/>
            </a:xfrm>
            <a:grpFill/>
          </p:grpSpPr>
          <p:sp>
            <p:nvSpPr>
              <p:cNvPr id="54284" name="Line 18"/>
              <p:cNvSpPr>
                <a:spLocks noChangeShapeType="1"/>
              </p:cNvSpPr>
              <p:nvPr>
                <p:custDataLst>
                  <p:tags r:id="rId7"/>
                </p:custDataLst>
              </p:nvPr>
            </p:nvSpPr>
            <p:spPr bwMode="auto">
              <a:xfrm flipV="1">
                <a:off x="2095" y="3456"/>
                <a:ext cx="355" cy="720"/>
              </a:xfrm>
              <a:prstGeom prst="line">
                <a:avLst/>
              </a:prstGeom>
              <a:grp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4285" name="Line 19"/>
              <p:cNvSpPr>
                <a:spLocks noChangeShapeType="1"/>
              </p:cNvSpPr>
              <p:nvPr>
                <p:custDataLst>
                  <p:tags r:id="rId8"/>
                </p:custDataLst>
              </p:nvPr>
            </p:nvSpPr>
            <p:spPr bwMode="auto">
              <a:xfrm flipH="1" flipV="1">
                <a:off x="2202" y="2651"/>
                <a:ext cx="248" cy="805"/>
              </a:xfrm>
              <a:prstGeom prst="line">
                <a:avLst/>
              </a:prstGeom>
              <a:grp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2" name="TextBox 1"/>
          <p:cNvSpPr txBox="1"/>
          <p:nvPr>
            <p:custDataLst>
              <p:tags r:id="rId5"/>
            </p:custDataLst>
          </p:nvPr>
        </p:nvSpPr>
        <p:spPr>
          <a:xfrm>
            <a:off x="457200" y="1163529"/>
            <a:ext cx="3920047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l-GR" dirty="0" smtClean="0"/>
              <a:t>Ακολουθώντας </a:t>
            </a:r>
            <a:r>
              <a:rPr lang="el-GR" dirty="0" smtClean="0"/>
              <a:t>το αριστερό άκρο της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3" name="TextBox 22"/>
          <p:cNvSpPr txBox="1"/>
          <p:nvPr>
            <p:custDataLst>
              <p:tags r:id="rId6"/>
            </p:custDataLst>
          </p:nvPr>
        </p:nvSpPr>
        <p:spPr>
          <a:xfrm>
            <a:off x="5668086" y="1154986"/>
            <a:ext cx="3392660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l-GR" dirty="0" smtClean="0"/>
              <a:t>Ακολουθώντας </a:t>
            </a:r>
            <a:r>
              <a:rPr lang="el-GR" dirty="0" smtClean="0"/>
              <a:t>το δεξί άκρο της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87396" y="2103060"/>
            <a:ext cx="263212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Το </a:t>
            </a:r>
            <a:r>
              <a:rPr lang="el-GR" sz="2400" dirty="0" smtClean="0"/>
              <a:t>ρομπότ αποφασίζει πως θα κινηθεί ανάλογα με την τιμή του αισθητήρα φωτός</a:t>
            </a:r>
            <a:r>
              <a:rPr lang="el-GR" sz="2400" dirty="0" smtClean="0"/>
              <a:t>.</a:t>
            </a:r>
          </a:p>
          <a:p>
            <a:pPr algn="ctr"/>
            <a:endParaRPr lang="el-GR" sz="2400" dirty="0" smtClean="0"/>
          </a:p>
          <a:p>
            <a:pPr algn="ctr"/>
            <a:r>
              <a:rPr lang="el-GR" sz="2400" dirty="0" smtClean="0"/>
              <a:t>Θα πρέπει να διαλέξετε ποιο άκρο ακολουθείτε!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834076" y="1846263"/>
            <a:ext cx="121535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1200" dirty="0" smtClean="0">
              <a:solidFill>
                <a:srgbClr val="000000"/>
              </a:solidFill>
            </a:endParaRPr>
          </a:p>
          <a:p>
            <a:r>
              <a:rPr lang="el-GR" dirty="0" smtClean="0">
                <a:solidFill>
                  <a:srgbClr val="FFFF00"/>
                </a:solidFill>
              </a:rPr>
              <a:t>Αν </a:t>
            </a:r>
            <a:r>
              <a:rPr lang="el-GR" dirty="0" smtClean="0">
                <a:solidFill>
                  <a:srgbClr val="FFFF00"/>
                </a:solidFill>
              </a:rPr>
              <a:t>βλέπεις μαύρο στρίψε αριστερά.</a:t>
            </a:r>
          </a:p>
          <a:p>
            <a:endParaRPr lang="el-GR" dirty="0" smtClean="0">
              <a:solidFill>
                <a:srgbClr val="FFFF00"/>
              </a:solidFill>
            </a:endParaRPr>
          </a:p>
          <a:p>
            <a:r>
              <a:rPr lang="el-GR" dirty="0" smtClean="0">
                <a:solidFill>
                  <a:srgbClr val="FFFF00"/>
                </a:solidFill>
              </a:rPr>
              <a:t>Αν </a:t>
            </a:r>
            <a:r>
              <a:rPr lang="el-GR" dirty="0" smtClean="0">
                <a:solidFill>
                  <a:srgbClr val="FFFF00"/>
                </a:solidFill>
              </a:rPr>
              <a:t>βλέπεις άσπρο στρίψε δεξιά.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684003" y="1779895"/>
            <a:ext cx="122387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1200" dirty="0" smtClean="0">
              <a:solidFill>
                <a:srgbClr val="000000"/>
              </a:solidFill>
            </a:endParaRPr>
          </a:p>
          <a:p>
            <a:endParaRPr lang="el-GR" dirty="0" smtClean="0">
              <a:solidFill>
                <a:srgbClr val="FFFF00"/>
              </a:solidFill>
            </a:endParaRPr>
          </a:p>
          <a:p>
            <a:endParaRPr lang="el-GR" dirty="0" smtClean="0">
              <a:solidFill>
                <a:srgbClr val="FFFF00"/>
              </a:solidFill>
            </a:endParaRPr>
          </a:p>
          <a:p>
            <a:endParaRPr lang="el-GR" dirty="0" smtClean="0">
              <a:solidFill>
                <a:srgbClr val="FFFF00"/>
              </a:solidFill>
            </a:endParaRPr>
          </a:p>
          <a:p>
            <a:r>
              <a:rPr lang="el-GR" dirty="0" smtClean="0">
                <a:solidFill>
                  <a:srgbClr val="FFFF00"/>
                </a:solidFill>
              </a:rPr>
              <a:t>Αν </a:t>
            </a:r>
            <a:r>
              <a:rPr lang="el-GR" dirty="0" smtClean="0">
                <a:solidFill>
                  <a:srgbClr val="FFFF00"/>
                </a:solidFill>
              </a:rPr>
              <a:t>βλέπεις μαύρο στρίψε δεξιά.</a:t>
            </a:r>
          </a:p>
          <a:p>
            <a:endParaRPr lang="el-GR" dirty="0" smtClean="0">
              <a:solidFill>
                <a:srgbClr val="FFFF00"/>
              </a:solidFill>
            </a:endParaRPr>
          </a:p>
          <a:p>
            <a:r>
              <a:rPr lang="el-GR" dirty="0" smtClean="0">
                <a:solidFill>
                  <a:srgbClr val="FFFF00"/>
                </a:solidFill>
              </a:rPr>
              <a:t>Αν </a:t>
            </a:r>
            <a:r>
              <a:rPr lang="el-GR" dirty="0" smtClean="0">
                <a:solidFill>
                  <a:srgbClr val="FFFF00"/>
                </a:solidFill>
              </a:rPr>
              <a:t>βλέπεις άσπρο στρίψε αριστερά</a:t>
            </a:r>
            <a:r>
              <a:rPr lang="en-US" dirty="0" smtClean="0">
                <a:solidFill>
                  <a:srgbClr val="FFFF00"/>
                </a:solidFill>
              </a:rPr>
              <a:t>.</a:t>
            </a:r>
            <a:endParaRPr lang="en-US" dirty="0">
              <a:solidFill>
                <a:srgbClr val="FFFF00"/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1422321" y="5926364"/>
            <a:ext cx="660559" cy="790597"/>
            <a:chOff x="6310708" y="2223671"/>
            <a:chExt cx="809489" cy="898563"/>
          </a:xfrm>
        </p:grpSpPr>
        <p:sp>
          <p:nvSpPr>
            <p:cNvPr id="28" name="Rounded Rectangle 27"/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31" name="Oval 30"/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7368843" y="5926364"/>
            <a:ext cx="660559" cy="790597"/>
            <a:chOff x="6310708" y="2223671"/>
            <a:chExt cx="809489" cy="898563"/>
          </a:xfrm>
        </p:grpSpPr>
        <p:sp>
          <p:nvSpPr>
            <p:cNvPr id="33" name="Rounded Rectangle 32"/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36" name="Oval 35"/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115553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ΒΑΛΤΕ ΤΟ ΡΟΜΠΟΤ ΣΤΗΝ ΠΛΕΥΡΑ ΠΟΥ ΕΧΕΤΕ ΣΧΕΔΙΑΣΕΙ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5ο ΠΡΟΤΥΠΟ ΓΥΜΝΑΣΙΟ ΧΑΛΚΙΔΑΣ</a:t>
            </a:r>
            <a:endParaRPr lang="en-US"/>
          </a:p>
        </p:txBody>
      </p:sp>
      <p:sp>
        <p:nvSpPr>
          <p:cNvPr id="5" name="Rectangle 4"/>
          <p:cNvSpPr/>
          <p:nvPr>
            <p:custDataLst>
              <p:tags r:id="rId2"/>
            </p:custDataLst>
          </p:nvPr>
        </p:nvSpPr>
        <p:spPr>
          <a:xfrm>
            <a:off x="977598" y="1288315"/>
            <a:ext cx="381000" cy="5486400"/>
          </a:xfrm>
          <a:prstGeom prst="rect">
            <a:avLst/>
          </a:prstGeom>
          <a:solidFill>
            <a:srgbClr val="0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grpSp>
        <p:nvGrpSpPr>
          <p:cNvPr id="56327" name="Group 1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 flipH="1">
            <a:off x="1218898" y="1248628"/>
            <a:ext cx="914400" cy="3810000"/>
            <a:chOff x="3581400" y="1219200"/>
            <a:chExt cx="914400" cy="3810000"/>
          </a:xfrm>
        </p:grpSpPr>
        <p:cxnSp>
          <p:nvCxnSpPr>
            <p:cNvPr id="26" name="Straight Connector 25"/>
            <p:cNvCxnSpPr/>
            <p:nvPr>
              <p:custDataLst>
                <p:tags r:id="rId14"/>
              </p:custDataLst>
            </p:nvPr>
          </p:nvCxnSpPr>
          <p:spPr>
            <a:xfrm rot="10800000">
              <a:off x="3657600" y="4343400"/>
              <a:ext cx="838200" cy="685800"/>
            </a:xfrm>
            <a:prstGeom prst="line">
              <a:avLst/>
            </a:prstGeom>
            <a:ln w="444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>
              <p:custDataLst>
                <p:tags r:id="rId15"/>
              </p:custDataLst>
            </p:nvPr>
          </p:nvCxnSpPr>
          <p:spPr>
            <a:xfrm rot="5400000" flipH="1" flipV="1">
              <a:off x="3619500" y="3543300"/>
              <a:ext cx="838200" cy="762000"/>
            </a:xfrm>
            <a:prstGeom prst="line">
              <a:avLst/>
            </a:prstGeom>
            <a:ln w="444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>
              <p:custDataLst>
                <p:tags r:id="rId16"/>
              </p:custDataLst>
            </p:nvPr>
          </p:nvCxnSpPr>
          <p:spPr>
            <a:xfrm rot="10800000">
              <a:off x="3581400" y="2743200"/>
              <a:ext cx="838200" cy="762000"/>
            </a:xfrm>
            <a:prstGeom prst="line">
              <a:avLst/>
            </a:prstGeom>
            <a:ln w="444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>
              <p:custDataLst>
                <p:tags r:id="rId17"/>
              </p:custDataLst>
            </p:nvPr>
          </p:nvCxnSpPr>
          <p:spPr>
            <a:xfrm flipV="1">
              <a:off x="3657600" y="1981200"/>
              <a:ext cx="838200" cy="762000"/>
            </a:xfrm>
            <a:prstGeom prst="line">
              <a:avLst/>
            </a:prstGeom>
            <a:ln w="444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>
              <p:custDataLst>
                <p:tags r:id="rId18"/>
              </p:custDataLst>
            </p:nvPr>
          </p:nvCxnSpPr>
          <p:spPr>
            <a:xfrm rot="10800000">
              <a:off x="3657600" y="1219200"/>
              <a:ext cx="838200" cy="762000"/>
            </a:xfrm>
            <a:prstGeom prst="line">
              <a:avLst/>
            </a:prstGeom>
            <a:ln w="444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ectangle 18"/>
          <p:cNvSpPr/>
          <p:nvPr>
            <p:custDataLst>
              <p:tags r:id="rId4"/>
            </p:custDataLst>
          </p:nvPr>
        </p:nvSpPr>
        <p:spPr>
          <a:xfrm>
            <a:off x="3018065" y="1302715"/>
            <a:ext cx="381000" cy="5486400"/>
          </a:xfrm>
          <a:prstGeom prst="rect">
            <a:avLst/>
          </a:prstGeom>
          <a:solidFill>
            <a:srgbClr val="0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23" name="Straight Connector 22"/>
          <p:cNvCxnSpPr/>
          <p:nvPr>
            <p:custDataLst>
              <p:tags r:id="rId5"/>
            </p:custDataLst>
          </p:nvPr>
        </p:nvCxnSpPr>
        <p:spPr>
          <a:xfrm rot="16200000" flipV="1">
            <a:off x="3230790" y="1251915"/>
            <a:ext cx="762000" cy="762000"/>
          </a:xfrm>
          <a:prstGeom prst="line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>
            <p:custDataLst>
              <p:tags r:id="rId6"/>
            </p:custDataLst>
          </p:nvPr>
        </p:nvCxnSpPr>
        <p:spPr>
          <a:xfrm rot="5400000" flipH="1" flipV="1">
            <a:off x="3148240" y="3607765"/>
            <a:ext cx="838200" cy="762000"/>
          </a:xfrm>
          <a:prstGeom prst="line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>
            <p:custDataLst>
              <p:tags r:id="rId7"/>
            </p:custDataLst>
          </p:nvPr>
        </p:nvCxnSpPr>
        <p:spPr>
          <a:xfrm rot="10800000">
            <a:off x="3110140" y="4420565"/>
            <a:ext cx="838200" cy="762000"/>
          </a:xfrm>
          <a:prstGeom prst="line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>
            <p:custDataLst>
              <p:tags r:id="rId8"/>
            </p:custDataLst>
          </p:nvPr>
        </p:nvCxnSpPr>
        <p:spPr>
          <a:xfrm flipV="1">
            <a:off x="3170465" y="1978990"/>
            <a:ext cx="838200" cy="762000"/>
          </a:xfrm>
          <a:prstGeom prst="line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>
            <p:custDataLst>
              <p:tags r:id="rId9"/>
            </p:custDataLst>
          </p:nvPr>
        </p:nvCxnSpPr>
        <p:spPr>
          <a:xfrm rot="10800000">
            <a:off x="3119665" y="2807665"/>
            <a:ext cx="838200" cy="762000"/>
          </a:xfrm>
          <a:prstGeom prst="line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>
            <p:custDataLst>
              <p:tags r:id="rId10"/>
            </p:custDataLst>
          </p:nvPr>
        </p:nvSpPr>
        <p:spPr>
          <a:xfrm>
            <a:off x="8321674" y="1251914"/>
            <a:ext cx="381000" cy="5486400"/>
          </a:xfrm>
          <a:prstGeom prst="rect">
            <a:avLst/>
          </a:prstGeom>
          <a:solidFill>
            <a:srgbClr val="0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56" name="Straight Connector 55"/>
          <p:cNvCxnSpPr/>
          <p:nvPr>
            <p:custDataLst>
              <p:tags r:id="rId11"/>
            </p:custDataLst>
          </p:nvPr>
        </p:nvCxnSpPr>
        <p:spPr>
          <a:xfrm flipH="1">
            <a:off x="4984749" y="4452314"/>
            <a:ext cx="814388" cy="768350"/>
          </a:xfrm>
          <a:prstGeom prst="line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>
            <p:custDataLst>
              <p:tags r:id="rId12"/>
            </p:custDataLst>
          </p:nvPr>
        </p:nvCxnSpPr>
        <p:spPr>
          <a:xfrm flipH="1">
            <a:off x="5821362" y="4376114"/>
            <a:ext cx="990600" cy="0"/>
          </a:xfrm>
          <a:prstGeom prst="line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>
            <p:custDataLst>
              <p:tags r:id="rId13"/>
            </p:custDataLst>
          </p:nvPr>
        </p:nvCxnSpPr>
        <p:spPr>
          <a:xfrm flipH="1" flipV="1">
            <a:off x="6923087" y="4376114"/>
            <a:ext cx="714375" cy="685800"/>
          </a:xfrm>
          <a:prstGeom prst="line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008665" y="2170649"/>
            <a:ext cx="97608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solidFill>
                  <a:srgbClr val="008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sz="8800" dirty="0">
              <a:solidFill>
                <a:srgbClr val="0080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355671" y="1841604"/>
            <a:ext cx="976084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>
                <a:solidFill>
                  <a:srgbClr val="FF0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sz="11500" dirty="0">
              <a:solidFill>
                <a:srgbClr val="FF0000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0756" y="2313591"/>
            <a:ext cx="97608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solidFill>
                  <a:srgbClr val="008000"/>
                </a:solidFill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sz="8800" dirty="0">
              <a:solidFill>
                <a:srgbClr val="008000"/>
              </a:solidFill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907896" y="5125554"/>
            <a:ext cx="660559" cy="790597"/>
            <a:chOff x="6310708" y="2223671"/>
            <a:chExt cx="809489" cy="898563"/>
          </a:xfrm>
        </p:grpSpPr>
        <p:sp>
          <p:nvSpPr>
            <p:cNvPr id="49" name="Rounded Rectangle 48"/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65" name="Oval 64"/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3399065" y="5227128"/>
            <a:ext cx="660559" cy="790597"/>
            <a:chOff x="6310708" y="2223671"/>
            <a:chExt cx="809489" cy="898563"/>
          </a:xfrm>
        </p:grpSpPr>
        <p:sp>
          <p:nvSpPr>
            <p:cNvPr id="68" name="Rounded Rectangle 67"/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ounded Rectangle 68"/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70" name="Rounded Rectangle 69"/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71" name="Oval 70"/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7307182" y="5182566"/>
            <a:ext cx="660559" cy="790597"/>
            <a:chOff x="6310708" y="2223671"/>
            <a:chExt cx="809489" cy="898563"/>
          </a:xfrm>
        </p:grpSpPr>
        <p:sp>
          <p:nvSpPr>
            <p:cNvPr id="73" name="Rounded Rectangle 72"/>
            <p:cNvSpPr/>
            <p:nvPr/>
          </p:nvSpPr>
          <p:spPr>
            <a:xfrm>
              <a:off x="6451830" y="2223671"/>
              <a:ext cx="519438" cy="898563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Rounded Rectangle 73"/>
            <p:cNvSpPr/>
            <p:nvPr/>
          </p:nvSpPr>
          <p:spPr>
            <a:xfrm>
              <a:off x="6979076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75" name="Rounded Rectangle 74"/>
            <p:cNvSpPr/>
            <p:nvPr/>
          </p:nvSpPr>
          <p:spPr>
            <a:xfrm>
              <a:off x="6310708" y="2525434"/>
              <a:ext cx="141121" cy="295036"/>
            </a:xfrm>
            <a:prstGeom prst="roundRect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effectLst/>
              </a:endParaRPr>
            </a:p>
          </p:txBody>
        </p:sp>
        <p:sp>
          <p:nvSpPr>
            <p:cNvPr id="76" name="Oval 75"/>
            <p:cNvSpPr>
              <a:spLocks noChangeAspect="1"/>
            </p:cNvSpPr>
            <p:nvPr/>
          </p:nvSpPr>
          <p:spPr>
            <a:xfrm>
              <a:off x="6621904" y="2247641"/>
              <a:ext cx="179290" cy="166284"/>
            </a:xfrm>
            <a:prstGeom prst="ellipse">
              <a:avLst/>
            </a:prstGeom>
            <a:solidFill>
              <a:srgbClr val="FF00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241440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eginner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ginner" id="{AEF29D72-34CC-C448-A679-08550D2D21D1}" vid="{04B54D62-7BE5-DF47-9F85-5B9FEF4E3E09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beginner</Template>
  <TotalTime>6274</TotalTime>
  <Words>840</Words>
  <Application>Microsoft Macintosh PowerPoint</Application>
  <PresentationFormat>Προβολή στην οθόνη (4:3)</PresentationFormat>
  <Paragraphs>132</Paragraphs>
  <Slides>17</Slides>
  <Notes>4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17</vt:i4>
      </vt:variant>
    </vt:vector>
  </HeadingPairs>
  <TitlesOfParts>
    <vt:vector size="19" baseType="lpstr">
      <vt:lpstr>beginner</vt:lpstr>
      <vt:lpstr>Custom Design</vt:lpstr>
      <vt:lpstr>Διαφάνεια 1</vt:lpstr>
      <vt:lpstr> ΑΝΤΙΚΕΙΜΕΝΑ ΜΑΘΗΣΗΣ </vt:lpstr>
      <vt:lpstr>TEACHER INSTRUCTIONS</vt:lpstr>
      <vt:lpstr> ΑΚΟΛΟΥΘΩΝΤΑΣΤΙΣ ΓΡΑΜΜΕΣ??</vt:lpstr>
      <vt:lpstr>Διαφάνεια 5</vt:lpstr>
      <vt:lpstr>Διαφάνεια 6</vt:lpstr>
      <vt:lpstr>LINE FOLLOWING: ΤΟ ΣΤΥΛ ΤΟΥ ΡΟΜΠΟΤ</vt:lpstr>
      <vt:lpstr>ΤΟ ΡΟΜΠΟΤ ΑΚΟΛΟΥΘΕΙ ΤΙΣ ΓΡΑΜΜΕΣ ΚΑΤΑΛΑΒΑΙΝΟΝΤΑΣ ΤΑ ΑΚΡΑΤΗΣ</vt:lpstr>
      <vt:lpstr>ΒΑΛΤΕ ΤΟ ΡΟΜΠΟΤ ΣΤΗΝ ΠΛΕΥΡΑ ΠΟΥ ΕΧΕΤΕ ΣΧΕΔΙΑΣΕΙ</vt:lpstr>
      <vt:lpstr>ΠΡΟΚΛΗΣΗ 1</vt:lpstr>
      <vt:lpstr>Λυση προκλησησ 1</vt:lpstr>
      <vt:lpstr>CHALLENGE 1 SOLUTION</vt:lpstr>
      <vt:lpstr>Line follower challenge 2</vt:lpstr>
      <vt:lpstr>Λυση προκλησησ 2 : αισθητηρασ</vt:lpstr>
      <vt:lpstr>Λυση προκλησησ 2 : συγκεκριμενη αποσταση</vt:lpstr>
      <vt:lpstr>DISCUSSION GUIDE</vt:lpstr>
      <vt:lpstr>ΠΗΓΕΣ - ΑΝΑΦΟΡΕΣ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PROGRAMMING Lesson</dc:title>
  <dc:creator>ΕΛΕΑΝΑ ΚΕΣΚΙΝΗ</dc:creator>
  <cp:lastModifiedBy>ΕΛΕΑΝΑ ΚΕΣΚΙΝΗ</cp:lastModifiedBy>
  <cp:revision>20</cp:revision>
  <dcterms:created xsi:type="dcterms:W3CDTF">2014-08-07T02:19:13Z</dcterms:created>
  <dcterms:modified xsi:type="dcterms:W3CDTF">2023-02-07T22:11:33Z</dcterms:modified>
</cp:coreProperties>
</file>