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0.xml.rels" ContentType="application/vnd.openxmlformats-package.relationships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1.png" ContentType="image/png"/>
  <Override PartName="/ppt/media/image2.png" ContentType="image/png"/>
  <Override PartName="/ppt/media/image8.tif" ContentType="image/tiff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jpeg" ContentType="image/jpeg"/>
  <Override PartName="/ppt/media/image16.jpeg" ContentType="image/jpe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latin typeface="Arial"/>
              </a:rPr>
              <a:t>Πατήστε για μετακίνηση της διαφάνειας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l-GR" sz="2000" spc="-1" strike="noStrike">
                <a:latin typeface="Arial"/>
              </a:rPr>
              <a:t>Πατήστε για επεξεργασία της μορφής των σημειώσεων</a:t>
            </a:r>
            <a:endParaRPr b="0" lang="el-GR" sz="20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l-GR" sz="1400" spc="-1" strike="noStrike">
                <a:latin typeface="Times New Roman"/>
              </a:rPr>
              <a:t>&lt;κεφαλίδα&gt;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l-GR" sz="1400" spc="-1" strike="noStrike">
                <a:latin typeface="Times New Roman"/>
              </a:rPr>
              <a:t>&lt;ημερομηνία/ώρα&gt;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l-GR" sz="1400" spc="-1" strike="noStrike">
                <a:latin typeface="Times New Roman"/>
              </a:rPr>
              <a:t>&lt;υποσέλιδο&gt;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10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41498FA9-234B-4363-AEC0-1F49FDD440B8}" type="slidenum">
              <a:rPr b="0" lang="el-GR" sz="1400" spc="-1" strike="noStrike">
                <a:latin typeface="Times New Roman"/>
              </a:rPr>
              <a:t>&lt;αριθμός&gt;</a:t>
            </a:fld>
            <a:endParaRPr b="0" lang="el-G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920" cy="3427920"/>
          </a:xfrm>
          <a:prstGeom prst="rect">
            <a:avLst/>
          </a:prstGeom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719FD4C5-D968-401D-A5FE-21B6D1FA170C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920" cy="3427920"/>
          </a:xfrm>
          <a:prstGeom prst="rect">
            <a:avLst/>
          </a:prstGeom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81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85127E5B-BD3C-452A-A17C-EC8CEA1D2D5C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920" cy="3427920"/>
          </a:xfrm>
          <a:prstGeom prst="rect">
            <a:avLst/>
          </a:prstGeom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84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919B75CD-FE07-40A8-9662-746AD59B0460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920" cy="3427920"/>
          </a:xfrm>
          <a:prstGeom prst="rect">
            <a:avLst/>
          </a:prstGeom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l-GR" sz="2000" spc="-1" strike="noStrike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4C307607-05F3-4245-AD46-821F8764DF59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8996040" y="2895480"/>
            <a:ext cx="146880" cy="3961440"/>
          </a:xfrm>
          <a:prstGeom prst="rect">
            <a:avLst/>
          </a:prstGeom>
          <a:solidFill>
            <a:srgbClr val="92d05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8958960" y="0"/>
            <a:ext cx="183960" cy="2894400"/>
          </a:xfrm>
          <a:prstGeom prst="rect">
            <a:avLst/>
          </a:prstGeom>
          <a:solidFill>
            <a:srgbClr val="7030a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8904600" y="0"/>
            <a:ext cx="90360" cy="6856920"/>
          </a:xfrm>
          <a:prstGeom prst="rect">
            <a:avLst/>
          </a:prstGeom>
          <a:solidFill>
            <a:srgbClr val="0070c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8996040" y="2895480"/>
            <a:ext cx="146880" cy="3961440"/>
          </a:xfrm>
          <a:prstGeom prst="rect">
            <a:avLst/>
          </a:prstGeom>
          <a:solidFill>
            <a:srgbClr val="92d05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 hidden="1"/>
          <p:cNvSpPr/>
          <p:nvPr/>
        </p:nvSpPr>
        <p:spPr>
          <a:xfrm>
            <a:off x="8958960" y="0"/>
            <a:ext cx="183960" cy="2894400"/>
          </a:xfrm>
          <a:prstGeom prst="rect">
            <a:avLst/>
          </a:prstGeom>
          <a:solidFill>
            <a:srgbClr val="7030a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8904600" y="0"/>
            <a:ext cx="90360" cy="6856920"/>
          </a:xfrm>
          <a:prstGeom prst="rect">
            <a:avLst/>
          </a:prstGeom>
          <a:solidFill>
            <a:srgbClr val="0070c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8996040" y="2895480"/>
            <a:ext cx="146880" cy="3961440"/>
          </a:xfrm>
          <a:prstGeom prst="rect">
            <a:avLst/>
          </a:prstGeom>
          <a:solidFill>
            <a:srgbClr val="92d05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8958960" y="0"/>
            <a:ext cx="183960" cy="2894400"/>
          </a:xfrm>
          <a:prstGeom prst="rect">
            <a:avLst/>
          </a:prstGeom>
          <a:solidFill>
            <a:srgbClr val="7030a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8904600" y="0"/>
            <a:ext cx="90360" cy="6856920"/>
          </a:xfrm>
          <a:prstGeom prst="rect">
            <a:avLst/>
          </a:prstGeom>
          <a:solidFill>
            <a:srgbClr val="0070c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2078640" y="4119840"/>
            <a:ext cx="49647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By Sanjay and Arvind Seshan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0" name="CustomShape 11"/>
          <p:cNvSpPr/>
          <p:nvPr/>
        </p:nvSpPr>
        <p:spPr>
          <a:xfrm>
            <a:off x="8996040" y="2895480"/>
            <a:ext cx="146880" cy="3961440"/>
          </a:xfrm>
          <a:prstGeom prst="rect">
            <a:avLst/>
          </a:prstGeom>
          <a:solidFill>
            <a:srgbClr val="92d05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8958960" y="0"/>
            <a:ext cx="183960" cy="2894400"/>
          </a:xfrm>
          <a:prstGeom prst="rect">
            <a:avLst/>
          </a:prstGeom>
          <a:solidFill>
            <a:srgbClr val="7030a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/>
          <p:cNvSpPr/>
          <p:nvPr/>
        </p:nvSpPr>
        <p:spPr>
          <a:xfrm>
            <a:off x="8904600" y="0"/>
            <a:ext cx="90360" cy="6856920"/>
          </a:xfrm>
          <a:prstGeom prst="rect">
            <a:avLst/>
          </a:prstGeom>
          <a:solidFill>
            <a:srgbClr val="0070c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PlaceHolder 1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8996040" y="2895480"/>
            <a:ext cx="146880" cy="3961440"/>
          </a:xfrm>
          <a:prstGeom prst="rect">
            <a:avLst/>
          </a:prstGeom>
          <a:solidFill>
            <a:srgbClr val="92d05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2"/>
          <p:cNvSpPr/>
          <p:nvPr/>
        </p:nvSpPr>
        <p:spPr>
          <a:xfrm>
            <a:off x="8958960" y="0"/>
            <a:ext cx="183960" cy="2894400"/>
          </a:xfrm>
          <a:prstGeom prst="rect">
            <a:avLst/>
          </a:prstGeom>
          <a:solidFill>
            <a:srgbClr val="7030a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3"/>
          <p:cNvSpPr/>
          <p:nvPr/>
        </p:nvSpPr>
        <p:spPr>
          <a:xfrm>
            <a:off x="8904600" y="0"/>
            <a:ext cx="90360" cy="6856920"/>
          </a:xfrm>
          <a:prstGeom prst="rect">
            <a:avLst/>
          </a:prstGeom>
          <a:solidFill>
            <a:srgbClr val="0070c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4"/>
          <p:cNvSpPr/>
          <p:nvPr/>
        </p:nvSpPr>
        <p:spPr>
          <a:xfrm>
            <a:off x="8996040" y="2895480"/>
            <a:ext cx="146880" cy="3961440"/>
          </a:xfrm>
          <a:prstGeom prst="rect">
            <a:avLst/>
          </a:prstGeom>
          <a:solidFill>
            <a:srgbClr val="92d05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5"/>
          <p:cNvSpPr/>
          <p:nvPr/>
        </p:nvSpPr>
        <p:spPr>
          <a:xfrm>
            <a:off x="8958960" y="0"/>
            <a:ext cx="183960" cy="2894400"/>
          </a:xfrm>
          <a:prstGeom prst="rect">
            <a:avLst/>
          </a:prstGeom>
          <a:solidFill>
            <a:srgbClr val="7030a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8904600" y="0"/>
            <a:ext cx="90360" cy="6856920"/>
          </a:xfrm>
          <a:prstGeom prst="rect">
            <a:avLst/>
          </a:prstGeom>
          <a:solidFill>
            <a:srgbClr val="0070c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58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jpeg"/><Relationship Id="rId3" Type="http://schemas.openxmlformats.org/officeDocument/2006/relationships/image" Target="../media/image16.jpe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hyperlink" Target="http://creativecommons.org/licenses/by-nc-sa/4.0/" TargetMode="External"/><Relationship Id="rId6" Type="http://schemas.openxmlformats.org/officeDocument/2006/relationships/image" Target="../media/image21.png"/><Relationship Id="rId7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tif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1143000" y="3229920"/>
            <a:ext cx="685692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3000"/>
          </a:bodyPr>
          <a:p>
            <a:pPr algn="ctr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111" strike="noStrike">
                <a:solidFill>
                  <a:srgbClr val="d1282e"/>
                </a:solidFill>
                <a:latin typeface="Arial Black"/>
                <a:ea typeface="DejaVu Sans"/>
              </a:rPr>
              <a:t>EV3 Classroom: </a:t>
            </a:r>
            <a:endParaRPr b="0" lang="el-GR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111" strike="noStrike">
                <a:solidFill>
                  <a:srgbClr val="d1282e"/>
                </a:solidFill>
                <a:latin typeface="Arial Black"/>
                <a:ea typeface="DejaVu Sans"/>
              </a:rPr>
              <a:t>Εμφάνιση Κειμένου και Γραφικών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4867920" y="272880"/>
            <a:ext cx="3896640" cy="159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2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BEGINNER PROGRAMMING LESSON</a:t>
            </a:r>
            <a:endParaRPr b="0" lang="el-GR" sz="3200" spc="-1" strike="noStrike">
              <a:latin typeface="Arial"/>
            </a:endParaRPr>
          </a:p>
        </p:txBody>
      </p:sp>
      <p:pic>
        <p:nvPicPr>
          <p:cNvPr id="103" name="Picture 7" descr="A picture containing drawing&#10;&#10;Description automatically generated"/>
          <p:cNvPicPr/>
          <p:nvPr/>
        </p:nvPicPr>
        <p:blipFill>
          <a:blip r:embed="rId1"/>
          <a:srcRect l="1617" t="7031" r="4034" b="8126"/>
          <a:stretch/>
        </p:blipFill>
        <p:spPr>
          <a:xfrm>
            <a:off x="129960" y="209160"/>
            <a:ext cx="4440960" cy="1672200"/>
          </a:xfrm>
          <a:prstGeom prst="rect">
            <a:avLst/>
          </a:prstGeom>
          <a:ln w="0">
            <a:noFill/>
          </a:ln>
        </p:spPr>
      </p:pic>
      <p:pic>
        <p:nvPicPr>
          <p:cNvPr id="104" name="Picture 8" descr="A close up of a sign&#10;&#10;Description automatically generated"/>
          <p:cNvPicPr/>
          <p:nvPr/>
        </p:nvPicPr>
        <p:blipFill>
          <a:blip r:embed="rId2"/>
          <a:stretch/>
        </p:blipFill>
        <p:spPr>
          <a:xfrm>
            <a:off x="3729960" y="4883760"/>
            <a:ext cx="1443240" cy="1443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Εμφανιση εικονας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250880" y="2081520"/>
            <a:ext cx="3747960" cy="420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Βήμα 1: 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Επιλέξτα το Display Image Μπλοκ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Βήμα 2: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Χρησιμοποιήστε το πλαίσιο εισαγωγής για να επιλέξετε την εικόνα που θέλετε να εμφανίσετε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Το μπλοκ  Display Image για δευτερόλεπτα θα εμφανίσει την εικόνα για τα δευτερόλεπτα που ζητήσατε πριν μεταβείτε στο επόμενο μπλοκ.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  <p:pic>
        <p:nvPicPr>
          <p:cNvPr id="147" name="Picture 1" descr=""/>
          <p:cNvPicPr/>
          <p:nvPr/>
        </p:nvPicPr>
        <p:blipFill>
          <a:blip r:embed="rId1"/>
          <a:stretch/>
        </p:blipFill>
        <p:spPr>
          <a:xfrm>
            <a:off x="682920" y="1728360"/>
            <a:ext cx="2821320" cy="759960"/>
          </a:xfrm>
          <a:prstGeom prst="rect">
            <a:avLst/>
          </a:prstGeom>
          <a:ln w="0">
            <a:noFill/>
          </a:ln>
        </p:spPr>
      </p:pic>
      <p:pic>
        <p:nvPicPr>
          <p:cNvPr id="148" name="Picture 6" descr=""/>
          <p:cNvPicPr/>
          <p:nvPr/>
        </p:nvPicPr>
        <p:blipFill>
          <a:blip r:embed="rId2"/>
          <a:srcRect l="0" t="729" r="0" b="0"/>
          <a:stretch/>
        </p:blipFill>
        <p:spPr>
          <a:xfrm>
            <a:off x="1287360" y="2367000"/>
            <a:ext cx="2408760" cy="3166200"/>
          </a:xfrm>
          <a:prstGeom prst="rect">
            <a:avLst/>
          </a:prstGeom>
          <a:ln w="0">
            <a:noFill/>
          </a:ln>
        </p:spPr>
      </p:pic>
      <p:pic>
        <p:nvPicPr>
          <p:cNvPr id="149" name="Picture 11" descr=""/>
          <p:cNvPicPr/>
          <p:nvPr/>
        </p:nvPicPr>
        <p:blipFill>
          <a:blip r:embed="rId3"/>
          <a:stretch/>
        </p:blipFill>
        <p:spPr>
          <a:xfrm>
            <a:off x="563040" y="5756400"/>
            <a:ext cx="3133080" cy="52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DISPLAY μπλοκ προκληση 3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457200" y="1424520"/>
            <a:ext cx="3775320" cy="489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3366ff"/>
                </a:solidFill>
                <a:latin typeface="Arial"/>
                <a:ea typeface="DejaVu Sans"/>
              </a:rPr>
              <a:t>Μπορείτε να εμφανίσετε τα μάτια στην οθόνη ενώ κινείται το ρομπότ; 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3366ff"/>
                </a:solidFill>
                <a:latin typeface="Arial"/>
                <a:ea typeface="DejaVu Sans"/>
              </a:rPr>
              <a:t>Εναλλακτικά βολβοί των ματιών που κινούνται δεξιά και αριστερά.</a:t>
            </a:r>
            <a:endParaRPr b="0" lang="el-GR" sz="2000" spc="-1" strike="noStrike"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00"/>
              </a:spcBef>
              <a:buClr>
                <a:srgbClr val="d1282e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Χρησιμοποιήστε το Display Image για δευερόλεπτα  και το Motor On μπλοκ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l-GR" sz="2000" spc="-1" strike="noStrike"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Νιώστε ελεύθεροι να διασκεδάσετε με αυτήν την πρόκληση και να την κάνετε δική σας!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endParaRPr b="0" lang="el-GR" sz="2000" spc="-1" strike="noStrike">
              <a:latin typeface="Arial"/>
            </a:endParaRPr>
          </a:p>
        </p:txBody>
      </p:sp>
      <p:pic>
        <p:nvPicPr>
          <p:cNvPr id="152" name="Picture 6" descr="Screen Shot 2014-08-08 at 5.44.32 PM.png"/>
          <p:cNvPicPr/>
          <p:nvPr/>
        </p:nvPicPr>
        <p:blipFill>
          <a:blip r:embed="rId1"/>
          <a:srcRect l="42265" t="0" r="41438" b="46449"/>
          <a:stretch/>
        </p:blipFill>
        <p:spPr>
          <a:xfrm>
            <a:off x="4355640" y="2162520"/>
            <a:ext cx="1491120" cy="1343160"/>
          </a:xfrm>
          <a:prstGeom prst="rect">
            <a:avLst/>
          </a:prstGeom>
          <a:ln w="0">
            <a:noFill/>
          </a:ln>
        </p:spPr>
      </p:pic>
      <p:pic>
        <p:nvPicPr>
          <p:cNvPr id="153" name="Picture 4" descr=""/>
          <p:cNvPicPr/>
          <p:nvPr/>
        </p:nvPicPr>
        <p:blipFill>
          <a:blip r:embed="rId2"/>
          <a:srcRect l="29503" t="0" r="19747" b="0"/>
          <a:stretch/>
        </p:blipFill>
        <p:spPr>
          <a:xfrm>
            <a:off x="6827040" y="3684240"/>
            <a:ext cx="1545840" cy="2018160"/>
          </a:xfrm>
          <a:prstGeom prst="rect">
            <a:avLst/>
          </a:prstGeom>
          <a:ln w="0">
            <a:noFill/>
          </a:ln>
        </p:spPr>
      </p:pic>
      <p:pic>
        <p:nvPicPr>
          <p:cNvPr id="154" name="Picture 9" descr=""/>
          <p:cNvPicPr/>
          <p:nvPr/>
        </p:nvPicPr>
        <p:blipFill>
          <a:blip r:embed="rId3"/>
          <a:srcRect l="14751" t="0" r="24247" b="0"/>
          <a:stretch/>
        </p:blipFill>
        <p:spPr>
          <a:xfrm>
            <a:off x="4775400" y="3684240"/>
            <a:ext cx="1858320" cy="2018160"/>
          </a:xfrm>
          <a:prstGeom prst="rect">
            <a:avLst/>
          </a:prstGeom>
          <a:ln w="0">
            <a:noFill/>
          </a:ln>
        </p:spPr>
      </p:pic>
      <p:sp>
        <p:nvSpPr>
          <p:cNvPr id="155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  <p:pic>
        <p:nvPicPr>
          <p:cNvPr id="156" name="Picture 3" descr=""/>
          <p:cNvPicPr/>
          <p:nvPr/>
        </p:nvPicPr>
        <p:blipFill>
          <a:blip r:embed="rId4"/>
          <a:stretch/>
        </p:blipFill>
        <p:spPr>
          <a:xfrm>
            <a:off x="5921280" y="2740680"/>
            <a:ext cx="2809440" cy="442800"/>
          </a:xfrm>
          <a:prstGeom prst="rect">
            <a:avLst/>
          </a:prstGeom>
          <a:ln w="0">
            <a:noFill/>
          </a:ln>
        </p:spPr>
      </p:pic>
      <p:pic>
        <p:nvPicPr>
          <p:cNvPr id="157" name="Picture 12" descr="Screen Shot 2014-08-08 at 5.44.32 PM.png"/>
          <p:cNvPicPr/>
          <p:nvPr/>
        </p:nvPicPr>
        <p:blipFill>
          <a:blip r:embed="rId5"/>
          <a:srcRect l="19688" t="0" r="64173" b="46449"/>
          <a:stretch/>
        </p:blipFill>
        <p:spPr>
          <a:xfrm>
            <a:off x="4355640" y="907920"/>
            <a:ext cx="1476000" cy="1343160"/>
          </a:xfrm>
          <a:prstGeom prst="rect">
            <a:avLst/>
          </a:prstGeom>
          <a:ln w="0">
            <a:noFill/>
          </a:ln>
        </p:spPr>
      </p:pic>
      <p:pic>
        <p:nvPicPr>
          <p:cNvPr id="158" name="Picture 5" descr=""/>
          <p:cNvPicPr/>
          <p:nvPr/>
        </p:nvPicPr>
        <p:blipFill>
          <a:blip r:embed="rId6"/>
          <a:stretch/>
        </p:blipFill>
        <p:spPr>
          <a:xfrm>
            <a:off x="5885640" y="1524240"/>
            <a:ext cx="2809440" cy="434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προκληση 3 λυση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802080" y="2973600"/>
            <a:ext cx="12909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Display Blocks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802080" y="2134440"/>
            <a:ext cx="12909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Motor On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62" name="CustomShape 4"/>
          <p:cNvSpPr/>
          <p:nvPr/>
        </p:nvSpPr>
        <p:spPr>
          <a:xfrm>
            <a:off x="802080" y="4156560"/>
            <a:ext cx="1233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Motor Off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63" name="CustomShape 5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  <p:pic>
        <p:nvPicPr>
          <p:cNvPr id="164" name="Picture 2" descr=""/>
          <p:cNvPicPr/>
          <p:nvPr/>
        </p:nvPicPr>
        <p:blipFill>
          <a:blip r:embed="rId1"/>
          <a:stretch/>
        </p:blipFill>
        <p:spPr>
          <a:xfrm>
            <a:off x="2094120" y="1607040"/>
            <a:ext cx="3519360" cy="3346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152640"/>
            <a:ext cx="8244360" cy="74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συζητηση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457200" y="1752480"/>
            <a:ext cx="8244360" cy="437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Που χρησιμεύει το μπλοκ οθόνης;</a:t>
            </a:r>
            <a:endParaRPr b="0" lang="el-GR" sz="20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/>
              <a:buChar char="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Ίσως θέλετε να μάθετε ποια είναι η τιμή του αισθητήρα που βλέπει το ρομπότ σας</a:t>
            </a:r>
            <a:endParaRPr b="0" lang="el-GR" sz="20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/>
              <a:buChar char="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Ίσως χρειαστεί να προγραμματίσετε ένα ρομπότ να σταματά όταν το ρομπότ φτάσει σε μια κόκκινη γραμμή</a:t>
            </a:r>
            <a:endParaRPr b="0" lang="el-GR" sz="2000" spc="-1" strike="noStrike">
              <a:latin typeface="Arial"/>
            </a:endParaRPr>
          </a:p>
          <a:p>
            <a:pPr lvl="1" marL="457200" indent="-181800">
              <a:lnSpc>
                <a:spcPct val="100000"/>
              </a:lnSpc>
              <a:spcBef>
                <a:spcPts val="360"/>
              </a:spcBef>
              <a:buClr>
                <a:srgbClr val="d1282e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Βλέπει το ρομπότ το ίδιο πράγμα που βλέπετε;</a:t>
            </a:r>
            <a:endParaRPr b="0" lang="el-GR" sz="1800" spc="-1" strike="noStrike">
              <a:latin typeface="Arial"/>
            </a:endParaRPr>
          </a:p>
          <a:p>
            <a:pPr lvl="1" marL="457200" indent="-181800">
              <a:lnSpc>
                <a:spcPct val="100000"/>
              </a:lnSpc>
              <a:spcBef>
                <a:spcPts val="360"/>
              </a:spcBef>
              <a:buClr>
                <a:srgbClr val="d1282e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Μπορείτε να εμφανίσετε την τιμή στην οθόνη και να ελέγξετε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Είναι ένα εξαιρετικό εργαλείο εντοπισμού σφαλμάτων. Μπορείτε να μάθετε περισσότερα σχετικά με τον εντοπισμό σφαλμάτων κώδικα σε ένα από τα ενδιάμεσα μαθήματά μας.</a:t>
            </a:r>
            <a:endParaRPr b="0" lang="el-GR" sz="2000" spc="-1" strike="noStrike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356760" y="43920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CREDITS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457200" y="1492560"/>
            <a:ext cx="8244360" cy="459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This tutorial was created by Sanjay Seshan and Arvind</a:t>
            </a:r>
            <a:endParaRPr b="0" lang="el-GR" sz="1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More lessons are available at www.ev3lessons.com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457200" y="4600440"/>
            <a:ext cx="7912440" cy="98388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2000" spc="-1" strike="noStrike">
                <a:solidFill>
                  <a:srgbClr val="4374b7"/>
                </a:solidFill>
                <a:latin typeface="Helvetica Neue"/>
                <a:ea typeface="DejaVu Sans"/>
              </a:rPr>
              <a:t>                         </a:t>
            </a:r>
            <a:br/>
            <a:r>
              <a:rPr b="0" lang="en-US" sz="2000" spc="-1" strike="noStrike">
                <a:solidFill>
                  <a:srgbClr val="000000"/>
                </a:solidFill>
                <a:latin typeface="Helvetica Neue"/>
                <a:ea typeface="DejaVu Sans"/>
              </a:rPr>
              <a:t>This work is licensed under a </a:t>
            </a:r>
            <a:r>
              <a:rPr b="0" lang="en-US" sz="2000" spc="-1" strike="noStrike" u="sng">
                <a:solidFill>
                  <a:srgbClr val="cc9900"/>
                </a:solidFill>
                <a:uFillTx/>
                <a:latin typeface="Helvetica Neue"/>
                <a:ea typeface="DejaVu Sans"/>
                <a:hlinkClick r:id="rId1"/>
              </a:rPr>
              <a:t>Creative Commons Attribution-</a:t>
            </a:r>
            <a:r>
              <a:rPr b="0" lang="en-US" sz="2000" spc="-1" strike="noStrike" u="sng">
                <a:solidFill>
                  <a:srgbClr val="cc9900"/>
                </a:solidFill>
                <a:uFillTx/>
                <a:latin typeface="Helvetica Neue"/>
                <a:ea typeface="DejaVu Sans"/>
                <a:hlinkClick r:id="rId2"/>
              </a:rPr>
              <a:t>NonCommercial</a:t>
            </a:r>
            <a:r>
              <a:rPr b="0" lang="en-US" sz="2000" spc="-1" strike="noStrike" u="sng">
                <a:solidFill>
                  <a:srgbClr val="cc9900"/>
                </a:solidFill>
                <a:uFillTx/>
                <a:latin typeface="Helvetica Neue"/>
                <a:ea typeface="DejaVu Sans"/>
                <a:hlinkClick r:id="rId3"/>
              </a:rPr>
              <a:t>-</a:t>
            </a:r>
            <a:r>
              <a:rPr b="0" lang="en-US" sz="2000" spc="-1" strike="noStrike" u="sng">
                <a:solidFill>
                  <a:srgbClr val="cc9900"/>
                </a:solidFill>
                <a:uFillTx/>
                <a:latin typeface="Helvetica Neue"/>
                <a:ea typeface="DejaVu Sans"/>
                <a:hlinkClick r:id="rId4"/>
              </a:rPr>
              <a:t>ShareAlike</a:t>
            </a:r>
            <a:r>
              <a:rPr b="0" lang="en-US" sz="2000" spc="-1" strike="noStrike" u="sng">
                <a:solidFill>
                  <a:srgbClr val="cc9900"/>
                </a:solidFill>
                <a:uFillTx/>
                <a:latin typeface="Helvetica Neue"/>
                <a:ea typeface="DejaVu Sans"/>
                <a:hlinkClick r:id="rId5"/>
              </a:rPr>
              <a:t> 4.0 International License</a:t>
            </a:r>
            <a:r>
              <a:rPr b="0" lang="en-US" sz="2000" spc="-1" strike="noStrike">
                <a:solidFill>
                  <a:srgbClr val="000000"/>
                </a:solidFill>
                <a:latin typeface="Helvetica Neue"/>
                <a:ea typeface="DejaVu Sans"/>
              </a:rPr>
              <a:t>.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l-GR" sz="1600" spc="-1" strike="noStrike">
              <a:latin typeface="Arial"/>
            </a:endParaRPr>
          </a:p>
        </p:txBody>
      </p:sp>
      <p:pic>
        <p:nvPicPr>
          <p:cNvPr id="171" name="Picture 2" descr="Creative Commons License"/>
          <p:cNvPicPr/>
          <p:nvPr/>
        </p:nvPicPr>
        <p:blipFill>
          <a:blip r:embed="rId6"/>
          <a:stretch/>
        </p:blipFill>
        <p:spPr>
          <a:xfrm>
            <a:off x="3618720" y="3609360"/>
            <a:ext cx="2160360" cy="760320"/>
          </a:xfrm>
          <a:prstGeom prst="rect">
            <a:avLst/>
          </a:prstGeom>
          <a:ln w="0">
            <a:noFill/>
          </a:ln>
        </p:spPr>
      </p:pic>
      <p:sp>
        <p:nvSpPr>
          <p:cNvPr id="172" name="CustomShape 4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Στοχοι μαθηματοσ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457200" y="1752480"/>
            <a:ext cx="8244360" cy="437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12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0000"/>
              </a:buClr>
              <a:buFont typeface="StarSymbol"/>
              <a:buAutoNum type="arabicPeriod"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Να μάθετε να χρησιμοποιείτε το Display Block για να εμφανίσετε κείμενο και εικόνες</a:t>
            </a:r>
            <a:endParaRPr b="0" lang="el-GR" sz="2000" spc="-1" strike="noStrike">
              <a:latin typeface="Arial"/>
            </a:endParaRPr>
          </a:p>
          <a:p>
            <a:pPr marL="457200" indent="-45612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0000"/>
              </a:buClr>
              <a:buFont typeface="StarSymbol"/>
              <a:buAutoNum type="arabicPeriod"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Να κατανοήσετε γιατί το μπλοκ οθόνης μπορεί να είναι χρήσιμο στον προγραμματισμό.</a:t>
            </a:r>
            <a:endParaRPr b="0" lang="el-GR" sz="2000" spc="-1" strike="noStrike"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Καρτελα Display 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457200" y="1822320"/>
            <a:ext cx="3775320" cy="449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3080" indent="-3420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Το Display Μπλοκ δείχνει πληροφορίες και εικόνες στην οθόνη του τούβλου</a:t>
            </a:r>
            <a:endParaRPr b="0" lang="el-GR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Μπορείς να ελέγξεις την τοποθεσία και το μέγεθος του κειμένου</a:t>
            </a:r>
            <a:endParaRPr b="0" lang="el-GR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Μπορείτε επίσης να αλλάξετε το χρώμα από το φώς του τούβλου του EV3</a:t>
            </a:r>
            <a:endParaRPr b="0" lang="el-GR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Μπορείτε να χρησιμοποιήσετε το ίδιο μπλοκ για να εμφανίσετε ενδείξεις και οδηγίες αισθητήρα</a:t>
            </a:r>
            <a:endParaRPr b="0" lang="el-GR" sz="2000" spc="-1" strike="noStrike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  <p:pic>
        <p:nvPicPr>
          <p:cNvPr id="111" name="Picture 3" descr=""/>
          <p:cNvPicPr/>
          <p:nvPr/>
        </p:nvPicPr>
        <p:blipFill>
          <a:blip r:embed="rId1"/>
          <a:srcRect l="45244" t="23709" r="0" b="14449"/>
          <a:stretch/>
        </p:blipFill>
        <p:spPr>
          <a:xfrm>
            <a:off x="4268520" y="2159640"/>
            <a:ext cx="4329360" cy="2718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Περισσοτερα για τα Display Μπλοκ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457200" y="1323360"/>
            <a:ext cx="8244360" cy="48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6000"/>
          </a:bodyPr>
          <a:p>
            <a:pPr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Λειτουργία γραμμής (Πιο εύκολο στη χρήση, λειτουργεί μόνο για λειτουργία κειμένου)</a:t>
            </a:r>
            <a:endParaRPr b="0" lang="el-GR" sz="24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39"/>
              </a:spcBef>
              <a:buClr>
                <a:srgbClr val="ff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12 γραμμές των 10 pixel η καθεμία</a:t>
            </a:r>
            <a:endParaRPr b="0" lang="el-GR" sz="2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39"/>
              </a:spcBef>
              <a:buClr>
                <a:srgbClr val="ff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Οι κανονικοί χαρακτήρες έχουν ύψος 1 γραμμή</a:t>
            </a:r>
            <a:endParaRPr b="0" lang="el-GR" sz="2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39"/>
              </a:spcBef>
              <a:buClr>
                <a:srgbClr val="ff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Οι μεγάλοι χαρακτήρες έχουν ύψος 2 γραμμές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Pixel mode (Use for displaying images or text)</a:t>
            </a:r>
            <a:endParaRPr b="0" lang="el-GR" sz="24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39"/>
              </a:spcBef>
              <a:buClr>
                <a:srgbClr val="ff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178 pixel αριστερά και δεξιά</a:t>
            </a:r>
            <a:endParaRPr b="0" lang="el-GR" sz="2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39"/>
              </a:spcBef>
              <a:buClr>
                <a:srgbClr val="ff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128 pixel πάνω και κάτω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Notes:</a:t>
            </a:r>
            <a:endParaRPr b="0" lang="el-GR" sz="24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39"/>
              </a:spcBef>
              <a:buClr>
                <a:srgbClr val="ff0000"/>
              </a:buClr>
              <a:buFont typeface="Symbol"/>
              <a:buChar char=""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Τα μπλοκ θα γράφουν το ένα πάνω στο άλλο                        χρησιμοποίησε το μπλοκ Clear Display                                       προκειμένου να καθαρίσει η οθόνη του τούβλου</a:t>
            </a:r>
            <a:endParaRPr b="0" lang="el-GR" sz="2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39"/>
              </a:spcBef>
              <a:buClr>
                <a:srgbClr val="ff0000"/>
              </a:buClr>
              <a:buFont typeface="Symbol"/>
              <a:buChar char=""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Οι δύο εντολές που γράφουν στην οθόνη παραπάνω είναι ισοδύναμες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l-GR" sz="2200" spc="-1" strike="noStrike">
              <a:latin typeface="Arial"/>
            </a:endParaRPr>
          </a:p>
          <a:p>
            <a:pPr marL="27432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endParaRPr b="0" lang="el-GR" sz="2200" spc="-1" strike="noStrike"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  <p:pic>
        <p:nvPicPr>
          <p:cNvPr id="115" name="Picture 2" descr=""/>
          <p:cNvPicPr/>
          <p:nvPr/>
        </p:nvPicPr>
        <p:blipFill>
          <a:blip r:embed="rId1"/>
          <a:srcRect l="0" t="0" r="84829" b="41160"/>
          <a:stretch/>
        </p:blipFill>
        <p:spPr>
          <a:xfrm>
            <a:off x="6174360" y="4855680"/>
            <a:ext cx="1388880" cy="654480"/>
          </a:xfrm>
          <a:prstGeom prst="rect">
            <a:avLst/>
          </a:prstGeom>
          <a:ln w="0">
            <a:noFill/>
          </a:ln>
        </p:spPr>
      </p:pic>
      <p:pic>
        <p:nvPicPr>
          <p:cNvPr id="116" name="Picture 3" descr=""/>
          <p:cNvPicPr/>
          <p:nvPr/>
        </p:nvPicPr>
        <p:blipFill>
          <a:blip r:embed="rId2"/>
          <a:srcRect l="37466" t="0" r="1206" b="6840"/>
          <a:stretch/>
        </p:blipFill>
        <p:spPr>
          <a:xfrm>
            <a:off x="4177440" y="3607560"/>
            <a:ext cx="4454280" cy="684720"/>
          </a:xfrm>
          <a:prstGeom prst="rect">
            <a:avLst/>
          </a:prstGeom>
          <a:ln w="0">
            <a:noFill/>
          </a:ln>
        </p:spPr>
      </p:pic>
      <p:pic>
        <p:nvPicPr>
          <p:cNvPr id="117" name="Picture 8" descr=""/>
          <p:cNvPicPr/>
          <p:nvPr/>
        </p:nvPicPr>
        <p:blipFill>
          <a:blip r:embed="rId3"/>
          <a:srcRect l="0" t="0" r="66590" b="0"/>
          <a:stretch/>
        </p:blipFill>
        <p:spPr>
          <a:xfrm>
            <a:off x="5297040" y="1980720"/>
            <a:ext cx="2427840" cy="735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2" descr=""/>
          <p:cNvPicPr/>
          <p:nvPr/>
        </p:nvPicPr>
        <p:blipFill>
          <a:blip r:embed="rId1"/>
          <a:stretch/>
        </p:blipFill>
        <p:spPr>
          <a:xfrm>
            <a:off x="3872520" y="1528200"/>
            <a:ext cx="4583520" cy="735480"/>
          </a:xfrm>
          <a:prstGeom prst="rect">
            <a:avLst/>
          </a:prstGeom>
          <a:ln w="0">
            <a:noFill/>
          </a:ln>
        </p:spPr>
      </p:pic>
      <p:sp>
        <p:nvSpPr>
          <p:cNvPr id="119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Γραψτε στις συντεταγμΕνες με μπλοκ γραμματοσειΡΩν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3932280" y="2345760"/>
            <a:ext cx="1019160" cy="51588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ahoma"/>
                <a:ea typeface="DejaVu Sans"/>
              </a:rPr>
              <a:t>Text to be displayed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3932280" y="3021120"/>
            <a:ext cx="1537200" cy="51588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ahoma"/>
                <a:ea typeface="DejaVu Sans"/>
              </a:rPr>
              <a:t>Column to start display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22" name="CustomShape 4"/>
          <p:cNvSpPr/>
          <p:nvPr/>
        </p:nvSpPr>
        <p:spPr>
          <a:xfrm>
            <a:off x="3932280" y="3721320"/>
            <a:ext cx="1827720" cy="30276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ahoma"/>
                <a:ea typeface="DejaVu Sans"/>
              </a:rPr>
              <a:t>Row to start display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23" name="CustomShape 5"/>
          <p:cNvSpPr/>
          <p:nvPr/>
        </p:nvSpPr>
        <p:spPr>
          <a:xfrm>
            <a:off x="3932280" y="4197240"/>
            <a:ext cx="1827720" cy="30276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ahoma"/>
                <a:ea typeface="DejaVu Sans"/>
              </a:rPr>
              <a:t>Text size and color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24" name="CustomShape 6"/>
          <p:cNvSpPr/>
          <p:nvPr/>
        </p:nvSpPr>
        <p:spPr>
          <a:xfrm flipV="1">
            <a:off x="5470560" y="2186280"/>
            <a:ext cx="265680" cy="1093320"/>
          </a:xfrm>
          <a:prstGeom prst="bentConnector2">
            <a:avLst/>
          </a:prstGeom>
          <a:noFill/>
          <a:ln w="9360">
            <a:solidFill>
              <a:srgbClr val="777777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CustomShape 7"/>
          <p:cNvSpPr/>
          <p:nvPr/>
        </p:nvSpPr>
        <p:spPr>
          <a:xfrm flipV="1">
            <a:off x="5761080" y="2187720"/>
            <a:ext cx="548280" cy="1685520"/>
          </a:xfrm>
          <a:prstGeom prst="bentConnector2">
            <a:avLst/>
          </a:prstGeom>
          <a:noFill/>
          <a:ln w="9360">
            <a:solidFill>
              <a:srgbClr val="777777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8"/>
          <p:cNvSpPr/>
          <p:nvPr/>
        </p:nvSpPr>
        <p:spPr>
          <a:xfrm flipV="1">
            <a:off x="5761080" y="3610080"/>
            <a:ext cx="2123640" cy="738000"/>
          </a:xfrm>
          <a:prstGeom prst="bentConnector2">
            <a:avLst/>
          </a:prstGeom>
          <a:noFill/>
          <a:ln w="9360">
            <a:solidFill>
              <a:srgbClr val="777777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9"/>
          <p:cNvSpPr/>
          <p:nvPr/>
        </p:nvSpPr>
        <p:spPr>
          <a:xfrm flipV="1">
            <a:off x="4952880" y="2187720"/>
            <a:ext cx="135720" cy="417600"/>
          </a:xfrm>
          <a:prstGeom prst="bentConnector2">
            <a:avLst/>
          </a:prstGeom>
          <a:noFill/>
          <a:ln w="9360">
            <a:solidFill>
              <a:srgbClr val="777777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CustomShape 10"/>
          <p:cNvSpPr/>
          <p:nvPr/>
        </p:nvSpPr>
        <p:spPr>
          <a:xfrm>
            <a:off x="125280" y="1607400"/>
            <a:ext cx="3320280" cy="47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Βήμα 1: 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Επιλέξτε το διπλανό Display Text Block 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Βήμα 2: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Χρησιμοποιήστε το πλαίσιο στα αριστερά για να εισαγάγετε το κείμενο που θέλετε να εμφανίσετε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Βήμα 3: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Τα δύο πλαίσια στη μέση δίνουν τις συντεταγμένες x και y όπου θα σχεδιαστεί το κείμενο. Το επάνω αριστερό μέρος της οθόνης είναι (0,0).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Βήμα 1: 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Επιλέξτε τη γραμματοσειρά που θα χρησιμοποιήσετε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29" name="CustomShape 11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  <p:pic>
        <p:nvPicPr>
          <p:cNvPr id="130" name="Picture 1" descr=""/>
          <p:cNvPicPr/>
          <p:nvPr/>
        </p:nvPicPr>
        <p:blipFill>
          <a:blip r:embed="rId2"/>
          <a:stretch/>
        </p:blipFill>
        <p:spPr>
          <a:xfrm>
            <a:off x="6933960" y="2125800"/>
            <a:ext cx="1902240" cy="1485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DISPLAY ΜΠΛΟΚ ΠΡΟΚΛΗΣΗ 1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457200" y="1752480"/>
            <a:ext cx="8244360" cy="437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Μπορείτε να γράψετε ένα πρόγραμμα για την εμφάνιση κειμένου στη μέση της οθόνης;</a:t>
            </a:r>
            <a:endParaRPr b="0" lang="el-GR" sz="2000" spc="-1" strike="noStrike">
              <a:latin typeface="Arial"/>
            </a:endParaRPr>
          </a:p>
          <a:p>
            <a:pPr lvl="1" marL="457200" indent="-181800">
              <a:lnSpc>
                <a:spcPct val="100000"/>
              </a:lnSpc>
              <a:spcBef>
                <a:spcPts val="400"/>
              </a:spcBef>
              <a:buClr>
                <a:srgbClr val="d1282e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Να εμφανίζει “Hello World”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Κάντε το display μπλοκ να τρέχει για 3 δευτερόλεπτα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Μπορείτε επίσης να κάνετε το ρομπότ να κινείται ταυτόχρονα;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endParaRPr b="0" lang="el-GR" sz="2000" spc="-1" strike="noStrike"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34956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ΠρΟΚΛΗΣΗ 1 ΛΥΣΗ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  <p:pic>
        <p:nvPicPr>
          <p:cNvPr id="136" name="Picture 1" descr=""/>
          <p:cNvPicPr/>
          <p:nvPr/>
        </p:nvPicPr>
        <p:blipFill>
          <a:blip r:embed="rId1"/>
          <a:stretch/>
        </p:blipFill>
        <p:spPr>
          <a:xfrm>
            <a:off x="547920" y="1581120"/>
            <a:ext cx="5117040" cy="3694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ΠΡΟΚΛΗΣΗ 2: ΔΥΟ ΣΕΙΡΕΣ ΚΕΙΜΕΝΟΥ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457200" y="1752480"/>
            <a:ext cx="8244360" cy="437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Τώρα τι γίνεται αν θέλετε να εμφανίζεται το "Hello" στη μία γραμμή και το "World" στην επόμενη γραμμή;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Συμβουλή: Θα χρησιμοποιήσετε δύο μπλοκ οθόνης και μην διαγράψετε την οθόνη στο δεύτερο μπλοκ οθόνης, διαφορετικά η πρώτη λέξη θα εξαφανιστεί!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endParaRPr b="0" lang="el-GR" sz="2000" spc="-1" strike="noStrike">
              <a:latin typeface="Arial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457200" y="152640"/>
            <a:ext cx="8244360" cy="137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60" strike="noStrike" cap="all">
                <a:solidFill>
                  <a:srgbClr val="d1282e"/>
                </a:solidFill>
                <a:latin typeface="Arial Black"/>
                <a:ea typeface="DejaVu Sans"/>
              </a:rPr>
              <a:t>ΠΡΟΚΛΗΣΗ 2 ΛΥΣΗ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5354640" y="1027080"/>
            <a:ext cx="3285000" cy="437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Λάβετε υπόψη ότι δεν διαγράφουμε την οθόνη μετά τα display πλοκ και δεν υπάρχει μπλοκ τερματισμού προγράμματος. Ως αποτέλεσμα, το μήνυμα θα παραμείνει στην οθόνη.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Η γραμματοσειρά Large έχει ύψος 20 pixel. Η απόσταση των συντεταγμένων y από το 31 στο 51 διασφαλίζει ότι οι χαρακτήρες δεν αντικαθίστανται μεταξύ τους.</a:t>
            </a:r>
            <a:endParaRPr b="0" lang="el-GR" sz="2000" spc="-1" strike="noStrike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457200" y="6523200"/>
            <a:ext cx="3844800" cy="25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  <a:ea typeface="DejaVu Sans"/>
              </a:rPr>
              <a:t>Copyright © EV3Lessons.com 2020 (Last edit: 12/24/2019)</a:t>
            </a:r>
            <a:endParaRPr b="0" lang="el-GR" sz="1000" spc="-1" strike="noStrike">
              <a:latin typeface="Arial"/>
            </a:endParaRPr>
          </a:p>
        </p:txBody>
      </p:sp>
      <p:pic>
        <p:nvPicPr>
          <p:cNvPr id="143" name="Picture 6" descr=""/>
          <p:cNvPicPr/>
          <p:nvPr/>
        </p:nvPicPr>
        <p:blipFill>
          <a:blip r:embed="rId1"/>
          <a:stretch/>
        </p:blipFill>
        <p:spPr>
          <a:xfrm>
            <a:off x="457200" y="1524240"/>
            <a:ext cx="4786920" cy="2831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6582</TotalTime>
  <Application>LibreOffice/7.0.4.2$Windows_X86_64 LibreOffice_project/dcf040e67528d9187c66b2379df5ea4407429775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2014-08-07T02:19:13Z</dcterms:created>
  <dc:creator>Srini Seshan</dc:creator>
  <dc:description/>
  <dc:language>el-GR</dc:language>
  <cp:lastModifiedBy/>
  <cp:lastPrinted>2015-11-14T12:58:37Z</cp:lastPrinted>
  <dcterms:modified xsi:type="dcterms:W3CDTF">2022-12-16T18:54:55Z</dcterms:modified>
  <cp:revision>25</cp:revision>
  <dc:subject/>
  <dc:title>BEGINNER EV3 PROGRAMMING Lesson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4</vt:r8>
  </property>
  <property fmtid="{D5CDD505-2E9C-101B-9397-08002B2CF9AE}" pid="3" name="PresentationFormat">
    <vt:lpwstr>On-screen Show (4:3)</vt:lpwstr>
  </property>
  <property fmtid="{D5CDD505-2E9C-101B-9397-08002B2CF9AE}" pid="4" name="Slides">
    <vt:r8>14</vt:r8>
  </property>
</Properties>
</file>