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</p:sldMasterIdLst>
  <p:notesMasterIdLst>
    <p:notesMasterId r:id="rId15"/>
  </p:notesMasterIdLst>
  <p:handoutMasterIdLst>
    <p:handoutMasterId r:id="rId16"/>
  </p:handoutMasterIdLst>
  <p:sldIdLst>
    <p:sldId id="409" r:id="rId3"/>
    <p:sldId id="407" r:id="rId4"/>
    <p:sldId id="278" r:id="rId5"/>
    <p:sldId id="306" r:id="rId6"/>
    <p:sldId id="405" r:id="rId7"/>
    <p:sldId id="411" r:id="rId8"/>
    <p:sldId id="406" r:id="rId9"/>
    <p:sldId id="410" r:id="rId10"/>
    <p:sldId id="413" r:id="rId11"/>
    <p:sldId id="415" r:id="rId12"/>
    <p:sldId id="416" r:id="rId13"/>
    <p:sldId id="41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7FF"/>
    <a:srgbClr val="00B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288"/>
    <p:restoredTop sz="96327" autoAdjust="0"/>
  </p:normalViewPr>
  <p:slideViewPr>
    <p:cSldViewPr snapToGrid="0" snapToObjects="1">
      <p:cViewPr varScale="1">
        <p:scale>
          <a:sx n="84" d="100"/>
          <a:sy n="84" d="100"/>
        </p:scale>
        <p:origin x="-155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312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319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94D4-3281-4C83-A78E-35F0E44544CB}" type="datetime1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90047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89676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89317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327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1779-2C60-46B0-AF0F-A00C360F0B1F}" type="datetime1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6037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B6EC-D601-4A9B-BE25-383F48A16DBD}" type="datetime1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7812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5953-EB47-4147-B5E1-B75CF0694A8E}" type="datetime1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3217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8C2A2-8539-4ECD-B70E-3668661BCBD8}" type="datetime1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4614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7C2F-5145-4E68-AC18-A7F3EE4A29BF}" type="datetime1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8376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4B86E-349B-427C-8114-9BAC2EE2FCF8}" type="datetime1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8506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DB55-F733-4A94-BA2F-93895D3A1D40}" type="datetime1">
              <a:rPr lang="en-US" smtClean="0"/>
              <a:t>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163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26C6-9744-4BCB-9B64-F5303123028A}" type="datetime1">
              <a:rPr lang="en-US" smtClean="0"/>
              <a:t>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40355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51E0B-F1F2-4471-91D5-259F066BC180}" type="datetime1">
              <a:rPr lang="en-US" smtClean="0"/>
              <a:t>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52918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CD3AC-0A08-4C77-B9DD-F0C81D567820}" type="datetime1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4252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FBC3-5332-4BF3-A133-2E84C041E2AE}" type="datetime1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79370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A71B-4149-4899-AF95-1F5C9F6255F2}" type="datetime1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23436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86C0B-A9A1-4FF7-80E6-34F45338472F}" type="datetime1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50495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9499A-A0EB-4B37-8050-7C4D32E076F4}" type="datetime1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1447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1BD03-133B-40D5-B528-0D6AE72A9030}" type="datetime1">
              <a:rPr lang="en-US" smtClean="0"/>
              <a:t>1/18/2023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5F85-FC79-4E7C-AC73-49E06D9DEBEA}" type="datetime1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6663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C885-C1BF-4377-B705-251FEA4968DD}" type="datetime1">
              <a:rPr lang="en-US" smtClean="0"/>
              <a:t>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476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740D3-51D3-43A8-8A10-B44407557664}" type="datetime1">
              <a:rPr lang="en-US" smtClean="0"/>
              <a:t>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7525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369F-9B28-4DFA-BED5-2F931FAAF09E}" type="datetime1">
              <a:rPr lang="en-US" smtClean="0"/>
              <a:t>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9913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836E9-A06B-4D34-A6FD-7641431C34B2}" type="datetime1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19116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2B09-10E6-4DB8-8A03-DA54D23E56F8}" type="datetime1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7290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11EC268-8C84-4DEC-B5E0-E78CEB472BAF}" type="datetime1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90047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676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9317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697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2C9CC-AA58-404C-8681-C501244E52E1}" type="datetime1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94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ev3lesson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2400" dirty="0" smtClean="0"/>
              <a:t>Μάθημα </a:t>
            </a:r>
            <a:r>
              <a:rPr lang="el-GR" sz="2400" dirty="0" smtClean="0"/>
              <a:t>8ο </a:t>
            </a:r>
            <a:r>
              <a:rPr lang="el-GR" sz="2400" dirty="0" smtClean="0"/>
              <a:t>: </a:t>
            </a:r>
            <a:r>
              <a:rPr lang="el-GR" sz="2400" dirty="0" smtClean="0"/>
              <a:t>Επαναλήψεις</a:t>
            </a:r>
          </a:p>
          <a:p>
            <a:r>
              <a:rPr lang="en-US" sz="2400" dirty="0" smtClean="0"/>
              <a:t>Loops </a:t>
            </a:r>
            <a:r>
              <a:rPr lang="en-US" sz="2400" dirty="0" smtClean="0"/>
              <a:t>(Repeat Blocks)</a:t>
            </a:r>
          </a:p>
          <a:p>
            <a:endParaRPr lang="en-US" sz="24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9F083CB0-537A-DB48-A2A4-C789C40EE024}"/>
              </a:ext>
            </a:extLst>
          </p:cNvPr>
          <p:cNvSpPr txBox="1">
            <a:spLocks/>
          </p:cNvSpPr>
          <p:nvPr/>
        </p:nvSpPr>
        <p:spPr>
          <a:xfrm>
            <a:off x="4868091" y="272833"/>
            <a:ext cx="3897684" cy="15980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dirty="0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2DF7FEAD-041A-984E-97A7-002158126A3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17" t="7031" r="4033" b="8124"/>
          <a:stretch/>
        </p:blipFill>
        <p:spPr>
          <a:xfrm>
            <a:off x="129863" y="209018"/>
            <a:ext cx="4442137" cy="1673443"/>
          </a:xfrm>
          <a:prstGeom prst="rect">
            <a:avLst/>
          </a:prstGeom>
        </p:spPr>
      </p:pic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xmlns="" id="{6DEEDB64-E640-C84E-A0D2-65C2FEC09A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30120" y="4883748"/>
            <a:ext cx="1444298" cy="1444298"/>
          </a:xfrm>
          <a:prstGeom prst="rect">
            <a:avLst/>
          </a:prstGeom>
        </p:spPr>
      </p:pic>
      <p:sp>
        <p:nvSpPr>
          <p:cNvPr id="6" name="5 - Ορθογώνιο"/>
          <p:cNvSpPr/>
          <p:nvPr/>
        </p:nvSpPr>
        <p:spPr>
          <a:xfrm>
            <a:off x="669957" y="2082297"/>
            <a:ext cx="75686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800" b="1" dirty="0" smtClean="0">
                <a:solidFill>
                  <a:schemeClr val="tx2"/>
                </a:solidFill>
                <a:latin typeface="+mj-lt"/>
                <a:cs typeface="Calibri" pitchFamily="34" charset="0"/>
              </a:rPr>
              <a:t>ΠΡΟΓΡΑΜΜΑΤΙΣΜΟΣ ΜΕ ΤΟ ΚΙΤ ΡΟΜΠΟΤΙΚΗΣ LEGO MINDSTORMS EV3</a:t>
            </a:r>
            <a:endParaRPr lang="en-US" sz="2800" b="1" dirty="0">
              <a:solidFill>
                <a:schemeClr val="tx2"/>
              </a:solidFill>
              <a:latin typeface="+mj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2887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ΠΡΟΚΛΗΣΗ </a:t>
            </a:r>
            <a:r>
              <a:rPr lang="el-GR" dirty="0" smtClean="0"/>
              <a:t>3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 smtClean="0"/>
              <a:t>(ΑΓΩΝΑΣ ΚΟΛΥΜΒΗΤΗ) </a:t>
            </a:r>
            <a:endParaRPr lang="el-GR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Το </a:t>
            </a:r>
            <a:r>
              <a:rPr lang="el-GR" dirty="0" smtClean="0"/>
              <a:t>ρομπότ σας είναι ένας κολυμβητής που πρέπει να κάνει 4 διαδρομές (μήκη) της πισίνας. </a:t>
            </a:r>
            <a:endParaRPr lang="el-GR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Η </a:t>
            </a:r>
            <a:r>
              <a:rPr lang="el-GR" dirty="0" smtClean="0"/>
              <a:t>κολυμβητής ξεκινάει από τη θέση που βλέπετε δεξιά. </a:t>
            </a:r>
            <a:endParaRPr lang="el-GR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Όταν </a:t>
            </a:r>
            <a:r>
              <a:rPr lang="el-GR" dirty="0" smtClean="0"/>
              <a:t>φθάνει στην άκρη της πισίνας τότε κάνετε αναστροφή και κολυμπήστε προς την άλλη άκρη (</a:t>
            </a:r>
            <a:r>
              <a:rPr lang="el-GR" dirty="0" err="1" smtClean="0"/>
              <a:t>κ.ο.κ</a:t>
            </a:r>
            <a:r>
              <a:rPr lang="el-GR" dirty="0" smtClean="0"/>
              <a:t>.) </a:t>
            </a:r>
            <a:endParaRPr lang="el-GR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Η </a:t>
            </a:r>
            <a:r>
              <a:rPr lang="el-GR" dirty="0" smtClean="0"/>
              <a:t>άκρη της πισίνας είναι μία μαύρη γραμμή. </a:t>
            </a:r>
            <a:endParaRPr lang="el-GR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Νικητής </a:t>
            </a:r>
            <a:r>
              <a:rPr lang="el-GR" dirty="0" smtClean="0"/>
              <a:t>είναι αυτός που θα κάνει τα 4 μήκη της πισίνας στο λιγότερο χρόνο.</a:t>
            </a: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79225" y="1574800"/>
            <a:ext cx="343054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Λυση</a:t>
            </a:r>
            <a:r>
              <a:rPr lang="el-GR" dirty="0" smtClean="0"/>
              <a:t> </a:t>
            </a:r>
            <a:r>
              <a:rPr lang="el-GR" dirty="0" err="1" smtClean="0"/>
              <a:t>προκλησησ</a:t>
            </a:r>
            <a:r>
              <a:rPr lang="el-GR" dirty="0" smtClean="0"/>
              <a:t> </a:t>
            </a:r>
            <a:r>
              <a:rPr lang="el-GR" dirty="0" smtClean="0"/>
              <a:t>3</a:t>
            </a:r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69946" y="2742937"/>
            <a:ext cx="4419983" cy="239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832"/>
            <a:ext cx="8245474" cy="4963057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l-GR" sz="1800" dirty="0" smtClean="0"/>
              <a:t>Μέρος του παρόντος υλικού προέκυψε από προσαρμογή των μαθημάτων των </a:t>
            </a:r>
            <a:r>
              <a:rPr lang="el-GR" sz="1800" dirty="0" err="1" smtClean="0"/>
              <a:t>Sanjay</a:t>
            </a:r>
            <a:r>
              <a:rPr lang="el-GR" sz="1800" dirty="0" smtClean="0"/>
              <a:t> </a:t>
            </a:r>
            <a:r>
              <a:rPr lang="el-GR" sz="1800" dirty="0" err="1" smtClean="0"/>
              <a:t>Seshan</a:t>
            </a:r>
            <a:r>
              <a:rPr lang="el-GR" sz="1800" dirty="0" smtClean="0"/>
              <a:t> και </a:t>
            </a:r>
            <a:r>
              <a:rPr lang="el-GR" sz="1800" dirty="0" err="1" smtClean="0"/>
              <a:t>Arvind</a:t>
            </a:r>
            <a:r>
              <a:rPr lang="el-GR" sz="1800" dirty="0" smtClean="0"/>
              <a:t> </a:t>
            </a:r>
            <a:r>
              <a:rPr lang="el-GR" sz="1800" dirty="0" err="1" smtClean="0"/>
              <a:t>Seshan</a:t>
            </a:r>
            <a:r>
              <a:rPr lang="el-GR" sz="1800" dirty="0" smtClean="0"/>
              <a:t> που διατίθενται στη διεύθυνση </a:t>
            </a:r>
            <a:r>
              <a:rPr lang="el-GR" sz="1800" dirty="0" smtClean="0">
                <a:hlinkClick r:id="rId2"/>
              </a:rPr>
              <a:t>www.ev3lessons.com</a:t>
            </a:r>
            <a:endParaRPr lang="el-GR" sz="1800" dirty="0" smtClean="0"/>
          </a:p>
          <a:p>
            <a:pPr marL="342900" indent="-342900">
              <a:buFont typeface="Arial"/>
              <a:buChar char="•"/>
            </a:pPr>
            <a:r>
              <a:rPr lang="el-GR" sz="1800" dirty="0" smtClean="0"/>
              <a:t>Μέρος του παρόντος υλικού προέκυψε από προσαρμογή των μαθημάτων «Προγραμματισμός με το ΚΙΤ ρομποτικής LEGO MINDSTORMS EV3» Σύλλογος Εκπαιδευτικών Πληροφορικής Χίου</a:t>
            </a:r>
            <a:endParaRPr lang="en-US" sz="18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975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ΑΝΤΙΚΕΙΜΕΝΑ </a:t>
            </a:r>
            <a:r>
              <a:rPr lang="el-GR" dirty="0" smtClean="0"/>
              <a:t>ΜΑΘΗΣΗΣ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l-GR" dirty="0" smtClean="0"/>
              <a:t>Τι </a:t>
            </a:r>
            <a:r>
              <a:rPr lang="el-GR" dirty="0" smtClean="0"/>
              <a:t>σημαίνει η επανάληψη </a:t>
            </a:r>
            <a:endParaRPr lang="el-GR" dirty="0" smtClean="0"/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Πώς </a:t>
            </a:r>
            <a:r>
              <a:rPr lang="el-GR" dirty="0" smtClean="0"/>
              <a:t>χρησιμοποιείται η εντολή επανάληψης (</a:t>
            </a:r>
            <a:r>
              <a:rPr lang="el-GR" dirty="0" err="1" smtClean="0"/>
              <a:t>Loops</a:t>
            </a:r>
            <a:r>
              <a:rPr lang="el-GR" dirty="0" smtClean="0"/>
              <a:t> </a:t>
            </a:r>
            <a:r>
              <a:rPr lang="el-GR" dirty="0" err="1" smtClean="0"/>
              <a:t>Block</a:t>
            </a:r>
            <a:r>
              <a:rPr lang="el-GR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2040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2" y="152719"/>
            <a:ext cx="8245475" cy="1371600"/>
          </a:xfrm>
        </p:spPr>
        <p:txBody>
          <a:bodyPr>
            <a:normAutofit/>
          </a:bodyPr>
          <a:lstStyle/>
          <a:p>
            <a:r>
              <a:rPr lang="el-GR" dirty="0" smtClean="0"/>
              <a:t>ΕΠΑΝΑΛΑΜΒΑΝΟΝΤΑΣ ΜΙΑ </a:t>
            </a:r>
            <a:r>
              <a:rPr lang="el-GR" dirty="0" smtClean="0"/>
              <a:t>ΕΝΕΡΓΕΙΑ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6052243" cy="4373563"/>
          </a:xfrm>
        </p:spPr>
        <p:txBody>
          <a:bodyPr>
            <a:normAutofit/>
          </a:bodyPr>
          <a:lstStyle/>
          <a:p>
            <a:r>
              <a:rPr lang="el-GR" sz="2400" dirty="0" smtClean="0"/>
              <a:t>Πως μπορούμε να κινηθούμε γύρω από ένα τετράγωνο με τις εντολές που ξέρουμε? </a:t>
            </a:r>
            <a:endParaRPr lang="el-GR" sz="2400" dirty="0" smtClean="0"/>
          </a:p>
          <a:p>
            <a:r>
              <a:rPr lang="el-GR" i="1" dirty="0" smtClean="0">
                <a:solidFill>
                  <a:srgbClr val="FF0000"/>
                </a:solidFill>
              </a:rPr>
              <a:t>(</a:t>
            </a:r>
            <a:r>
              <a:rPr lang="el-GR" i="1" dirty="0" smtClean="0">
                <a:solidFill>
                  <a:srgbClr val="FF0000"/>
                </a:solidFill>
              </a:rPr>
              <a:t>κινήσου+ στρίψε) + </a:t>
            </a:r>
            <a:r>
              <a:rPr lang="el-GR" i="1" dirty="0" smtClean="0">
                <a:solidFill>
                  <a:srgbClr val="FF0000"/>
                </a:solidFill>
              </a:rPr>
              <a:t>(</a:t>
            </a:r>
            <a:r>
              <a:rPr lang="el-GR" i="1" dirty="0" smtClean="0">
                <a:solidFill>
                  <a:srgbClr val="FF0000"/>
                </a:solidFill>
              </a:rPr>
              <a:t>κινήσου+ στρίψε) + </a:t>
            </a:r>
            <a:r>
              <a:rPr lang="el-GR" i="1" dirty="0" smtClean="0">
                <a:solidFill>
                  <a:srgbClr val="FF0000"/>
                </a:solidFill>
              </a:rPr>
              <a:t>(κινήσου</a:t>
            </a:r>
            <a:r>
              <a:rPr lang="el-GR" i="1" dirty="0" smtClean="0">
                <a:solidFill>
                  <a:srgbClr val="FF0000"/>
                </a:solidFill>
              </a:rPr>
              <a:t>+ στρίψε) </a:t>
            </a:r>
            <a:r>
              <a:rPr lang="el-GR" i="1" dirty="0" smtClean="0">
                <a:solidFill>
                  <a:srgbClr val="FF0000"/>
                </a:solidFill>
              </a:rPr>
              <a:t> </a:t>
            </a:r>
            <a:r>
              <a:rPr lang="el-GR" i="1" dirty="0" smtClean="0">
                <a:solidFill>
                  <a:srgbClr val="FF0000"/>
                </a:solidFill>
              </a:rPr>
              <a:t>+ </a:t>
            </a:r>
            <a:r>
              <a:rPr lang="el-GR" i="1" dirty="0" smtClean="0">
                <a:solidFill>
                  <a:srgbClr val="FF0000"/>
                </a:solidFill>
              </a:rPr>
              <a:t>(</a:t>
            </a:r>
            <a:r>
              <a:rPr lang="el-GR" i="1" dirty="0" smtClean="0">
                <a:solidFill>
                  <a:srgbClr val="FF0000"/>
                </a:solidFill>
              </a:rPr>
              <a:t>κινήσου+ στρίψε</a:t>
            </a:r>
            <a:r>
              <a:rPr lang="el-GR" i="1" dirty="0" smtClean="0">
                <a:solidFill>
                  <a:srgbClr val="FF0000"/>
                </a:solidFill>
              </a:rPr>
              <a:t>)</a:t>
            </a:r>
          </a:p>
          <a:p>
            <a:endParaRPr lang="el-GR" i="1" dirty="0" smtClean="0">
              <a:solidFill>
                <a:srgbClr val="FF0000"/>
              </a:solidFill>
            </a:endParaRPr>
          </a:p>
          <a:p>
            <a:r>
              <a:rPr lang="el-GR" dirty="0" smtClean="0"/>
              <a:t>Υπάρχει ευκολότερος τρόπος? </a:t>
            </a:r>
            <a:endParaRPr lang="el-GR" dirty="0" smtClean="0"/>
          </a:p>
          <a:p>
            <a:r>
              <a:rPr lang="el-GR" dirty="0" smtClean="0"/>
              <a:t>Λύση</a:t>
            </a:r>
            <a:r>
              <a:rPr lang="el-GR" dirty="0" smtClean="0"/>
              <a:t>: με την επανάληψη κάνουμε το ίδιο πολλές φορές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192446" y="3047817"/>
            <a:ext cx="817503" cy="76236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958873" y="2828827"/>
            <a:ext cx="0" cy="1167941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950691" y="2828827"/>
            <a:ext cx="1234439" cy="1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258120" y="2828828"/>
            <a:ext cx="0" cy="1167940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6958873" y="4055164"/>
            <a:ext cx="1261870" cy="0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6763413" y="3352322"/>
            <a:ext cx="369954" cy="457861"/>
            <a:chOff x="6310708" y="2223671"/>
            <a:chExt cx="809489" cy="898563"/>
          </a:xfrm>
        </p:grpSpPr>
        <p:sp>
          <p:nvSpPr>
            <p:cNvPr id="26" name="Rounded Rectangle 25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050457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ΕΠΑΝΑΛΗΨΕΙΣ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5094514" cy="502538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 smtClean="0"/>
              <a:t>Οι επαναλήψεις κάνουν τα πράγματα ευκολότερα </a:t>
            </a:r>
            <a:endParaRPr lang="el-G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 smtClean="0"/>
              <a:t>ΕΠΑΝΑΛΑΒΕ</a:t>
            </a:r>
            <a:r>
              <a:rPr lang="el-GR" dirty="0" smtClean="0"/>
              <a:t>…. </a:t>
            </a:r>
            <a:endParaRPr lang="el-GR" dirty="0" smtClean="0"/>
          </a:p>
          <a:p>
            <a:pPr marL="800100" lvl="1" indent="-342900"/>
            <a:r>
              <a:rPr lang="el-GR" dirty="0" smtClean="0"/>
              <a:t>για </a:t>
            </a:r>
            <a:r>
              <a:rPr lang="el-GR" dirty="0" smtClean="0"/>
              <a:t>πάντα, </a:t>
            </a:r>
            <a:endParaRPr lang="el-GR" dirty="0" smtClean="0"/>
          </a:p>
          <a:p>
            <a:pPr marL="800100" lvl="1" indent="-342900"/>
            <a:r>
              <a:rPr lang="el-GR" dirty="0" smtClean="0"/>
              <a:t>συγκεκριμένο </a:t>
            </a:r>
            <a:r>
              <a:rPr lang="el-GR" dirty="0" smtClean="0"/>
              <a:t>πλήθος φορών, </a:t>
            </a:r>
            <a:endParaRPr lang="el-GR" dirty="0" smtClean="0"/>
          </a:p>
          <a:p>
            <a:pPr marL="800100" lvl="1" indent="-342900"/>
            <a:r>
              <a:rPr lang="el-GR" dirty="0" smtClean="0"/>
              <a:t>μέχρι </a:t>
            </a:r>
            <a:r>
              <a:rPr lang="el-GR" dirty="0" smtClean="0"/>
              <a:t>να πάρει μία τιμή ο αισθητήρας </a:t>
            </a:r>
            <a:endParaRPr lang="el-GR" dirty="0" smtClean="0"/>
          </a:p>
          <a:p>
            <a:pPr lvl="1"/>
            <a:r>
              <a:rPr lang="el-GR" dirty="0" smtClean="0"/>
              <a:t>Παράδειγμα: κάντε το ρομπότ να κινείται γύρω από ένα </a:t>
            </a:r>
            <a:r>
              <a:rPr lang="el-GR" dirty="0" smtClean="0"/>
              <a:t>τετράγωνο </a:t>
            </a:r>
            <a:r>
              <a:rPr lang="el-GR" dirty="0" smtClean="0"/>
              <a:t>και να </a:t>
            </a:r>
            <a:r>
              <a:rPr lang="el-GR" dirty="0" smtClean="0"/>
              <a:t>επιστρέψει στην αρχική του θέση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CD5F77D-44A6-1D41-9585-6CF9C52671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443" y="251229"/>
            <a:ext cx="1800135" cy="652549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30B9ED5-5F7A-224F-AA3B-4FFE72EF5564}"/>
              </a:ext>
            </a:extLst>
          </p:cNvPr>
          <p:cNvSpPr/>
          <p:nvPr/>
        </p:nvSpPr>
        <p:spPr>
          <a:xfrm>
            <a:off x="6143638" y="1612431"/>
            <a:ext cx="1704109" cy="23379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4086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Προκληση</a:t>
            </a:r>
            <a:r>
              <a:rPr lang="el-GR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6285"/>
            <a:ext cx="8245474" cy="4373563"/>
          </a:xfrm>
        </p:spPr>
        <p:txBody>
          <a:bodyPr>
            <a:normAutofit/>
          </a:bodyPr>
          <a:lstStyle/>
          <a:p>
            <a:r>
              <a:rPr lang="el-GR" dirty="0" smtClean="0"/>
              <a:t>Γράψετε ένα πρόγραμμα που κάνει μία πλήρη περιστροφή γύρω από ένα τετράγωνο.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l-GR" i="1" spc="-150" dirty="0" smtClean="0">
                <a:solidFill>
                  <a:srgbClr val="FF0000"/>
                </a:solidFill>
              </a:rPr>
              <a:t>Συμβουλή</a:t>
            </a:r>
            <a:r>
              <a:rPr lang="el-GR" i="1" spc="-150" dirty="0" smtClean="0">
                <a:solidFill>
                  <a:srgbClr val="FF0000"/>
                </a:solidFill>
              </a:rPr>
              <a:t>: βάλετε να </a:t>
            </a:r>
            <a:r>
              <a:rPr lang="el-GR" i="1" spc="-150" dirty="0" smtClean="0">
                <a:solidFill>
                  <a:srgbClr val="FF0000"/>
                </a:solidFill>
              </a:rPr>
              <a:t>στρίψει</a:t>
            </a:r>
          </a:p>
          <a:p>
            <a:r>
              <a:rPr lang="el-GR" i="1" spc="-150" dirty="0" smtClean="0">
                <a:solidFill>
                  <a:srgbClr val="FF0000"/>
                </a:solidFill>
              </a:rPr>
              <a:t> 360 </a:t>
            </a:r>
            <a:r>
              <a:rPr lang="el-GR" i="1" spc="-150" dirty="0" smtClean="0">
                <a:solidFill>
                  <a:srgbClr val="FF0000"/>
                </a:solidFill>
              </a:rPr>
              <a:t>μοίρες ο ένας </a:t>
            </a:r>
            <a:r>
              <a:rPr lang="el-GR" i="1" spc="-150" dirty="0" smtClean="0">
                <a:solidFill>
                  <a:srgbClr val="FF0000"/>
                </a:solidFill>
              </a:rPr>
              <a:t>κινητήρας</a:t>
            </a:r>
          </a:p>
          <a:p>
            <a:r>
              <a:rPr lang="el-GR" i="1" spc="-150" dirty="0" smtClean="0">
                <a:solidFill>
                  <a:srgbClr val="FF0000"/>
                </a:solidFill>
              </a:rPr>
              <a:t> </a:t>
            </a:r>
            <a:r>
              <a:rPr lang="el-GR" i="1" spc="-150" dirty="0" smtClean="0">
                <a:solidFill>
                  <a:srgbClr val="FF0000"/>
                </a:solidFill>
              </a:rPr>
              <a:t>ώστε το ρομπότ να στρίψει </a:t>
            </a:r>
            <a:endParaRPr lang="el-GR" i="1" spc="-150" dirty="0" smtClean="0">
              <a:solidFill>
                <a:srgbClr val="FF0000"/>
              </a:solidFill>
            </a:endParaRPr>
          </a:p>
          <a:p>
            <a:r>
              <a:rPr lang="el-GR" i="1" spc="-150" dirty="0" smtClean="0">
                <a:solidFill>
                  <a:srgbClr val="FF0000"/>
                </a:solidFill>
              </a:rPr>
              <a:t>90 </a:t>
            </a:r>
            <a:r>
              <a:rPr lang="el-GR" i="1" spc="-150" dirty="0" smtClean="0">
                <a:solidFill>
                  <a:srgbClr val="FF0000"/>
                </a:solidFill>
              </a:rPr>
              <a:t>μοίρες</a:t>
            </a:r>
            <a:endParaRPr lang="en-US" i="1" spc="-150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3254828" y="1922706"/>
            <a:ext cx="1494707" cy="1226337"/>
            <a:chOff x="3886200" y="3370870"/>
            <a:chExt cx="1494707" cy="1226337"/>
          </a:xfrm>
        </p:grpSpPr>
        <p:sp>
          <p:nvSpPr>
            <p:cNvPr id="6" name="Rectangle 5"/>
            <p:cNvSpPr/>
            <p:nvPr/>
          </p:nvSpPr>
          <p:spPr>
            <a:xfrm>
              <a:off x="4385323" y="3589860"/>
              <a:ext cx="817503" cy="762366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4081660" y="3370870"/>
              <a:ext cx="0" cy="1167941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4073478" y="3370870"/>
              <a:ext cx="1234439" cy="1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5380907" y="3370871"/>
              <a:ext cx="0" cy="1167940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4081660" y="4597207"/>
              <a:ext cx="1261870" cy="0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1" name="Group 10"/>
            <p:cNvGrpSpPr/>
            <p:nvPr/>
          </p:nvGrpSpPr>
          <p:grpSpPr>
            <a:xfrm>
              <a:off x="3886200" y="3894365"/>
              <a:ext cx="369954" cy="457861"/>
              <a:chOff x="6310708" y="2223671"/>
              <a:chExt cx="809489" cy="898563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5" name="Oval 14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3619025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Λυση</a:t>
            </a:r>
            <a:r>
              <a:rPr lang="el-GR" dirty="0" smtClean="0"/>
              <a:t> </a:t>
            </a:r>
            <a:r>
              <a:rPr lang="el-GR" dirty="0" err="1" smtClean="0"/>
              <a:t>προκλησησ</a:t>
            </a:r>
            <a:r>
              <a:rPr lang="el-GR" dirty="0" smtClean="0"/>
              <a:t> 1</a:t>
            </a: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pic>
        <p:nvPicPr>
          <p:cNvPr id="5" name="Picture 15">
            <a:extLst>
              <a:ext uri="{FF2B5EF4-FFF2-40B4-BE49-F238E27FC236}">
                <a16:creationId xmlns:a16="http://schemas.microsoft.com/office/drawing/2014/main" xmlns="" id="{AFC78629-373F-4A4D-95E4-676EE94026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9257" y="2442051"/>
            <a:ext cx="3261360" cy="299466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Χρησιμοποιήστε έναν βρόχο για να βελτιώσετε τον κώδικα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34623E84-E941-D049-A36E-F6EE676569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912" y="1353112"/>
            <a:ext cx="6769100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8969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ΠΡΟΚΛΗΣΗ </a:t>
            </a:r>
            <a:r>
              <a:rPr lang="el-GR" dirty="0" smtClean="0"/>
              <a:t>2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Αλλάξτε </a:t>
            </a:r>
            <a:r>
              <a:rPr lang="el-GR" dirty="0" smtClean="0"/>
              <a:t>το πρόγραμμα που φτιάξατε ώστε να περιστρέφεται συνεχώς γύρω από το τετράγωνο. Το ρομπότ θα σταματάει όταν ακουμπήσουμε τον αισθητήρα </a:t>
            </a:r>
            <a:r>
              <a:rPr lang="el-GR" dirty="0" smtClean="0"/>
              <a:t>αφής.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grpSp>
        <p:nvGrpSpPr>
          <p:cNvPr id="5" name="Group 16"/>
          <p:cNvGrpSpPr/>
          <p:nvPr/>
        </p:nvGrpSpPr>
        <p:grpSpPr>
          <a:xfrm>
            <a:off x="3478990" y="3387748"/>
            <a:ext cx="1494707" cy="1226337"/>
            <a:chOff x="3886200" y="3370870"/>
            <a:chExt cx="1494707" cy="1226337"/>
          </a:xfrm>
        </p:grpSpPr>
        <p:sp>
          <p:nvSpPr>
            <p:cNvPr id="6" name="Rectangle 5"/>
            <p:cNvSpPr/>
            <p:nvPr/>
          </p:nvSpPr>
          <p:spPr>
            <a:xfrm>
              <a:off x="4385323" y="3589860"/>
              <a:ext cx="817503" cy="762366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4081660" y="3370870"/>
              <a:ext cx="0" cy="1167941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4073478" y="3370870"/>
              <a:ext cx="1234439" cy="1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5380907" y="3370871"/>
              <a:ext cx="0" cy="1167940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4081660" y="4597207"/>
              <a:ext cx="1261870" cy="0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1" name="Group 10"/>
            <p:cNvGrpSpPr/>
            <p:nvPr/>
          </p:nvGrpSpPr>
          <p:grpSpPr>
            <a:xfrm>
              <a:off x="3886200" y="3894365"/>
              <a:ext cx="369954" cy="457861"/>
              <a:chOff x="6310708" y="2223671"/>
              <a:chExt cx="809489" cy="898563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5" name="Oval 14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Λυση</a:t>
            </a:r>
            <a:r>
              <a:rPr lang="el-GR" dirty="0" smtClean="0"/>
              <a:t> </a:t>
            </a:r>
            <a:r>
              <a:rPr lang="el-GR" dirty="0" err="1" smtClean="0"/>
              <a:t>προκλησησ</a:t>
            </a:r>
            <a:r>
              <a:rPr lang="el-GR" dirty="0" smtClean="0"/>
              <a:t> 2</a:t>
            </a: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5ο ΠΡΟΤΥΠΟ ΓΥΜΝΑΣΙΟ ΧΑΛΚΙΔΑΣ</a:t>
            </a:r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90013" y="2601955"/>
            <a:ext cx="3779848" cy="2674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ginner" id="{AEF29D72-34CC-C448-A679-08550D2D21D1}" vid="{04B54D62-7BE5-DF47-9F85-5B9FEF4E3E09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6417</TotalTime>
  <Words>371</Words>
  <Application>Microsoft Macintosh PowerPoint</Application>
  <PresentationFormat>Προβολή στην οθόνη (4:3)</PresentationFormat>
  <Paragraphs>66</Paragraphs>
  <Slides>12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12</vt:i4>
      </vt:variant>
    </vt:vector>
  </HeadingPairs>
  <TitlesOfParts>
    <vt:vector size="14" baseType="lpstr">
      <vt:lpstr>beginner</vt:lpstr>
      <vt:lpstr>Custom Design</vt:lpstr>
      <vt:lpstr>Διαφάνεια 1</vt:lpstr>
      <vt:lpstr>ΑΝΤΙΚΕΙΜΕΝΑ ΜΑΘΗΣΗΣ</vt:lpstr>
      <vt:lpstr>ΕΠΑΝΑΛΑΜΒΑΝΟΝΤΑΣ ΜΙΑ ΕΝΕΡΓΕΙΑ</vt:lpstr>
      <vt:lpstr>ΕΠΑΝΑΛΗΨΕΙΣ</vt:lpstr>
      <vt:lpstr>Προκληση 1</vt:lpstr>
      <vt:lpstr>Λυση προκλησησ 1</vt:lpstr>
      <vt:lpstr>Χρησιμοποιήστε έναν βρόχο για να βελτιώσετε τον κώδικα</vt:lpstr>
      <vt:lpstr>ΠΡΟΚΛΗΣΗ 2</vt:lpstr>
      <vt:lpstr>Λυση προκλησησ 2</vt:lpstr>
      <vt:lpstr>ΠΡΟΚΛΗΣΗ 3</vt:lpstr>
      <vt:lpstr>Λυση προκλησησ 3</vt:lpstr>
      <vt:lpstr>CREDITS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ΕΛΕΑΝΑ ΚΕΣΚΙΝΗ</dc:creator>
  <cp:lastModifiedBy>ΕΛΕΑΝΑ ΚΕΣΚΙΝΗ</cp:lastModifiedBy>
  <cp:revision>23</cp:revision>
  <dcterms:created xsi:type="dcterms:W3CDTF">2014-08-07T02:19:13Z</dcterms:created>
  <dcterms:modified xsi:type="dcterms:W3CDTF">2023-01-18T18:43:49Z</dcterms:modified>
</cp:coreProperties>
</file>