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5"/>
  </p:notesMasterIdLst>
  <p:handoutMasterIdLst>
    <p:handoutMasterId r:id="rId16"/>
  </p:handoutMasterIdLst>
  <p:sldIdLst>
    <p:sldId id="409" r:id="rId3"/>
    <p:sldId id="407" r:id="rId4"/>
    <p:sldId id="278" r:id="rId5"/>
    <p:sldId id="306" r:id="rId6"/>
    <p:sldId id="405" r:id="rId7"/>
    <p:sldId id="411" r:id="rId8"/>
    <p:sldId id="406" r:id="rId9"/>
    <p:sldId id="410" r:id="rId10"/>
    <p:sldId id="413" r:id="rId11"/>
    <p:sldId id="415" r:id="rId12"/>
    <p:sldId id="416" r:id="rId13"/>
    <p:sldId id="41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288"/>
    <p:restoredTop sz="96327" autoAdjust="0"/>
  </p:normalViewPr>
  <p:slideViewPr>
    <p:cSldViewPr snapToGrid="0" snapToObjects="1">
      <p:cViewPr varScale="1">
        <p:scale>
          <a:sx n="84" d="100"/>
          <a:sy n="84" d="100"/>
        </p:scale>
        <p:origin x="-155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1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94D4-3281-4C83-A78E-35F0E44544CB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2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1779-2C60-46B0-AF0F-A00C360F0B1F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603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EB6EC-D601-4A9B-BE25-383F48A16DBD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7812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5953-EB47-4147-B5E1-B75CF0694A8E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3217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8C2A2-8539-4ECD-B70E-3668661BCBD8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4614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7C2F-5145-4E68-AC18-A7F3EE4A29BF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8376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B86E-349B-427C-8114-9BAC2EE2FCF8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506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DB55-F733-4A94-BA2F-93895D3A1D40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63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26C6-9744-4BCB-9B64-F5303123028A}" type="datetime1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4035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1E0B-F1F2-4471-91D5-259F066BC180}" type="datetime1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291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D3AC-0A08-4C77-B9DD-F0C81D567820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25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FBC3-5332-4BF3-A133-2E84C041E2AE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937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A71B-4149-4899-AF95-1F5C9F6255F2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343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86C0B-A9A1-4FF7-80E6-34F45338472F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49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499A-A0EB-4B37-8050-7C4D32E076F4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144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BD03-133B-40D5-B528-0D6AE72A9030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5F85-FC79-4E7C-AC73-49E06D9DEBEA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666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C885-C1BF-4377-B705-251FEA4968DD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740D3-51D3-43A8-8A10-B44407557664}" type="datetime1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752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369F-9B28-4DFA-BED5-2F931FAAF09E}" type="datetime1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91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36E9-A06B-4D34-A6FD-7641431C34B2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1911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2B09-10E6-4DB8-8A03-DA54D23E56F8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729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11EC268-8C84-4DEC-B5E0-E78CEB472BAF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9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C9CC-AA58-404C-8681-C501244E52E1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9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Μάθημα </a:t>
            </a:r>
            <a:r>
              <a:rPr lang="el-GR" sz="2400" dirty="0" smtClean="0"/>
              <a:t>8ο </a:t>
            </a:r>
            <a:r>
              <a:rPr lang="el-GR" sz="2400" dirty="0" smtClean="0"/>
              <a:t>: </a:t>
            </a:r>
            <a:r>
              <a:rPr lang="el-GR" sz="2400" dirty="0" smtClean="0"/>
              <a:t>Επαναλήψεις</a:t>
            </a:r>
          </a:p>
          <a:p>
            <a:r>
              <a:rPr lang="en-US" sz="2400" dirty="0" smtClean="0"/>
              <a:t>Loops </a:t>
            </a:r>
            <a:r>
              <a:rPr lang="en-US" sz="2400" dirty="0" smtClean="0"/>
              <a:t>(Repeat Blocks)</a:t>
            </a:r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2DF7FEAD-041A-984E-97A7-002158126A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7" t="7031" r="4033" b="8124"/>
          <a:stretch/>
        </p:blipFill>
        <p:spPr>
          <a:xfrm>
            <a:off x="129863" y="209018"/>
            <a:ext cx="4442137" cy="1673443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xmlns="" id="{6DEEDB64-E640-C84E-A0D2-65C2FEC09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0120" y="4883748"/>
            <a:ext cx="1444298" cy="1444298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669957" y="2082297"/>
            <a:ext cx="7568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88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</a:t>
            </a:r>
            <a:r>
              <a:rPr lang="el-GR" dirty="0" smtClean="0"/>
              <a:t>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(ΑΓΩΝΑΣ ΚΟΛΥΜΒΗΤΗ)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Το </a:t>
            </a:r>
            <a:r>
              <a:rPr lang="el-GR" dirty="0" smtClean="0"/>
              <a:t>ρομπότ σας είναι ένας κολυμβητής που πρέπει να κάνει 4 διαδρομές (μήκη) της πισίνας.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l-GR" dirty="0" smtClean="0"/>
              <a:t>κολυμβητής ξεκινάει από τη θέση που βλέπετε δεξιά.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Όταν </a:t>
            </a:r>
            <a:r>
              <a:rPr lang="el-GR" dirty="0" smtClean="0"/>
              <a:t>φθάνει στην άκρη της πισίνας τότε κάνετε αναστροφή και κολυμπήστε προς την άλλη άκρη (</a:t>
            </a:r>
            <a:r>
              <a:rPr lang="el-GR" dirty="0" err="1" smtClean="0"/>
              <a:t>κ.ο.κ</a:t>
            </a:r>
            <a:r>
              <a:rPr lang="el-GR" dirty="0" smtClean="0"/>
              <a:t>.)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l-GR" dirty="0" smtClean="0"/>
              <a:t>άκρη της πισίνας είναι μία μαύρη γραμμή. </a:t>
            </a: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Νικητής </a:t>
            </a:r>
            <a:r>
              <a:rPr lang="el-GR" dirty="0" smtClean="0"/>
              <a:t>είναι αυτός που θα κάνει τα 4 μήκη της πισίνας στο λιγότερο χρόνο.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9225" y="1574800"/>
            <a:ext cx="34305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</a:t>
            </a:r>
            <a:r>
              <a:rPr lang="el-GR" dirty="0" smtClean="0"/>
              <a:t>3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9946" y="2742937"/>
            <a:ext cx="4419983" cy="239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2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ΑΝΤΙΚΕΙΜΕΝΑ </a:t>
            </a:r>
            <a:r>
              <a:rPr lang="el-GR" dirty="0" smtClean="0"/>
              <a:t>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Τι </a:t>
            </a:r>
            <a:r>
              <a:rPr lang="el-GR" dirty="0" smtClean="0"/>
              <a:t>σημαίνει η επανάληψη </a:t>
            </a:r>
            <a:endParaRPr lang="el-GR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</a:t>
            </a:r>
            <a:r>
              <a:rPr lang="el-GR" dirty="0" smtClean="0"/>
              <a:t>χρησιμοποιείται η εντολή επανάληψης (</a:t>
            </a:r>
            <a:r>
              <a:rPr lang="el-GR" dirty="0" err="1" smtClean="0"/>
              <a:t>Loops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20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2" y="152719"/>
            <a:ext cx="8245475" cy="1371600"/>
          </a:xfrm>
        </p:spPr>
        <p:txBody>
          <a:bodyPr>
            <a:normAutofit/>
          </a:bodyPr>
          <a:lstStyle/>
          <a:p>
            <a:r>
              <a:rPr lang="el-GR" dirty="0" smtClean="0"/>
              <a:t>ΕΠΑΝΑΛΑΜΒΑΝΟΝΤΑΣ ΜΙΑ </a:t>
            </a:r>
            <a:r>
              <a:rPr lang="el-GR" dirty="0" smtClean="0"/>
              <a:t>ΕΝΕΡΓΕΙΑ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6052243" cy="437356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Πως μπορούμε να κινηθούμε γύρω από ένα τετράγωνο με τις εντολές που ξέρουμε? </a:t>
            </a:r>
            <a:endParaRPr lang="el-GR" sz="2400" dirty="0" smtClean="0"/>
          </a:p>
          <a:p>
            <a:r>
              <a:rPr lang="el-GR" i="1" dirty="0" smtClean="0">
                <a:solidFill>
                  <a:srgbClr val="FF0000"/>
                </a:solidFill>
              </a:rPr>
              <a:t>(</a:t>
            </a:r>
            <a:r>
              <a:rPr lang="el-GR" i="1" dirty="0" smtClean="0">
                <a:solidFill>
                  <a:srgbClr val="FF0000"/>
                </a:solidFill>
              </a:rPr>
              <a:t>κινήσου+ στρίψε) + </a:t>
            </a:r>
            <a:r>
              <a:rPr lang="el-GR" i="1" dirty="0" smtClean="0">
                <a:solidFill>
                  <a:srgbClr val="FF0000"/>
                </a:solidFill>
              </a:rPr>
              <a:t>(</a:t>
            </a:r>
            <a:r>
              <a:rPr lang="el-GR" i="1" dirty="0" smtClean="0">
                <a:solidFill>
                  <a:srgbClr val="FF0000"/>
                </a:solidFill>
              </a:rPr>
              <a:t>κινήσου+ στρίψε) + </a:t>
            </a:r>
            <a:r>
              <a:rPr lang="el-GR" i="1" dirty="0" smtClean="0">
                <a:solidFill>
                  <a:srgbClr val="FF0000"/>
                </a:solidFill>
              </a:rPr>
              <a:t>(κινήσου</a:t>
            </a:r>
            <a:r>
              <a:rPr lang="el-GR" i="1" dirty="0" smtClean="0">
                <a:solidFill>
                  <a:srgbClr val="FF0000"/>
                </a:solidFill>
              </a:rPr>
              <a:t>+ στρίψε) </a:t>
            </a:r>
            <a:r>
              <a:rPr lang="el-GR" i="1" dirty="0" smtClean="0">
                <a:solidFill>
                  <a:srgbClr val="FF0000"/>
                </a:solidFill>
              </a:rPr>
              <a:t> </a:t>
            </a:r>
            <a:r>
              <a:rPr lang="el-GR" i="1" dirty="0" smtClean="0">
                <a:solidFill>
                  <a:srgbClr val="FF0000"/>
                </a:solidFill>
              </a:rPr>
              <a:t>+ </a:t>
            </a:r>
            <a:r>
              <a:rPr lang="el-GR" i="1" dirty="0" smtClean="0">
                <a:solidFill>
                  <a:srgbClr val="FF0000"/>
                </a:solidFill>
              </a:rPr>
              <a:t>(</a:t>
            </a:r>
            <a:r>
              <a:rPr lang="el-GR" i="1" dirty="0" smtClean="0">
                <a:solidFill>
                  <a:srgbClr val="FF0000"/>
                </a:solidFill>
              </a:rPr>
              <a:t>κινήσου+ στρίψε</a:t>
            </a:r>
            <a:r>
              <a:rPr lang="el-GR" i="1" dirty="0" smtClean="0">
                <a:solidFill>
                  <a:srgbClr val="FF0000"/>
                </a:solidFill>
              </a:rPr>
              <a:t>)</a:t>
            </a:r>
          </a:p>
          <a:p>
            <a:endParaRPr lang="el-GR" i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Υπάρχει ευκολότερος τρόπος? </a:t>
            </a:r>
            <a:endParaRPr lang="el-GR" dirty="0" smtClean="0"/>
          </a:p>
          <a:p>
            <a:r>
              <a:rPr lang="el-GR" dirty="0" smtClean="0"/>
              <a:t>Λύση</a:t>
            </a:r>
            <a:r>
              <a:rPr lang="el-GR" dirty="0" smtClean="0"/>
              <a:t>: με την επανάληψη κάνουμε το ίδιο πολλές φορές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92446" y="3047817"/>
            <a:ext cx="817503" cy="7623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958873" y="2828827"/>
            <a:ext cx="0" cy="116794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50691" y="2828827"/>
            <a:ext cx="1234439" cy="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258120" y="2828828"/>
            <a:ext cx="0" cy="11679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958873" y="4055164"/>
            <a:ext cx="1261870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763413" y="3352322"/>
            <a:ext cx="369954" cy="457861"/>
            <a:chOff x="6310708" y="2223671"/>
            <a:chExt cx="809489" cy="898563"/>
          </a:xfrm>
        </p:grpSpPr>
        <p:sp>
          <p:nvSpPr>
            <p:cNvPr id="26" name="Rounded Rectangle 2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05045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ΕΠΑΝΑΛΗΨΕΙΣ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5094514" cy="50253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Οι επαναλήψεις κάνουν τα πράγματα ευκολότερα </a:t>
            </a: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ΕΠΑΝΑΛΑΒΕ</a:t>
            </a:r>
            <a:r>
              <a:rPr lang="el-GR" dirty="0" smtClean="0"/>
              <a:t>…. </a:t>
            </a:r>
            <a:endParaRPr lang="el-GR" dirty="0" smtClean="0"/>
          </a:p>
          <a:p>
            <a:pPr marL="800100" lvl="1" indent="-342900"/>
            <a:r>
              <a:rPr lang="el-GR" dirty="0" smtClean="0"/>
              <a:t>για </a:t>
            </a:r>
            <a:r>
              <a:rPr lang="el-GR" dirty="0" smtClean="0"/>
              <a:t>πάντα, </a:t>
            </a:r>
            <a:endParaRPr lang="el-GR" dirty="0" smtClean="0"/>
          </a:p>
          <a:p>
            <a:pPr marL="800100" lvl="1" indent="-342900"/>
            <a:r>
              <a:rPr lang="el-GR" dirty="0" smtClean="0"/>
              <a:t>συγκεκριμένο </a:t>
            </a:r>
            <a:r>
              <a:rPr lang="el-GR" dirty="0" smtClean="0"/>
              <a:t>πλήθος φορών, </a:t>
            </a:r>
            <a:endParaRPr lang="el-GR" dirty="0" smtClean="0"/>
          </a:p>
          <a:p>
            <a:pPr marL="800100" lvl="1" indent="-342900"/>
            <a:r>
              <a:rPr lang="el-GR" dirty="0" smtClean="0"/>
              <a:t>μέχρι </a:t>
            </a:r>
            <a:r>
              <a:rPr lang="el-GR" dirty="0" smtClean="0"/>
              <a:t>να πάρει μία τιμή ο αισθητήρας </a:t>
            </a:r>
            <a:endParaRPr lang="el-GR" dirty="0" smtClean="0"/>
          </a:p>
          <a:p>
            <a:pPr lvl="1"/>
            <a:r>
              <a:rPr lang="el-GR" dirty="0" smtClean="0"/>
              <a:t>Παράδειγμα: κάντε το ρομπότ να κινείται γύρω από ένα </a:t>
            </a:r>
            <a:r>
              <a:rPr lang="el-GR" dirty="0" smtClean="0"/>
              <a:t>τετράγωνο </a:t>
            </a:r>
            <a:r>
              <a:rPr lang="el-GR" dirty="0" smtClean="0"/>
              <a:t>και να </a:t>
            </a:r>
            <a:r>
              <a:rPr lang="el-GR" dirty="0" smtClean="0"/>
              <a:t>επιστρέψει στην αρχική του θέση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CD5F77D-44A6-1D41-9585-6CF9C5267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443" y="251229"/>
            <a:ext cx="1800135" cy="652549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0B9ED5-5F7A-224F-AA3B-4FFE72EF5564}"/>
              </a:ext>
            </a:extLst>
          </p:cNvPr>
          <p:cNvSpPr/>
          <p:nvPr/>
        </p:nvSpPr>
        <p:spPr>
          <a:xfrm>
            <a:off x="6143638" y="1612431"/>
            <a:ext cx="1704109" cy="23379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408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Προκληση</a:t>
            </a:r>
            <a:r>
              <a:rPr lang="el-GR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285"/>
            <a:ext cx="8245474" cy="4373563"/>
          </a:xfrm>
        </p:spPr>
        <p:txBody>
          <a:bodyPr>
            <a:normAutofit/>
          </a:bodyPr>
          <a:lstStyle/>
          <a:p>
            <a:r>
              <a:rPr lang="el-GR" dirty="0" smtClean="0"/>
              <a:t>Γράψετε ένα πρόγραμμα που κάνει μία πλήρη περιστροφή γύρω από ένα τετράγωνο.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l-GR" i="1" spc="-150" dirty="0" smtClean="0">
                <a:solidFill>
                  <a:srgbClr val="FF0000"/>
                </a:solidFill>
              </a:rPr>
              <a:t>Συμβουλή</a:t>
            </a:r>
            <a:r>
              <a:rPr lang="el-GR" i="1" spc="-150" dirty="0" smtClean="0">
                <a:solidFill>
                  <a:srgbClr val="FF0000"/>
                </a:solidFill>
              </a:rPr>
              <a:t>: βάλετε να </a:t>
            </a:r>
            <a:r>
              <a:rPr lang="el-GR" i="1" spc="-150" dirty="0" smtClean="0">
                <a:solidFill>
                  <a:srgbClr val="FF0000"/>
                </a:solidFill>
              </a:rPr>
              <a:t>στρίψει</a:t>
            </a:r>
          </a:p>
          <a:p>
            <a:r>
              <a:rPr lang="el-GR" i="1" spc="-150" dirty="0" smtClean="0">
                <a:solidFill>
                  <a:srgbClr val="FF0000"/>
                </a:solidFill>
              </a:rPr>
              <a:t> 360 </a:t>
            </a:r>
            <a:r>
              <a:rPr lang="el-GR" i="1" spc="-150" dirty="0" smtClean="0">
                <a:solidFill>
                  <a:srgbClr val="FF0000"/>
                </a:solidFill>
              </a:rPr>
              <a:t>μοίρες ο ένας </a:t>
            </a:r>
            <a:r>
              <a:rPr lang="el-GR" i="1" spc="-150" dirty="0" smtClean="0">
                <a:solidFill>
                  <a:srgbClr val="FF0000"/>
                </a:solidFill>
              </a:rPr>
              <a:t>κινητήρας</a:t>
            </a:r>
          </a:p>
          <a:p>
            <a:r>
              <a:rPr lang="el-GR" i="1" spc="-150" dirty="0" smtClean="0">
                <a:solidFill>
                  <a:srgbClr val="FF0000"/>
                </a:solidFill>
              </a:rPr>
              <a:t> </a:t>
            </a:r>
            <a:r>
              <a:rPr lang="el-GR" i="1" spc="-150" dirty="0" smtClean="0">
                <a:solidFill>
                  <a:srgbClr val="FF0000"/>
                </a:solidFill>
              </a:rPr>
              <a:t>ώστε το ρομπότ να στρίψει </a:t>
            </a:r>
            <a:endParaRPr lang="el-GR" i="1" spc="-150" dirty="0" smtClean="0">
              <a:solidFill>
                <a:srgbClr val="FF0000"/>
              </a:solidFill>
            </a:endParaRPr>
          </a:p>
          <a:p>
            <a:r>
              <a:rPr lang="el-GR" i="1" spc="-150" dirty="0" smtClean="0">
                <a:solidFill>
                  <a:srgbClr val="FF0000"/>
                </a:solidFill>
              </a:rPr>
              <a:t>90 </a:t>
            </a:r>
            <a:r>
              <a:rPr lang="el-GR" i="1" spc="-150" dirty="0" smtClean="0">
                <a:solidFill>
                  <a:srgbClr val="FF0000"/>
                </a:solidFill>
              </a:rPr>
              <a:t>μοίρες</a:t>
            </a:r>
            <a:endParaRPr lang="en-US" i="1" spc="-15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254828" y="1922706"/>
            <a:ext cx="1494707" cy="1226337"/>
            <a:chOff x="3886200" y="3370870"/>
            <a:chExt cx="1494707" cy="1226337"/>
          </a:xfrm>
        </p:grpSpPr>
        <p:sp>
          <p:nvSpPr>
            <p:cNvPr id="6" name="Rectangle 5"/>
            <p:cNvSpPr/>
            <p:nvPr/>
          </p:nvSpPr>
          <p:spPr>
            <a:xfrm>
              <a:off x="4385323" y="3589860"/>
              <a:ext cx="817503" cy="7623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081660" y="3370870"/>
              <a:ext cx="0" cy="116794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4073478" y="3370870"/>
              <a:ext cx="1234439" cy="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80907" y="3370871"/>
              <a:ext cx="0" cy="116794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081660" y="4597207"/>
              <a:ext cx="1261870" cy="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3886200" y="3894365"/>
              <a:ext cx="369954" cy="457861"/>
              <a:chOff x="6310708" y="2223671"/>
              <a:chExt cx="809489" cy="898563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61902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1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xmlns="" id="{AFC78629-373F-4A4D-95E4-676EE9402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257" y="2442051"/>
            <a:ext cx="3261360" cy="29946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Χρησιμοποιήστε έναν βρόχο για να βελτιώσετε τον κώδικα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34623E84-E941-D049-A36E-F6EE67656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12" y="1353112"/>
            <a:ext cx="67691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969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</a:t>
            </a:r>
            <a:r>
              <a:rPr lang="el-GR" dirty="0" smtClean="0"/>
              <a:t>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Αλλάξτε </a:t>
            </a:r>
            <a:r>
              <a:rPr lang="el-GR" dirty="0" smtClean="0"/>
              <a:t>το πρόγραμμα που φτιάξατε ώστε να περιστρέφεται συνεχώς γύρω από το τετράγωνο. Το ρομπότ θα σταματάει όταν ακουμπήσουμε τον αισθητήρα </a:t>
            </a:r>
            <a:r>
              <a:rPr lang="el-GR" dirty="0" smtClean="0"/>
              <a:t>αφής.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grpSp>
        <p:nvGrpSpPr>
          <p:cNvPr id="5" name="Group 16"/>
          <p:cNvGrpSpPr/>
          <p:nvPr/>
        </p:nvGrpSpPr>
        <p:grpSpPr>
          <a:xfrm>
            <a:off x="3478990" y="3387748"/>
            <a:ext cx="1494707" cy="1226337"/>
            <a:chOff x="3886200" y="3370870"/>
            <a:chExt cx="1494707" cy="1226337"/>
          </a:xfrm>
        </p:grpSpPr>
        <p:sp>
          <p:nvSpPr>
            <p:cNvPr id="6" name="Rectangle 5"/>
            <p:cNvSpPr/>
            <p:nvPr/>
          </p:nvSpPr>
          <p:spPr>
            <a:xfrm>
              <a:off x="4385323" y="3589860"/>
              <a:ext cx="817503" cy="7623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081660" y="3370870"/>
              <a:ext cx="0" cy="116794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4073478" y="3370870"/>
              <a:ext cx="1234439" cy="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80907" y="3370871"/>
              <a:ext cx="0" cy="116794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081660" y="4597207"/>
              <a:ext cx="1261870" cy="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3886200" y="3894365"/>
              <a:ext cx="369954" cy="457861"/>
              <a:chOff x="6310708" y="2223671"/>
              <a:chExt cx="809489" cy="898563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2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90013" y="2601955"/>
            <a:ext cx="3779848" cy="267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6417</TotalTime>
  <Words>371</Words>
  <Application>Microsoft Macintosh PowerPoint</Application>
  <PresentationFormat>Προβολή στην οθόνη (4:3)</PresentationFormat>
  <Paragraphs>66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14" baseType="lpstr">
      <vt:lpstr>beginner</vt:lpstr>
      <vt:lpstr>Custom Design</vt:lpstr>
      <vt:lpstr>Διαφάνεια 1</vt:lpstr>
      <vt:lpstr>ΑΝΤΙΚΕΙΜΕΝΑ ΜΑΘΗΣΗΣ</vt:lpstr>
      <vt:lpstr>ΕΠΑΝΑΛΑΜΒΑΝΟΝΤΑΣ ΜΙΑ ΕΝΕΡΓΕΙΑ</vt:lpstr>
      <vt:lpstr>ΕΠΑΝΑΛΗΨΕΙΣ</vt:lpstr>
      <vt:lpstr>Προκληση 1</vt:lpstr>
      <vt:lpstr>Λυση προκλησησ 1</vt:lpstr>
      <vt:lpstr>Χρησιμοποιήστε έναν βρόχο για να βελτιώσετε τον κώδικα</vt:lpstr>
      <vt:lpstr>ΠΡΟΚΛΗΣΗ 2</vt:lpstr>
      <vt:lpstr>Λυση προκλησησ 2</vt:lpstr>
      <vt:lpstr>ΠΡΟΚΛΗΣΗ 3</vt:lpstr>
      <vt:lpstr>Λυση προκλησησ 3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ΕΛΕΑΝΑ ΚΕΣΚΙΝΗ</dc:creator>
  <cp:lastModifiedBy>ΕΛΕΑΝΑ ΚΕΣΚΙΝΗ</cp:lastModifiedBy>
  <cp:revision>23</cp:revision>
  <dcterms:created xsi:type="dcterms:W3CDTF">2014-08-07T02:19:13Z</dcterms:created>
  <dcterms:modified xsi:type="dcterms:W3CDTF">2023-01-18T18:43:49Z</dcterms:modified>
</cp:coreProperties>
</file>