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mov" ContentType="video/quicktime"/>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1"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n-US" sz="1800" b="0" strike="noStrike" spc="-1">
                <a:solidFill>
                  <a:srgbClr val="000000"/>
                </a:solidFill>
                <a:latin typeface="Arial"/>
              </a:rPr>
              <a:t>Πατήστε για μετακίνηση της διαφάνειας</a:t>
            </a:r>
          </a:p>
        </p:txBody>
      </p:sp>
      <p:sp>
        <p:nvSpPr>
          <p:cNvPr id="102" name="PlaceHolder 2"/>
          <p:cNvSpPr>
            <a:spLocks noGrp="1"/>
          </p:cNvSpPr>
          <p:nvPr>
            <p:ph type="body"/>
          </p:nvPr>
        </p:nvSpPr>
        <p:spPr>
          <a:xfrm>
            <a:off x="756000" y="5078520"/>
            <a:ext cx="6047640" cy="4811040"/>
          </a:xfrm>
          <a:prstGeom prst="rect">
            <a:avLst/>
          </a:prstGeom>
        </p:spPr>
        <p:txBody>
          <a:bodyPr lIns="0" tIns="0" rIns="0" bIns="0">
            <a:noAutofit/>
          </a:bodyPr>
          <a:lstStyle/>
          <a:p>
            <a:r>
              <a:rPr lang="el-GR" sz="2000" b="0" strike="noStrike" spc="-1">
                <a:latin typeface="Arial"/>
              </a:rPr>
              <a:t>Πατήστε για επεξεργασία της μορφής των σημειώσεων</a:t>
            </a:r>
          </a:p>
        </p:txBody>
      </p:sp>
      <p:sp>
        <p:nvSpPr>
          <p:cNvPr id="103" name="PlaceHolder 3"/>
          <p:cNvSpPr>
            <a:spLocks noGrp="1"/>
          </p:cNvSpPr>
          <p:nvPr>
            <p:ph type="hdr"/>
          </p:nvPr>
        </p:nvSpPr>
        <p:spPr>
          <a:xfrm>
            <a:off x="0" y="0"/>
            <a:ext cx="3280680" cy="534240"/>
          </a:xfrm>
          <a:prstGeom prst="rect">
            <a:avLst/>
          </a:prstGeom>
        </p:spPr>
        <p:txBody>
          <a:bodyPr lIns="0" tIns="0" rIns="0" bIns="0">
            <a:noAutofit/>
          </a:bodyPr>
          <a:lstStyle/>
          <a:p>
            <a:r>
              <a:rPr lang="el-GR" sz="1400" b="0" strike="noStrike" spc="-1">
                <a:latin typeface="Times New Roman"/>
              </a:rPr>
              <a:t>&lt;κεφαλίδα&gt;</a:t>
            </a:r>
          </a:p>
        </p:txBody>
      </p:sp>
      <p:sp>
        <p:nvSpPr>
          <p:cNvPr id="104"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l-GR" sz="1400" b="0" strike="noStrike" spc="-1">
                <a:latin typeface="Times New Roman"/>
              </a:rPr>
              <a:t>&lt;ημερομηνία/ώρα&gt;</a:t>
            </a:r>
          </a:p>
        </p:txBody>
      </p:sp>
      <p:sp>
        <p:nvSpPr>
          <p:cNvPr id="105"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l-GR" sz="1400" b="0" strike="noStrike" spc="-1">
                <a:latin typeface="Times New Roman"/>
              </a:rPr>
              <a:t>&lt;υποσέλιδο&gt;</a:t>
            </a:r>
          </a:p>
        </p:txBody>
      </p:sp>
      <p:sp>
        <p:nvSpPr>
          <p:cNvPr id="106"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7EE86721-0A88-44EB-BAEB-D33BBA33F0C2}" type="slidenum">
              <a:rPr lang="el-GR" sz="1400" b="0" strike="noStrike" spc="-1">
                <a:latin typeface="Times New Roman"/>
              </a:rPr>
              <a:pPr algn="r"/>
              <a:t>‹#›</a:t>
            </a:fld>
            <a:endParaRPr lang="el-G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PlaceHolder 1"/>
          <p:cNvSpPr>
            <a:spLocks noGrp="1" noRot="1" noChangeAspect="1"/>
          </p:cNvSpPr>
          <p:nvPr>
            <p:ph type="sldImg"/>
          </p:nvPr>
        </p:nvSpPr>
        <p:spPr>
          <a:xfrm>
            <a:off x="1143000" y="685800"/>
            <a:ext cx="4571640" cy="3428640"/>
          </a:xfrm>
          <a:prstGeom prst="rect">
            <a:avLst/>
          </a:prstGeom>
        </p:spPr>
      </p:sp>
      <p:sp>
        <p:nvSpPr>
          <p:cNvPr id="341" name="PlaceHolder 2"/>
          <p:cNvSpPr>
            <a:spLocks noGrp="1"/>
          </p:cNvSpPr>
          <p:nvPr>
            <p:ph type="body"/>
          </p:nvPr>
        </p:nvSpPr>
        <p:spPr>
          <a:xfrm>
            <a:off x="685800" y="4343400"/>
            <a:ext cx="5486040" cy="4114440"/>
          </a:xfrm>
          <a:prstGeom prst="rect">
            <a:avLst/>
          </a:prstGeom>
        </p:spPr>
        <p:txBody>
          <a:bodyPr>
            <a:noAutofit/>
          </a:bodyPr>
          <a:lstStyle/>
          <a:p>
            <a:endParaRPr lang="el-GR" sz="2000" b="0" strike="noStrike" spc="-1">
              <a:latin typeface="Arial"/>
            </a:endParaRPr>
          </a:p>
        </p:txBody>
      </p:sp>
      <p:sp>
        <p:nvSpPr>
          <p:cNvPr id="342" name="TextShape 3"/>
          <p:cNvSpPr txBox="1"/>
          <p:nvPr/>
        </p:nvSpPr>
        <p:spPr>
          <a:xfrm>
            <a:off x="3884760" y="8685360"/>
            <a:ext cx="2971440" cy="456840"/>
          </a:xfrm>
          <a:prstGeom prst="rect">
            <a:avLst/>
          </a:prstGeom>
          <a:noFill/>
          <a:ln w="0">
            <a:noFill/>
          </a:ln>
        </p:spPr>
        <p:txBody>
          <a:bodyPr anchor="b">
            <a:noAutofit/>
          </a:bodyPr>
          <a:lstStyle/>
          <a:p>
            <a:pPr algn="r">
              <a:lnSpc>
                <a:spcPct val="100000"/>
              </a:lnSpc>
            </a:pPr>
            <a:fld id="{842391BF-EB4B-4C10-A80E-2F6D1C1C5F90}" type="slidenum">
              <a:rPr lang="en-US" sz="1200" b="0" strike="noStrike" spc="-1">
                <a:solidFill>
                  <a:srgbClr val="000000"/>
                </a:solidFill>
                <a:latin typeface="+mn-lt"/>
                <a:ea typeface="+mn-ea"/>
              </a:rPr>
              <a:pPr algn="r">
                <a:lnSpc>
                  <a:spcPct val="100000"/>
                </a:lnSpc>
              </a:pPr>
              <a:t>1</a:t>
            </a:fld>
            <a:endParaRPr lang="el-GR"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PlaceHolder 1"/>
          <p:cNvSpPr>
            <a:spLocks noGrp="1" noRot="1" noChangeAspect="1"/>
          </p:cNvSpPr>
          <p:nvPr>
            <p:ph type="sldImg"/>
          </p:nvPr>
        </p:nvSpPr>
        <p:spPr>
          <a:xfrm>
            <a:off x="1143000" y="685800"/>
            <a:ext cx="4571640" cy="3428640"/>
          </a:xfrm>
          <a:prstGeom prst="rect">
            <a:avLst/>
          </a:prstGeom>
        </p:spPr>
      </p:sp>
      <p:sp>
        <p:nvSpPr>
          <p:cNvPr id="344" name="PlaceHolder 2"/>
          <p:cNvSpPr>
            <a:spLocks noGrp="1"/>
          </p:cNvSpPr>
          <p:nvPr>
            <p:ph type="body"/>
          </p:nvPr>
        </p:nvSpPr>
        <p:spPr>
          <a:xfrm>
            <a:off x="685800" y="4343400"/>
            <a:ext cx="5486040" cy="4114440"/>
          </a:xfrm>
          <a:prstGeom prst="rect">
            <a:avLst/>
          </a:prstGeom>
        </p:spPr>
        <p:txBody>
          <a:bodyPr>
            <a:noAutofit/>
          </a:bodyPr>
          <a:lstStyle/>
          <a:p>
            <a:endParaRPr lang="el-GR" sz="2000" b="0" strike="noStrike" spc="-1">
              <a:latin typeface="Arial"/>
            </a:endParaRPr>
          </a:p>
        </p:txBody>
      </p:sp>
      <p:sp>
        <p:nvSpPr>
          <p:cNvPr id="345" name="TextShape 3"/>
          <p:cNvSpPr txBox="1"/>
          <p:nvPr/>
        </p:nvSpPr>
        <p:spPr>
          <a:xfrm>
            <a:off x="3884760" y="8685360"/>
            <a:ext cx="2971440" cy="456840"/>
          </a:xfrm>
          <a:prstGeom prst="rect">
            <a:avLst/>
          </a:prstGeom>
          <a:noFill/>
          <a:ln w="0">
            <a:noFill/>
          </a:ln>
        </p:spPr>
        <p:txBody>
          <a:bodyPr anchor="b">
            <a:noAutofit/>
          </a:bodyPr>
          <a:lstStyle/>
          <a:p>
            <a:pPr algn="r">
              <a:lnSpc>
                <a:spcPct val="100000"/>
              </a:lnSpc>
            </a:pPr>
            <a:fld id="{683BC9A9-891B-41FB-9E4A-9AB6202CA6DB}" type="slidenum">
              <a:rPr lang="en-US" sz="1200" b="0" strike="noStrike" spc="-1">
                <a:solidFill>
                  <a:srgbClr val="000000"/>
                </a:solidFill>
                <a:latin typeface="+mn-lt"/>
                <a:ea typeface="+mn-ea"/>
              </a:rPr>
              <a:pPr algn="r">
                <a:lnSpc>
                  <a:spcPct val="100000"/>
                </a:lnSpc>
              </a:pPr>
              <a:t>22</a:t>
            </a:fld>
            <a:endParaRPr lang="el-G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152640"/>
            <a:ext cx="8245080" cy="13712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40" name="PlaceHolder 2"/>
          <p:cNvSpPr>
            <a:spLocks noGrp="1"/>
          </p:cNvSpPr>
          <p:nvPr>
            <p:ph type="body"/>
          </p:nvPr>
        </p:nvSpPr>
        <p:spPr>
          <a:xfrm>
            <a:off x="457200" y="1752480"/>
            <a:ext cx="824508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41" name="PlaceHolder 3"/>
          <p:cNvSpPr>
            <a:spLocks noGrp="1"/>
          </p:cNvSpPr>
          <p:nvPr>
            <p:ph type="body"/>
          </p:nvPr>
        </p:nvSpPr>
        <p:spPr>
          <a:xfrm>
            <a:off x="457200" y="4037040"/>
            <a:ext cx="8245080" cy="2085840"/>
          </a:xfrm>
          <a:prstGeom prst="rect">
            <a:avLst/>
          </a:prstGeom>
        </p:spPr>
        <p:txBody>
          <a:bodyPr lIns="0" tIns="0" rIns="0" bIns="0">
            <a:normAutofit/>
          </a:bodyPr>
          <a:lstStyle/>
          <a:p>
            <a:endParaRPr lang="en-US" sz="2000" b="1"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152640"/>
            <a:ext cx="8245080" cy="13712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43" name="PlaceHolder 2"/>
          <p:cNvSpPr>
            <a:spLocks noGrp="1"/>
          </p:cNvSpPr>
          <p:nvPr>
            <p:ph type="body"/>
          </p:nvPr>
        </p:nvSpPr>
        <p:spPr>
          <a:xfrm>
            <a:off x="457200" y="1752480"/>
            <a:ext cx="402336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44" name="PlaceHolder 3"/>
          <p:cNvSpPr>
            <a:spLocks noGrp="1"/>
          </p:cNvSpPr>
          <p:nvPr>
            <p:ph type="body"/>
          </p:nvPr>
        </p:nvSpPr>
        <p:spPr>
          <a:xfrm>
            <a:off x="4682160" y="1752480"/>
            <a:ext cx="402336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45" name="PlaceHolder 4"/>
          <p:cNvSpPr>
            <a:spLocks noGrp="1"/>
          </p:cNvSpPr>
          <p:nvPr>
            <p:ph type="body"/>
          </p:nvPr>
        </p:nvSpPr>
        <p:spPr>
          <a:xfrm>
            <a:off x="457200" y="4037040"/>
            <a:ext cx="402336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46" name="PlaceHolder 5"/>
          <p:cNvSpPr>
            <a:spLocks noGrp="1"/>
          </p:cNvSpPr>
          <p:nvPr>
            <p:ph type="body"/>
          </p:nvPr>
        </p:nvSpPr>
        <p:spPr>
          <a:xfrm>
            <a:off x="4682160" y="4037040"/>
            <a:ext cx="4023360" cy="2085840"/>
          </a:xfrm>
          <a:prstGeom prst="rect">
            <a:avLst/>
          </a:prstGeom>
        </p:spPr>
        <p:txBody>
          <a:bodyPr lIns="0" tIns="0" rIns="0" bIns="0">
            <a:normAutofit/>
          </a:bodyPr>
          <a:lstStyle/>
          <a:p>
            <a:endParaRPr lang="en-US" sz="2000" b="1"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152640"/>
            <a:ext cx="8245080" cy="13712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48" name="PlaceHolder 2"/>
          <p:cNvSpPr>
            <a:spLocks noGrp="1"/>
          </p:cNvSpPr>
          <p:nvPr>
            <p:ph type="body"/>
          </p:nvPr>
        </p:nvSpPr>
        <p:spPr>
          <a:xfrm>
            <a:off x="457200" y="1752480"/>
            <a:ext cx="265464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49" name="PlaceHolder 3"/>
          <p:cNvSpPr>
            <a:spLocks noGrp="1"/>
          </p:cNvSpPr>
          <p:nvPr>
            <p:ph type="body"/>
          </p:nvPr>
        </p:nvSpPr>
        <p:spPr>
          <a:xfrm>
            <a:off x="3245040" y="1752480"/>
            <a:ext cx="265464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50" name="PlaceHolder 4"/>
          <p:cNvSpPr>
            <a:spLocks noGrp="1"/>
          </p:cNvSpPr>
          <p:nvPr>
            <p:ph type="body"/>
          </p:nvPr>
        </p:nvSpPr>
        <p:spPr>
          <a:xfrm>
            <a:off x="6032880" y="1752480"/>
            <a:ext cx="265464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51" name="PlaceHolder 5"/>
          <p:cNvSpPr>
            <a:spLocks noGrp="1"/>
          </p:cNvSpPr>
          <p:nvPr>
            <p:ph type="body"/>
          </p:nvPr>
        </p:nvSpPr>
        <p:spPr>
          <a:xfrm>
            <a:off x="457200" y="4037040"/>
            <a:ext cx="265464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52" name="PlaceHolder 6"/>
          <p:cNvSpPr>
            <a:spLocks noGrp="1"/>
          </p:cNvSpPr>
          <p:nvPr>
            <p:ph type="body"/>
          </p:nvPr>
        </p:nvSpPr>
        <p:spPr>
          <a:xfrm>
            <a:off x="3245040" y="4037040"/>
            <a:ext cx="265464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53" name="PlaceHolder 7"/>
          <p:cNvSpPr>
            <a:spLocks noGrp="1"/>
          </p:cNvSpPr>
          <p:nvPr>
            <p:ph type="body"/>
          </p:nvPr>
        </p:nvSpPr>
        <p:spPr>
          <a:xfrm>
            <a:off x="6032880" y="4037040"/>
            <a:ext cx="2654640" cy="2085840"/>
          </a:xfrm>
          <a:prstGeom prst="rect">
            <a:avLst/>
          </a:prstGeom>
        </p:spPr>
        <p:txBody>
          <a:bodyPr lIns="0" tIns="0" rIns="0" bIns="0">
            <a:normAutofit/>
          </a:bodyPr>
          <a:lstStyle/>
          <a:p>
            <a:endParaRPr lang="en-US" sz="2000" b="1"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152640"/>
            <a:ext cx="8245080" cy="13712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66" name="PlaceHolder 2"/>
          <p:cNvSpPr>
            <a:spLocks noGrp="1"/>
          </p:cNvSpPr>
          <p:nvPr>
            <p:ph type="subTitle"/>
          </p:nvPr>
        </p:nvSpPr>
        <p:spPr>
          <a:xfrm>
            <a:off x="457200" y="1752480"/>
            <a:ext cx="8245080" cy="437328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152640"/>
            <a:ext cx="8245080" cy="13712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68" name="PlaceHolder 2"/>
          <p:cNvSpPr>
            <a:spLocks noGrp="1"/>
          </p:cNvSpPr>
          <p:nvPr>
            <p:ph type="body"/>
          </p:nvPr>
        </p:nvSpPr>
        <p:spPr>
          <a:xfrm>
            <a:off x="457200" y="1752480"/>
            <a:ext cx="8245080" cy="4373280"/>
          </a:xfrm>
          <a:prstGeom prst="rect">
            <a:avLst/>
          </a:prstGeom>
        </p:spPr>
        <p:txBody>
          <a:bodyPr lIns="0" tIns="0" rIns="0" bIns="0">
            <a:normAutofit/>
          </a:bodyPr>
          <a:lstStyle/>
          <a:p>
            <a:endParaRPr lang="en-US" sz="2000" b="1"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152640"/>
            <a:ext cx="8245080" cy="13712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70" name="PlaceHolder 2"/>
          <p:cNvSpPr>
            <a:spLocks noGrp="1"/>
          </p:cNvSpPr>
          <p:nvPr>
            <p:ph type="body"/>
          </p:nvPr>
        </p:nvSpPr>
        <p:spPr>
          <a:xfrm>
            <a:off x="457200" y="1752480"/>
            <a:ext cx="4023360" cy="437328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71" name="PlaceHolder 3"/>
          <p:cNvSpPr>
            <a:spLocks noGrp="1"/>
          </p:cNvSpPr>
          <p:nvPr>
            <p:ph type="body"/>
          </p:nvPr>
        </p:nvSpPr>
        <p:spPr>
          <a:xfrm>
            <a:off x="4682160" y="1752480"/>
            <a:ext cx="4023360" cy="4373280"/>
          </a:xfrm>
          <a:prstGeom prst="rect">
            <a:avLst/>
          </a:prstGeom>
        </p:spPr>
        <p:txBody>
          <a:bodyPr lIns="0" tIns="0" rIns="0" bIns="0">
            <a:normAutofit/>
          </a:bodyPr>
          <a:lstStyle/>
          <a:p>
            <a:endParaRPr lang="en-US" sz="2000" b="1"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152640"/>
            <a:ext cx="8245080" cy="1371240"/>
          </a:xfrm>
          <a:prstGeom prst="rect">
            <a:avLst/>
          </a:prstGeom>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3" name="PlaceHolder 1"/>
          <p:cNvSpPr>
            <a:spLocks noGrp="1"/>
          </p:cNvSpPr>
          <p:nvPr>
            <p:ph type="subTitle"/>
          </p:nvPr>
        </p:nvSpPr>
        <p:spPr>
          <a:xfrm>
            <a:off x="457200" y="152640"/>
            <a:ext cx="8245080" cy="635760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152640"/>
            <a:ext cx="8245080" cy="13712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75" name="PlaceHolder 2"/>
          <p:cNvSpPr>
            <a:spLocks noGrp="1"/>
          </p:cNvSpPr>
          <p:nvPr>
            <p:ph type="body"/>
          </p:nvPr>
        </p:nvSpPr>
        <p:spPr>
          <a:xfrm>
            <a:off x="457200" y="1752480"/>
            <a:ext cx="402336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76" name="PlaceHolder 3"/>
          <p:cNvSpPr>
            <a:spLocks noGrp="1"/>
          </p:cNvSpPr>
          <p:nvPr>
            <p:ph type="body"/>
          </p:nvPr>
        </p:nvSpPr>
        <p:spPr>
          <a:xfrm>
            <a:off x="4682160" y="1752480"/>
            <a:ext cx="4023360" cy="437328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77" name="PlaceHolder 4"/>
          <p:cNvSpPr>
            <a:spLocks noGrp="1"/>
          </p:cNvSpPr>
          <p:nvPr>
            <p:ph type="body"/>
          </p:nvPr>
        </p:nvSpPr>
        <p:spPr>
          <a:xfrm>
            <a:off x="457200" y="4037040"/>
            <a:ext cx="4023360" cy="2085840"/>
          </a:xfrm>
          <a:prstGeom prst="rect">
            <a:avLst/>
          </a:prstGeom>
        </p:spPr>
        <p:txBody>
          <a:bodyPr lIns="0" tIns="0" rIns="0" bIns="0">
            <a:normAutofit/>
          </a:bodyPr>
          <a:lstStyle/>
          <a:p>
            <a:endParaRPr lang="en-US" sz="2000" b="1"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152640"/>
            <a:ext cx="8245080" cy="13712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9" name="PlaceHolder 2"/>
          <p:cNvSpPr>
            <a:spLocks noGrp="1"/>
          </p:cNvSpPr>
          <p:nvPr>
            <p:ph type="subTitle"/>
          </p:nvPr>
        </p:nvSpPr>
        <p:spPr>
          <a:xfrm>
            <a:off x="457200" y="1752480"/>
            <a:ext cx="8245080" cy="437328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152640"/>
            <a:ext cx="8245080" cy="13712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79" name="PlaceHolder 2"/>
          <p:cNvSpPr>
            <a:spLocks noGrp="1"/>
          </p:cNvSpPr>
          <p:nvPr>
            <p:ph type="body"/>
          </p:nvPr>
        </p:nvSpPr>
        <p:spPr>
          <a:xfrm>
            <a:off x="457200" y="1752480"/>
            <a:ext cx="4023360" cy="437328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80" name="PlaceHolder 3"/>
          <p:cNvSpPr>
            <a:spLocks noGrp="1"/>
          </p:cNvSpPr>
          <p:nvPr>
            <p:ph type="body"/>
          </p:nvPr>
        </p:nvSpPr>
        <p:spPr>
          <a:xfrm>
            <a:off x="4682160" y="1752480"/>
            <a:ext cx="402336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81" name="PlaceHolder 4"/>
          <p:cNvSpPr>
            <a:spLocks noGrp="1"/>
          </p:cNvSpPr>
          <p:nvPr>
            <p:ph type="body"/>
          </p:nvPr>
        </p:nvSpPr>
        <p:spPr>
          <a:xfrm>
            <a:off x="4682160" y="4037040"/>
            <a:ext cx="4023360" cy="2085840"/>
          </a:xfrm>
          <a:prstGeom prst="rect">
            <a:avLst/>
          </a:prstGeom>
        </p:spPr>
        <p:txBody>
          <a:bodyPr lIns="0" tIns="0" rIns="0" bIns="0">
            <a:normAutofit/>
          </a:bodyPr>
          <a:lstStyle/>
          <a:p>
            <a:endParaRPr lang="en-US" sz="2000" b="1"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152640"/>
            <a:ext cx="8245080" cy="13712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83" name="PlaceHolder 2"/>
          <p:cNvSpPr>
            <a:spLocks noGrp="1"/>
          </p:cNvSpPr>
          <p:nvPr>
            <p:ph type="body"/>
          </p:nvPr>
        </p:nvSpPr>
        <p:spPr>
          <a:xfrm>
            <a:off x="457200" y="1752480"/>
            <a:ext cx="402336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84" name="PlaceHolder 3"/>
          <p:cNvSpPr>
            <a:spLocks noGrp="1"/>
          </p:cNvSpPr>
          <p:nvPr>
            <p:ph type="body"/>
          </p:nvPr>
        </p:nvSpPr>
        <p:spPr>
          <a:xfrm>
            <a:off x="4682160" y="1752480"/>
            <a:ext cx="402336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85" name="PlaceHolder 4"/>
          <p:cNvSpPr>
            <a:spLocks noGrp="1"/>
          </p:cNvSpPr>
          <p:nvPr>
            <p:ph type="body"/>
          </p:nvPr>
        </p:nvSpPr>
        <p:spPr>
          <a:xfrm>
            <a:off x="457200" y="4037040"/>
            <a:ext cx="8245080" cy="2085840"/>
          </a:xfrm>
          <a:prstGeom prst="rect">
            <a:avLst/>
          </a:prstGeom>
        </p:spPr>
        <p:txBody>
          <a:bodyPr lIns="0" tIns="0" rIns="0" bIns="0">
            <a:normAutofit/>
          </a:bodyPr>
          <a:lstStyle/>
          <a:p>
            <a:endParaRPr lang="en-US" sz="2000" b="1"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152640"/>
            <a:ext cx="8245080" cy="13712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87" name="PlaceHolder 2"/>
          <p:cNvSpPr>
            <a:spLocks noGrp="1"/>
          </p:cNvSpPr>
          <p:nvPr>
            <p:ph type="body"/>
          </p:nvPr>
        </p:nvSpPr>
        <p:spPr>
          <a:xfrm>
            <a:off x="457200" y="1752480"/>
            <a:ext cx="824508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88" name="PlaceHolder 3"/>
          <p:cNvSpPr>
            <a:spLocks noGrp="1"/>
          </p:cNvSpPr>
          <p:nvPr>
            <p:ph type="body"/>
          </p:nvPr>
        </p:nvSpPr>
        <p:spPr>
          <a:xfrm>
            <a:off x="457200" y="4037040"/>
            <a:ext cx="8245080" cy="2085840"/>
          </a:xfrm>
          <a:prstGeom prst="rect">
            <a:avLst/>
          </a:prstGeom>
        </p:spPr>
        <p:txBody>
          <a:bodyPr lIns="0" tIns="0" rIns="0" bIns="0">
            <a:normAutofit/>
          </a:bodyPr>
          <a:lstStyle/>
          <a:p>
            <a:endParaRPr lang="en-US" sz="2000" b="1"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152640"/>
            <a:ext cx="8245080" cy="13712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90" name="PlaceHolder 2"/>
          <p:cNvSpPr>
            <a:spLocks noGrp="1"/>
          </p:cNvSpPr>
          <p:nvPr>
            <p:ph type="body"/>
          </p:nvPr>
        </p:nvSpPr>
        <p:spPr>
          <a:xfrm>
            <a:off x="457200" y="1752480"/>
            <a:ext cx="402336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91" name="PlaceHolder 3"/>
          <p:cNvSpPr>
            <a:spLocks noGrp="1"/>
          </p:cNvSpPr>
          <p:nvPr>
            <p:ph type="body"/>
          </p:nvPr>
        </p:nvSpPr>
        <p:spPr>
          <a:xfrm>
            <a:off x="4682160" y="1752480"/>
            <a:ext cx="402336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92" name="PlaceHolder 4"/>
          <p:cNvSpPr>
            <a:spLocks noGrp="1"/>
          </p:cNvSpPr>
          <p:nvPr>
            <p:ph type="body"/>
          </p:nvPr>
        </p:nvSpPr>
        <p:spPr>
          <a:xfrm>
            <a:off x="457200" y="4037040"/>
            <a:ext cx="402336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93" name="PlaceHolder 5"/>
          <p:cNvSpPr>
            <a:spLocks noGrp="1"/>
          </p:cNvSpPr>
          <p:nvPr>
            <p:ph type="body"/>
          </p:nvPr>
        </p:nvSpPr>
        <p:spPr>
          <a:xfrm>
            <a:off x="4682160" y="4037040"/>
            <a:ext cx="4023360" cy="2085840"/>
          </a:xfrm>
          <a:prstGeom prst="rect">
            <a:avLst/>
          </a:prstGeom>
        </p:spPr>
        <p:txBody>
          <a:bodyPr lIns="0" tIns="0" rIns="0" bIns="0">
            <a:normAutofit/>
          </a:bodyPr>
          <a:lstStyle/>
          <a:p>
            <a:endParaRPr lang="en-US" sz="2000" b="1"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152640"/>
            <a:ext cx="8245080" cy="13712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95" name="PlaceHolder 2"/>
          <p:cNvSpPr>
            <a:spLocks noGrp="1"/>
          </p:cNvSpPr>
          <p:nvPr>
            <p:ph type="body"/>
          </p:nvPr>
        </p:nvSpPr>
        <p:spPr>
          <a:xfrm>
            <a:off x="457200" y="1752480"/>
            <a:ext cx="265464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96" name="PlaceHolder 3"/>
          <p:cNvSpPr>
            <a:spLocks noGrp="1"/>
          </p:cNvSpPr>
          <p:nvPr>
            <p:ph type="body"/>
          </p:nvPr>
        </p:nvSpPr>
        <p:spPr>
          <a:xfrm>
            <a:off x="3245040" y="1752480"/>
            <a:ext cx="265464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97" name="PlaceHolder 4"/>
          <p:cNvSpPr>
            <a:spLocks noGrp="1"/>
          </p:cNvSpPr>
          <p:nvPr>
            <p:ph type="body"/>
          </p:nvPr>
        </p:nvSpPr>
        <p:spPr>
          <a:xfrm>
            <a:off x="6032880" y="1752480"/>
            <a:ext cx="265464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98" name="PlaceHolder 5"/>
          <p:cNvSpPr>
            <a:spLocks noGrp="1"/>
          </p:cNvSpPr>
          <p:nvPr>
            <p:ph type="body"/>
          </p:nvPr>
        </p:nvSpPr>
        <p:spPr>
          <a:xfrm>
            <a:off x="457200" y="4037040"/>
            <a:ext cx="265464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99" name="PlaceHolder 6"/>
          <p:cNvSpPr>
            <a:spLocks noGrp="1"/>
          </p:cNvSpPr>
          <p:nvPr>
            <p:ph type="body"/>
          </p:nvPr>
        </p:nvSpPr>
        <p:spPr>
          <a:xfrm>
            <a:off x="3245040" y="4037040"/>
            <a:ext cx="265464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100" name="PlaceHolder 7"/>
          <p:cNvSpPr>
            <a:spLocks noGrp="1"/>
          </p:cNvSpPr>
          <p:nvPr>
            <p:ph type="body"/>
          </p:nvPr>
        </p:nvSpPr>
        <p:spPr>
          <a:xfrm>
            <a:off x="6032880" y="4037040"/>
            <a:ext cx="2654640" cy="2085840"/>
          </a:xfrm>
          <a:prstGeom prst="rect">
            <a:avLst/>
          </a:prstGeom>
        </p:spPr>
        <p:txBody>
          <a:bodyPr lIns="0" tIns="0" rIns="0" bIns="0">
            <a:normAutofit/>
          </a:bodyPr>
          <a:lstStyle/>
          <a:p>
            <a:endParaRPr lang="en-US" sz="2000" b="1"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152640"/>
            <a:ext cx="8245080" cy="13712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21" name="PlaceHolder 2"/>
          <p:cNvSpPr>
            <a:spLocks noGrp="1"/>
          </p:cNvSpPr>
          <p:nvPr>
            <p:ph type="body"/>
          </p:nvPr>
        </p:nvSpPr>
        <p:spPr>
          <a:xfrm>
            <a:off x="457200" y="1752480"/>
            <a:ext cx="8245080" cy="4373280"/>
          </a:xfrm>
          <a:prstGeom prst="rect">
            <a:avLst/>
          </a:prstGeom>
        </p:spPr>
        <p:txBody>
          <a:bodyPr lIns="0" tIns="0" rIns="0" bIns="0">
            <a:normAutofit/>
          </a:bodyPr>
          <a:lstStyle/>
          <a:p>
            <a:endParaRPr lang="en-US" sz="2000" b="1"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152640"/>
            <a:ext cx="8245080" cy="13712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23" name="PlaceHolder 2"/>
          <p:cNvSpPr>
            <a:spLocks noGrp="1"/>
          </p:cNvSpPr>
          <p:nvPr>
            <p:ph type="body"/>
          </p:nvPr>
        </p:nvSpPr>
        <p:spPr>
          <a:xfrm>
            <a:off x="457200" y="1752480"/>
            <a:ext cx="4023360" cy="437328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24" name="PlaceHolder 3"/>
          <p:cNvSpPr>
            <a:spLocks noGrp="1"/>
          </p:cNvSpPr>
          <p:nvPr>
            <p:ph type="body"/>
          </p:nvPr>
        </p:nvSpPr>
        <p:spPr>
          <a:xfrm>
            <a:off x="4682160" y="1752480"/>
            <a:ext cx="4023360" cy="4373280"/>
          </a:xfrm>
          <a:prstGeom prst="rect">
            <a:avLst/>
          </a:prstGeom>
        </p:spPr>
        <p:txBody>
          <a:bodyPr lIns="0" tIns="0" rIns="0" bIns="0">
            <a:normAutofit/>
          </a:bodyPr>
          <a:lstStyle/>
          <a:p>
            <a:endParaRPr lang="en-US" sz="2000" b="1"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152640"/>
            <a:ext cx="8245080" cy="1371240"/>
          </a:xfrm>
          <a:prstGeom prst="rect">
            <a:avLst/>
          </a:prstGeom>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6" name="PlaceHolder 1"/>
          <p:cNvSpPr>
            <a:spLocks noGrp="1"/>
          </p:cNvSpPr>
          <p:nvPr>
            <p:ph type="subTitle"/>
          </p:nvPr>
        </p:nvSpPr>
        <p:spPr>
          <a:xfrm>
            <a:off x="457200" y="152640"/>
            <a:ext cx="8245080" cy="635760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152640"/>
            <a:ext cx="8245080" cy="13712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28" name="PlaceHolder 2"/>
          <p:cNvSpPr>
            <a:spLocks noGrp="1"/>
          </p:cNvSpPr>
          <p:nvPr>
            <p:ph type="body"/>
          </p:nvPr>
        </p:nvSpPr>
        <p:spPr>
          <a:xfrm>
            <a:off x="457200" y="1752480"/>
            <a:ext cx="402336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29" name="PlaceHolder 3"/>
          <p:cNvSpPr>
            <a:spLocks noGrp="1"/>
          </p:cNvSpPr>
          <p:nvPr>
            <p:ph type="body"/>
          </p:nvPr>
        </p:nvSpPr>
        <p:spPr>
          <a:xfrm>
            <a:off x="4682160" y="1752480"/>
            <a:ext cx="4023360" cy="437328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30" name="PlaceHolder 4"/>
          <p:cNvSpPr>
            <a:spLocks noGrp="1"/>
          </p:cNvSpPr>
          <p:nvPr>
            <p:ph type="body"/>
          </p:nvPr>
        </p:nvSpPr>
        <p:spPr>
          <a:xfrm>
            <a:off x="457200" y="4037040"/>
            <a:ext cx="4023360" cy="2085840"/>
          </a:xfrm>
          <a:prstGeom prst="rect">
            <a:avLst/>
          </a:prstGeom>
        </p:spPr>
        <p:txBody>
          <a:bodyPr lIns="0" tIns="0" rIns="0" bIns="0">
            <a:normAutofit/>
          </a:bodyPr>
          <a:lstStyle/>
          <a:p>
            <a:endParaRPr lang="en-US" sz="2000" b="1"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152640"/>
            <a:ext cx="8245080" cy="13712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32" name="PlaceHolder 2"/>
          <p:cNvSpPr>
            <a:spLocks noGrp="1"/>
          </p:cNvSpPr>
          <p:nvPr>
            <p:ph type="body"/>
          </p:nvPr>
        </p:nvSpPr>
        <p:spPr>
          <a:xfrm>
            <a:off x="457200" y="1752480"/>
            <a:ext cx="4023360" cy="437328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33" name="PlaceHolder 3"/>
          <p:cNvSpPr>
            <a:spLocks noGrp="1"/>
          </p:cNvSpPr>
          <p:nvPr>
            <p:ph type="body"/>
          </p:nvPr>
        </p:nvSpPr>
        <p:spPr>
          <a:xfrm>
            <a:off x="4682160" y="1752480"/>
            <a:ext cx="402336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34" name="PlaceHolder 4"/>
          <p:cNvSpPr>
            <a:spLocks noGrp="1"/>
          </p:cNvSpPr>
          <p:nvPr>
            <p:ph type="body"/>
          </p:nvPr>
        </p:nvSpPr>
        <p:spPr>
          <a:xfrm>
            <a:off x="4682160" y="4037040"/>
            <a:ext cx="4023360" cy="2085840"/>
          </a:xfrm>
          <a:prstGeom prst="rect">
            <a:avLst/>
          </a:prstGeom>
        </p:spPr>
        <p:txBody>
          <a:bodyPr lIns="0" tIns="0" rIns="0" bIns="0">
            <a:normAutofit/>
          </a:bodyPr>
          <a:lstStyle/>
          <a:p>
            <a:endParaRPr lang="en-US" sz="2000" b="1"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152640"/>
            <a:ext cx="8245080" cy="13712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36" name="PlaceHolder 2"/>
          <p:cNvSpPr>
            <a:spLocks noGrp="1"/>
          </p:cNvSpPr>
          <p:nvPr>
            <p:ph type="body"/>
          </p:nvPr>
        </p:nvSpPr>
        <p:spPr>
          <a:xfrm>
            <a:off x="457200" y="1752480"/>
            <a:ext cx="402336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37" name="PlaceHolder 3"/>
          <p:cNvSpPr>
            <a:spLocks noGrp="1"/>
          </p:cNvSpPr>
          <p:nvPr>
            <p:ph type="body"/>
          </p:nvPr>
        </p:nvSpPr>
        <p:spPr>
          <a:xfrm>
            <a:off x="4682160" y="1752480"/>
            <a:ext cx="402336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38" name="PlaceHolder 4"/>
          <p:cNvSpPr>
            <a:spLocks noGrp="1"/>
          </p:cNvSpPr>
          <p:nvPr>
            <p:ph type="body"/>
          </p:nvPr>
        </p:nvSpPr>
        <p:spPr>
          <a:xfrm>
            <a:off x="457200" y="4037040"/>
            <a:ext cx="8245080" cy="2085840"/>
          </a:xfrm>
          <a:prstGeom prst="rect">
            <a:avLst/>
          </a:prstGeom>
        </p:spPr>
        <p:txBody>
          <a:bodyPr lIns="0" tIns="0" rIns="0" bIns="0">
            <a:normAutofit/>
          </a:bodyPr>
          <a:lstStyle/>
          <a:p>
            <a:endParaRPr lang="en-US" sz="2000" b="1"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 name="CustomShape 1" hidden="1"/>
          <p:cNvSpPr/>
          <p:nvPr/>
        </p:nvSpPr>
        <p:spPr>
          <a:xfrm>
            <a:off x="8996040" y="2895480"/>
            <a:ext cx="147600" cy="39621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p:style>
      </p:sp>
      <p:sp>
        <p:nvSpPr>
          <p:cNvPr id="19" name="CustomShape 2" hidden="1"/>
          <p:cNvSpPr/>
          <p:nvPr/>
        </p:nvSpPr>
        <p:spPr>
          <a:xfrm>
            <a:off x="8958960" y="0"/>
            <a:ext cx="184680" cy="28951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p:style>
      </p:sp>
      <p:sp>
        <p:nvSpPr>
          <p:cNvPr id="2" name="CustomShape 3" hidden="1"/>
          <p:cNvSpPr/>
          <p:nvPr/>
        </p:nvSpPr>
        <p:spPr>
          <a:xfrm>
            <a:off x="8904600" y="0"/>
            <a:ext cx="91080" cy="68576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p:style>
      </p:sp>
      <p:sp>
        <p:nvSpPr>
          <p:cNvPr id="3" name="CustomShape 4" hidden="1"/>
          <p:cNvSpPr/>
          <p:nvPr/>
        </p:nvSpPr>
        <p:spPr>
          <a:xfrm>
            <a:off x="8996040" y="2895480"/>
            <a:ext cx="147600" cy="39621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p:style>
      </p:sp>
      <p:sp>
        <p:nvSpPr>
          <p:cNvPr id="4" name="CustomShape 5" hidden="1"/>
          <p:cNvSpPr/>
          <p:nvPr/>
        </p:nvSpPr>
        <p:spPr>
          <a:xfrm>
            <a:off x="8958960" y="0"/>
            <a:ext cx="184680" cy="28951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p:style>
      </p:sp>
      <p:sp>
        <p:nvSpPr>
          <p:cNvPr id="5" name="CustomShape 6" hidden="1"/>
          <p:cNvSpPr/>
          <p:nvPr/>
        </p:nvSpPr>
        <p:spPr>
          <a:xfrm>
            <a:off x="8904600" y="0"/>
            <a:ext cx="91080" cy="68576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p:style>
      </p:sp>
      <p:sp>
        <p:nvSpPr>
          <p:cNvPr id="6" name="PlaceHolder 7"/>
          <p:cNvSpPr>
            <a:spLocks noGrp="1"/>
          </p:cNvSpPr>
          <p:nvPr>
            <p:ph type="dt"/>
          </p:nvPr>
        </p:nvSpPr>
        <p:spPr>
          <a:xfrm>
            <a:off x="457200" y="6172200"/>
            <a:ext cx="3428640" cy="304560"/>
          </a:xfrm>
          <a:prstGeom prst="rect">
            <a:avLst/>
          </a:prstGeom>
        </p:spPr>
        <p:txBody>
          <a:bodyPr bIns="0" anchor="b">
            <a:noAutofit/>
          </a:bodyPr>
          <a:lstStyle/>
          <a:p>
            <a:pPr>
              <a:lnSpc>
                <a:spcPct val="100000"/>
              </a:lnSpc>
            </a:pPr>
            <a:fld id="{B7DCC218-C0A3-46B3-AC01-21CC757D6F97}" type="datetime1">
              <a:rPr lang="en-US" sz="1000" b="0" strike="noStrike" spc="-1">
                <a:solidFill>
                  <a:srgbClr val="000000"/>
                </a:solidFill>
                <a:latin typeface="Arial"/>
              </a:rPr>
              <a:pPr>
                <a:lnSpc>
                  <a:spcPct val="100000"/>
                </a:lnSpc>
              </a:pPr>
              <a:t>11/30/2022</a:t>
            </a:fld>
            <a:endParaRPr lang="el-GR" sz="1000" b="0" strike="noStrike" spc="-1">
              <a:latin typeface="Times New Roman"/>
            </a:endParaRPr>
          </a:p>
        </p:txBody>
      </p:sp>
      <p:sp>
        <p:nvSpPr>
          <p:cNvPr id="7" name="PlaceHolder 8"/>
          <p:cNvSpPr>
            <a:spLocks noGrp="1"/>
          </p:cNvSpPr>
          <p:nvPr>
            <p:ph type="ftr"/>
          </p:nvPr>
        </p:nvSpPr>
        <p:spPr>
          <a:xfrm>
            <a:off x="457200" y="6492960"/>
            <a:ext cx="3945600" cy="281880"/>
          </a:xfrm>
          <a:prstGeom prst="rect">
            <a:avLst/>
          </a:prstGeom>
        </p:spPr>
        <p:txBody>
          <a:bodyPr>
            <a:noAutofit/>
          </a:bodyPr>
          <a:lstStyle/>
          <a:p>
            <a:pPr>
              <a:lnSpc>
                <a:spcPct val="100000"/>
              </a:lnSpc>
            </a:pPr>
            <a:r>
              <a:rPr lang="en-US" sz="1000" b="0" strike="noStrike" spc="-1">
                <a:solidFill>
                  <a:srgbClr val="000000"/>
                </a:solidFill>
                <a:latin typeface="Arial"/>
              </a:rPr>
              <a:t>© EV3Lessons.com, 2020, Last Update: (12/21/2019)</a:t>
            </a:r>
            <a:endParaRPr lang="el-GR" sz="1000" b="0" strike="noStrike" spc="-1">
              <a:latin typeface="Times New Roman"/>
            </a:endParaRPr>
          </a:p>
        </p:txBody>
      </p:sp>
      <p:sp>
        <p:nvSpPr>
          <p:cNvPr id="8" name="PlaceHolder 9"/>
          <p:cNvSpPr>
            <a:spLocks noGrp="1"/>
          </p:cNvSpPr>
          <p:nvPr>
            <p:ph type="sldNum"/>
          </p:nvPr>
        </p:nvSpPr>
        <p:spPr>
          <a:xfrm>
            <a:off x="8484120" y="6341760"/>
            <a:ext cx="587880" cy="364680"/>
          </a:xfrm>
          <a:prstGeom prst="rect">
            <a:avLst/>
          </a:prstGeom>
        </p:spPr>
        <p:txBody>
          <a:bodyPr lIns="90000" tIns="45000" rIns="90000" bIns="45000">
            <a:noAutofit/>
          </a:bodyPr>
          <a:lstStyle/>
          <a:p>
            <a:pPr>
              <a:lnSpc>
                <a:spcPct val="100000"/>
              </a:lnSpc>
            </a:pPr>
            <a:fld id="{2C0A4370-703C-4866-BBA1-127279AB0C52}" type="slidenum">
              <a:rPr lang="en-US" sz="1800" b="0" strike="noStrike" spc="-1">
                <a:solidFill>
                  <a:srgbClr val="000000"/>
                </a:solidFill>
                <a:latin typeface="Arial"/>
              </a:rPr>
              <a:pPr>
                <a:lnSpc>
                  <a:spcPct val="100000"/>
                </a:lnSpc>
              </a:pPr>
              <a:t>‹#›</a:t>
            </a:fld>
            <a:endParaRPr lang="el-GR" sz="1800" b="0" strike="noStrike" spc="-1">
              <a:latin typeface="Times New Roman"/>
            </a:endParaRPr>
          </a:p>
        </p:txBody>
      </p:sp>
      <p:sp>
        <p:nvSpPr>
          <p:cNvPr id="9" name="CustomShape 10"/>
          <p:cNvSpPr/>
          <p:nvPr/>
        </p:nvSpPr>
        <p:spPr>
          <a:xfrm>
            <a:off x="8996040" y="2895480"/>
            <a:ext cx="147600" cy="39621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p:style>
      </p:sp>
      <p:sp>
        <p:nvSpPr>
          <p:cNvPr id="10" name="CustomShape 11"/>
          <p:cNvSpPr/>
          <p:nvPr/>
        </p:nvSpPr>
        <p:spPr>
          <a:xfrm>
            <a:off x="8958960" y="0"/>
            <a:ext cx="184680" cy="28951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p:style>
      </p:sp>
      <p:sp>
        <p:nvSpPr>
          <p:cNvPr id="11" name="CustomShape 12"/>
          <p:cNvSpPr/>
          <p:nvPr/>
        </p:nvSpPr>
        <p:spPr>
          <a:xfrm>
            <a:off x="8904600" y="0"/>
            <a:ext cx="91080" cy="68576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p:style>
      </p:sp>
      <p:sp>
        <p:nvSpPr>
          <p:cNvPr id="12" name="PlaceHolder 13"/>
          <p:cNvSpPr>
            <a:spLocks noGrp="1"/>
          </p:cNvSpPr>
          <p:nvPr>
            <p:ph type="title"/>
          </p:nvPr>
        </p:nvSpPr>
        <p:spPr>
          <a:xfrm>
            <a:off x="502920" y="5742000"/>
            <a:ext cx="8116920" cy="602280"/>
          </a:xfrm>
          <a:prstGeom prst="rect">
            <a:avLst/>
          </a:prstGeom>
        </p:spPr>
        <p:txBody>
          <a:bodyPr>
            <a:noAutofit/>
          </a:bodyPr>
          <a:lstStyle/>
          <a:p>
            <a:pPr algn="ctr">
              <a:lnSpc>
                <a:spcPct val="100000"/>
              </a:lnSpc>
            </a:pPr>
            <a:r>
              <a:rPr lang="en-US" sz="3200" b="0" strike="noStrike" cap="all" spc="-60">
                <a:solidFill>
                  <a:srgbClr val="D1282E"/>
                </a:solidFill>
                <a:latin typeface="Arial Black"/>
              </a:rPr>
              <a:t>Click to edit Master title style</a:t>
            </a:r>
            <a:endParaRPr lang="en-US" sz="3200" b="0" strike="noStrike" spc="-1">
              <a:solidFill>
                <a:srgbClr val="000000"/>
              </a:solidFill>
              <a:latin typeface="Arial"/>
            </a:endParaRPr>
          </a:p>
        </p:txBody>
      </p:sp>
      <p:sp>
        <p:nvSpPr>
          <p:cNvPr id="13" name="CustomShape 14"/>
          <p:cNvSpPr/>
          <p:nvPr/>
        </p:nvSpPr>
        <p:spPr>
          <a:xfrm>
            <a:off x="2078640" y="4119840"/>
            <a:ext cx="496548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0" strike="noStrike" spc="-1">
                <a:solidFill>
                  <a:srgbClr val="000000"/>
                </a:solidFill>
                <a:latin typeface="Arial"/>
              </a:rPr>
              <a:t>By Sanjay and Arvind Seshan</a:t>
            </a:r>
            <a:endParaRPr lang="el-GR" sz="1800" b="0" strike="noStrike" spc="-1">
              <a:latin typeface="Arial"/>
            </a:endParaRPr>
          </a:p>
        </p:txBody>
      </p:sp>
      <p:sp>
        <p:nvSpPr>
          <p:cNvPr id="14" name="CustomShape 15"/>
          <p:cNvSpPr/>
          <p:nvPr/>
        </p:nvSpPr>
        <p:spPr>
          <a:xfrm>
            <a:off x="8996040" y="2895480"/>
            <a:ext cx="147600" cy="39621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p:style>
      </p:sp>
      <p:sp>
        <p:nvSpPr>
          <p:cNvPr id="15" name="CustomShape 16"/>
          <p:cNvSpPr/>
          <p:nvPr/>
        </p:nvSpPr>
        <p:spPr>
          <a:xfrm>
            <a:off x="8958960" y="0"/>
            <a:ext cx="184680" cy="28951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p:style>
      </p:sp>
      <p:sp>
        <p:nvSpPr>
          <p:cNvPr id="16" name="CustomShape 17"/>
          <p:cNvSpPr/>
          <p:nvPr/>
        </p:nvSpPr>
        <p:spPr>
          <a:xfrm>
            <a:off x="8904600" y="0"/>
            <a:ext cx="91080" cy="68576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p:style>
      </p:sp>
      <p:sp>
        <p:nvSpPr>
          <p:cNvPr id="17" name="PlaceHolder 18"/>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000" b="1" strike="noStrike" spc="-1">
                <a:solidFill>
                  <a:srgbClr val="000000"/>
                </a:solidFill>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Δεύτερο επίπεδο διάρθρωσης</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Τρίτο επίπεδο διάρθρωσης</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Τέταρτο επίπεδο διάρθρωσης</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Πέμπτο επίπεδο διάρθρωσης</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Έκτο επίπεδο διάρθρωσης</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 name="CustomShape 1"/>
          <p:cNvSpPr/>
          <p:nvPr/>
        </p:nvSpPr>
        <p:spPr>
          <a:xfrm>
            <a:off x="8996040" y="2895480"/>
            <a:ext cx="147600" cy="39621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p:style>
      </p:sp>
      <p:sp>
        <p:nvSpPr>
          <p:cNvPr id="55" name="CustomShape 2"/>
          <p:cNvSpPr/>
          <p:nvPr/>
        </p:nvSpPr>
        <p:spPr>
          <a:xfrm>
            <a:off x="8958960" y="0"/>
            <a:ext cx="184680" cy="28951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p:style>
      </p:sp>
      <p:sp>
        <p:nvSpPr>
          <p:cNvPr id="56" name="CustomShape 3"/>
          <p:cNvSpPr/>
          <p:nvPr/>
        </p:nvSpPr>
        <p:spPr>
          <a:xfrm>
            <a:off x="8904600" y="0"/>
            <a:ext cx="91080" cy="68576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p:style>
      </p:sp>
      <p:sp>
        <p:nvSpPr>
          <p:cNvPr id="57" name="CustomShape 4"/>
          <p:cNvSpPr/>
          <p:nvPr/>
        </p:nvSpPr>
        <p:spPr>
          <a:xfrm>
            <a:off x="8996040" y="2895480"/>
            <a:ext cx="147600" cy="39621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p:style>
      </p:sp>
      <p:sp>
        <p:nvSpPr>
          <p:cNvPr id="58" name="CustomShape 5"/>
          <p:cNvSpPr/>
          <p:nvPr/>
        </p:nvSpPr>
        <p:spPr>
          <a:xfrm>
            <a:off x="8958960" y="0"/>
            <a:ext cx="184680" cy="28951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p:style>
      </p:sp>
      <p:sp>
        <p:nvSpPr>
          <p:cNvPr id="59" name="CustomShape 6"/>
          <p:cNvSpPr/>
          <p:nvPr/>
        </p:nvSpPr>
        <p:spPr>
          <a:xfrm>
            <a:off x="8904600" y="0"/>
            <a:ext cx="91080" cy="68576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p:style>
      </p:sp>
      <p:sp>
        <p:nvSpPr>
          <p:cNvPr id="60" name="PlaceHolder 7"/>
          <p:cNvSpPr>
            <a:spLocks noGrp="1"/>
          </p:cNvSpPr>
          <p:nvPr>
            <p:ph type="title"/>
          </p:nvPr>
        </p:nvSpPr>
        <p:spPr>
          <a:xfrm>
            <a:off x="457200" y="152640"/>
            <a:ext cx="8245080" cy="1371240"/>
          </a:xfrm>
          <a:prstGeom prst="rect">
            <a:avLst/>
          </a:prstGeom>
        </p:spPr>
        <p:txBody>
          <a:bodyPr>
            <a:noAutofit/>
          </a:bodyPr>
          <a:lstStyle/>
          <a:p>
            <a:pPr>
              <a:lnSpc>
                <a:spcPct val="100000"/>
              </a:lnSpc>
            </a:pPr>
            <a:r>
              <a:rPr lang="en-US" sz="3600" b="0" strike="noStrike" cap="all" spc="-60">
                <a:solidFill>
                  <a:srgbClr val="D1282E"/>
                </a:solidFill>
                <a:latin typeface="Arial Black"/>
              </a:rPr>
              <a:t>Click to edit Master title style</a:t>
            </a:r>
            <a:endParaRPr lang="en-US" sz="3600" b="0" strike="noStrike" spc="-1">
              <a:solidFill>
                <a:srgbClr val="000000"/>
              </a:solidFill>
              <a:latin typeface="Arial"/>
            </a:endParaRPr>
          </a:p>
        </p:txBody>
      </p:sp>
      <p:sp>
        <p:nvSpPr>
          <p:cNvPr id="61" name="PlaceHolder 8"/>
          <p:cNvSpPr>
            <a:spLocks noGrp="1"/>
          </p:cNvSpPr>
          <p:nvPr>
            <p:ph type="body"/>
          </p:nvPr>
        </p:nvSpPr>
        <p:spPr>
          <a:xfrm>
            <a:off x="457200" y="1752480"/>
            <a:ext cx="8245080" cy="4373280"/>
          </a:xfrm>
          <a:prstGeom prst="rect">
            <a:avLst/>
          </a:prstGeom>
        </p:spPr>
        <p:txBody>
          <a:bodyPr>
            <a:noAutofit/>
          </a:bodyPr>
          <a:lstStyle/>
          <a:p>
            <a:pPr>
              <a:lnSpc>
                <a:spcPct val="100000"/>
              </a:lnSpc>
              <a:spcBef>
                <a:spcPts val="400"/>
              </a:spcBef>
              <a:spcAft>
                <a:spcPts val="601"/>
              </a:spcAft>
              <a:tabLst>
                <a:tab pos="0" algn="l"/>
              </a:tabLst>
            </a:pPr>
            <a:r>
              <a:rPr lang="en-US" sz="2000" b="1" strike="noStrike" spc="-1">
                <a:solidFill>
                  <a:srgbClr val="000000"/>
                </a:solidFill>
                <a:latin typeface="Arial"/>
              </a:rPr>
              <a:t>Click to edit Master text styles</a:t>
            </a:r>
          </a:p>
          <a:p>
            <a:pPr marL="457200" lvl="1" indent="-182520">
              <a:lnSpc>
                <a:spcPct val="100000"/>
              </a:lnSpc>
              <a:spcBef>
                <a:spcPts val="400"/>
              </a:spcBef>
              <a:buClr>
                <a:srgbClr val="D1282E"/>
              </a:buClr>
              <a:buFont typeface="Arial"/>
              <a:buChar char="•"/>
              <a:tabLst>
                <a:tab pos="0" algn="l"/>
              </a:tabLst>
            </a:pPr>
            <a:r>
              <a:rPr lang="en-US" sz="2000" b="0" strike="noStrike" spc="-1">
                <a:solidFill>
                  <a:srgbClr val="000000"/>
                </a:solidFill>
                <a:latin typeface="Arial"/>
              </a:rPr>
              <a:t>Second level</a:t>
            </a:r>
          </a:p>
          <a:p>
            <a:pPr marL="1143000" lvl="2" indent="-228240">
              <a:lnSpc>
                <a:spcPct val="100000"/>
              </a:lnSpc>
              <a:spcBef>
                <a:spcPts val="360"/>
              </a:spcBef>
              <a:buClr>
                <a:srgbClr val="D1282E"/>
              </a:buClr>
              <a:buFont typeface="Arial"/>
              <a:buChar char="•"/>
              <a:tabLst>
                <a:tab pos="0" algn="l"/>
              </a:tabLst>
            </a:pPr>
            <a:r>
              <a:rPr lang="en-US" sz="1800" b="0" strike="noStrike" spc="-1">
                <a:solidFill>
                  <a:srgbClr val="000000"/>
                </a:solidFill>
                <a:latin typeface="Arial"/>
              </a:rPr>
              <a:t>Third level</a:t>
            </a:r>
          </a:p>
          <a:p>
            <a:pPr marL="1600200" lvl="3" indent="-228240">
              <a:lnSpc>
                <a:spcPct val="100000"/>
              </a:lnSpc>
              <a:spcBef>
                <a:spcPts val="360"/>
              </a:spcBef>
              <a:buClr>
                <a:srgbClr val="D1282E"/>
              </a:buClr>
              <a:buFont typeface="Arial"/>
              <a:buChar char="•"/>
              <a:tabLst>
                <a:tab pos="0" algn="l"/>
              </a:tabLst>
            </a:pPr>
            <a:r>
              <a:rPr lang="en-US" sz="1800" b="0" strike="noStrike" spc="-1">
                <a:solidFill>
                  <a:srgbClr val="000000"/>
                </a:solidFill>
                <a:latin typeface="Arial"/>
              </a:rPr>
              <a:t>Fourth level</a:t>
            </a:r>
          </a:p>
          <a:p>
            <a:pPr marL="2057400" lvl="4" indent="-228240">
              <a:lnSpc>
                <a:spcPct val="100000"/>
              </a:lnSpc>
              <a:spcBef>
                <a:spcPts val="360"/>
              </a:spcBef>
              <a:buClr>
                <a:srgbClr val="D1282E"/>
              </a:buClr>
              <a:buFont typeface="Arial"/>
              <a:buChar char="•"/>
              <a:tabLst>
                <a:tab pos="0" algn="l"/>
              </a:tabLst>
            </a:pPr>
            <a:r>
              <a:rPr lang="en-US" sz="1800" b="0" strike="noStrike" spc="-1">
                <a:solidFill>
                  <a:srgbClr val="000000"/>
                </a:solidFill>
                <a:latin typeface="Arial"/>
              </a:rPr>
              <a:t>Fifth level</a:t>
            </a:r>
          </a:p>
        </p:txBody>
      </p:sp>
      <p:sp>
        <p:nvSpPr>
          <p:cNvPr id="62" name="PlaceHolder 9"/>
          <p:cNvSpPr>
            <a:spLocks noGrp="1"/>
          </p:cNvSpPr>
          <p:nvPr>
            <p:ph type="dt"/>
          </p:nvPr>
        </p:nvSpPr>
        <p:spPr>
          <a:xfrm>
            <a:off x="457200" y="6172200"/>
            <a:ext cx="3428640" cy="304560"/>
          </a:xfrm>
          <a:prstGeom prst="rect">
            <a:avLst/>
          </a:prstGeom>
        </p:spPr>
        <p:txBody>
          <a:bodyPr bIns="0" anchor="b">
            <a:noAutofit/>
          </a:bodyPr>
          <a:lstStyle/>
          <a:p>
            <a:pPr>
              <a:lnSpc>
                <a:spcPct val="100000"/>
              </a:lnSpc>
            </a:pPr>
            <a:fld id="{DD4F5155-A8FB-44CC-B33C-E08A71695CF8}" type="datetime1">
              <a:rPr lang="en-US" sz="1000" b="0" strike="noStrike" spc="-1">
                <a:solidFill>
                  <a:srgbClr val="000000"/>
                </a:solidFill>
                <a:latin typeface="Arial"/>
              </a:rPr>
              <a:pPr>
                <a:lnSpc>
                  <a:spcPct val="100000"/>
                </a:lnSpc>
              </a:pPr>
              <a:t>11/30/2022</a:t>
            </a:fld>
            <a:endParaRPr lang="el-GR" sz="1000" b="0" strike="noStrike" spc="-1">
              <a:latin typeface="Times New Roman"/>
            </a:endParaRPr>
          </a:p>
        </p:txBody>
      </p:sp>
      <p:sp>
        <p:nvSpPr>
          <p:cNvPr id="63" name="PlaceHolder 10"/>
          <p:cNvSpPr>
            <a:spLocks noGrp="1"/>
          </p:cNvSpPr>
          <p:nvPr>
            <p:ph type="ftr"/>
          </p:nvPr>
        </p:nvSpPr>
        <p:spPr>
          <a:xfrm>
            <a:off x="457200" y="6492960"/>
            <a:ext cx="3428640" cy="283320"/>
          </a:xfrm>
          <a:prstGeom prst="rect">
            <a:avLst/>
          </a:prstGeom>
        </p:spPr>
        <p:txBody>
          <a:bodyPr>
            <a:noAutofit/>
          </a:bodyPr>
          <a:lstStyle/>
          <a:p>
            <a:pPr>
              <a:lnSpc>
                <a:spcPct val="100000"/>
              </a:lnSpc>
            </a:pPr>
            <a:r>
              <a:rPr lang="en-US" sz="1000" b="0" strike="noStrike" spc="-1">
                <a:solidFill>
                  <a:srgbClr val="000000"/>
                </a:solidFill>
                <a:latin typeface="Arial"/>
              </a:rPr>
              <a:t>© EV3Lessons.com, 2020, Last Update: (12/21/2019)</a:t>
            </a:r>
            <a:endParaRPr lang="el-GR" sz="1000" b="0" strike="noStrike" spc="-1">
              <a:latin typeface="Times New Roman"/>
            </a:endParaRPr>
          </a:p>
        </p:txBody>
      </p:sp>
      <p:sp>
        <p:nvSpPr>
          <p:cNvPr id="64" name="PlaceHolder 11"/>
          <p:cNvSpPr>
            <a:spLocks noGrp="1"/>
          </p:cNvSpPr>
          <p:nvPr>
            <p:ph type="sldNum"/>
          </p:nvPr>
        </p:nvSpPr>
        <p:spPr>
          <a:xfrm>
            <a:off x="8457480" y="6376320"/>
            <a:ext cx="626760" cy="364680"/>
          </a:xfrm>
          <a:prstGeom prst="rect">
            <a:avLst/>
          </a:prstGeom>
        </p:spPr>
        <p:txBody>
          <a:bodyPr lIns="90000" tIns="45000" rIns="90000" bIns="45000">
            <a:noAutofit/>
          </a:bodyPr>
          <a:lstStyle/>
          <a:p>
            <a:pPr>
              <a:lnSpc>
                <a:spcPct val="100000"/>
              </a:lnSpc>
            </a:pPr>
            <a:fld id="{2C9A54CC-F2DD-455F-925F-F9E7A1D839D8}" type="slidenum">
              <a:rPr lang="en-US" sz="1800" b="0" strike="noStrike" spc="-1">
                <a:solidFill>
                  <a:srgbClr val="000000"/>
                </a:solidFill>
                <a:latin typeface="Arial"/>
              </a:rPr>
              <a:pPr>
                <a:lnSpc>
                  <a:spcPct val="100000"/>
                </a:lnSpc>
              </a:pPr>
              <a:t>‹#›</a:t>
            </a:fld>
            <a:endParaRPr lang="el-GR" sz="18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media" Target="../media/media16.mov"/><Relationship Id="rId2" Type="http://schemas.openxmlformats.org/officeDocument/2006/relationships/slideLayout" Target="../slideLayouts/slideLayout13.xml"/><Relationship Id="rId1" Type="http://schemas.openxmlformats.org/officeDocument/2006/relationships/video" Target="NULL"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8.emf"/><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tif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1132560" y="3427200"/>
            <a:ext cx="6857640" cy="914040"/>
          </a:xfrm>
          <a:prstGeom prst="rect">
            <a:avLst/>
          </a:prstGeom>
          <a:noFill/>
          <a:ln w="0">
            <a:noFill/>
          </a:ln>
        </p:spPr>
        <p:txBody>
          <a:bodyPr>
            <a:normAutofit/>
          </a:bodyPr>
          <a:lstStyle/>
          <a:p>
            <a:pPr algn="ctr">
              <a:lnSpc>
                <a:spcPct val="100000"/>
              </a:lnSpc>
              <a:spcBef>
                <a:spcPts val="479"/>
              </a:spcBef>
              <a:spcAft>
                <a:spcPts val="601"/>
              </a:spcAft>
              <a:tabLst>
                <a:tab pos="0" algn="l"/>
              </a:tabLst>
            </a:pPr>
            <a:r>
              <a:rPr lang="en-US" sz="2400" b="0" strike="noStrike" spc="117">
                <a:solidFill>
                  <a:srgbClr val="D1282E"/>
                </a:solidFill>
                <a:latin typeface="Arial Black"/>
              </a:rPr>
              <a:t>EV3 Classroom: Moving Straight</a:t>
            </a:r>
            <a:endParaRPr lang="el-GR" sz="2400" b="0" strike="noStrike" spc="-1">
              <a:latin typeface="Arial"/>
            </a:endParaRPr>
          </a:p>
        </p:txBody>
      </p:sp>
      <p:sp>
        <p:nvSpPr>
          <p:cNvPr id="108" name="CustomShape 2"/>
          <p:cNvSpPr/>
          <p:nvPr/>
        </p:nvSpPr>
        <p:spPr>
          <a:xfrm>
            <a:off x="4867920" y="272880"/>
            <a:ext cx="3897360" cy="1597680"/>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a:lnSpc>
                <a:spcPct val="100000"/>
              </a:lnSpc>
            </a:pPr>
            <a:r>
              <a:rPr lang="en-US" sz="3200" b="0" strike="noStrike" cap="all" spc="-60">
                <a:solidFill>
                  <a:srgbClr val="D1282E"/>
                </a:solidFill>
                <a:latin typeface="Arial Black"/>
              </a:rPr>
              <a:t>BEGINNER PROGRAMMING LESSON</a:t>
            </a:r>
            <a:endParaRPr lang="el-GR" sz="3200" b="0" strike="noStrike" spc="-1">
              <a:latin typeface="Arial"/>
            </a:endParaRPr>
          </a:p>
        </p:txBody>
      </p:sp>
      <p:pic>
        <p:nvPicPr>
          <p:cNvPr id="109" name="Picture 7" descr="A picture containing drawing&#10;&#10;Description automatically generated"/>
          <p:cNvPicPr/>
          <p:nvPr/>
        </p:nvPicPr>
        <p:blipFill>
          <a:blip r:embed="rId3" cstate="print"/>
          <a:srcRect l="1617" t="7031" r="4034" b="8126"/>
          <a:stretch/>
        </p:blipFill>
        <p:spPr>
          <a:xfrm>
            <a:off x="129960" y="209160"/>
            <a:ext cx="4441680" cy="1672920"/>
          </a:xfrm>
          <a:prstGeom prst="rect">
            <a:avLst/>
          </a:prstGeom>
          <a:ln w="0">
            <a:noFill/>
          </a:ln>
        </p:spPr>
      </p:pic>
      <p:pic>
        <p:nvPicPr>
          <p:cNvPr id="110" name="Picture 8" descr="A close up of a sign&#10;&#10;Description automatically generated"/>
          <p:cNvPicPr/>
          <p:nvPr/>
        </p:nvPicPr>
        <p:blipFill>
          <a:blip r:embed="rId4" cstate="print"/>
          <a:stretch/>
        </p:blipFill>
        <p:spPr>
          <a:xfrm>
            <a:off x="3729960" y="4883760"/>
            <a:ext cx="1443960" cy="144396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extShape 1"/>
          <p:cNvSpPr txBox="1"/>
          <p:nvPr/>
        </p:nvSpPr>
        <p:spPr>
          <a:xfrm>
            <a:off x="457200" y="152640"/>
            <a:ext cx="8245080" cy="1371240"/>
          </a:xfrm>
          <a:prstGeom prst="rect">
            <a:avLst/>
          </a:prstGeom>
          <a:noFill/>
          <a:ln w="0">
            <a:noFill/>
          </a:ln>
        </p:spPr>
        <p:txBody>
          <a:bodyPr>
            <a:noAutofit/>
          </a:bodyPr>
          <a:lstStyle/>
          <a:p>
            <a:pPr>
              <a:lnSpc>
                <a:spcPct val="100000"/>
              </a:lnSpc>
            </a:pPr>
            <a:r>
              <a:rPr lang="en-US" sz="3600" b="0" strike="noStrike" cap="all" spc="-60">
                <a:solidFill>
                  <a:srgbClr val="D1282E"/>
                </a:solidFill>
                <a:latin typeface="Arial Black"/>
              </a:rPr>
              <a:t>Making a Move Straight Program</a:t>
            </a:r>
            <a:endParaRPr lang="en-US" sz="3600" b="0" strike="noStrike" spc="-1">
              <a:solidFill>
                <a:srgbClr val="000000"/>
              </a:solidFill>
              <a:latin typeface="Arial"/>
            </a:endParaRPr>
          </a:p>
        </p:txBody>
      </p:sp>
      <p:pic>
        <p:nvPicPr>
          <p:cNvPr id="238" name="Picture 1" descr="Screen Recording 2019-12-21 at 12.41.45 PM">
            <a:hlinkClick r:id="" action="ppaction://media"/>
          </p:cNvPr>
          <p:cNvPicPr/>
          <p:nvPr>
            <a:videoFile r:link="rId1"/>
            <p:extLst>
              <p:ext uri="{DAA4B4D4-6D71-4841-9C94-3DE7FCFB9230}">
                <p14:media xmlns="" xmlns:p14="http://schemas.microsoft.com/office/powerpoint/2010/main" xmlns:p15="http://schemas.microsoft.com/office/powerpoint/2012/main" xmlns:mc="http://schemas.openxmlformats.org/markup-compatibility/2006" r:embed="rId3"/>
              </p:ext>
            </p:extLst>
          </p:nvPr>
        </p:nvPicPr>
        <p:blipFill>
          <a:blip r:embed="rId4"/>
        </p:blipFill>
        <p:spPr>
          <a:xfrm>
            <a:off x="543600" y="1635120"/>
            <a:ext cx="5559120" cy="4373280"/>
          </a:xfrm>
          <a:prstGeom prst="rect">
            <a:avLst/>
          </a:prstGeom>
          <a:ln w="0">
            <a:noFill/>
          </a:ln>
        </p:spPr>
      </p:pic>
      <p:sp>
        <p:nvSpPr>
          <p:cNvPr id="239" name="CustomShape 2"/>
          <p:cNvSpPr/>
          <p:nvPr/>
        </p:nvSpPr>
        <p:spPr>
          <a:xfrm>
            <a:off x="6103080" y="1524240"/>
            <a:ext cx="2571840" cy="255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Arial"/>
              </a:rPr>
              <a:t>STEP 3: Drag the remaining “configure movement” blocks to the program</a:t>
            </a:r>
            <a:endParaRPr lang="el-GR" sz="1800" b="0" strike="noStrike" spc="-1">
              <a:latin typeface="Arial"/>
            </a:endParaRPr>
          </a:p>
          <a:p>
            <a:pPr>
              <a:lnSpc>
                <a:spcPct val="100000"/>
              </a:lnSpc>
            </a:pPr>
            <a:endParaRPr lang="el-GR" sz="1800" b="0" strike="noStrike" spc="-1">
              <a:latin typeface="Arial"/>
            </a:endParaRPr>
          </a:p>
          <a:p>
            <a:pPr>
              <a:lnSpc>
                <a:spcPct val="100000"/>
              </a:lnSpc>
            </a:pPr>
            <a:r>
              <a:rPr lang="en-US" sz="1800" b="0" strike="noStrike" spc="-1">
                <a:solidFill>
                  <a:srgbClr val="000000"/>
                </a:solidFill>
                <a:latin typeface="Arial"/>
              </a:rPr>
              <a:t>STEP 4: Drag the Move Straight block onto the program </a:t>
            </a:r>
            <a:endParaRPr lang="el-GR" sz="1800" b="0" strike="noStrike" spc="-1">
              <a:latin typeface="Arial"/>
            </a:endParaRPr>
          </a:p>
          <a:p>
            <a:pPr>
              <a:lnSpc>
                <a:spcPct val="100000"/>
              </a:lnSpc>
            </a:pPr>
            <a:r>
              <a:rPr lang="en-US" sz="1800" b="0" strike="noStrike" spc="-1">
                <a:solidFill>
                  <a:srgbClr val="000000"/>
                </a:solidFill>
                <a:latin typeface="Arial"/>
              </a:rPr>
              <a:t>(see animation)</a:t>
            </a:r>
            <a:endParaRPr lang="el-GR" sz="1800" b="0" strike="noStrike" spc="-1">
              <a:latin typeface="Arial"/>
            </a:endParaRPr>
          </a:p>
        </p:txBody>
      </p:sp>
      <p:sp>
        <p:nvSpPr>
          <p:cNvPr id="240" name="TextShape 3"/>
          <p:cNvSpPr txBox="1"/>
          <p:nvPr/>
        </p:nvSpPr>
        <p:spPr>
          <a:xfrm>
            <a:off x="457200" y="6492960"/>
            <a:ext cx="3428640" cy="283320"/>
          </a:xfrm>
          <a:prstGeom prst="rect">
            <a:avLst/>
          </a:prstGeom>
          <a:noFill/>
          <a:ln w="0">
            <a:noFill/>
          </a:ln>
        </p:spPr>
        <p:txBody>
          <a:bodyPr>
            <a:noAutofit/>
          </a:bodyPr>
          <a:lstStyle/>
          <a:p>
            <a:pPr>
              <a:lnSpc>
                <a:spcPct val="100000"/>
              </a:lnSpc>
            </a:pPr>
            <a:r>
              <a:rPr lang="en-US" sz="1000" b="0" strike="noStrike" spc="-1">
                <a:solidFill>
                  <a:srgbClr val="000000"/>
                </a:solidFill>
                <a:latin typeface="Arial"/>
              </a:rPr>
              <a:t>© EV3Lessons.com, 2020, Last Update: (12/21/2019)</a:t>
            </a:r>
            <a:endParaRPr lang="el-GR" sz="1000" b="0" strike="noStrike" spc="-1">
              <a:latin typeface="Times New Roman"/>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5066" fill="hold"/>
                                        <p:tgtEl>
                                          <p:spTgt spid="238"/>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238"/>
                    </p:tgtEl>
                  </p:cond>
                </p:stCondLst>
                <p:childTnLst>
                  <p:par>
                    <p:cTn id="8" fill="hold">
                      <p:stCondLst>
                        <p:cond evt="onClick" delay="0">
                          <p:tgtEl>
                            <p:spTgt spid="238"/>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238"/>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Picture 7"/>
          <p:cNvPicPr/>
          <p:nvPr/>
        </p:nvPicPr>
        <p:blipFill>
          <a:blip r:embed="rId2"/>
          <a:stretch/>
        </p:blipFill>
        <p:spPr>
          <a:xfrm>
            <a:off x="1622520" y="5213880"/>
            <a:ext cx="1217160" cy="707400"/>
          </a:xfrm>
          <a:prstGeom prst="rect">
            <a:avLst/>
          </a:prstGeom>
          <a:ln w="0">
            <a:noFill/>
          </a:ln>
        </p:spPr>
      </p:pic>
      <p:pic>
        <p:nvPicPr>
          <p:cNvPr id="242" name="Picture 3"/>
          <p:cNvPicPr/>
          <p:nvPr/>
        </p:nvPicPr>
        <p:blipFill>
          <a:blip r:embed="rId3"/>
          <a:stretch/>
        </p:blipFill>
        <p:spPr>
          <a:xfrm>
            <a:off x="1495800" y="1448640"/>
            <a:ext cx="3657240" cy="748800"/>
          </a:xfrm>
          <a:prstGeom prst="rect">
            <a:avLst/>
          </a:prstGeom>
          <a:ln w="0">
            <a:noFill/>
          </a:ln>
        </p:spPr>
      </p:pic>
      <p:pic>
        <p:nvPicPr>
          <p:cNvPr id="243" name="Picture 18"/>
          <p:cNvPicPr/>
          <p:nvPr/>
        </p:nvPicPr>
        <p:blipFill>
          <a:blip r:embed="rId4"/>
          <a:stretch/>
        </p:blipFill>
        <p:spPr>
          <a:xfrm>
            <a:off x="3769200" y="2094120"/>
            <a:ext cx="1697400" cy="852840"/>
          </a:xfrm>
          <a:prstGeom prst="rect">
            <a:avLst/>
          </a:prstGeom>
          <a:ln w="0">
            <a:noFill/>
          </a:ln>
        </p:spPr>
      </p:pic>
      <p:sp>
        <p:nvSpPr>
          <p:cNvPr id="244" name="TextShape 1"/>
          <p:cNvSpPr txBox="1"/>
          <p:nvPr/>
        </p:nvSpPr>
        <p:spPr>
          <a:xfrm>
            <a:off x="457200" y="152640"/>
            <a:ext cx="8245080" cy="1371240"/>
          </a:xfrm>
          <a:prstGeom prst="rect">
            <a:avLst/>
          </a:prstGeom>
          <a:noFill/>
          <a:ln w="0">
            <a:noFill/>
          </a:ln>
        </p:spPr>
        <p:txBody>
          <a:bodyPr>
            <a:noAutofit/>
          </a:bodyPr>
          <a:lstStyle/>
          <a:p>
            <a:pPr>
              <a:lnSpc>
                <a:spcPct val="100000"/>
              </a:lnSpc>
            </a:pPr>
            <a:r>
              <a:rPr lang="el-GR" sz="3600" cap="all" spc="-60" dirty="0" smtClean="0">
                <a:solidFill>
                  <a:srgbClr val="D1282E"/>
                </a:solidFill>
                <a:latin typeface="Arial Black"/>
              </a:rPr>
              <a:t>ΠΡΟΚΛΗΣΗ </a:t>
            </a:r>
            <a:r>
              <a:rPr lang="el-GR" sz="3600" cap="all" spc="-60" dirty="0" smtClean="0">
                <a:solidFill>
                  <a:srgbClr val="D1282E"/>
                </a:solidFill>
                <a:latin typeface="Arial Black"/>
              </a:rPr>
              <a:t>1: ΚΙΝΗΣΗ ΣΕ </a:t>
            </a:r>
            <a:r>
              <a:rPr lang="el-GR" sz="3600" cap="all" spc="-60" dirty="0" smtClean="0">
                <a:solidFill>
                  <a:srgbClr val="D1282E"/>
                </a:solidFill>
                <a:latin typeface="Arial Black"/>
              </a:rPr>
              <a:t>ΕΥΘΕΙΑ</a:t>
            </a:r>
            <a:r>
              <a:rPr lang="en-US" sz="3600" cap="all" spc="-60" dirty="0" smtClean="0">
                <a:solidFill>
                  <a:srgbClr val="D1282E"/>
                </a:solidFill>
                <a:latin typeface="Arial Black"/>
              </a:rPr>
              <a:t> (3 </a:t>
            </a:r>
            <a:r>
              <a:rPr lang="el-GR" sz="3600" cap="all" spc="-60" dirty="0" err="1" smtClean="0">
                <a:solidFill>
                  <a:srgbClr val="D1282E"/>
                </a:solidFill>
                <a:latin typeface="Arial Black"/>
              </a:rPr>
              <a:t>δευτερολεπτα</a:t>
            </a:r>
            <a:r>
              <a:rPr lang="en-US" sz="3600" cap="all" spc="-60" dirty="0" smtClean="0">
                <a:solidFill>
                  <a:srgbClr val="D1282E"/>
                </a:solidFill>
                <a:latin typeface="Arial Black"/>
              </a:rPr>
              <a:t>)</a:t>
            </a:r>
            <a:endParaRPr lang="en-US" sz="3600" cap="all" spc="-60" dirty="0">
              <a:solidFill>
                <a:srgbClr val="D1282E"/>
              </a:solidFill>
              <a:latin typeface="Arial Black"/>
            </a:endParaRPr>
          </a:p>
        </p:txBody>
      </p:sp>
      <p:sp>
        <p:nvSpPr>
          <p:cNvPr id="245" name="CustomShape 2"/>
          <p:cNvSpPr/>
          <p:nvPr/>
        </p:nvSpPr>
        <p:spPr>
          <a:xfrm>
            <a:off x="5304240" y="3513960"/>
            <a:ext cx="3540240" cy="2833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dirty="0">
                <a:solidFill>
                  <a:srgbClr val="808080"/>
                </a:solidFill>
                <a:latin typeface="Arial"/>
              </a:rPr>
              <a:t>STEP 1: Create a Move Straight program</a:t>
            </a:r>
            <a:endParaRPr lang="el-GR" sz="1800" b="0" strike="noStrike" spc="-1" dirty="0">
              <a:latin typeface="Arial"/>
            </a:endParaRPr>
          </a:p>
          <a:p>
            <a:pPr>
              <a:lnSpc>
                <a:spcPct val="100000"/>
              </a:lnSpc>
            </a:pPr>
            <a:endParaRPr lang="el-GR" sz="1800" b="0" strike="noStrike" spc="-1" dirty="0">
              <a:latin typeface="Arial"/>
            </a:endParaRPr>
          </a:p>
          <a:p>
            <a:pPr>
              <a:lnSpc>
                <a:spcPct val="100000"/>
              </a:lnSpc>
            </a:pPr>
            <a:r>
              <a:rPr lang="en-US" sz="1800" b="0" strike="noStrike" spc="-1" dirty="0">
                <a:solidFill>
                  <a:srgbClr val="000000"/>
                </a:solidFill>
                <a:latin typeface="Arial"/>
              </a:rPr>
              <a:t>STEP 2: Change mode and duration. Move “3 Seconds”</a:t>
            </a:r>
            <a:endParaRPr lang="el-GR" sz="1800" b="0" strike="noStrike" spc="-1" dirty="0">
              <a:latin typeface="Arial"/>
            </a:endParaRPr>
          </a:p>
          <a:p>
            <a:pPr>
              <a:lnSpc>
                <a:spcPct val="100000"/>
              </a:lnSpc>
            </a:pPr>
            <a:endParaRPr lang="el-GR" sz="1800" b="0" strike="noStrike" spc="-1" dirty="0">
              <a:latin typeface="Arial"/>
            </a:endParaRPr>
          </a:p>
          <a:p>
            <a:pPr>
              <a:lnSpc>
                <a:spcPct val="100000"/>
              </a:lnSpc>
            </a:pPr>
            <a:r>
              <a:rPr lang="en-US" sz="1800" b="0" strike="noStrike" spc="-1" dirty="0">
                <a:solidFill>
                  <a:srgbClr val="000000"/>
                </a:solidFill>
                <a:latin typeface="Arial"/>
              </a:rPr>
              <a:t>STEP 3: Connect USB cable to EV3 and Laptop.</a:t>
            </a:r>
            <a:endParaRPr lang="el-GR" sz="1800" b="0" strike="noStrike" spc="-1" dirty="0">
              <a:latin typeface="Arial"/>
            </a:endParaRPr>
          </a:p>
          <a:p>
            <a:pPr>
              <a:lnSpc>
                <a:spcPct val="100000"/>
              </a:lnSpc>
            </a:pPr>
            <a:endParaRPr lang="el-GR" sz="1800" b="0" strike="noStrike" spc="-1" dirty="0">
              <a:latin typeface="Arial"/>
            </a:endParaRPr>
          </a:p>
          <a:p>
            <a:pPr>
              <a:lnSpc>
                <a:spcPct val="100000"/>
              </a:lnSpc>
            </a:pPr>
            <a:r>
              <a:rPr lang="en-US" sz="1800" b="0" strike="noStrike" spc="-1" dirty="0">
                <a:solidFill>
                  <a:srgbClr val="000000"/>
                </a:solidFill>
                <a:latin typeface="Arial"/>
              </a:rPr>
              <a:t>STEP 4: Download to EV3</a:t>
            </a:r>
            <a:endParaRPr lang="el-GR" sz="1800" b="0" strike="noStrike" spc="-1" dirty="0">
              <a:latin typeface="Arial"/>
            </a:endParaRPr>
          </a:p>
        </p:txBody>
      </p:sp>
      <p:sp>
        <p:nvSpPr>
          <p:cNvPr id="246" name="CustomShape 3"/>
          <p:cNvSpPr/>
          <p:nvPr/>
        </p:nvSpPr>
        <p:spPr>
          <a:xfrm>
            <a:off x="3806640" y="2601720"/>
            <a:ext cx="1496520" cy="363960"/>
          </a:xfrm>
          <a:prstGeom prst="ellipse">
            <a:avLst/>
          </a:prstGeom>
          <a:noFill/>
          <a:ln w="28575">
            <a:solidFill>
              <a:srgbClr val="00B900"/>
            </a:solidFill>
            <a:round/>
          </a:ln>
          <a:effectLst>
            <a:outerShdw blurRad="39999" dist="23040" algn="bl" rotWithShape="0">
              <a:srgbClr val="000000">
                <a:alpha val="40000"/>
              </a:srgbClr>
            </a:outerShdw>
          </a:effectLst>
        </p:spPr>
        <p:style>
          <a:lnRef idx="1">
            <a:schemeClr val="accent1"/>
          </a:lnRef>
          <a:fillRef idx="3">
            <a:schemeClr val="accent1"/>
          </a:fillRef>
          <a:effectRef idx="2">
            <a:schemeClr val="accent1"/>
          </a:effectRef>
          <a:fontRef idx="minor"/>
        </p:style>
      </p:sp>
      <p:sp>
        <p:nvSpPr>
          <p:cNvPr id="247" name="CustomShape 4"/>
          <p:cNvSpPr/>
          <p:nvPr/>
        </p:nvSpPr>
        <p:spPr>
          <a:xfrm>
            <a:off x="3717000" y="1525680"/>
            <a:ext cx="270360" cy="558000"/>
          </a:xfrm>
          <a:prstGeom prst="rect">
            <a:avLst/>
          </a:prstGeom>
          <a:noFill/>
          <a:ln w="28575">
            <a:solidFill>
              <a:srgbClr val="00B900"/>
            </a:solidFill>
            <a:round/>
          </a:ln>
          <a:effectLst>
            <a:outerShdw blurRad="39999" dist="23040" algn="bl" rotWithShape="0">
              <a:srgbClr val="000000">
                <a:alpha val="40000"/>
              </a:srgbClr>
            </a:outerShdw>
          </a:effectLst>
        </p:spPr>
        <p:style>
          <a:lnRef idx="1">
            <a:schemeClr val="accent1"/>
          </a:lnRef>
          <a:fillRef idx="3">
            <a:schemeClr val="accent1"/>
          </a:fillRef>
          <a:effectRef idx="2">
            <a:schemeClr val="accent1"/>
          </a:effectRef>
          <a:fontRef idx="minor"/>
        </p:style>
      </p:sp>
      <p:sp>
        <p:nvSpPr>
          <p:cNvPr id="248" name="CustomShape 5"/>
          <p:cNvSpPr/>
          <p:nvPr/>
        </p:nvSpPr>
        <p:spPr>
          <a:xfrm>
            <a:off x="1719000" y="5342400"/>
            <a:ext cx="653400" cy="578880"/>
          </a:xfrm>
          <a:prstGeom prst="rect">
            <a:avLst/>
          </a:prstGeom>
          <a:noFill/>
          <a:ln w="28575">
            <a:solidFill>
              <a:srgbClr val="D1282E"/>
            </a:solidFill>
            <a:round/>
          </a:ln>
          <a:effectLst>
            <a:outerShdw blurRad="39999" dist="23040" algn="bl" rotWithShape="0">
              <a:srgbClr val="000000">
                <a:alpha val="40000"/>
              </a:srgbClr>
            </a:outerShdw>
          </a:effectLst>
        </p:spPr>
        <p:style>
          <a:lnRef idx="1">
            <a:schemeClr val="accent1"/>
          </a:lnRef>
          <a:fillRef idx="3">
            <a:schemeClr val="accent1"/>
          </a:fillRef>
          <a:effectRef idx="2">
            <a:schemeClr val="accent1"/>
          </a:effectRef>
          <a:fontRef idx="minor"/>
        </p:style>
      </p:sp>
      <p:pic>
        <p:nvPicPr>
          <p:cNvPr id="249" name="Picture 17"/>
          <p:cNvPicPr/>
          <p:nvPr/>
        </p:nvPicPr>
        <p:blipFill>
          <a:blip r:embed="rId5"/>
          <a:srcRect r="41889"/>
          <a:stretch/>
        </p:blipFill>
        <p:spPr>
          <a:xfrm>
            <a:off x="337320" y="3018600"/>
            <a:ext cx="1689480" cy="1752120"/>
          </a:xfrm>
          <a:prstGeom prst="rect">
            <a:avLst/>
          </a:prstGeom>
          <a:ln w="0">
            <a:noFill/>
          </a:ln>
        </p:spPr>
      </p:pic>
      <p:sp>
        <p:nvSpPr>
          <p:cNvPr id="250" name="CustomShape 6"/>
          <p:cNvSpPr/>
          <p:nvPr/>
        </p:nvSpPr>
        <p:spPr>
          <a:xfrm>
            <a:off x="552960" y="1611360"/>
            <a:ext cx="125820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Arial"/>
              </a:rPr>
              <a:t>Step 2:</a:t>
            </a:r>
            <a:endParaRPr lang="el-GR" sz="1800" b="0" strike="noStrike" spc="-1">
              <a:latin typeface="Arial"/>
            </a:endParaRPr>
          </a:p>
        </p:txBody>
      </p:sp>
      <p:sp>
        <p:nvSpPr>
          <p:cNvPr id="251" name="CustomShape 7"/>
          <p:cNvSpPr/>
          <p:nvPr/>
        </p:nvSpPr>
        <p:spPr>
          <a:xfrm>
            <a:off x="2150280" y="3732840"/>
            <a:ext cx="125820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Arial"/>
              </a:rPr>
              <a:t>Step 3</a:t>
            </a:r>
            <a:endParaRPr lang="el-GR" sz="1800" b="0" strike="noStrike" spc="-1">
              <a:latin typeface="Arial"/>
            </a:endParaRPr>
          </a:p>
        </p:txBody>
      </p:sp>
      <p:sp>
        <p:nvSpPr>
          <p:cNvPr id="252" name="CustomShape 8"/>
          <p:cNvSpPr/>
          <p:nvPr/>
        </p:nvSpPr>
        <p:spPr>
          <a:xfrm>
            <a:off x="715680" y="5450040"/>
            <a:ext cx="125820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Arial"/>
              </a:rPr>
              <a:t>Step 4</a:t>
            </a:r>
            <a:endParaRPr lang="el-GR" sz="1800" b="0" strike="noStrike" spc="-1">
              <a:latin typeface="Arial"/>
            </a:endParaRPr>
          </a:p>
        </p:txBody>
      </p:sp>
      <p:sp>
        <p:nvSpPr>
          <p:cNvPr id="253" name="TextShape 9"/>
          <p:cNvSpPr txBox="1"/>
          <p:nvPr/>
        </p:nvSpPr>
        <p:spPr>
          <a:xfrm>
            <a:off x="457200" y="6492960"/>
            <a:ext cx="3428640" cy="283320"/>
          </a:xfrm>
          <a:prstGeom prst="rect">
            <a:avLst/>
          </a:prstGeom>
          <a:noFill/>
          <a:ln w="0">
            <a:noFill/>
          </a:ln>
        </p:spPr>
        <p:txBody>
          <a:bodyPr>
            <a:noAutofit/>
          </a:bodyPr>
          <a:lstStyle/>
          <a:p>
            <a:pPr>
              <a:lnSpc>
                <a:spcPct val="100000"/>
              </a:lnSpc>
            </a:pPr>
            <a:r>
              <a:rPr lang="en-US" sz="1000" b="0" strike="noStrike" spc="-1">
                <a:solidFill>
                  <a:srgbClr val="000000"/>
                </a:solidFill>
                <a:latin typeface="Arial"/>
              </a:rPr>
              <a:t>© EV3Lessons.com, 2020, Last Update: (12/21/2019)</a:t>
            </a:r>
            <a:endParaRPr lang="el-GR" sz="1000" b="0" strike="noStrike" spc="-1">
              <a:latin typeface="Times New Roman"/>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extShape 1"/>
          <p:cNvSpPr txBox="1"/>
          <p:nvPr/>
        </p:nvSpPr>
        <p:spPr>
          <a:xfrm>
            <a:off x="457200" y="152640"/>
            <a:ext cx="8245080" cy="1371240"/>
          </a:xfrm>
          <a:prstGeom prst="rect">
            <a:avLst/>
          </a:prstGeom>
          <a:noFill/>
          <a:ln w="0">
            <a:noFill/>
          </a:ln>
        </p:spPr>
        <p:txBody>
          <a:bodyPr>
            <a:noAutofit/>
          </a:bodyPr>
          <a:lstStyle/>
          <a:p>
            <a:pPr>
              <a:lnSpc>
                <a:spcPct val="100000"/>
              </a:lnSpc>
            </a:pPr>
            <a:r>
              <a:rPr lang="el-GR" sz="3600" b="0" strike="noStrike" cap="all" spc="-60" dirty="0" smtClean="0">
                <a:solidFill>
                  <a:srgbClr val="D1282E"/>
                </a:solidFill>
                <a:latin typeface="Arial Black"/>
              </a:rPr>
              <a:t>Άλλοι </a:t>
            </a:r>
            <a:r>
              <a:rPr lang="el-GR" sz="3600" b="0" strike="noStrike" cap="all" spc="-60" dirty="0" err="1" smtClean="0">
                <a:solidFill>
                  <a:srgbClr val="D1282E"/>
                </a:solidFill>
                <a:latin typeface="Arial Black"/>
              </a:rPr>
              <a:t>τροποι</a:t>
            </a:r>
            <a:r>
              <a:rPr lang="el-GR" sz="3600" b="0" strike="noStrike" cap="all" spc="-60" dirty="0" smtClean="0">
                <a:solidFill>
                  <a:srgbClr val="D1282E"/>
                </a:solidFill>
                <a:latin typeface="Arial Black"/>
              </a:rPr>
              <a:t> </a:t>
            </a:r>
            <a:r>
              <a:rPr lang="el-GR" sz="3600" b="0" strike="noStrike" cap="all" spc="-60" dirty="0" err="1" smtClean="0">
                <a:solidFill>
                  <a:srgbClr val="D1282E"/>
                </a:solidFill>
                <a:latin typeface="Arial Black"/>
              </a:rPr>
              <a:t>κινησησ</a:t>
            </a:r>
            <a:r>
              <a:rPr lang="el-GR" sz="3600" b="0" strike="noStrike" cap="all" spc="-60" dirty="0" smtClean="0">
                <a:solidFill>
                  <a:srgbClr val="D1282E"/>
                </a:solidFill>
                <a:latin typeface="Arial Black"/>
              </a:rPr>
              <a:t> 3 </a:t>
            </a:r>
            <a:r>
              <a:rPr lang="el-GR" sz="3600" b="0" strike="noStrike" cap="all" spc="-60" dirty="0" err="1" smtClean="0">
                <a:solidFill>
                  <a:srgbClr val="D1282E"/>
                </a:solidFill>
                <a:latin typeface="Arial Black"/>
              </a:rPr>
              <a:t>δευτερολεπτων</a:t>
            </a:r>
            <a:endParaRPr lang="en-US" sz="3600" b="0" strike="noStrike" spc="-1" dirty="0">
              <a:solidFill>
                <a:srgbClr val="000000"/>
              </a:solidFill>
              <a:latin typeface="Arial"/>
            </a:endParaRPr>
          </a:p>
        </p:txBody>
      </p:sp>
      <p:sp>
        <p:nvSpPr>
          <p:cNvPr id="255" name="TextShape 2"/>
          <p:cNvSpPr txBox="1"/>
          <p:nvPr/>
        </p:nvSpPr>
        <p:spPr>
          <a:xfrm>
            <a:off x="457200" y="1752480"/>
            <a:ext cx="3225600" cy="4373280"/>
          </a:xfrm>
          <a:prstGeom prst="rect">
            <a:avLst/>
          </a:prstGeom>
          <a:noFill/>
          <a:ln w="0">
            <a:noFill/>
          </a:ln>
        </p:spPr>
        <p:txBody>
          <a:bodyPr>
            <a:noAutofit/>
          </a:bodyPr>
          <a:lstStyle/>
          <a:p>
            <a:pPr>
              <a:lnSpc>
                <a:spcPct val="100000"/>
              </a:lnSpc>
              <a:spcBef>
                <a:spcPts val="400"/>
              </a:spcBef>
              <a:spcAft>
                <a:spcPts val="601"/>
              </a:spcAft>
              <a:tabLst>
                <a:tab pos="0" algn="l"/>
              </a:tabLst>
            </a:pPr>
            <a:r>
              <a:rPr lang="el-GR" sz="2000" b="1" dirty="0" smtClean="0"/>
              <a:t>Το </a:t>
            </a:r>
            <a:r>
              <a:rPr lang="el-GR" sz="2000" b="1" dirty="0" err="1" smtClean="0"/>
              <a:t>Scratch</a:t>
            </a:r>
            <a:r>
              <a:rPr lang="el-GR" sz="2000" b="1" dirty="0" smtClean="0"/>
              <a:t> σάς προσφέρει διαφορετικούς τρόπους </a:t>
            </a:r>
            <a:r>
              <a:rPr lang="el-GR" sz="2000" b="1" dirty="0" smtClean="0"/>
              <a:t>κίνησης </a:t>
            </a:r>
            <a:r>
              <a:rPr lang="el-GR" sz="2000" b="1" dirty="0" smtClean="0"/>
              <a:t>3 δευτερολέπτων. </a:t>
            </a:r>
            <a:endParaRPr lang="el-GR" sz="2000" b="1" dirty="0" smtClean="0"/>
          </a:p>
          <a:p>
            <a:pPr>
              <a:lnSpc>
                <a:spcPct val="100000"/>
              </a:lnSpc>
              <a:spcBef>
                <a:spcPts val="400"/>
              </a:spcBef>
              <a:spcAft>
                <a:spcPts val="601"/>
              </a:spcAft>
              <a:tabLst>
                <a:tab pos="0" algn="l"/>
              </a:tabLst>
            </a:pPr>
            <a:r>
              <a:rPr lang="el-GR" sz="2000" b="1" dirty="0" smtClean="0"/>
              <a:t>Εδώ </a:t>
            </a:r>
            <a:r>
              <a:rPr lang="el-GR" sz="2000" b="1" dirty="0" smtClean="0"/>
              <a:t>είναι 3 άλλα μπλοκ που θα </a:t>
            </a:r>
            <a:r>
              <a:rPr lang="el-GR" sz="2000" b="1" dirty="0" smtClean="0"/>
              <a:t>κινήσουν το </a:t>
            </a:r>
            <a:r>
              <a:rPr lang="en-US" sz="2000" b="1" dirty="0" smtClean="0"/>
              <a:t>robot </a:t>
            </a:r>
            <a:r>
              <a:rPr lang="el-GR" sz="2000" b="1" dirty="0" smtClean="0"/>
              <a:t>3 δευτερόλεπτα</a:t>
            </a:r>
            <a:r>
              <a:rPr lang="el-GR" sz="2000" b="1" spc="-1" dirty="0" smtClean="0">
                <a:solidFill>
                  <a:srgbClr val="000000"/>
                </a:solidFill>
                <a:latin typeface="Arial"/>
              </a:rPr>
              <a:t>.</a:t>
            </a:r>
            <a:endParaRPr lang="en-US" sz="2000" b="1" strike="noStrike" spc="-1" dirty="0">
              <a:solidFill>
                <a:srgbClr val="000000"/>
              </a:solidFill>
              <a:latin typeface="Arial"/>
            </a:endParaRPr>
          </a:p>
        </p:txBody>
      </p:sp>
      <p:pic>
        <p:nvPicPr>
          <p:cNvPr id="256" name="Picture 4"/>
          <p:cNvPicPr/>
          <p:nvPr/>
        </p:nvPicPr>
        <p:blipFill>
          <a:blip r:embed="rId2"/>
          <a:stretch/>
        </p:blipFill>
        <p:spPr>
          <a:xfrm>
            <a:off x="3683160" y="2233800"/>
            <a:ext cx="5003280" cy="2755440"/>
          </a:xfrm>
          <a:prstGeom prst="rect">
            <a:avLst/>
          </a:prstGeom>
          <a:ln w="0">
            <a:noFill/>
          </a:ln>
        </p:spPr>
      </p:pic>
      <p:sp>
        <p:nvSpPr>
          <p:cNvPr id="257" name="TextShape 3"/>
          <p:cNvSpPr txBox="1"/>
          <p:nvPr/>
        </p:nvSpPr>
        <p:spPr>
          <a:xfrm>
            <a:off x="457200" y="6492960"/>
            <a:ext cx="3428640" cy="283320"/>
          </a:xfrm>
          <a:prstGeom prst="rect">
            <a:avLst/>
          </a:prstGeom>
          <a:noFill/>
          <a:ln w="0">
            <a:noFill/>
          </a:ln>
        </p:spPr>
        <p:txBody>
          <a:bodyPr>
            <a:noAutofit/>
          </a:bodyPr>
          <a:lstStyle/>
          <a:p>
            <a:pPr>
              <a:lnSpc>
                <a:spcPct val="100000"/>
              </a:lnSpc>
            </a:pPr>
            <a:r>
              <a:rPr lang="en-US" sz="1000" b="0" strike="noStrike" spc="-1">
                <a:solidFill>
                  <a:srgbClr val="000000"/>
                </a:solidFill>
                <a:latin typeface="Arial"/>
              </a:rPr>
              <a:t>© EV3Lessons.com, 2020, Last Update: (12/21/2019)</a:t>
            </a:r>
            <a:endParaRPr lang="el-GR" sz="1000" b="0" strike="noStrike" spc="-1">
              <a:latin typeface="Times New Roman"/>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extShape 1"/>
          <p:cNvSpPr txBox="1"/>
          <p:nvPr/>
        </p:nvSpPr>
        <p:spPr>
          <a:xfrm>
            <a:off x="457200" y="152640"/>
            <a:ext cx="8245080" cy="1371240"/>
          </a:xfrm>
          <a:prstGeom prst="rect">
            <a:avLst/>
          </a:prstGeom>
          <a:noFill/>
          <a:ln w="0">
            <a:noFill/>
          </a:ln>
        </p:spPr>
        <p:txBody>
          <a:bodyPr>
            <a:noAutofit/>
          </a:bodyPr>
          <a:lstStyle/>
          <a:p>
            <a:pPr>
              <a:lnSpc>
                <a:spcPct val="100000"/>
              </a:lnSpc>
            </a:pPr>
            <a:r>
              <a:rPr lang="en-US" sz="3600" b="0" strike="noStrike" cap="all" spc="-60" dirty="0">
                <a:solidFill>
                  <a:srgbClr val="D1282E"/>
                </a:solidFill>
                <a:latin typeface="Arial Black"/>
              </a:rPr>
              <a:t>Teacher instructions	</a:t>
            </a:r>
            <a:endParaRPr lang="en-US" sz="3600" b="0" strike="noStrike" spc="-1" dirty="0">
              <a:solidFill>
                <a:srgbClr val="000000"/>
              </a:solidFill>
              <a:latin typeface="Arial"/>
            </a:endParaRPr>
          </a:p>
        </p:txBody>
      </p:sp>
      <p:sp>
        <p:nvSpPr>
          <p:cNvPr id="259" name="TextShape 2"/>
          <p:cNvSpPr txBox="1"/>
          <p:nvPr/>
        </p:nvSpPr>
        <p:spPr>
          <a:xfrm>
            <a:off x="457200" y="1005840"/>
            <a:ext cx="8245080" cy="5119920"/>
          </a:xfrm>
          <a:prstGeom prst="rect">
            <a:avLst/>
          </a:prstGeom>
          <a:noFill/>
          <a:ln w="0">
            <a:noFill/>
          </a:ln>
        </p:spPr>
        <p:txBody>
          <a:bodyPr>
            <a:normAutofit/>
          </a:bodyPr>
          <a:lstStyle/>
          <a:p>
            <a:pPr marL="343080" indent="-342720">
              <a:lnSpc>
                <a:spcPct val="100000"/>
              </a:lnSpc>
              <a:spcBef>
                <a:spcPts val="561"/>
              </a:spcBef>
              <a:spcAft>
                <a:spcPts val="601"/>
              </a:spcAft>
              <a:buClr>
                <a:srgbClr val="000000"/>
              </a:buClr>
              <a:buFont typeface="Arial"/>
              <a:buChar char="•"/>
            </a:pPr>
            <a:r>
              <a:rPr lang="en-US" sz="2800" b="1" strike="noStrike" spc="-1">
                <a:solidFill>
                  <a:srgbClr val="000000"/>
                </a:solidFill>
                <a:latin typeface="Arial"/>
              </a:rPr>
              <a:t>Split up class into groups as need</a:t>
            </a:r>
          </a:p>
          <a:p>
            <a:pPr marL="343080" indent="-342720">
              <a:lnSpc>
                <a:spcPct val="100000"/>
              </a:lnSpc>
              <a:spcBef>
                <a:spcPts val="561"/>
              </a:spcBef>
              <a:spcAft>
                <a:spcPts val="601"/>
              </a:spcAft>
              <a:buClr>
                <a:srgbClr val="000000"/>
              </a:buClr>
              <a:buFont typeface="Arial"/>
              <a:buChar char="•"/>
            </a:pPr>
            <a:r>
              <a:rPr lang="en-US" sz="2800" b="1" strike="noStrike" spc="-1">
                <a:solidFill>
                  <a:srgbClr val="000000"/>
                </a:solidFill>
                <a:latin typeface="Arial"/>
              </a:rPr>
              <a:t>Give each team a copy of the Move Straight Challenge Worksheet</a:t>
            </a:r>
          </a:p>
          <a:p>
            <a:pPr marL="343080" indent="-342720">
              <a:lnSpc>
                <a:spcPct val="100000"/>
              </a:lnSpc>
              <a:spcBef>
                <a:spcPts val="561"/>
              </a:spcBef>
              <a:spcAft>
                <a:spcPts val="601"/>
              </a:spcAft>
              <a:buClr>
                <a:srgbClr val="000000"/>
              </a:buClr>
              <a:buFont typeface="Arial"/>
              <a:buChar char="•"/>
            </a:pPr>
            <a:r>
              <a:rPr lang="en-US" sz="2800" b="1" strike="noStrike" spc="-1">
                <a:solidFill>
                  <a:srgbClr val="000000"/>
                </a:solidFill>
                <a:latin typeface="Arial"/>
              </a:rPr>
              <a:t>Challenge Details are on Slide 8</a:t>
            </a:r>
          </a:p>
          <a:p>
            <a:pPr marL="343080" indent="-342720">
              <a:lnSpc>
                <a:spcPct val="100000"/>
              </a:lnSpc>
              <a:spcBef>
                <a:spcPts val="561"/>
              </a:spcBef>
              <a:spcAft>
                <a:spcPts val="601"/>
              </a:spcAft>
              <a:buClr>
                <a:srgbClr val="000000"/>
              </a:buClr>
              <a:buFont typeface="Arial"/>
              <a:buChar char="•"/>
            </a:pPr>
            <a:r>
              <a:rPr lang="en-US" sz="2800" b="1" strike="noStrike" spc="-1">
                <a:solidFill>
                  <a:srgbClr val="000000"/>
                </a:solidFill>
                <a:latin typeface="Arial"/>
              </a:rPr>
              <a:t>Discussion Page Slide 9</a:t>
            </a:r>
          </a:p>
          <a:p>
            <a:pPr marL="343080" indent="-342720">
              <a:lnSpc>
                <a:spcPct val="100000"/>
              </a:lnSpc>
              <a:spcBef>
                <a:spcPts val="561"/>
              </a:spcBef>
              <a:spcAft>
                <a:spcPts val="601"/>
              </a:spcAft>
              <a:buClr>
                <a:srgbClr val="000000"/>
              </a:buClr>
              <a:buFont typeface="Arial"/>
              <a:buChar char="•"/>
            </a:pPr>
            <a:r>
              <a:rPr lang="en-US" sz="2800" b="1" strike="noStrike" spc="-1">
                <a:solidFill>
                  <a:srgbClr val="000000"/>
                </a:solidFill>
                <a:latin typeface="Arial"/>
              </a:rPr>
              <a:t>Challenge Solution on Slide 10</a:t>
            </a:r>
          </a:p>
          <a:p>
            <a:pPr marL="343080" indent="-342720">
              <a:lnSpc>
                <a:spcPct val="100000"/>
              </a:lnSpc>
              <a:spcBef>
                <a:spcPts val="561"/>
              </a:spcBef>
              <a:spcAft>
                <a:spcPts val="601"/>
              </a:spcAft>
              <a:buClr>
                <a:srgbClr val="000000"/>
              </a:buClr>
              <a:buFont typeface="Arial"/>
              <a:buChar char="•"/>
            </a:pPr>
            <a:r>
              <a:rPr lang="en-US" sz="2800" b="1" strike="noStrike" spc="-1">
                <a:solidFill>
                  <a:srgbClr val="000000"/>
                </a:solidFill>
                <a:latin typeface="Arial"/>
              </a:rPr>
              <a:t>A Better Way on Slide 11</a:t>
            </a:r>
          </a:p>
          <a:p>
            <a:pPr>
              <a:lnSpc>
                <a:spcPct val="100000"/>
              </a:lnSpc>
              <a:spcBef>
                <a:spcPts val="561"/>
              </a:spcBef>
              <a:spcAft>
                <a:spcPts val="601"/>
              </a:spcAft>
              <a:tabLst>
                <a:tab pos="0" algn="l"/>
              </a:tabLst>
            </a:pPr>
            <a:endParaRPr lang="en-US" sz="2800" b="1" strike="noStrike" spc="-1">
              <a:solidFill>
                <a:srgbClr val="000000"/>
              </a:solidFill>
              <a:latin typeface="Arial"/>
            </a:endParaRPr>
          </a:p>
        </p:txBody>
      </p:sp>
      <p:sp>
        <p:nvSpPr>
          <p:cNvPr id="260" name="TextShape 3"/>
          <p:cNvSpPr txBox="1"/>
          <p:nvPr/>
        </p:nvSpPr>
        <p:spPr>
          <a:xfrm>
            <a:off x="457200" y="6492960"/>
            <a:ext cx="3428640" cy="283320"/>
          </a:xfrm>
          <a:prstGeom prst="rect">
            <a:avLst/>
          </a:prstGeom>
          <a:noFill/>
          <a:ln w="0">
            <a:noFill/>
          </a:ln>
        </p:spPr>
        <p:txBody>
          <a:bodyPr>
            <a:noAutofit/>
          </a:bodyPr>
          <a:lstStyle/>
          <a:p>
            <a:pPr>
              <a:lnSpc>
                <a:spcPct val="100000"/>
              </a:lnSpc>
            </a:pPr>
            <a:r>
              <a:rPr lang="en-US" sz="1000" b="0" strike="noStrike" spc="-1">
                <a:solidFill>
                  <a:srgbClr val="000000"/>
                </a:solidFill>
                <a:latin typeface="Arial"/>
              </a:rPr>
              <a:t>© EV3Lessons.com, 2020, Last Update: (12/21/2019)</a:t>
            </a:r>
            <a:endParaRPr lang="el-GR" sz="1000" b="0" strike="noStrike" spc="-1">
              <a:latin typeface="Times New Roman"/>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Shape 1"/>
          <p:cNvSpPr txBox="1"/>
          <p:nvPr/>
        </p:nvSpPr>
        <p:spPr>
          <a:xfrm>
            <a:off x="428596" y="0"/>
            <a:ext cx="8245080" cy="1371240"/>
          </a:xfrm>
          <a:prstGeom prst="rect">
            <a:avLst/>
          </a:prstGeom>
          <a:noFill/>
          <a:ln w="0">
            <a:noFill/>
          </a:ln>
        </p:spPr>
        <p:txBody>
          <a:bodyPr>
            <a:noAutofit/>
          </a:bodyPr>
          <a:lstStyle/>
          <a:p>
            <a:pPr>
              <a:lnSpc>
                <a:spcPct val="100000"/>
              </a:lnSpc>
            </a:pPr>
            <a:r>
              <a:rPr lang="el-GR" sz="3600" cap="all" spc="-60" dirty="0" smtClean="0">
                <a:solidFill>
                  <a:srgbClr val="D1282E"/>
                </a:solidFill>
                <a:latin typeface="Arial Black"/>
              </a:rPr>
              <a:t>ΠΡΟΚΛΗΣΗ 2: ΚΙΝΗΣΗ ΣΕ ΕΥΘΕΙΑ, ΔΕΥΤΕΡΟΛΕΠΤΑ VS. ΜΟΙΡΩΝ VS. ΠΕΡΙΣΤΡΟΦΩΝ</a:t>
            </a:r>
            <a:endParaRPr lang="en-US" sz="3600" cap="all" spc="-60" dirty="0">
              <a:solidFill>
                <a:srgbClr val="D1282E"/>
              </a:solidFill>
              <a:latin typeface="Arial Black"/>
            </a:endParaRPr>
          </a:p>
        </p:txBody>
      </p:sp>
      <p:sp>
        <p:nvSpPr>
          <p:cNvPr id="262" name="TextShape 2"/>
          <p:cNvSpPr txBox="1"/>
          <p:nvPr/>
        </p:nvSpPr>
        <p:spPr>
          <a:xfrm>
            <a:off x="457200" y="1752480"/>
            <a:ext cx="4555440" cy="4373280"/>
          </a:xfrm>
          <a:prstGeom prst="rect">
            <a:avLst/>
          </a:prstGeom>
          <a:noFill/>
          <a:ln w="0">
            <a:noFill/>
          </a:ln>
        </p:spPr>
        <p:txBody>
          <a:bodyPr>
            <a:normAutofit/>
          </a:bodyPr>
          <a:lstStyle/>
          <a:p>
            <a:pPr>
              <a:lnSpc>
                <a:spcPct val="100000"/>
              </a:lnSpc>
              <a:spcBef>
                <a:spcPts val="400"/>
              </a:spcBef>
              <a:spcAft>
                <a:spcPts val="601"/>
              </a:spcAft>
              <a:buFont typeface="Arial" pitchFamily="34" charset="0"/>
              <a:buChar char="•"/>
              <a:tabLst>
                <a:tab pos="0" algn="l"/>
              </a:tabLst>
            </a:pPr>
            <a:r>
              <a:rPr lang="el-GR" sz="2000" b="1" spc="-1" dirty="0">
                <a:solidFill>
                  <a:srgbClr val="000000"/>
                </a:solidFill>
              </a:rPr>
              <a:t>ΠΡΟΚΛΗΣΗ: </a:t>
            </a:r>
            <a:r>
              <a:rPr lang="el-GR" sz="2000" b="1" spc="-1" dirty="0" smtClean="0">
                <a:solidFill>
                  <a:srgbClr val="000000"/>
                </a:solidFill>
              </a:rPr>
              <a:t>κινήσετε </a:t>
            </a:r>
            <a:r>
              <a:rPr lang="el-GR" sz="2000" b="1" spc="-1" dirty="0">
                <a:solidFill>
                  <a:srgbClr val="000000"/>
                </a:solidFill>
              </a:rPr>
              <a:t>το </a:t>
            </a:r>
          </a:p>
          <a:p>
            <a:pPr>
              <a:lnSpc>
                <a:spcPct val="100000"/>
              </a:lnSpc>
              <a:spcBef>
                <a:spcPts val="400"/>
              </a:spcBef>
              <a:spcAft>
                <a:spcPts val="601"/>
              </a:spcAft>
              <a:tabLst>
                <a:tab pos="0" algn="l"/>
              </a:tabLst>
            </a:pPr>
            <a:r>
              <a:rPr lang="el-GR" sz="2000" b="1" spc="-1" dirty="0">
                <a:solidFill>
                  <a:srgbClr val="000000"/>
                </a:solidFill>
              </a:rPr>
              <a:t>ρομπότ από τη γραμμή έναρξης </a:t>
            </a:r>
          </a:p>
          <a:p>
            <a:pPr>
              <a:lnSpc>
                <a:spcPct val="100000"/>
              </a:lnSpc>
              <a:spcBef>
                <a:spcPts val="400"/>
              </a:spcBef>
              <a:spcAft>
                <a:spcPts val="601"/>
              </a:spcAft>
              <a:tabLst>
                <a:tab pos="0" algn="l"/>
              </a:tabLst>
            </a:pPr>
            <a:r>
              <a:rPr lang="el-GR" sz="2000" b="1" spc="-1" dirty="0">
                <a:solidFill>
                  <a:srgbClr val="000000"/>
                </a:solidFill>
              </a:rPr>
              <a:t>στην γραμμή τερματισμού (1) και </a:t>
            </a:r>
          </a:p>
          <a:p>
            <a:pPr>
              <a:lnSpc>
                <a:spcPct val="100000"/>
              </a:lnSpc>
              <a:spcBef>
                <a:spcPts val="400"/>
              </a:spcBef>
              <a:spcAft>
                <a:spcPts val="601"/>
              </a:spcAft>
              <a:tabLst>
                <a:tab pos="0" algn="l"/>
              </a:tabLst>
            </a:pPr>
            <a:r>
              <a:rPr lang="el-GR" sz="2000" b="1" spc="-1" dirty="0">
                <a:solidFill>
                  <a:srgbClr val="000000"/>
                </a:solidFill>
              </a:rPr>
              <a:t>πίσω στην έναρξη (2).</a:t>
            </a:r>
          </a:p>
          <a:p>
            <a:pPr>
              <a:lnSpc>
                <a:spcPct val="100000"/>
              </a:lnSpc>
              <a:spcBef>
                <a:spcPts val="400"/>
              </a:spcBef>
              <a:spcAft>
                <a:spcPts val="601"/>
              </a:spcAft>
              <a:buFont typeface="Arial" pitchFamily="34" charset="0"/>
              <a:buChar char="•"/>
              <a:tabLst>
                <a:tab pos="0" algn="l"/>
              </a:tabLst>
            </a:pPr>
            <a:r>
              <a:rPr lang="el-GR" sz="2000" b="1" spc="-1" dirty="0">
                <a:solidFill>
                  <a:srgbClr val="000000"/>
                </a:solidFill>
              </a:rPr>
              <a:t>Δοκιμάστε με διαφορετική ισχύ </a:t>
            </a:r>
          </a:p>
          <a:p>
            <a:pPr>
              <a:lnSpc>
                <a:spcPct val="100000"/>
              </a:lnSpc>
              <a:spcBef>
                <a:spcPts val="400"/>
              </a:spcBef>
              <a:spcAft>
                <a:spcPts val="601"/>
              </a:spcAft>
              <a:tabLst>
                <a:tab pos="0" algn="l"/>
              </a:tabLst>
            </a:pPr>
            <a:r>
              <a:rPr lang="el-GR" sz="2000" b="1" spc="-1" dirty="0">
                <a:solidFill>
                  <a:srgbClr val="000000"/>
                </a:solidFill>
              </a:rPr>
              <a:t>(ταχύτητα) και ρυθμίσετε </a:t>
            </a:r>
          </a:p>
          <a:p>
            <a:pPr>
              <a:lnSpc>
                <a:spcPct val="100000"/>
              </a:lnSpc>
              <a:spcBef>
                <a:spcPts val="400"/>
              </a:spcBef>
              <a:spcAft>
                <a:spcPts val="601"/>
              </a:spcAft>
              <a:tabLst>
                <a:tab pos="0" algn="l"/>
              </a:tabLst>
            </a:pPr>
            <a:r>
              <a:rPr lang="el-GR" sz="2000" b="1" spc="-1" dirty="0">
                <a:solidFill>
                  <a:srgbClr val="000000"/>
                </a:solidFill>
              </a:rPr>
              <a:t>διάρκεια/απόσταση.</a:t>
            </a:r>
          </a:p>
          <a:p>
            <a:pPr>
              <a:lnSpc>
                <a:spcPct val="100000"/>
              </a:lnSpc>
              <a:spcBef>
                <a:spcPts val="400"/>
              </a:spcBef>
              <a:spcAft>
                <a:spcPts val="601"/>
              </a:spcAft>
              <a:buFont typeface="Arial" pitchFamily="34" charset="0"/>
              <a:buChar char="•"/>
              <a:tabLst>
                <a:tab pos="0" algn="l"/>
              </a:tabLst>
            </a:pPr>
            <a:r>
              <a:rPr lang="el-GR" sz="2000" b="1" spc="-1" dirty="0">
                <a:solidFill>
                  <a:srgbClr val="000000"/>
                </a:solidFill>
              </a:rPr>
              <a:t>(Προσοχή: να επιστρέψει ακριβώς </a:t>
            </a:r>
          </a:p>
          <a:p>
            <a:pPr>
              <a:lnSpc>
                <a:spcPct val="100000"/>
              </a:lnSpc>
              <a:spcBef>
                <a:spcPts val="400"/>
              </a:spcBef>
              <a:spcAft>
                <a:spcPts val="601"/>
              </a:spcAft>
              <a:tabLst>
                <a:tab pos="0" algn="l"/>
              </a:tabLst>
            </a:pPr>
            <a:r>
              <a:rPr lang="el-GR" sz="2000" b="1" spc="-1" dirty="0">
                <a:solidFill>
                  <a:srgbClr val="000000"/>
                </a:solidFill>
              </a:rPr>
              <a:t>στο ίδιο σημείο από το οποίο </a:t>
            </a:r>
          </a:p>
          <a:p>
            <a:pPr>
              <a:lnSpc>
                <a:spcPct val="100000"/>
              </a:lnSpc>
              <a:spcBef>
                <a:spcPts val="400"/>
              </a:spcBef>
              <a:spcAft>
                <a:spcPts val="601"/>
              </a:spcAft>
              <a:tabLst>
                <a:tab pos="0" algn="l"/>
              </a:tabLst>
            </a:pPr>
            <a:r>
              <a:rPr lang="el-GR" sz="2000" b="1" spc="-1" dirty="0" smtClean="0">
                <a:solidFill>
                  <a:srgbClr val="000000"/>
                </a:solidFill>
              </a:rPr>
              <a:t>Ξεκίνησε)</a:t>
            </a:r>
            <a:endParaRPr lang="en-US" sz="2000" b="1" strike="noStrike" spc="-1" dirty="0">
              <a:solidFill>
                <a:srgbClr val="000000"/>
              </a:solidFill>
              <a:latin typeface="Arial"/>
            </a:endParaRPr>
          </a:p>
        </p:txBody>
      </p:sp>
      <p:sp>
        <p:nvSpPr>
          <p:cNvPr id="263" name="Line 3"/>
          <p:cNvSpPr/>
          <p:nvPr/>
        </p:nvSpPr>
        <p:spPr>
          <a:xfrm flipH="1">
            <a:off x="5775120" y="1871280"/>
            <a:ext cx="2539800" cy="0"/>
          </a:xfrm>
          <a:prstGeom prst="line">
            <a:avLst/>
          </a:prstGeom>
          <a:ln w="76200">
            <a:solidFill>
              <a:srgbClr val="008000"/>
            </a:solidFill>
            <a:round/>
          </a:ln>
        </p:spPr>
        <p:style>
          <a:lnRef idx="2">
            <a:schemeClr val="accent1"/>
          </a:lnRef>
          <a:fillRef idx="0">
            <a:schemeClr val="accent1"/>
          </a:fillRef>
          <a:effectRef idx="1">
            <a:schemeClr val="accent1"/>
          </a:effectRef>
          <a:fontRef idx="minor"/>
        </p:style>
      </p:sp>
      <p:sp>
        <p:nvSpPr>
          <p:cNvPr id="264" name="Line 4"/>
          <p:cNvSpPr/>
          <p:nvPr/>
        </p:nvSpPr>
        <p:spPr>
          <a:xfrm flipH="1">
            <a:off x="5775120" y="5558400"/>
            <a:ext cx="2539800" cy="0"/>
          </a:xfrm>
          <a:prstGeom prst="line">
            <a:avLst/>
          </a:prstGeom>
          <a:ln w="76200">
            <a:solidFill>
              <a:schemeClr val="tx1"/>
            </a:solidFill>
            <a:round/>
          </a:ln>
        </p:spPr>
        <p:style>
          <a:lnRef idx="2">
            <a:schemeClr val="accent1"/>
          </a:lnRef>
          <a:fillRef idx="0">
            <a:schemeClr val="accent1"/>
          </a:fillRef>
          <a:effectRef idx="1">
            <a:schemeClr val="accent1"/>
          </a:effectRef>
          <a:fontRef idx="minor"/>
        </p:style>
      </p:sp>
      <p:sp>
        <p:nvSpPr>
          <p:cNvPr id="265" name="CustomShape 5"/>
          <p:cNvSpPr/>
          <p:nvPr/>
        </p:nvSpPr>
        <p:spPr>
          <a:xfrm flipV="1">
            <a:off x="6015960" y="2072160"/>
            <a:ext cx="360" cy="3355200"/>
          </a:xfrm>
          <a:custGeom>
            <a:avLst/>
            <a:gdLst/>
            <a:ahLst/>
            <a:cxnLst/>
            <a:rect l="l" t="t" r="r" b="b"/>
            <a:pathLst>
              <a:path w="21600" h="21600">
                <a:moveTo>
                  <a:pt x="0" y="0"/>
                </a:moveTo>
                <a:lnTo>
                  <a:pt x="21600" y="21600"/>
                </a:lnTo>
              </a:path>
            </a:pathLst>
          </a:custGeom>
          <a:noFill/>
          <a:ln>
            <a:solidFill>
              <a:srgbClr val="7A7A7A"/>
            </a:solidFill>
            <a:round/>
            <a:tailEnd type="arrow" w="med" len="med"/>
          </a:ln>
        </p:spPr>
        <p:style>
          <a:lnRef idx="2">
            <a:schemeClr val="accent1"/>
          </a:lnRef>
          <a:fillRef idx="0">
            <a:schemeClr val="accent1"/>
          </a:fillRef>
          <a:effectRef idx="1">
            <a:schemeClr val="accent1"/>
          </a:effectRef>
          <a:fontRef idx="minor"/>
        </p:style>
      </p:sp>
      <p:sp>
        <p:nvSpPr>
          <p:cNvPr id="266" name="CustomShape 6"/>
          <p:cNvSpPr/>
          <p:nvPr/>
        </p:nvSpPr>
        <p:spPr>
          <a:xfrm>
            <a:off x="8152200" y="2072160"/>
            <a:ext cx="360" cy="3355200"/>
          </a:xfrm>
          <a:custGeom>
            <a:avLst/>
            <a:gdLst/>
            <a:ahLst/>
            <a:cxnLst/>
            <a:rect l="l" t="t" r="r" b="b"/>
            <a:pathLst>
              <a:path w="21600" h="21600">
                <a:moveTo>
                  <a:pt x="0" y="0"/>
                </a:moveTo>
                <a:lnTo>
                  <a:pt x="21600" y="21600"/>
                </a:lnTo>
              </a:path>
            </a:pathLst>
          </a:custGeom>
          <a:noFill/>
          <a:ln>
            <a:solidFill>
              <a:srgbClr val="7A7A7A"/>
            </a:solidFill>
            <a:round/>
            <a:tailEnd type="arrow" w="med" len="med"/>
          </a:ln>
        </p:spPr>
        <p:style>
          <a:lnRef idx="2">
            <a:schemeClr val="accent1"/>
          </a:lnRef>
          <a:fillRef idx="0">
            <a:schemeClr val="accent1"/>
          </a:fillRef>
          <a:effectRef idx="1">
            <a:schemeClr val="accent1"/>
          </a:effectRef>
          <a:fontRef idx="minor"/>
        </p:style>
      </p:sp>
      <p:sp>
        <p:nvSpPr>
          <p:cNvPr id="267" name="CustomShape 7"/>
          <p:cNvSpPr/>
          <p:nvPr/>
        </p:nvSpPr>
        <p:spPr>
          <a:xfrm>
            <a:off x="5561280" y="3449160"/>
            <a:ext cx="30708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Arial"/>
              </a:rPr>
              <a:t>1</a:t>
            </a:r>
            <a:endParaRPr lang="el-GR" sz="1800" b="0" strike="noStrike" spc="-1">
              <a:latin typeface="Arial"/>
            </a:endParaRPr>
          </a:p>
        </p:txBody>
      </p:sp>
      <p:sp>
        <p:nvSpPr>
          <p:cNvPr id="268" name="CustomShape 8"/>
          <p:cNvSpPr/>
          <p:nvPr/>
        </p:nvSpPr>
        <p:spPr>
          <a:xfrm>
            <a:off x="8274960" y="3601440"/>
            <a:ext cx="30708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Arial"/>
              </a:rPr>
              <a:t>2</a:t>
            </a:r>
            <a:endParaRPr lang="el-GR" sz="1800" b="0" strike="noStrike" spc="-1">
              <a:latin typeface="Arial"/>
            </a:endParaRPr>
          </a:p>
        </p:txBody>
      </p:sp>
      <p:sp>
        <p:nvSpPr>
          <p:cNvPr id="269" name="CustomShape 9"/>
          <p:cNvSpPr/>
          <p:nvPr/>
        </p:nvSpPr>
        <p:spPr>
          <a:xfrm>
            <a:off x="5684760" y="1434240"/>
            <a:ext cx="93096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Arial"/>
              </a:rPr>
              <a:t>FINISH</a:t>
            </a:r>
            <a:endParaRPr lang="el-GR" sz="1800" b="0" strike="noStrike" spc="-1">
              <a:latin typeface="Arial"/>
            </a:endParaRPr>
          </a:p>
        </p:txBody>
      </p:sp>
      <p:sp>
        <p:nvSpPr>
          <p:cNvPr id="270" name="CustomShape 10"/>
          <p:cNvSpPr/>
          <p:nvPr/>
        </p:nvSpPr>
        <p:spPr>
          <a:xfrm>
            <a:off x="5682600" y="5744880"/>
            <a:ext cx="90972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Arial"/>
              </a:rPr>
              <a:t>START</a:t>
            </a:r>
            <a:endParaRPr lang="el-GR" sz="1800" b="0" strike="noStrike" spc="-1">
              <a:latin typeface="Arial"/>
            </a:endParaRPr>
          </a:p>
        </p:txBody>
      </p:sp>
      <p:grpSp>
        <p:nvGrpSpPr>
          <p:cNvPr id="271" name="Group 11"/>
          <p:cNvGrpSpPr/>
          <p:nvPr/>
        </p:nvGrpSpPr>
        <p:grpSpPr>
          <a:xfrm>
            <a:off x="6633720" y="5439960"/>
            <a:ext cx="1206720" cy="1052640"/>
            <a:chOff x="6633720" y="5439960"/>
            <a:chExt cx="1206720" cy="1052640"/>
          </a:xfrm>
        </p:grpSpPr>
        <p:grpSp>
          <p:nvGrpSpPr>
            <p:cNvPr id="272" name="Group 12"/>
            <p:cNvGrpSpPr/>
            <p:nvPr/>
          </p:nvGrpSpPr>
          <p:grpSpPr>
            <a:xfrm>
              <a:off x="6826680" y="5469840"/>
              <a:ext cx="859320" cy="1022760"/>
              <a:chOff x="6826680" y="5469840"/>
              <a:chExt cx="859320" cy="1022760"/>
            </a:xfrm>
          </p:grpSpPr>
          <p:sp>
            <p:nvSpPr>
              <p:cNvPr id="273" name="CustomShape 13"/>
              <p:cNvSpPr/>
              <p:nvPr/>
            </p:nvSpPr>
            <p:spPr>
              <a:xfrm>
                <a:off x="6976440" y="5469840"/>
                <a:ext cx="551520" cy="1022760"/>
              </a:xfrm>
              <a:prstGeom prst="roundRect">
                <a:avLst>
                  <a:gd name="adj" fmla="val 16667"/>
                </a:avLst>
              </a:prstGeom>
              <a:solidFill>
                <a:schemeClr val="accent5">
                  <a:lumMod val="60000"/>
                  <a:lumOff val="40000"/>
                </a:schemeClr>
              </a:solidFill>
              <a:ln>
                <a:solidFill>
                  <a:srgbClr val="000000"/>
                </a:solidFill>
                <a:round/>
              </a:ln>
              <a:effectLst>
                <a:outerShdw blurRad="39999" dist="23040" algn="bl" rotWithShape="0">
                  <a:srgbClr val="000000">
                    <a:alpha val="40000"/>
                  </a:srgbClr>
                </a:outerShdw>
              </a:effectLst>
            </p:spPr>
            <p:style>
              <a:lnRef idx="1">
                <a:schemeClr val="accent1"/>
              </a:lnRef>
              <a:fillRef idx="3">
                <a:schemeClr val="accent1"/>
              </a:fillRef>
              <a:effectRef idx="2">
                <a:schemeClr val="accent1"/>
              </a:effectRef>
              <a:fontRef idx="minor"/>
            </p:style>
          </p:sp>
          <p:sp>
            <p:nvSpPr>
              <p:cNvPr id="274" name="CustomShape 14"/>
              <p:cNvSpPr/>
              <p:nvPr/>
            </p:nvSpPr>
            <p:spPr>
              <a:xfrm>
                <a:off x="7536600" y="5813280"/>
                <a:ext cx="149400" cy="335520"/>
              </a:xfrm>
              <a:prstGeom prst="roundRect">
                <a:avLst>
                  <a:gd name="adj" fmla="val 16667"/>
                </a:avLst>
              </a:prstGeom>
              <a:solidFill>
                <a:srgbClr val="B6B590"/>
              </a:solidFill>
              <a:ln>
                <a:solidFill>
                  <a:srgbClr val="000000"/>
                </a:solidFill>
                <a:round/>
              </a:ln>
              <a:effectLst>
                <a:outerShdw blurRad="39999" dist="23040" algn="bl" rotWithShape="0">
                  <a:srgbClr val="000000">
                    <a:alpha val="40000"/>
                  </a:srgbClr>
                </a:outerShdw>
              </a:effectLst>
            </p:spPr>
            <p:style>
              <a:lnRef idx="1">
                <a:schemeClr val="accent6"/>
              </a:lnRef>
              <a:fillRef idx="3">
                <a:schemeClr val="accent6"/>
              </a:fillRef>
              <a:effectRef idx="2">
                <a:schemeClr val="accent6"/>
              </a:effectRef>
              <a:fontRef idx="minor"/>
            </p:style>
          </p:sp>
          <p:sp>
            <p:nvSpPr>
              <p:cNvPr id="275" name="CustomShape 15"/>
              <p:cNvSpPr/>
              <p:nvPr/>
            </p:nvSpPr>
            <p:spPr>
              <a:xfrm>
                <a:off x="6826680" y="5813280"/>
                <a:ext cx="149400" cy="335520"/>
              </a:xfrm>
              <a:prstGeom prst="roundRect">
                <a:avLst>
                  <a:gd name="adj" fmla="val 16667"/>
                </a:avLst>
              </a:prstGeom>
              <a:solidFill>
                <a:srgbClr val="B6B590"/>
              </a:solidFill>
              <a:ln>
                <a:solidFill>
                  <a:srgbClr val="000000"/>
                </a:solidFill>
                <a:round/>
              </a:ln>
              <a:effectLst>
                <a:outerShdw blurRad="39999" dist="23040" algn="bl" rotWithShape="0">
                  <a:srgbClr val="000000">
                    <a:alpha val="40000"/>
                  </a:srgbClr>
                </a:outerShdw>
              </a:effectLst>
            </p:spPr>
            <p:style>
              <a:lnRef idx="1">
                <a:schemeClr val="accent6"/>
              </a:lnRef>
              <a:fillRef idx="3">
                <a:schemeClr val="accent6"/>
              </a:fillRef>
              <a:effectRef idx="2">
                <a:schemeClr val="accent6"/>
              </a:effectRef>
              <a:fontRef idx="minor"/>
            </p:style>
          </p:sp>
          <p:sp>
            <p:nvSpPr>
              <p:cNvPr id="276" name="CustomShape 16"/>
              <p:cNvSpPr/>
              <p:nvPr/>
            </p:nvSpPr>
            <p:spPr>
              <a:xfrm>
                <a:off x="7157160" y="5496840"/>
                <a:ext cx="190080" cy="189000"/>
              </a:xfrm>
              <a:prstGeom prst="ellipse">
                <a:avLst/>
              </a:prstGeom>
              <a:solidFill>
                <a:srgbClr val="FF0000"/>
              </a:solidFill>
              <a:ln>
                <a:solidFill>
                  <a:srgbClr val="777777"/>
                </a:solidFill>
                <a:round/>
              </a:ln>
              <a:effectLst>
                <a:outerShdw blurRad="39999" dist="23040" algn="bl" rotWithShape="0">
                  <a:srgbClr val="000000">
                    <a:alpha val="40000"/>
                  </a:srgbClr>
                </a:outerShdw>
              </a:effectLst>
            </p:spPr>
            <p:style>
              <a:lnRef idx="1">
                <a:schemeClr val="accent1"/>
              </a:lnRef>
              <a:fillRef idx="3">
                <a:schemeClr val="accent1"/>
              </a:fillRef>
              <a:effectRef idx="2">
                <a:schemeClr val="accent1"/>
              </a:effectRef>
              <a:fontRef idx="minor"/>
            </p:style>
          </p:sp>
        </p:grpSp>
        <p:sp>
          <p:nvSpPr>
            <p:cNvPr id="277" name="CustomShape 17"/>
            <p:cNvSpPr/>
            <p:nvPr/>
          </p:nvSpPr>
          <p:spPr>
            <a:xfrm rot="16200000">
              <a:off x="6611400" y="5483160"/>
              <a:ext cx="40860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Arial"/>
                </a:rPr>
                <a:t>B</a:t>
              </a:r>
              <a:endParaRPr lang="el-GR" sz="1800" b="0" strike="noStrike" spc="-1">
                <a:latin typeface="Arial"/>
              </a:endParaRPr>
            </a:p>
          </p:txBody>
        </p:sp>
        <p:sp>
          <p:nvSpPr>
            <p:cNvPr id="278" name="CustomShape 18"/>
            <p:cNvSpPr/>
            <p:nvPr/>
          </p:nvSpPr>
          <p:spPr>
            <a:xfrm rot="16200000">
              <a:off x="7454160" y="5462280"/>
              <a:ext cx="40860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Arial"/>
                </a:rPr>
                <a:t>C</a:t>
              </a:r>
              <a:endParaRPr lang="el-GR" sz="1800" b="0" strike="noStrike" spc="-1">
                <a:latin typeface="Arial"/>
              </a:endParaRPr>
            </a:p>
          </p:txBody>
        </p:sp>
      </p:grpSp>
      <p:sp>
        <p:nvSpPr>
          <p:cNvPr id="279" name="TextShape 19"/>
          <p:cNvSpPr txBox="1"/>
          <p:nvPr/>
        </p:nvSpPr>
        <p:spPr>
          <a:xfrm>
            <a:off x="457200" y="6492960"/>
            <a:ext cx="3428640" cy="283320"/>
          </a:xfrm>
          <a:prstGeom prst="rect">
            <a:avLst/>
          </a:prstGeom>
          <a:noFill/>
          <a:ln w="0">
            <a:noFill/>
          </a:ln>
        </p:spPr>
        <p:txBody>
          <a:bodyPr>
            <a:noAutofit/>
          </a:bodyPr>
          <a:lstStyle/>
          <a:p>
            <a:pPr>
              <a:lnSpc>
                <a:spcPct val="100000"/>
              </a:lnSpc>
            </a:pPr>
            <a:r>
              <a:rPr lang="en-US" sz="1000" b="0" strike="noStrike" spc="-1">
                <a:solidFill>
                  <a:srgbClr val="000000"/>
                </a:solidFill>
                <a:latin typeface="Arial"/>
              </a:rPr>
              <a:t>© EV3Lessons.com, 2020, Last Update: (12/21/2019)</a:t>
            </a:r>
            <a:endParaRPr lang="el-GR" sz="1000" b="0" strike="noStrike" spc="-1">
              <a:latin typeface="Times New Roman"/>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path" fill="hold" nodeType="clickEffect">
                                  <p:stCondLst>
                                    <p:cond delay="0"/>
                                  </p:stCondLst>
                                  <p:childTnLst>
                                    <p:animMotion origin="layout" path="M -1.86208E-006 -4.85886E-006 L -0.00017 -0.52591 E">
                                      <p:cBhvr>
                                        <p:cTn id="6" dur="2000" fill="hold"/>
                                        <p:tgtEl>
                                          <p:spTgt spid="27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path" fill="hold" nodeType="clickEffect">
                                  <p:stCondLst>
                                    <p:cond delay="0"/>
                                  </p:stCondLst>
                                  <p:childTnLst>
                                    <p:animMotion origin="layout" path="M -0.00018 -0.52592 L 4.43634E-006 3.76677E-006 E">
                                      <p:cBhvr>
                                        <p:cTn id="10" dur="2000" fill="hold"/>
                                        <p:tgtEl>
                                          <p:spTgt spid="27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Shape 1"/>
          <p:cNvSpPr txBox="1"/>
          <p:nvPr/>
        </p:nvSpPr>
        <p:spPr>
          <a:xfrm>
            <a:off x="457200" y="152640"/>
            <a:ext cx="8245080" cy="1371240"/>
          </a:xfrm>
          <a:prstGeom prst="rect">
            <a:avLst/>
          </a:prstGeom>
          <a:noFill/>
          <a:ln w="0">
            <a:noFill/>
          </a:ln>
        </p:spPr>
        <p:txBody>
          <a:bodyPr>
            <a:noAutofit/>
          </a:bodyPr>
          <a:lstStyle/>
          <a:p>
            <a:r>
              <a:rPr lang="el-GR" sz="3600" cap="all" spc="-60" dirty="0">
                <a:solidFill>
                  <a:srgbClr val="D1282E"/>
                </a:solidFill>
                <a:latin typeface="Arial Black"/>
              </a:rPr>
              <a:t>ΣΥΖΗΤΗΣΗ</a:t>
            </a:r>
            <a:endParaRPr lang="en-US" sz="3600" cap="all" spc="-60" dirty="0">
              <a:solidFill>
                <a:srgbClr val="D1282E"/>
              </a:solidFill>
              <a:latin typeface="Arial Black"/>
            </a:endParaRPr>
          </a:p>
        </p:txBody>
      </p:sp>
      <p:sp>
        <p:nvSpPr>
          <p:cNvPr id="281" name="CustomShape 2"/>
          <p:cNvSpPr/>
          <p:nvPr/>
        </p:nvSpPr>
        <p:spPr>
          <a:xfrm>
            <a:off x="285720" y="926640"/>
            <a:ext cx="8572560" cy="563085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l-GR" sz="2400" b="1" spc="-1" dirty="0">
                <a:solidFill>
                  <a:srgbClr val="FF0000"/>
                </a:solidFill>
              </a:rPr>
              <a:t>Έκανες πολλές τυχαίες επιλογές και ελέγχους?</a:t>
            </a:r>
          </a:p>
          <a:p>
            <a:pPr>
              <a:lnSpc>
                <a:spcPct val="100000"/>
              </a:lnSpc>
            </a:pPr>
            <a:r>
              <a:rPr lang="el-GR" sz="2400" spc="-1" dirty="0"/>
              <a:t>Ναι, ο προγραμματισμός με δευτερόλεπτα, περιστροφές και </a:t>
            </a:r>
            <a:r>
              <a:rPr lang="el-GR" sz="2400" spc="-1" dirty="0" smtClean="0"/>
              <a:t>μοίρες</a:t>
            </a:r>
            <a:r>
              <a:rPr lang="en-US" sz="2400" spc="-1" dirty="0" smtClean="0"/>
              <a:t> </a:t>
            </a:r>
            <a:r>
              <a:rPr lang="el-GR" sz="2400" spc="-1" dirty="0" smtClean="0"/>
              <a:t>χρειάζεται </a:t>
            </a:r>
            <a:r>
              <a:rPr lang="el-GR" sz="2400" spc="-1" dirty="0"/>
              <a:t>πολλούς ελέγχους και απαιτεί χρόνο και προσπάθεια.</a:t>
            </a:r>
          </a:p>
          <a:p>
            <a:pPr>
              <a:lnSpc>
                <a:spcPct val="100000"/>
              </a:lnSpc>
            </a:pPr>
            <a:endParaRPr lang="en-US" sz="2400" b="1" spc="-1" dirty="0" smtClean="0">
              <a:solidFill>
                <a:srgbClr val="FF0000"/>
              </a:solidFill>
            </a:endParaRPr>
          </a:p>
          <a:p>
            <a:pPr>
              <a:lnSpc>
                <a:spcPct val="100000"/>
              </a:lnSpc>
            </a:pPr>
            <a:r>
              <a:rPr lang="el-GR" sz="2400" b="1" spc="-1" dirty="0" smtClean="0">
                <a:solidFill>
                  <a:srgbClr val="FF0000"/>
                </a:solidFill>
              </a:rPr>
              <a:t>Όταν </a:t>
            </a:r>
            <a:r>
              <a:rPr lang="el-GR" sz="2400" b="1" spc="-1" dirty="0">
                <a:solidFill>
                  <a:srgbClr val="FF0000"/>
                </a:solidFill>
              </a:rPr>
              <a:t>άλλαζες την ταχύτητα επηρεαζόταν η κίνηση?</a:t>
            </a:r>
          </a:p>
          <a:p>
            <a:pPr>
              <a:lnSpc>
                <a:spcPct val="100000"/>
              </a:lnSpc>
            </a:pPr>
            <a:r>
              <a:rPr lang="el-GR" sz="2400" spc="-1" dirty="0"/>
              <a:t>Ναι, όταν κινείσαι με δευτερόλεπτα και όταν θέλεις απόλυτη </a:t>
            </a:r>
          </a:p>
          <a:p>
            <a:pPr>
              <a:lnSpc>
                <a:spcPct val="100000"/>
              </a:lnSpc>
            </a:pPr>
            <a:r>
              <a:rPr lang="el-GR" sz="2400" spc="-1" dirty="0"/>
              <a:t>ακρίβεια</a:t>
            </a:r>
            <a:r>
              <a:rPr lang="el-GR" sz="2400" spc="-1" dirty="0" smtClean="0"/>
              <a:t>.</a:t>
            </a:r>
            <a:endParaRPr lang="en-US" sz="2400" spc="-1" dirty="0" smtClean="0"/>
          </a:p>
          <a:p>
            <a:pPr>
              <a:lnSpc>
                <a:spcPct val="100000"/>
              </a:lnSpc>
            </a:pPr>
            <a:endParaRPr lang="el-GR" sz="2400" spc="-1" dirty="0"/>
          </a:p>
          <a:p>
            <a:pPr>
              <a:lnSpc>
                <a:spcPct val="100000"/>
              </a:lnSpc>
            </a:pPr>
            <a:r>
              <a:rPr lang="el-GR" sz="2400" b="1" spc="-1" dirty="0">
                <a:solidFill>
                  <a:srgbClr val="FF0000"/>
                </a:solidFill>
              </a:rPr>
              <a:t>Επηρεάζεσαι από το μέγεθος του τροχού?</a:t>
            </a:r>
          </a:p>
          <a:p>
            <a:pPr>
              <a:lnSpc>
                <a:spcPct val="100000"/>
              </a:lnSpc>
            </a:pPr>
            <a:r>
              <a:rPr lang="el-GR" sz="2400" spc="-1" dirty="0"/>
              <a:t>Ναι, όταν κινείσαι βάσει μοιρών / περιστροφών.</a:t>
            </a:r>
          </a:p>
          <a:p>
            <a:pPr>
              <a:lnSpc>
                <a:spcPct val="100000"/>
              </a:lnSpc>
            </a:pPr>
            <a:r>
              <a:rPr lang="el-GR" sz="2400" spc="-1" dirty="0"/>
              <a:t>Νομίζεις ότι παίζουν ρόλο και οι μπαταρίες? Γιατί?</a:t>
            </a:r>
          </a:p>
          <a:p>
            <a:pPr>
              <a:lnSpc>
                <a:spcPct val="100000"/>
              </a:lnSpc>
            </a:pPr>
            <a:r>
              <a:rPr lang="el-GR" sz="2400" spc="-1" dirty="0"/>
              <a:t>Ναι, όταν κινείσαι σε δευτερόλεπτα επηρεάζεται η ισχύς από την </a:t>
            </a:r>
            <a:r>
              <a:rPr lang="el-GR" sz="2400" spc="-1" dirty="0" smtClean="0"/>
              <a:t>ισχύ </a:t>
            </a:r>
            <a:r>
              <a:rPr lang="el-GR" sz="2400" spc="-1" dirty="0"/>
              <a:t>των μπαταριών</a:t>
            </a:r>
          </a:p>
          <a:p>
            <a:pPr>
              <a:lnSpc>
                <a:spcPct val="100000"/>
              </a:lnSpc>
            </a:pPr>
            <a:endParaRPr lang="el-GR" sz="2400" b="0" strike="noStrike" spc="-1" dirty="0">
              <a:latin typeface="Arial"/>
            </a:endParaRPr>
          </a:p>
        </p:txBody>
      </p:sp>
      <p:sp>
        <p:nvSpPr>
          <p:cNvPr id="282" name="TextShape 3"/>
          <p:cNvSpPr txBox="1"/>
          <p:nvPr/>
        </p:nvSpPr>
        <p:spPr>
          <a:xfrm>
            <a:off x="457200" y="6492960"/>
            <a:ext cx="3428640" cy="283320"/>
          </a:xfrm>
          <a:prstGeom prst="rect">
            <a:avLst/>
          </a:prstGeom>
          <a:noFill/>
          <a:ln w="0">
            <a:noFill/>
          </a:ln>
        </p:spPr>
        <p:txBody>
          <a:bodyPr>
            <a:noAutofit/>
          </a:bodyPr>
          <a:lstStyle/>
          <a:p>
            <a:pPr>
              <a:lnSpc>
                <a:spcPct val="100000"/>
              </a:lnSpc>
            </a:pPr>
            <a:r>
              <a:rPr lang="en-US" sz="1000" b="0" strike="noStrike" spc="-1">
                <a:solidFill>
                  <a:srgbClr val="000000"/>
                </a:solidFill>
                <a:latin typeface="Arial"/>
              </a:rPr>
              <a:t>© EV3Lessons.com, 2020, Last Update: (12/21/2019)</a:t>
            </a:r>
            <a:endParaRPr lang="el-GR" sz="1000" b="0" strike="noStrike" spc="-1">
              <a:latin typeface="Times New Roman"/>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 name="Picture 3"/>
          <p:cNvPicPr/>
          <p:nvPr/>
        </p:nvPicPr>
        <p:blipFill>
          <a:blip r:embed="rId2"/>
          <a:stretch/>
        </p:blipFill>
        <p:spPr>
          <a:xfrm>
            <a:off x="814320" y="1188000"/>
            <a:ext cx="4203360" cy="3327120"/>
          </a:xfrm>
          <a:prstGeom prst="rect">
            <a:avLst/>
          </a:prstGeom>
          <a:ln w="0">
            <a:noFill/>
          </a:ln>
        </p:spPr>
      </p:pic>
      <p:sp>
        <p:nvSpPr>
          <p:cNvPr id="284" name="TextShape 1"/>
          <p:cNvSpPr txBox="1"/>
          <p:nvPr/>
        </p:nvSpPr>
        <p:spPr>
          <a:xfrm>
            <a:off x="457200" y="152640"/>
            <a:ext cx="8245080" cy="1371240"/>
          </a:xfrm>
          <a:prstGeom prst="rect">
            <a:avLst/>
          </a:prstGeom>
          <a:noFill/>
          <a:ln w="0">
            <a:noFill/>
          </a:ln>
        </p:spPr>
        <p:txBody>
          <a:bodyPr>
            <a:noAutofit/>
          </a:bodyPr>
          <a:lstStyle/>
          <a:p>
            <a:pPr>
              <a:lnSpc>
                <a:spcPct val="100000"/>
              </a:lnSpc>
            </a:pPr>
            <a:r>
              <a:rPr lang="el-GR" sz="3600" b="0" strike="noStrike" cap="all" spc="-60" dirty="0" err="1" smtClean="0">
                <a:solidFill>
                  <a:srgbClr val="D1282E"/>
                </a:solidFill>
                <a:latin typeface="Arial Black"/>
              </a:rPr>
              <a:t>Λυση</a:t>
            </a:r>
            <a:r>
              <a:rPr lang="el-GR" sz="3600" b="0" strike="noStrike" cap="all" spc="-60" dirty="0" smtClean="0">
                <a:solidFill>
                  <a:srgbClr val="D1282E"/>
                </a:solidFill>
                <a:latin typeface="Arial Black"/>
              </a:rPr>
              <a:t> </a:t>
            </a:r>
            <a:r>
              <a:rPr lang="el-GR" sz="3600" b="0" strike="noStrike" cap="all" spc="-60" dirty="0" err="1" smtClean="0">
                <a:solidFill>
                  <a:srgbClr val="D1282E"/>
                </a:solidFill>
                <a:latin typeface="Arial Black"/>
              </a:rPr>
              <a:t>Προκληση</a:t>
            </a:r>
            <a:r>
              <a:rPr lang="el-GR" sz="3600" b="0" strike="noStrike" cap="all" spc="-60" dirty="0" smtClean="0">
                <a:solidFill>
                  <a:srgbClr val="D1282E"/>
                </a:solidFill>
                <a:latin typeface="Arial Black"/>
              </a:rPr>
              <a:t> 1</a:t>
            </a:r>
            <a:endParaRPr lang="en-US" sz="3600" b="0" strike="noStrike" spc="-1" dirty="0">
              <a:solidFill>
                <a:srgbClr val="000000"/>
              </a:solidFill>
              <a:latin typeface="Arial"/>
            </a:endParaRPr>
          </a:p>
        </p:txBody>
      </p:sp>
      <p:sp>
        <p:nvSpPr>
          <p:cNvPr id="285" name="TextShape 2"/>
          <p:cNvSpPr txBox="1"/>
          <p:nvPr/>
        </p:nvSpPr>
        <p:spPr>
          <a:xfrm>
            <a:off x="457200" y="4924080"/>
            <a:ext cx="8245080" cy="1201680"/>
          </a:xfrm>
          <a:prstGeom prst="rect">
            <a:avLst/>
          </a:prstGeom>
          <a:noFill/>
          <a:ln w="0">
            <a:noFill/>
          </a:ln>
        </p:spPr>
        <p:txBody>
          <a:bodyPr>
            <a:noAutofit/>
          </a:bodyPr>
          <a:lstStyle/>
          <a:p>
            <a:pPr marL="343080" indent="-342720">
              <a:lnSpc>
                <a:spcPct val="100000"/>
              </a:lnSpc>
              <a:spcBef>
                <a:spcPts val="400"/>
              </a:spcBef>
              <a:spcAft>
                <a:spcPts val="601"/>
              </a:spcAft>
              <a:buClr>
                <a:srgbClr val="000000"/>
              </a:buClr>
              <a:buFont typeface="Arial"/>
              <a:buChar char="•"/>
            </a:pPr>
            <a:r>
              <a:rPr lang="en-US" sz="2000" b="1" strike="noStrike" spc="-1">
                <a:solidFill>
                  <a:srgbClr val="000000"/>
                </a:solidFill>
                <a:latin typeface="Arial"/>
              </a:rPr>
              <a:t>There is a better way (go to slide 11) to solve this challenge</a:t>
            </a:r>
          </a:p>
        </p:txBody>
      </p:sp>
      <p:sp>
        <p:nvSpPr>
          <p:cNvPr id="286" name="CustomShape 3"/>
          <p:cNvSpPr/>
          <p:nvPr/>
        </p:nvSpPr>
        <p:spPr>
          <a:xfrm flipH="1" flipV="1">
            <a:off x="4507560" y="3637080"/>
            <a:ext cx="757440" cy="187560"/>
          </a:xfrm>
          <a:custGeom>
            <a:avLst/>
            <a:gdLst/>
            <a:ahLst/>
            <a:cxnLst/>
            <a:rect l="l" t="t" r="r" b="b"/>
            <a:pathLst>
              <a:path w="21600" h="21600">
                <a:moveTo>
                  <a:pt x="0" y="0"/>
                </a:moveTo>
                <a:lnTo>
                  <a:pt x="21600" y="21600"/>
                </a:lnTo>
              </a:path>
            </a:pathLst>
          </a:custGeom>
          <a:noFill/>
          <a:ln w="28575">
            <a:solidFill>
              <a:srgbClr val="777777"/>
            </a:solidFill>
            <a:round/>
            <a:tailEnd type="triangle" w="med" len="med"/>
          </a:ln>
        </p:spPr>
        <p:style>
          <a:lnRef idx="1">
            <a:schemeClr val="accent1"/>
          </a:lnRef>
          <a:fillRef idx="0">
            <a:schemeClr val="accent1"/>
          </a:fillRef>
          <a:effectRef idx="0">
            <a:schemeClr val="accent1"/>
          </a:effectRef>
          <a:fontRef idx="minor"/>
        </p:style>
      </p:sp>
      <p:sp>
        <p:nvSpPr>
          <p:cNvPr id="287" name="CustomShape 4"/>
          <p:cNvSpPr/>
          <p:nvPr/>
        </p:nvSpPr>
        <p:spPr>
          <a:xfrm>
            <a:off x="5265000" y="3544920"/>
            <a:ext cx="2309760" cy="561240"/>
          </a:xfrm>
          <a:prstGeom prst="rect">
            <a:avLst/>
          </a:prstGeom>
          <a:solidFill>
            <a:schemeClr val="bg1"/>
          </a:solidFill>
          <a:ln>
            <a:solidFill>
              <a:schemeClr val="accent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400" b="0" strike="noStrike" spc="-1">
                <a:solidFill>
                  <a:srgbClr val="FF0000"/>
                </a:solidFill>
                <a:latin typeface="Arial"/>
              </a:rPr>
              <a:t>This would be changed for degrees or seconds</a:t>
            </a:r>
            <a:endParaRPr lang="el-GR" sz="1400" b="0" strike="noStrike" spc="-1">
              <a:latin typeface="Arial"/>
            </a:endParaRPr>
          </a:p>
        </p:txBody>
      </p:sp>
      <p:sp>
        <p:nvSpPr>
          <p:cNvPr id="288" name="CustomShape 5"/>
          <p:cNvSpPr/>
          <p:nvPr/>
        </p:nvSpPr>
        <p:spPr>
          <a:xfrm flipH="1">
            <a:off x="4507560" y="3825720"/>
            <a:ext cx="757440" cy="250560"/>
          </a:xfrm>
          <a:custGeom>
            <a:avLst/>
            <a:gdLst/>
            <a:ahLst/>
            <a:cxnLst/>
            <a:rect l="l" t="t" r="r" b="b"/>
            <a:pathLst>
              <a:path w="21600" h="21600">
                <a:moveTo>
                  <a:pt x="0" y="0"/>
                </a:moveTo>
                <a:lnTo>
                  <a:pt x="21600" y="21600"/>
                </a:lnTo>
              </a:path>
            </a:pathLst>
          </a:custGeom>
          <a:noFill/>
          <a:ln w="28575">
            <a:solidFill>
              <a:srgbClr val="777777"/>
            </a:solidFill>
            <a:round/>
            <a:tailEnd type="triangle" w="med" len="med"/>
          </a:ln>
        </p:spPr>
        <p:style>
          <a:lnRef idx="1">
            <a:schemeClr val="accent1"/>
          </a:lnRef>
          <a:fillRef idx="0">
            <a:schemeClr val="accent1"/>
          </a:fillRef>
          <a:effectRef idx="0">
            <a:schemeClr val="accent1"/>
          </a:effectRef>
          <a:fontRef idx="minor"/>
        </p:style>
      </p:sp>
      <p:sp>
        <p:nvSpPr>
          <p:cNvPr id="289" name="TextShape 6"/>
          <p:cNvSpPr txBox="1"/>
          <p:nvPr/>
        </p:nvSpPr>
        <p:spPr>
          <a:xfrm>
            <a:off x="457200" y="6492960"/>
            <a:ext cx="3428640" cy="283320"/>
          </a:xfrm>
          <a:prstGeom prst="rect">
            <a:avLst/>
          </a:prstGeom>
          <a:noFill/>
          <a:ln w="0">
            <a:noFill/>
          </a:ln>
        </p:spPr>
        <p:txBody>
          <a:bodyPr>
            <a:noAutofit/>
          </a:bodyPr>
          <a:lstStyle/>
          <a:p>
            <a:pPr>
              <a:lnSpc>
                <a:spcPct val="100000"/>
              </a:lnSpc>
            </a:pPr>
            <a:r>
              <a:rPr lang="en-US" sz="1000" b="0" strike="noStrike" spc="-1">
                <a:solidFill>
                  <a:srgbClr val="000000"/>
                </a:solidFill>
                <a:latin typeface="Arial"/>
              </a:rPr>
              <a:t>© EV3Lessons.com, 2020, Last Update: (12/21/2019)</a:t>
            </a:r>
            <a:endParaRPr lang="el-GR" sz="1000" b="0" strike="noStrike" spc="-1">
              <a:latin typeface="Times New Roman"/>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extShape 1"/>
          <p:cNvSpPr txBox="1"/>
          <p:nvPr/>
        </p:nvSpPr>
        <p:spPr>
          <a:xfrm>
            <a:off x="0" y="152640"/>
            <a:ext cx="9001156" cy="1371240"/>
          </a:xfrm>
          <a:prstGeom prst="rect">
            <a:avLst/>
          </a:prstGeom>
          <a:noFill/>
          <a:ln w="0">
            <a:noFill/>
          </a:ln>
        </p:spPr>
        <p:txBody>
          <a:bodyPr>
            <a:noAutofit/>
          </a:bodyPr>
          <a:lstStyle/>
          <a:p>
            <a:pPr>
              <a:lnSpc>
                <a:spcPct val="100000"/>
              </a:lnSpc>
            </a:pPr>
            <a:r>
              <a:rPr lang="el-GR" sz="3600" b="0" strike="noStrike" cap="all" spc="-60" dirty="0" smtClean="0">
                <a:solidFill>
                  <a:srgbClr val="D1282E"/>
                </a:solidFill>
                <a:latin typeface="Arial Black"/>
              </a:rPr>
              <a:t>ΜΙΑ ΑΚΟΜΑ ΛΥΣΗ: </a:t>
            </a:r>
          </a:p>
          <a:p>
            <a:pPr>
              <a:lnSpc>
                <a:spcPct val="100000"/>
              </a:lnSpc>
            </a:pPr>
            <a:r>
              <a:rPr lang="el-GR" sz="3600" b="0" strike="noStrike" cap="all" spc="-60" dirty="0" smtClean="0">
                <a:solidFill>
                  <a:srgbClr val="D1282E"/>
                </a:solidFill>
                <a:latin typeface="Arial Black"/>
              </a:rPr>
              <a:t>ΧΡΗΣΙΜΟΠΟΙΗΣΕΤΕ ΤΟ PORT VIEW</a:t>
            </a:r>
            <a:endParaRPr lang="en-US" sz="3600" b="0" strike="noStrike" spc="-1" dirty="0">
              <a:solidFill>
                <a:srgbClr val="000000"/>
              </a:solidFill>
              <a:latin typeface="Arial"/>
            </a:endParaRPr>
          </a:p>
        </p:txBody>
      </p:sp>
      <p:sp>
        <p:nvSpPr>
          <p:cNvPr id="291" name="TextShape 2"/>
          <p:cNvSpPr txBox="1"/>
          <p:nvPr/>
        </p:nvSpPr>
        <p:spPr>
          <a:xfrm>
            <a:off x="457200" y="1254600"/>
            <a:ext cx="4961880" cy="4373280"/>
          </a:xfrm>
          <a:prstGeom prst="rect">
            <a:avLst/>
          </a:prstGeom>
          <a:noFill/>
          <a:ln w="0">
            <a:noFill/>
          </a:ln>
        </p:spPr>
        <p:txBody>
          <a:bodyPr>
            <a:normAutofit fontScale="95500"/>
          </a:bodyPr>
          <a:lstStyle/>
          <a:p>
            <a:pPr>
              <a:lnSpc>
                <a:spcPct val="100000"/>
              </a:lnSpc>
              <a:spcBef>
                <a:spcPts val="561"/>
              </a:spcBef>
              <a:spcAft>
                <a:spcPts val="601"/>
              </a:spcAft>
              <a:tabLst>
                <a:tab pos="0" algn="l"/>
              </a:tabLst>
            </a:pPr>
            <a:r>
              <a:rPr lang="el-GR" sz="2100" b="1" dirty="0" smtClean="0"/>
              <a:t>Δοκιμάσετε το “</a:t>
            </a:r>
            <a:r>
              <a:rPr lang="el-GR" sz="2100" b="1" dirty="0" err="1" smtClean="0"/>
              <a:t>port</a:t>
            </a:r>
            <a:r>
              <a:rPr lang="el-GR" sz="2100" b="1" dirty="0" smtClean="0"/>
              <a:t> </a:t>
            </a:r>
            <a:r>
              <a:rPr lang="el-GR" sz="2100" b="1" dirty="0" err="1" smtClean="0"/>
              <a:t>view</a:t>
            </a:r>
            <a:r>
              <a:rPr lang="el-GR" sz="2100" b="1" dirty="0" smtClean="0"/>
              <a:t>” στο τούβλο (στην καρτέλα </a:t>
            </a:r>
            <a:r>
              <a:rPr lang="el-GR" sz="2100" b="1" dirty="0" err="1" smtClean="0"/>
              <a:t>Brick</a:t>
            </a:r>
            <a:r>
              <a:rPr lang="el-GR" sz="2100" b="1" dirty="0" smtClean="0"/>
              <a:t> </a:t>
            </a:r>
            <a:r>
              <a:rPr lang="el-GR" sz="2100" b="1" dirty="0" err="1" smtClean="0"/>
              <a:t>Apps</a:t>
            </a:r>
            <a:r>
              <a:rPr lang="el-GR" sz="2100" b="1" dirty="0" smtClean="0"/>
              <a:t>) </a:t>
            </a:r>
            <a:endParaRPr lang="en-US" sz="2100" b="1" dirty="0" smtClean="0"/>
          </a:p>
          <a:p>
            <a:pPr>
              <a:lnSpc>
                <a:spcPct val="100000"/>
              </a:lnSpc>
              <a:spcBef>
                <a:spcPts val="561"/>
              </a:spcBef>
              <a:spcAft>
                <a:spcPts val="601"/>
              </a:spcAft>
              <a:tabLst>
                <a:tab pos="0" algn="l"/>
              </a:tabLst>
            </a:pPr>
            <a:r>
              <a:rPr lang="el-GR" sz="2100" b="1" dirty="0" smtClean="0"/>
              <a:t>• Κινήστε το </a:t>
            </a:r>
            <a:r>
              <a:rPr lang="el-GR" sz="2100" b="1" dirty="0" err="1" smtClean="0"/>
              <a:t>robot</a:t>
            </a:r>
            <a:r>
              <a:rPr lang="el-GR" sz="2100" b="1" dirty="0" smtClean="0"/>
              <a:t> με στο χέρι σας από τη γραμμή έναρξης στη γραμμή τερματισμού </a:t>
            </a:r>
            <a:endParaRPr lang="en-US" sz="2100" b="1" dirty="0" smtClean="0"/>
          </a:p>
          <a:p>
            <a:pPr>
              <a:lnSpc>
                <a:spcPct val="100000"/>
              </a:lnSpc>
              <a:spcBef>
                <a:spcPts val="561"/>
              </a:spcBef>
              <a:spcAft>
                <a:spcPts val="601"/>
              </a:spcAft>
              <a:tabLst>
                <a:tab pos="0" algn="l"/>
              </a:tabLst>
            </a:pPr>
            <a:r>
              <a:rPr lang="el-GR" sz="2100" b="1" dirty="0" smtClean="0"/>
              <a:t>• Διαβάστε πόσες μοίρες </a:t>
            </a:r>
            <a:r>
              <a:rPr lang="el-GR" sz="2100" b="1" dirty="0" err="1" smtClean="0"/>
              <a:t>περιστράφησαν</a:t>
            </a:r>
            <a:r>
              <a:rPr lang="el-GR" sz="2100" b="1" dirty="0" smtClean="0"/>
              <a:t> οι κινητήρες </a:t>
            </a:r>
            <a:endParaRPr lang="en-US" sz="2100" b="1" dirty="0" smtClean="0"/>
          </a:p>
          <a:p>
            <a:pPr>
              <a:lnSpc>
                <a:spcPct val="100000"/>
              </a:lnSpc>
              <a:spcBef>
                <a:spcPts val="561"/>
              </a:spcBef>
              <a:spcAft>
                <a:spcPts val="601"/>
              </a:spcAft>
              <a:tabLst>
                <a:tab pos="0" algn="l"/>
              </a:tabLst>
            </a:pPr>
            <a:r>
              <a:rPr lang="el-GR" sz="2100" b="1" dirty="0" smtClean="0"/>
              <a:t>• Χρησιμοποιήσετε αυτό το νούμερο στο </a:t>
            </a:r>
            <a:r>
              <a:rPr lang="el-GR" sz="2100" b="1" dirty="0" err="1" smtClean="0"/>
              <a:t>Move</a:t>
            </a:r>
            <a:r>
              <a:rPr lang="el-GR" sz="2100" b="1" dirty="0" smtClean="0"/>
              <a:t> </a:t>
            </a:r>
            <a:r>
              <a:rPr lang="el-GR" sz="2100" b="1" dirty="0" err="1" smtClean="0"/>
              <a:t>Steering</a:t>
            </a:r>
            <a:r>
              <a:rPr lang="el-GR" sz="2100" b="1" dirty="0" smtClean="0"/>
              <a:t> </a:t>
            </a:r>
            <a:r>
              <a:rPr lang="el-GR" sz="2100" b="1" dirty="0" err="1" smtClean="0"/>
              <a:t>Block</a:t>
            </a:r>
            <a:r>
              <a:rPr lang="el-GR" sz="2100" b="1" dirty="0" smtClean="0"/>
              <a:t> για να διανύσετε την αντίστοιχη απόσταση.</a:t>
            </a:r>
            <a:endParaRPr lang="en-US" sz="2100" b="1" strike="noStrike" spc="-1" dirty="0">
              <a:solidFill>
                <a:srgbClr val="000000"/>
              </a:solidFill>
              <a:latin typeface="Arial"/>
            </a:endParaRPr>
          </a:p>
          <a:p>
            <a:pPr>
              <a:lnSpc>
                <a:spcPct val="100000"/>
              </a:lnSpc>
              <a:spcBef>
                <a:spcPts val="400"/>
              </a:spcBef>
              <a:spcAft>
                <a:spcPts val="601"/>
              </a:spcAft>
              <a:tabLst>
                <a:tab pos="0" algn="l"/>
              </a:tabLst>
            </a:pPr>
            <a:endParaRPr lang="en-US" sz="1700" b="1" strike="noStrike" spc="-1" dirty="0">
              <a:solidFill>
                <a:srgbClr val="000000"/>
              </a:solidFill>
              <a:latin typeface="Arial"/>
            </a:endParaRPr>
          </a:p>
        </p:txBody>
      </p:sp>
      <p:sp>
        <p:nvSpPr>
          <p:cNvPr id="292" name="Line 3"/>
          <p:cNvSpPr/>
          <p:nvPr/>
        </p:nvSpPr>
        <p:spPr>
          <a:xfrm flipH="1">
            <a:off x="5745960" y="1419480"/>
            <a:ext cx="2540160" cy="0"/>
          </a:xfrm>
          <a:prstGeom prst="line">
            <a:avLst/>
          </a:prstGeom>
          <a:ln w="76200">
            <a:solidFill>
              <a:srgbClr val="008000"/>
            </a:solidFill>
            <a:round/>
          </a:ln>
        </p:spPr>
        <p:style>
          <a:lnRef idx="2">
            <a:schemeClr val="accent1"/>
          </a:lnRef>
          <a:fillRef idx="0">
            <a:schemeClr val="accent1"/>
          </a:fillRef>
          <a:effectRef idx="1">
            <a:schemeClr val="accent1"/>
          </a:effectRef>
          <a:fontRef idx="minor"/>
        </p:style>
      </p:sp>
      <p:sp>
        <p:nvSpPr>
          <p:cNvPr id="293" name="Line 4"/>
          <p:cNvSpPr/>
          <p:nvPr/>
        </p:nvSpPr>
        <p:spPr>
          <a:xfrm flipH="1">
            <a:off x="5789520" y="3479760"/>
            <a:ext cx="2540160" cy="0"/>
          </a:xfrm>
          <a:prstGeom prst="line">
            <a:avLst/>
          </a:prstGeom>
          <a:ln w="76200">
            <a:solidFill>
              <a:schemeClr val="tx1"/>
            </a:solidFill>
            <a:round/>
          </a:ln>
        </p:spPr>
        <p:style>
          <a:lnRef idx="2">
            <a:schemeClr val="accent1"/>
          </a:lnRef>
          <a:fillRef idx="0">
            <a:schemeClr val="accent1"/>
          </a:fillRef>
          <a:effectRef idx="1">
            <a:schemeClr val="accent1"/>
          </a:effectRef>
          <a:fontRef idx="minor"/>
        </p:style>
      </p:sp>
      <p:sp>
        <p:nvSpPr>
          <p:cNvPr id="294" name="CustomShape 5"/>
          <p:cNvSpPr/>
          <p:nvPr/>
        </p:nvSpPr>
        <p:spPr>
          <a:xfrm flipV="1">
            <a:off x="5982840" y="1619280"/>
            <a:ext cx="3600" cy="1561320"/>
          </a:xfrm>
          <a:custGeom>
            <a:avLst/>
            <a:gdLst/>
            <a:ahLst/>
            <a:cxnLst/>
            <a:rect l="l" t="t" r="r" b="b"/>
            <a:pathLst>
              <a:path w="21600" h="21600">
                <a:moveTo>
                  <a:pt x="0" y="0"/>
                </a:moveTo>
                <a:lnTo>
                  <a:pt x="21600" y="21600"/>
                </a:lnTo>
              </a:path>
            </a:pathLst>
          </a:custGeom>
          <a:noFill/>
          <a:ln>
            <a:solidFill>
              <a:srgbClr val="7A7A7A"/>
            </a:solidFill>
            <a:round/>
            <a:tailEnd type="arrow" w="med" len="med"/>
          </a:ln>
        </p:spPr>
        <p:style>
          <a:lnRef idx="2">
            <a:schemeClr val="accent1"/>
          </a:lnRef>
          <a:fillRef idx="0">
            <a:schemeClr val="accent1"/>
          </a:fillRef>
          <a:effectRef idx="1">
            <a:schemeClr val="accent1"/>
          </a:effectRef>
          <a:fontRef idx="minor"/>
        </p:style>
      </p:sp>
      <p:sp>
        <p:nvSpPr>
          <p:cNvPr id="295" name="CustomShape 6"/>
          <p:cNvSpPr/>
          <p:nvPr/>
        </p:nvSpPr>
        <p:spPr>
          <a:xfrm>
            <a:off x="6400440" y="1638000"/>
            <a:ext cx="3960" cy="1586160"/>
          </a:xfrm>
          <a:custGeom>
            <a:avLst/>
            <a:gdLst/>
            <a:ahLst/>
            <a:cxnLst/>
            <a:rect l="l" t="t" r="r" b="b"/>
            <a:pathLst>
              <a:path w="21600" h="21600">
                <a:moveTo>
                  <a:pt x="0" y="0"/>
                </a:moveTo>
                <a:lnTo>
                  <a:pt x="21600" y="21600"/>
                </a:lnTo>
              </a:path>
            </a:pathLst>
          </a:custGeom>
          <a:noFill/>
          <a:ln>
            <a:solidFill>
              <a:srgbClr val="7A7A7A"/>
            </a:solidFill>
            <a:round/>
            <a:tailEnd type="arrow" w="med" len="med"/>
          </a:ln>
        </p:spPr>
        <p:style>
          <a:lnRef idx="2">
            <a:schemeClr val="accent1"/>
          </a:lnRef>
          <a:fillRef idx="0">
            <a:schemeClr val="accent1"/>
          </a:fillRef>
          <a:effectRef idx="1">
            <a:schemeClr val="accent1"/>
          </a:effectRef>
          <a:fontRef idx="minor"/>
        </p:style>
      </p:sp>
      <p:sp>
        <p:nvSpPr>
          <p:cNvPr id="296" name="CustomShape 7"/>
          <p:cNvSpPr/>
          <p:nvPr/>
        </p:nvSpPr>
        <p:spPr>
          <a:xfrm>
            <a:off x="5532480" y="2997000"/>
            <a:ext cx="30708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Arial"/>
              </a:rPr>
              <a:t>1</a:t>
            </a:r>
            <a:endParaRPr lang="el-GR" sz="1800" b="0" strike="noStrike" spc="-1">
              <a:latin typeface="Arial"/>
            </a:endParaRPr>
          </a:p>
        </p:txBody>
      </p:sp>
      <p:sp>
        <p:nvSpPr>
          <p:cNvPr id="297" name="CustomShape 8"/>
          <p:cNvSpPr/>
          <p:nvPr/>
        </p:nvSpPr>
        <p:spPr>
          <a:xfrm>
            <a:off x="6490080" y="2023560"/>
            <a:ext cx="30708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Arial"/>
              </a:rPr>
              <a:t>2</a:t>
            </a:r>
            <a:endParaRPr lang="el-GR" sz="1800" b="0" strike="noStrike" spc="-1">
              <a:latin typeface="Arial"/>
            </a:endParaRPr>
          </a:p>
        </p:txBody>
      </p:sp>
      <p:sp>
        <p:nvSpPr>
          <p:cNvPr id="298" name="CustomShape 9"/>
          <p:cNvSpPr/>
          <p:nvPr/>
        </p:nvSpPr>
        <p:spPr>
          <a:xfrm>
            <a:off x="7350120" y="1447200"/>
            <a:ext cx="93096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Arial"/>
              </a:rPr>
              <a:t>FINISH</a:t>
            </a:r>
            <a:endParaRPr lang="el-GR" sz="1800" b="0" strike="noStrike" spc="-1">
              <a:latin typeface="Arial"/>
            </a:endParaRPr>
          </a:p>
        </p:txBody>
      </p:sp>
      <p:sp>
        <p:nvSpPr>
          <p:cNvPr id="299" name="CustomShape 10"/>
          <p:cNvSpPr/>
          <p:nvPr/>
        </p:nvSpPr>
        <p:spPr>
          <a:xfrm>
            <a:off x="7374240" y="3083040"/>
            <a:ext cx="90972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Arial"/>
              </a:rPr>
              <a:t>START</a:t>
            </a:r>
            <a:endParaRPr lang="el-GR" sz="1800" b="0" strike="noStrike" spc="-1">
              <a:latin typeface="Arial"/>
            </a:endParaRPr>
          </a:p>
        </p:txBody>
      </p:sp>
      <p:grpSp>
        <p:nvGrpSpPr>
          <p:cNvPr id="300" name="Group 11"/>
          <p:cNvGrpSpPr/>
          <p:nvPr/>
        </p:nvGrpSpPr>
        <p:grpSpPr>
          <a:xfrm>
            <a:off x="5669280" y="3522960"/>
            <a:ext cx="861120" cy="544320"/>
            <a:chOff x="5669280" y="3522960"/>
            <a:chExt cx="861120" cy="544320"/>
          </a:xfrm>
        </p:grpSpPr>
        <p:grpSp>
          <p:nvGrpSpPr>
            <p:cNvPr id="301" name="Group 12"/>
            <p:cNvGrpSpPr/>
            <p:nvPr/>
          </p:nvGrpSpPr>
          <p:grpSpPr>
            <a:xfrm>
              <a:off x="5838480" y="3538080"/>
              <a:ext cx="615240" cy="529200"/>
              <a:chOff x="5838480" y="3538080"/>
              <a:chExt cx="615240" cy="529200"/>
            </a:xfrm>
          </p:grpSpPr>
          <p:sp>
            <p:nvSpPr>
              <p:cNvPr id="302" name="CustomShape 13"/>
              <p:cNvSpPr/>
              <p:nvPr/>
            </p:nvSpPr>
            <p:spPr>
              <a:xfrm>
                <a:off x="5945760" y="3538080"/>
                <a:ext cx="394920" cy="529200"/>
              </a:xfrm>
              <a:prstGeom prst="roundRect">
                <a:avLst>
                  <a:gd name="adj" fmla="val 16667"/>
                </a:avLst>
              </a:prstGeom>
              <a:solidFill>
                <a:schemeClr val="accent5">
                  <a:lumMod val="60000"/>
                  <a:lumOff val="40000"/>
                </a:schemeClr>
              </a:solidFill>
              <a:ln>
                <a:solidFill>
                  <a:srgbClr val="000000"/>
                </a:solidFill>
                <a:round/>
              </a:ln>
              <a:effectLst>
                <a:outerShdw blurRad="39999" dist="23040" algn="bl" rotWithShape="0">
                  <a:srgbClr val="000000">
                    <a:alpha val="40000"/>
                  </a:srgbClr>
                </a:outerShdw>
              </a:effectLst>
            </p:spPr>
            <p:style>
              <a:lnRef idx="1">
                <a:schemeClr val="accent1"/>
              </a:lnRef>
              <a:fillRef idx="3">
                <a:schemeClr val="accent1"/>
              </a:fillRef>
              <a:effectRef idx="2">
                <a:schemeClr val="accent1"/>
              </a:effectRef>
              <a:fontRef idx="minor"/>
            </p:style>
          </p:sp>
          <p:sp>
            <p:nvSpPr>
              <p:cNvPr id="303" name="CustomShape 14"/>
              <p:cNvSpPr/>
              <p:nvPr/>
            </p:nvSpPr>
            <p:spPr>
              <a:xfrm>
                <a:off x="6346800" y="3715920"/>
                <a:ext cx="106920" cy="173520"/>
              </a:xfrm>
              <a:prstGeom prst="roundRect">
                <a:avLst>
                  <a:gd name="adj" fmla="val 16667"/>
                </a:avLst>
              </a:prstGeom>
              <a:solidFill>
                <a:srgbClr val="B6B590"/>
              </a:solidFill>
              <a:ln>
                <a:solidFill>
                  <a:srgbClr val="000000"/>
                </a:solidFill>
                <a:round/>
              </a:ln>
              <a:effectLst>
                <a:outerShdw blurRad="39999" dist="23040" algn="bl" rotWithShape="0">
                  <a:srgbClr val="000000">
                    <a:alpha val="40000"/>
                  </a:srgbClr>
                </a:outerShdw>
              </a:effectLst>
            </p:spPr>
            <p:style>
              <a:lnRef idx="1">
                <a:schemeClr val="accent6"/>
              </a:lnRef>
              <a:fillRef idx="3">
                <a:schemeClr val="accent6"/>
              </a:fillRef>
              <a:effectRef idx="2">
                <a:schemeClr val="accent6"/>
              </a:effectRef>
              <a:fontRef idx="minor"/>
            </p:style>
          </p:sp>
          <p:sp>
            <p:nvSpPr>
              <p:cNvPr id="304" name="CustomShape 15"/>
              <p:cNvSpPr/>
              <p:nvPr/>
            </p:nvSpPr>
            <p:spPr>
              <a:xfrm>
                <a:off x="5838480" y="3715920"/>
                <a:ext cx="106920" cy="173520"/>
              </a:xfrm>
              <a:prstGeom prst="roundRect">
                <a:avLst>
                  <a:gd name="adj" fmla="val 16667"/>
                </a:avLst>
              </a:prstGeom>
              <a:solidFill>
                <a:srgbClr val="B6B590"/>
              </a:solidFill>
              <a:ln>
                <a:solidFill>
                  <a:srgbClr val="000000"/>
                </a:solidFill>
                <a:round/>
              </a:ln>
              <a:effectLst>
                <a:outerShdw blurRad="39999" dist="23040" algn="bl" rotWithShape="0">
                  <a:srgbClr val="000000">
                    <a:alpha val="40000"/>
                  </a:srgbClr>
                </a:outerShdw>
              </a:effectLst>
            </p:spPr>
            <p:style>
              <a:lnRef idx="1">
                <a:schemeClr val="accent6"/>
              </a:lnRef>
              <a:fillRef idx="3">
                <a:schemeClr val="accent6"/>
              </a:fillRef>
              <a:effectRef idx="2">
                <a:schemeClr val="accent6"/>
              </a:effectRef>
              <a:fontRef idx="minor"/>
            </p:style>
          </p:sp>
          <p:sp>
            <p:nvSpPr>
              <p:cNvPr id="305" name="CustomShape 16"/>
              <p:cNvSpPr/>
              <p:nvPr/>
            </p:nvSpPr>
            <p:spPr>
              <a:xfrm>
                <a:off x="6075000" y="3552120"/>
                <a:ext cx="136080" cy="97560"/>
              </a:xfrm>
              <a:prstGeom prst="ellipse">
                <a:avLst/>
              </a:prstGeom>
              <a:solidFill>
                <a:srgbClr val="FF0000"/>
              </a:solidFill>
              <a:ln>
                <a:solidFill>
                  <a:srgbClr val="777777"/>
                </a:solidFill>
                <a:round/>
              </a:ln>
              <a:effectLst>
                <a:outerShdw blurRad="39999" dist="23040" algn="bl" rotWithShape="0">
                  <a:srgbClr val="000000">
                    <a:alpha val="40000"/>
                  </a:srgbClr>
                </a:outerShdw>
              </a:effectLst>
            </p:spPr>
            <p:style>
              <a:lnRef idx="1">
                <a:schemeClr val="accent1"/>
              </a:lnRef>
              <a:fillRef idx="3">
                <a:schemeClr val="accent1"/>
              </a:fillRef>
              <a:effectRef idx="2">
                <a:schemeClr val="accent1"/>
              </a:effectRef>
              <a:fontRef idx="minor"/>
            </p:style>
          </p:sp>
        </p:grpSp>
        <p:sp>
          <p:nvSpPr>
            <p:cNvPr id="306" name="CustomShape 17"/>
            <p:cNvSpPr/>
            <p:nvPr/>
          </p:nvSpPr>
          <p:spPr>
            <a:xfrm rot="16200000">
              <a:off x="5692320" y="3510360"/>
              <a:ext cx="211320" cy="257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100" b="0" strike="noStrike" spc="-1">
                  <a:solidFill>
                    <a:srgbClr val="000000"/>
                  </a:solidFill>
                  <a:latin typeface="Arial"/>
                </a:rPr>
                <a:t>B</a:t>
              </a:r>
              <a:endParaRPr lang="el-GR" sz="1100" b="0" strike="noStrike" spc="-1">
                <a:latin typeface="Arial"/>
              </a:endParaRPr>
            </a:p>
          </p:txBody>
        </p:sp>
        <p:sp>
          <p:nvSpPr>
            <p:cNvPr id="307" name="CustomShape 18"/>
            <p:cNvSpPr/>
            <p:nvPr/>
          </p:nvSpPr>
          <p:spPr>
            <a:xfrm rot="16200000">
              <a:off x="6295680" y="3499560"/>
              <a:ext cx="211320" cy="257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100" b="0" strike="noStrike" spc="-1">
                  <a:solidFill>
                    <a:srgbClr val="000000"/>
                  </a:solidFill>
                  <a:latin typeface="Arial"/>
                </a:rPr>
                <a:t>C</a:t>
              </a:r>
              <a:endParaRPr lang="el-GR" sz="1100" b="0" strike="noStrike" spc="-1">
                <a:latin typeface="Arial"/>
              </a:endParaRPr>
            </a:p>
          </p:txBody>
        </p:sp>
      </p:grpSp>
      <p:pic>
        <p:nvPicPr>
          <p:cNvPr id="308" name="Picture 28"/>
          <p:cNvPicPr/>
          <p:nvPr/>
        </p:nvPicPr>
        <p:blipFill>
          <a:blip r:embed="rId2"/>
          <a:stretch/>
        </p:blipFill>
        <p:spPr>
          <a:xfrm>
            <a:off x="5532480" y="4233240"/>
            <a:ext cx="2943000" cy="2151720"/>
          </a:xfrm>
          <a:prstGeom prst="rect">
            <a:avLst/>
          </a:prstGeom>
          <a:ln w="0">
            <a:noFill/>
          </a:ln>
        </p:spPr>
      </p:pic>
      <p:sp>
        <p:nvSpPr>
          <p:cNvPr id="309" name="CustomShape 19"/>
          <p:cNvSpPr/>
          <p:nvPr/>
        </p:nvSpPr>
        <p:spPr>
          <a:xfrm>
            <a:off x="6643800" y="5011200"/>
            <a:ext cx="1118880" cy="535680"/>
          </a:xfrm>
          <a:prstGeom prst="roundRect">
            <a:avLst>
              <a:gd name="adj" fmla="val 16667"/>
            </a:avLst>
          </a:prstGeom>
          <a:noFill/>
          <a:ln w="76200">
            <a:solidFill>
              <a:srgbClr val="FF0000"/>
            </a:solidFill>
            <a:round/>
          </a:ln>
        </p:spPr>
        <p:style>
          <a:lnRef idx="2">
            <a:schemeClr val="accent1">
              <a:shade val="50000"/>
            </a:schemeClr>
          </a:lnRef>
          <a:fillRef idx="1">
            <a:schemeClr val="accent1"/>
          </a:fillRef>
          <a:effectRef idx="0">
            <a:schemeClr val="accent1"/>
          </a:effectRef>
          <a:fontRef idx="minor"/>
        </p:style>
      </p:sp>
      <p:pic>
        <p:nvPicPr>
          <p:cNvPr id="310" name="Picture 6"/>
          <p:cNvPicPr/>
          <p:nvPr/>
        </p:nvPicPr>
        <p:blipFill>
          <a:blip r:embed="rId3"/>
          <a:stretch/>
        </p:blipFill>
        <p:spPr>
          <a:xfrm>
            <a:off x="151560" y="5596920"/>
            <a:ext cx="5308200" cy="850680"/>
          </a:xfrm>
          <a:prstGeom prst="rect">
            <a:avLst/>
          </a:prstGeom>
          <a:ln w="0">
            <a:noFill/>
          </a:ln>
        </p:spPr>
      </p:pic>
      <p:sp>
        <p:nvSpPr>
          <p:cNvPr id="311" name="CustomShape 20"/>
          <p:cNvSpPr/>
          <p:nvPr/>
        </p:nvSpPr>
        <p:spPr>
          <a:xfrm>
            <a:off x="3715200" y="5647680"/>
            <a:ext cx="1636560" cy="673560"/>
          </a:xfrm>
          <a:prstGeom prst="roundRect">
            <a:avLst>
              <a:gd name="adj" fmla="val 16667"/>
            </a:avLst>
          </a:prstGeom>
          <a:noFill/>
          <a:ln w="76200">
            <a:solidFill>
              <a:srgbClr val="FF0000"/>
            </a:solidFill>
            <a:round/>
          </a:ln>
        </p:spPr>
        <p:style>
          <a:lnRef idx="2">
            <a:schemeClr val="accent1">
              <a:shade val="50000"/>
            </a:schemeClr>
          </a:lnRef>
          <a:fillRef idx="1">
            <a:schemeClr val="accent1"/>
          </a:fillRef>
          <a:effectRef idx="0">
            <a:schemeClr val="accent1"/>
          </a:effectRef>
          <a:fontRef idx="minor"/>
        </p:style>
      </p:sp>
      <p:sp>
        <p:nvSpPr>
          <p:cNvPr id="312" name="TextShape 21"/>
          <p:cNvSpPr txBox="1"/>
          <p:nvPr/>
        </p:nvSpPr>
        <p:spPr>
          <a:xfrm>
            <a:off x="457200" y="6492960"/>
            <a:ext cx="3428640" cy="283320"/>
          </a:xfrm>
          <a:prstGeom prst="rect">
            <a:avLst/>
          </a:prstGeom>
          <a:noFill/>
          <a:ln w="0">
            <a:noFill/>
          </a:ln>
        </p:spPr>
        <p:txBody>
          <a:bodyPr>
            <a:noAutofit/>
          </a:bodyPr>
          <a:lstStyle/>
          <a:p>
            <a:pPr>
              <a:lnSpc>
                <a:spcPct val="100000"/>
              </a:lnSpc>
            </a:pPr>
            <a:r>
              <a:rPr lang="en-US" sz="1000" b="0" strike="noStrike" spc="-1">
                <a:solidFill>
                  <a:srgbClr val="000000"/>
                </a:solidFill>
                <a:latin typeface="Arial"/>
              </a:rPr>
              <a:t>© EV3Lessons.com, 2020, Last Update: (12/21/2019)</a:t>
            </a:r>
            <a:endParaRPr lang="el-GR" sz="1000" b="0" strike="noStrike" spc="-1">
              <a:latin typeface="Times New Roman"/>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path" fill="hold" nodeType="clickEffect">
                                  <p:stCondLst>
                                    <p:cond delay="0"/>
                                  </p:stCondLst>
                                  <p:childTnLst>
                                    <p:animMotion origin="layout" path="M 2.5E-006 -7.40741E-007 L -0.00225 -0.31435 E">
                                      <p:cBhvr>
                                        <p:cTn id="6" dur="2000" fill="hold"/>
                                        <p:tgtEl>
                                          <p:spTgt spid="30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path" fill="hold" nodeType="clickEffect">
                                  <p:stCondLst>
                                    <p:cond delay="0"/>
                                  </p:stCondLst>
                                  <p:childTnLst>
                                    <p:animMotion origin="layout" path="M -0.00226 -0.31435 L 2.5E-006 -7.40741E-007 E">
                                      <p:cBhvr>
                                        <p:cTn id="10" dur="2000" fill="hold"/>
                                        <p:tgtEl>
                                          <p:spTgt spid="30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TextShape 1"/>
          <p:cNvSpPr txBox="1"/>
          <p:nvPr/>
        </p:nvSpPr>
        <p:spPr>
          <a:xfrm>
            <a:off x="457200" y="152640"/>
            <a:ext cx="8245080" cy="1371240"/>
          </a:xfrm>
          <a:prstGeom prst="rect">
            <a:avLst/>
          </a:prstGeom>
          <a:noFill/>
          <a:ln w="0">
            <a:noFill/>
          </a:ln>
        </p:spPr>
        <p:txBody>
          <a:bodyPr>
            <a:noAutofit/>
          </a:bodyPr>
          <a:lstStyle/>
          <a:p>
            <a:pPr>
              <a:lnSpc>
                <a:spcPct val="100000"/>
              </a:lnSpc>
            </a:pPr>
            <a:r>
              <a:rPr lang="en-US" sz="3600" b="0" strike="noStrike" cap="all" spc="-60" dirty="0">
                <a:solidFill>
                  <a:srgbClr val="D1282E"/>
                </a:solidFill>
                <a:latin typeface="Arial Black"/>
              </a:rPr>
              <a:t>Start Moving and Stop Moving Blocks</a:t>
            </a:r>
            <a:endParaRPr lang="en-US" sz="3600" b="0" strike="noStrike" spc="-1" dirty="0">
              <a:solidFill>
                <a:srgbClr val="000000"/>
              </a:solidFill>
              <a:latin typeface="Arial"/>
            </a:endParaRPr>
          </a:p>
        </p:txBody>
      </p:sp>
      <p:sp>
        <p:nvSpPr>
          <p:cNvPr id="314" name="TextShape 2"/>
          <p:cNvSpPr txBox="1"/>
          <p:nvPr/>
        </p:nvSpPr>
        <p:spPr>
          <a:xfrm>
            <a:off x="4080240" y="1524240"/>
            <a:ext cx="4622400" cy="4736520"/>
          </a:xfrm>
          <a:prstGeom prst="rect">
            <a:avLst/>
          </a:prstGeom>
          <a:noFill/>
          <a:ln w="0">
            <a:noFill/>
          </a:ln>
        </p:spPr>
        <p:txBody>
          <a:bodyPr>
            <a:noAutofit/>
          </a:bodyPr>
          <a:lstStyle/>
          <a:p>
            <a:pPr marL="343080" indent="-342720" algn="just">
              <a:lnSpc>
                <a:spcPct val="100000"/>
              </a:lnSpc>
              <a:spcBef>
                <a:spcPts val="200"/>
              </a:spcBef>
              <a:buClr>
                <a:srgbClr val="000000"/>
              </a:buClr>
              <a:buFont typeface="Arial"/>
              <a:buChar char="•"/>
            </a:pPr>
            <a:r>
              <a:rPr lang="el-GR" sz="1600" b="1" spc="-1" dirty="0" smtClean="0">
                <a:solidFill>
                  <a:srgbClr val="000000"/>
                </a:solidFill>
                <a:latin typeface="Arial"/>
              </a:rPr>
              <a:t>Υπάρχουν 4 ακόμη μπλοκ κίνησης στην παλέτα </a:t>
            </a:r>
            <a:r>
              <a:rPr lang="el-GR" sz="1600" b="1" spc="-1" dirty="0" err="1" smtClean="0">
                <a:solidFill>
                  <a:srgbClr val="000000"/>
                </a:solidFill>
                <a:latin typeface="Arial"/>
              </a:rPr>
              <a:t>Movement</a:t>
            </a:r>
            <a:r>
              <a:rPr lang="el-GR" sz="1600" b="1" spc="-1" dirty="0" smtClean="0">
                <a:solidFill>
                  <a:srgbClr val="000000"/>
                </a:solidFill>
                <a:latin typeface="Arial"/>
              </a:rPr>
              <a:t>.</a:t>
            </a:r>
            <a:endParaRPr lang="el-GR" sz="1600" b="1" spc="-1" dirty="0" smtClean="0">
              <a:solidFill>
                <a:srgbClr val="000000"/>
              </a:solidFill>
              <a:latin typeface="Arial"/>
            </a:endParaRPr>
          </a:p>
          <a:p>
            <a:pPr marL="343080" indent="-342720" algn="just">
              <a:lnSpc>
                <a:spcPct val="100000"/>
              </a:lnSpc>
              <a:spcBef>
                <a:spcPts val="200"/>
              </a:spcBef>
              <a:buClr>
                <a:srgbClr val="000000"/>
              </a:buClr>
              <a:buFont typeface="Arial"/>
              <a:buChar char="•"/>
            </a:pPr>
            <a:r>
              <a:rPr lang="el-GR" sz="1600" b="1" spc="-1" dirty="0" smtClean="0">
                <a:solidFill>
                  <a:srgbClr val="000000"/>
                </a:solidFill>
                <a:latin typeface="Arial"/>
              </a:rPr>
              <a:t>Τα μπλοκ "</a:t>
            </a:r>
            <a:r>
              <a:rPr lang="en-US" sz="1600" b="1" spc="-1" dirty="0" smtClean="0">
                <a:solidFill>
                  <a:srgbClr val="000000"/>
                </a:solidFill>
                <a:latin typeface="Arial"/>
              </a:rPr>
              <a:t>Start moving</a:t>
            </a:r>
            <a:r>
              <a:rPr lang="el-GR" sz="1600" b="1" spc="-1" dirty="0" smtClean="0">
                <a:solidFill>
                  <a:srgbClr val="000000"/>
                </a:solidFill>
                <a:latin typeface="Arial"/>
              </a:rPr>
              <a:t>" θα ενεργοποιήσουν τους κινητήρες μετάδοσης κίνησης με τη δεδομένη ταχύτητα (και την </a:t>
            </a:r>
            <a:r>
              <a:rPr lang="el-GR" sz="1600" b="1" spc="-1" dirty="0" err="1" smtClean="0">
                <a:solidFill>
                  <a:srgbClr val="000000"/>
                </a:solidFill>
                <a:latin typeface="Arial"/>
              </a:rPr>
              <a:t>κατευθυνση</a:t>
            </a:r>
            <a:r>
              <a:rPr lang="el-GR" sz="1600" b="1" spc="-1" dirty="0" smtClean="0">
                <a:solidFill>
                  <a:srgbClr val="000000"/>
                </a:solidFill>
                <a:latin typeface="Arial"/>
              </a:rPr>
              <a:t> εάν δίνεται).</a:t>
            </a:r>
          </a:p>
          <a:p>
            <a:pPr marL="343080" indent="-342720" algn="just">
              <a:lnSpc>
                <a:spcPct val="100000"/>
              </a:lnSpc>
              <a:spcBef>
                <a:spcPts val="200"/>
              </a:spcBef>
              <a:buClr>
                <a:srgbClr val="000000"/>
              </a:buClr>
              <a:buFont typeface="Arial"/>
              <a:buChar char="•"/>
            </a:pPr>
            <a:r>
              <a:rPr lang="el-GR" sz="1600" b="1" spc="-1" dirty="0" smtClean="0">
                <a:solidFill>
                  <a:srgbClr val="000000"/>
                </a:solidFill>
                <a:latin typeface="Arial"/>
              </a:rPr>
              <a:t>Αυτά τα μπλοκ δεν έχουν διάρκεια/απόσταση. Μετά την ενεργοποίηση του κινητήρα, το πρόγραμμα μεταβαίνει αμέσως στο επόμενο μπλοκ</a:t>
            </a:r>
          </a:p>
          <a:p>
            <a:pPr marL="343080" indent="-342720" algn="just">
              <a:lnSpc>
                <a:spcPct val="100000"/>
              </a:lnSpc>
              <a:spcBef>
                <a:spcPts val="200"/>
              </a:spcBef>
              <a:buClr>
                <a:srgbClr val="000000"/>
              </a:buClr>
              <a:buFont typeface="Arial"/>
              <a:buChar char="•"/>
            </a:pPr>
            <a:r>
              <a:rPr lang="el-GR" sz="1600" b="1" spc="-1" dirty="0" smtClean="0">
                <a:solidFill>
                  <a:srgbClr val="000000"/>
                </a:solidFill>
                <a:latin typeface="Arial"/>
              </a:rPr>
              <a:t>Ο κινητήρας θα συνεχίσει να λειτουργεί μέχρι να σταματήσει ή να ελεγχθεί από άλλο μπλοκ</a:t>
            </a:r>
          </a:p>
          <a:p>
            <a:pPr marL="343080" indent="-342720" algn="just">
              <a:lnSpc>
                <a:spcPct val="100000"/>
              </a:lnSpc>
              <a:spcBef>
                <a:spcPts val="200"/>
              </a:spcBef>
              <a:buClr>
                <a:srgbClr val="000000"/>
              </a:buClr>
              <a:buFont typeface="Arial"/>
              <a:buChar char="•"/>
            </a:pPr>
            <a:r>
              <a:rPr lang="el-GR" sz="1600" b="1" spc="-1" dirty="0" smtClean="0">
                <a:solidFill>
                  <a:srgbClr val="000000"/>
                </a:solidFill>
                <a:latin typeface="Arial"/>
              </a:rPr>
              <a:t>Το </a:t>
            </a:r>
            <a:r>
              <a:rPr lang="en-US" sz="1600" b="1" spc="-1" dirty="0" smtClean="0">
                <a:solidFill>
                  <a:srgbClr val="000000"/>
                </a:solidFill>
                <a:latin typeface="Arial"/>
              </a:rPr>
              <a:t>Stop </a:t>
            </a:r>
            <a:r>
              <a:rPr lang="en-US" sz="1600" b="1" spc="-1" dirty="0">
                <a:solidFill>
                  <a:srgbClr val="000000"/>
                </a:solidFill>
                <a:latin typeface="Arial"/>
              </a:rPr>
              <a:t>moving </a:t>
            </a:r>
            <a:r>
              <a:rPr lang="el-GR" sz="1600" b="1" spc="-1" dirty="0" smtClean="0">
                <a:solidFill>
                  <a:srgbClr val="000000"/>
                </a:solidFill>
                <a:latin typeface="Arial"/>
              </a:rPr>
              <a:t> θα σταματήσει τους κινητήρες μετάδοσης κίνησης ανεξάρτητα από την ενέργεια που εκτελούν.</a:t>
            </a:r>
            <a:r>
              <a:rPr lang="en-US" sz="1600" b="1" spc="-1" dirty="0" smtClean="0">
                <a:solidFill>
                  <a:srgbClr val="000000"/>
                </a:solidFill>
                <a:latin typeface="Arial"/>
              </a:rPr>
              <a:t>.</a:t>
            </a:r>
            <a:endParaRPr lang="en-US" sz="1600" b="1" spc="-1" dirty="0">
              <a:solidFill>
                <a:srgbClr val="000000"/>
              </a:solidFill>
              <a:latin typeface="Arial"/>
            </a:endParaRPr>
          </a:p>
        </p:txBody>
      </p:sp>
      <p:sp>
        <p:nvSpPr>
          <p:cNvPr id="315" name="TextShape 3"/>
          <p:cNvSpPr txBox="1"/>
          <p:nvPr/>
        </p:nvSpPr>
        <p:spPr>
          <a:xfrm>
            <a:off x="457200" y="6492960"/>
            <a:ext cx="3428640" cy="283320"/>
          </a:xfrm>
          <a:prstGeom prst="rect">
            <a:avLst/>
          </a:prstGeom>
          <a:noFill/>
          <a:ln w="0">
            <a:noFill/>
          </a:ln>
        </p:spPr>
        <p:txBody>
          <a:bodyPr>
            <a:noAutofit/>
          </a:bodyPr>
          <a:lstStyle/>
          <a:p>
            <a:pPr>
              <a:lnSpc>
                <a:spcPct val="100000"/>
              </a:lnSpc>
            </a:pPr>
            <a:r>
              <a:rPr lang="en-US" sz="1000" b="0" strike="noStrike" spc="-1">
                <a:solidFill>
                  <a:srgbClr val="000000"/>
                </a:solidFill>
                <a:latin typeface="Arial"/>
              </a:rPr>
              <a:t>© EV3Lessons.com, 2020, (Last edit: 12/21/19)</a:t>
            </a:r>
            <a:endParaRPr lang="el-GR" sz="1000" b="0" strike="noStrike" spc="-1">
              <a:latin typeface="Times New Roman"/>
            </a:endParaRPr>
          </a:p>
        </p:txBody>
      </p:sp>
      <p:sp>
        <p:nvSpPr>
          <p:cNvPr id="316" name="TextShape 4"/>
          <p:cNvSpPr txBox="1"/>
          <p:nvPr/>
        </p:nvSpPr>
        <p:spPr>
          <a:xfrm>
            <a:off x="8457480" y="6376320"/>
            <a:ext cx="626760" cy="364680"/>
          </a:xfrm>
          <a:prstGeom prst="rect">
            <a:avLst/>
          </a:prstGeom>
          <a:noFill/>
          <a:ln w="0">
            <a:noFill/>
          </a:ln>
        </p:spPr>
        <p:txBody>
          <a:bodyPr lIns="90000" tIns="45000" rIns="90000" bIns="45000">
            <a:noAutofit/>
          </a:bodyPr>
          <a:lstStyle/>
          <a:p>
            <a:pPr>
              <a:lnSpc>
                <a:spcPct val="100000"/>
              </a:lnSpc>
            </a:pPr>
            <a:fld id="{1EF42D2D-BDDA-4085-BAE9-37D391D57C99}" type="slidenum">
              <a:rPr lang="en-US" sz="1800" b="0" strike="noStrike" spc="-1">
                <a:solidFill>
                  <a:srgbClr val="000000"/>
                </a:solidFill>
                <a:latin typeface="Arial"/>
              </a:rPr>
              <a:pPr>
                <a:lnSpc>
                  <a:spcPct val="100000"/>
                </a:lnSpc>
              </a:pPr>
              <a:t>18</a:t>
            </a:fld>
            <a:endParaRPr lang="el-GR" sz="1800" b="0" strike="noStrike" spc="-1">
              <a:latin typeface="Times New Roman"/>
            </a:endParaRPr>
          </a:p>
        </p:txBody>
      </p:sp>
      <p:pic>
        <p:nvPicPr>
          <p:cNvPr id="317" name="Picture 6" descr="Screen Shot 2019-12-21 at 3.54.20 PM.png"/>
          <p:cNvPicPr/>
          <p:nvPr/>
        </p:nvPicPr>
        <p:blipFill>
          <a:blip r:embed="rId2"/>
          <a:srcRect l="982"/>
          <a:stretch/>
        </p:blipFill>
        <p:spPr>
          <a:xfrm>
            <a:off x="243720" y="2304000"/>
            <a:ext cx="3709800" cy="708840"/>
          </a:xfrm>
          <a:prstGeom prst="rect">
            <a:avLst/>
          </a:prstGeom>
          <a:ln w="0">
            <a:noFill/>
          </a:ln>
        </p:spPr>
      </p:pic>
      <p:pic>
        <p:nvPicPr>
          <p:cNvPr id="318" name="Picture 7" descr="Screen Shot 2019-12-21 at 3.54.25 PM.png"/>
          <p:cNvPicPr/>
          <p:nvPr/>
        </p:nvPicPr>
        <p:blipFill>
          <a:blip r:embed="rId3"/>
          <a:srcRect l="2415"/>
          <a:stretch/>
        </p:blipFill>
        <p:spPr>
          <a:xfrm>
            <a:off x="243720" y="4228920"/>
            <a:ext cx="1674000" cy="743400"/>
          </a:xfrm>
          <a:prstGeom prst="rect">
            <a:avLst/>
          </a:prstGeom>
          <a:ln w="0">
            <a:noFill/>
          </a:ln>
        </p:spPr>
      </p:pic>
      <p:pic>
        <p:nvPicPr>
          <p:cNvPr id="319" name="Picture 5"/>
          <p:cNvPicPr/>
          <p:nvPr/>
        </p:nvPicPr>
        <p:blipFill>
          <a:blip r:embed="rId4"/>
          <a:stretch/>
        </p:blipFill>
        <p:spPr>
          <a:xfrm>
            <a:off x="243720" y="1574280"/>
            <a:ext cx="2479320" cy="680760"/>
          </a:xfrm>
          <a:prstGeom prst="rect">
            <a:avLst/>
          </a:prstGeom>
          <a:ln w="0">
            <a:noFill/>
          </a:ln>
        </p:spPr>
      </p:pic>
      <p:pic>
        <p:nvPicPr>
          <p:cNvPr id="320" name="Picture 8"/>
          <p:cNvPicPr/>
          <p:nvPr/>
        </p:nvPicPr>
        <p:blipFill>
          <a:blip r:embed="rId5"/>
          <a:stretch/>
        </p:blipFill>
        <p:spPr>
          <a:xfrm>
            <a:off x="243720" y="3035160"/>
            <a:ext cx="3157920" cy="65808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extShape 1"/>
          <p:cNvSpPr txBox="1"/>
          <p:nvPr/>
        </p:nvSpPr>
        <p:spPr>
          <a:xfrm>
            <a:off x="457200" y="152640"/>
            <a:ext cx="8245080" cy="1371240"/>
          </a:xfrm>
          <a:prstGeom prst="rect">
            <a:avLst/>
          </a:prstGeom>
          <a:noFill/>
          <a:ln w="0">
            <a:noFill/>
          </a:ln>
        </p:spPr>
        <p:txBody>
          <a:bodyPr>
            <a:noAutofit/>
          </a:bodyPr>
          <a:lstStyle/>
          <a:p>
            <a:pPr>
              <a:lnSpc>
                <a:spcPct val="100000"/>
              </a:lnSpc>
            </a:pPr>
            <a:r>
              <a:rPr lang="en-US" sz="3600" b="0" strike="noStrike" cap="all" spc="-60">
                <a:solidFill>
                  <a:srgbClr val="D1282E"/>
                </a:solidFill>
                <a:latin typeface="Arial Black"/>
              </a:rPr>
              <a:t>Start and stop Moving</a:t>
            </a:r>
            <a:endParaRPr lang="en-US" sz="3600" b="0" strike="noStrike" spc="-1">
              <a:solidFill>
                <a:srgbClr val="000000"/>
              </a:solidFill>
              <a:latin typeface="Arial"/>
            </a:endParaRPr>
          </a:p>
        </p:txBody>
      </p:sp>
      <p:sp>
        <p:nvSpPr>
          <p:cNvPr id="322" name="TextShape 2"/>
          <p:cNvSpPr txBox="1"/>
          <p:nvPr/>
        </p:nvSpPr>
        <p:spPr>
          <a:xfrm>
            <a:off x="457200" y="6492960"/>
            <a:ext cx="3428640" cy="283320"/>
          </a:xfrm>
          <a:prstGeom prst="rect">
            <a:avLst/>
          </a:prstGeom>
          <a:noFill/>
          <a:ln w="0">
            <a:noFill/>
          </a:ln>
        </p:spPr>
        <p:txBody>
          <a:bodyPr>
            <a:noAutofit/>
          </a:bodyPr>
          <a:lstStyle/>
          <a:p>
            <a:pPr>
              <a:lnSpc>
                <a:spcPct val="100000"/>
              </a:lnSpc>
            </a:pPr>
            <a:r>
              <a:rPr lang="en-US" sz="1000" b="0" strike="noStrike" spc="-1">
                <a:solidFill>
                  <a:srgbClr val="000000"/>
                </a:solidFill>
                <a:latin typeface="Arial"/>
              </a:rPr>
              <a:t>© EV3Lessons.com, 2020, (Last edit: 12/21/19)</a:t>
            </a:r>
            <a:endParaRPr lang="el-GR" sz="1000" b="0" strike="noStrike" spc="-1">
              <a:latin typeface="Times New Roman"/>
            </a:endParaRPr>
          </a:p>
        </p:txBody>
      </p:sp>
      <p:sp>
        <p:nvSpPr>
          <p:cNvPr id="323" name="TextShape 3"/>
          <p:cNvSpPr txBox="1"/>
          <p:nvPr/>
        </p:nvSpPr>
        <p:spPr>
          <a:xfrm>
            <a:off x="8457480" y="6376320"/>
            <a:ext cx="626760" cy="364680"/>
          </a:xfrm>
          <a:prstGeom prst="rect">
            <a:avLst/>
          </a:prstGeom>
          <a:noFill/>
          <a:ln w="0">
            <a:noFill/>
          </a:ln>
        </p:spPr>
        <p:txBody>
          <a:bodyPr lIns="90000" tIns="45000" rIns="90000" bIns="45000">
            <a:noAutofit/>
          </a:bodyPr>
          <a:lstStyle/>
          <a:p>
            <a:pPr>
              <a:lnSpc>
                <a:spcPct val="100000"/>
              </a:lnSpc>
            </a:pPr>
            <a:fld id="{EE1E93E0-DFFE-4F88-AFF9-C294AD4A4F13}" type="slidenum">
              <a:rPr lang="en-US" sz="1800" b="0" strike="noStrike" spc="-1">
                <a:solidFill>
                  <a:srgbClr val="000000"/>
                </a:solidFill>
                <a:latin typeface="Arial"/>
              </a:rPr>
              <a:pPr>
                <a:lnSpc>
                  <a:spcPct val="100000"/>
                </a:lnSpc>
              </a:pPr>
              <a:t>19</a:t>
            </a:fld>
            <a:endParaRPr lang="el-GR" sz="1800" b="0" strike="noStrike" spc="-1">
              <a:latin typeface="Times New Roman"/>
            </a:endParaRPr>
          </a:p>
        </p:txBody>
      </p:sp>
      <p:sp>
        <p:nvSpPr>
          <p:cNvPr id="324" name="CustomShape 4"/>
          <p:cNvSpPr/>
          <p:nvPr/>
        </p:nvSpPr>
        <p:spPr>
          <a:xfrm>
            <a:off x="457200" y="1301400"/>
            <a:ext cx="5447520" cy="4855320"/>
          </a:xfrm>
          <a:prstGeom prst="rect">
            <a:avLst/>
          </a:prstGeom>
          <a:noFill/>
          <a:ln w="0">
            <a:noFill/>
          </a:ln>
        </p:spPr>
        <p:style>
          <a:lnRef idx="0">
            <a:scrgbClr r="0" g="0" b="0"/>
          </a:lnRef>
          <a:fillRef idx="0">
            <a:scrgbClr r="0" g="0" b="0"/>
          </a:fillRef>
          <a:effectRef idx="0">
            <a:scrgbClr r="0" g="0" b="0"/>
          </a:effectRef>
          <a:fontRef idx="minor"/>
        </p:style>
        <p:txBody>
          <a:bodyPr>
            <a:normAutofit fontScale="97000"/>
          </a:bodyPr>
          <a:lstStyle/>
          <a:p>
            <a:pPr>
              <a:lnSpc>
                <a:spcPct val="100000"/>
              </a:lnSpc>
              <a:spcBef>
                <a:spcPts val="400"/>
              </a:spcBef>
              <a:spcAft>
                <a:spcPts val="601"/>
              </a:spcAft>
              <a:tabLst>
                <a:tab pos="0" algn="l"/>
              </a:tabLst>
            </a:pPr>
            <a:r>
              <a:rPr lang="el-GR" sz="2000" b="1" spc="-1" dirty="0" smtClean="0">
                <a:solidFill>
                  <a:srgbClr val="000000"/>
                </a:solidFill>
                <a:latin typeface="Arial"/>
              </a:rPr>
              <a:t>Τι θα συνέβαινε αν τοποθετούσατε ένα μπλοκ </a:t>
            </a:r>
            <a:r>
              <a:rPr lang="el-GR" sz="2000" b="1" spc="-1" dirty="0" err="1" smtClean="0">
                <a:solidFill>
                  <a:srgbClr val="000000"/>
                </a:solidFill>
                <a:latin typeface="Arial"/>
              </a:rPr>
              <a:t>Start</a:t>
            </a:r>
            <a:r>
              <a:rPr lang="el-GR" sz="2000" b="1" spc="-1" dirty="0" smtClean="0">
                <a:solidFill>
                  <a:srgbClr val="000000"/>
                </a:solidFill>
                <a:latin typeface="Arial"/>
              </a:rPr>
              <a:t> </a:t>
            </a:r>
            <a:r>
              <a:rPr lang="el-GR" sz="2000" b="1" spc="-1" dirty="0" err="1" smtClean="0">
                <a:solidFill>
                  <a:srgbClr val="000000"/>
                </a:solidFill>
                <a:latin typeface="Arial"/>
              </a:rPr>
              <a:t>Moving</a:t>
            </a:r>
            <a:r>
              <a:rPr lang="el-GR" sz="2000" b="1" spc="-1" dirty="0" smtClean="0">
                <a:solidFill>
                  <a:srgbClr val="000000"/>
                </a:solidFill>
                <a:latin typeface="Arial"/>
              </a:rPr>
              <a:t>; </a:t>
            </a:r>
          </a:p>
          <a:p>
            <a:pPr>
              <a:lnSpc>
                <a:spcPct val="100000"/>
              </a:lnSpc>
              <a:spcBef>
                <a:spcPts val="400"/>
              </a:spcBef>
              <a:spcAft>
                <a:spcPts val="601"/>
              </a:spcAft>
              <a:tabLst>
                <a:tab pos="0" algn="l"/>
              </a:tabLst>
            </a:pPr>
            <a:r>
              <a:rPr lang="el-GR" sz="2000" b="1" spc="-1" dirty="0" smtClean="0">
                <a:solidFill>
                  <a:srgbClr val="000000"/>
                </a:solidFill>
                <a:latin typeface="Arial"/>
              </a:rPr>
              <a:t>Το ρομπότ θα… </a:t>
            </a:r>
          </a:p>
          <a:p>
            <a:pPr marL="457200" indent="-457200">
              <a:lnSpc>
                <a:spcPct val="100000"/>
              </a:lnSpc>
              <a:spcBef>
                <a:spcPts val="400"/>
              </a:spcBef>
              <a:spcAft>
                <a:spcPts val="601"/>
              </a:spcAft>
              <a:buAutoNum type="arabicParenR"/>
              <a:tabLst>
                <a:tab pos="0" algn="l"/>
              </a:tabLst>
            </a:pPr>
            <a:r>
              <a:rPr lang="el-GR" sz="2000" b="1" spc="-1" dirty="0" err="1" smtClean="0">
                <a:solidFill>
                  <a:srgbClr val="000000"/>
                </a:solidFill>
                <a:latin typeface="Arial"/>
              </a:rPr>
              <a:t>Κίνηθεί</a:t>
            </a:r>
            <a:r>
              <a:rPr lang="el-GR" sz="2000" b="1" spc="-1" dirty="0" smtClean="0">
                <a:solidFill>
                  <a:srgbClr val="000000"/>
                </a:solidFill>
                <a:latin typeface="Arial"/>
              </a:rPr>
              <a:t>; </a:t>
            </a:r>
          </a:p>
          <a:p>
            <a:pPr marL="457200" indent="-457200">
              <a:lnSpc>
                <a:spcPct val="100000"/>
              </a:lnSpc>
              <a:spcBef>
                <a:spcPts val="400"/>
              </a:spcBef>
              <a:spcAft>
                <a:spcPts val="601"/>
              </a:spcAft>
              <a:buAutoNum type="arabicParenR"/>
              <a:tabLst>
                <a:tab pos="0" algn="l"/>
              </a:tabLst>
            </a:pPr>
            <a:r>
              <a:rPr lang="el-GR" sz="2000" b="1" spc="-1" dirty="0" smtClean="0">
                <a:solidFill>
                  <a:srgbClr val="000000"/>
                </a:solidFill>
                <a:latin typeface="Arial"/>
              </a:rPr>
              <a:t> Κινηθεί για λίγο; </a:t>
            </a:r>
          </a:p>
          <a:p>
            <a:pPr marL="457200" indent="-457200">
              <a:lnSpc>
                <a:spcPct val="100000"/>
              </a:lnSpc>
              <a:spcBef>
                <a:spcPts val="400"/>
              </a:spcBef>
              <a:spcAft>
                <a:spcPts val="601"/>
              </a:spcAft>
              <a:buAutoNum type="arabicParenR"/>
              <a:tabLst>
                <a:tab pos="0" algn="l"/>
              </a:tabLst>
            </a:pPr>
            <a:r>
              <a:rPr lang="el-GR" sz="2000" b="1" spc="-1" dirty="0" smtClean="0">
                <a:solidFill>
                  <a:srgbClr val="000000"/>
                </a:solidFill>
                <a:latin typeface="Arial"/>
              </a:rPr>
              <a:t>Δεν θα κινηθεί καθόλου</a:t>
            </a:r>
            <a:r>
              <a:rPr lang="el-GR" sz="2000" dirty="0" smtClean="0"/>
              <a:t>; </a:t>
            </a:r>
            <a:endParaRPr lang="el-GR" sz="2000" dirty="0" smtClean="0"/>
          </a:p>
          <a:p>
            <a:pPr marL="457200" indent="-457200" algn="just">
              <a:lnSpc>
                <a:spcPct val="100000"/>
              </a:lnSpc>
              <a:spcBef>
                <a:spcPts val="400"/>
              </a:spcBef>
              <a:spcAft>
                <a:spcPts val="601"/>
              </a:spcAft>
              <a:tabLst>
                <a:tab pos="0" algn="l"/>
              </a:tabLst>
            </a:pPr>
            <a:r>
              <a:rPr lang="el-GR" sz="1600" b="1" i="1" spc="-1" dirty="0" smtClean="0">
                <a:solidFill>
                  <a:srgbClr val="000000"/>
                </a:solidFill>
                <a:latin typeface="Arial"/>
              </a:rPr>
              <a:t>ANS. </a:t>
            </a:r>
            <a:r>
              <a:rPr lang="el-GR" sz="1600" b="1" i="1" spc="-1" dirty="0" smtClean="0">
                <a:solidFill>
                  <a:srgbClr val="000000"/>
                </a:solidFill>
                <a:latin typeface="Arial"/>
              </a:rPr>
              <a:t>Κινείται </a:t>
            </a:r>
            <a:r>
              <a:rPr lang="el-GR" sz="1600" b="1" i="1" spc="-1" dirty="0" smtClean="0">
                <a:solidFill>
                  <a:srgbClr val="000000"/>
                </a:solidFill>
                <a:latin typeface="Arial"/>
              </a:rPr>
              <a:t>μέχρι να σταματήσει ή να τελειώσει το πρόγραμμα. </a:t>
            </a:r>
            <a:endParaRPr lang="el-GR" sz="1600" b="1" i="1" spc="-1" dirty="0" smtClean="0">
              <a:solidFill>
                <a:srgbClr val="000000"/>
              </a:solidFill>
              <a:latin typeface="Arial"/>
            </a:endParaRPr>
          </a:p>
          <a:p>
            <a:pPr marL="457200" indent="-457200" algn="just">
              <a:lnSpc>
                <a:spcPct val="100000"/>
              </a:lnSpc>
              <a:spcBef>
                <a:spcPts val="400"/>
              </a:spcBef>
              <a:spcAft>
                <a:spcPts val="601"/>
              </a:spcAft>
              <a:tabLst>
                <a:tab pos="0" algn="l"/>
              </a:tabLst>
            </a:pPr>
            <a:r>
              <a:rPr lang="el-GR" sz="2000" b="1" spc="-1" dirty="0" smtClean="0">
                <a:solidFill>
                  <a:srgbClr val="000000"/>
                </a:solidFill>
                <a:latin typeface="Arial"/>
              </a:rPr>
              <a:t>Σημειώστε ότι το πρόγραμμα δεν θα τελειώσει αν δεν έχετε </a:t>
            </a:r>
            <a:r>
              <a:rPr lang="en-US" sz="2000" b="1" spc="-1" dirty="0" smtClean="0">
                <a:solidFill>
                  <a:srgbClr val="000000"/>
                </a:solidFill>
                <a:latin typeface="Arial"/>
              </a:rPr>
              <a:t>Stop Program block</a:t>
            </a:r>
            <a:r>
              <a:rPr lang="el-GR" sz="2000" b="1" spc="-1" dirty="0" smtClean="0">
                <a:solidFill>
                  <a:srgbClr val="000000"/>
                </a:solidFill>
                <a:latin typeface="Arial"/>
              </a:rPr>
              <a:t>. </a:t>
            </a:r>
            <a:endParaRPr lang="el-GR" sz="2000" b="1" spc="-1" dirty="0" smtClean="0">
              <a:solidFill>
                <a:srgbClr val="000000"/>
              </a:solidFill>
              <a:latin typeface="Arial"/>
            </a:endParaRPr>
          </a:p>
          <a:p>
            <a:pPr marL="457200" indent="-457200" algn="just">
              <a:lnSpc>
                <a:spcPct val="100000"/>
              </a:lnSpc>
              <a:spcBef>
                <a:spcPts val="400"/>
              </a:spcBef>
              <a:spcAft>
                <a:spcPts val="601"/>
              </a:spcAft>
              <a:tabLst>
                <a:tab pos="0" algn="l"/>
              </a:tabLst>
            </a:pPr>
            <a:r>
              <a:rPr lang="el-GR" sz="2000" b="1" spc="-1" dirty="0" smtClean="0">
                <a:solidFill>
                  <a:srgbClr val="000000"/>
                </a:solidFill>
                <a:latin typeface="Arial"/>
              </a:rPr>
              <a:t>Τι </a:t>
            </a:r>
            <a:r>
              <a:rPr lang="el-GR" sz="2000" b="1" spc="-1" dirty="0" smtClean="0">
                <a:solidFill>
                  <a:srgbClr val="000000"/>
                </a:solidFill>
                <a:latin typeface="Arial"/>
              </a:rPr>
              <a:t>κάνει το </a:t>
            </a:r>
            <a:r>
              <a:rPr lang="el-GR" sz="2000" b="1" spc="-1" dirty="0" err="1" smtClean="0">
                <a:solidFill>
                  <a:srgbClr val="000000"/>
                </a:solidFill>
                <a:latin typeface="Arial"/>
              </a:rPr>
              <a:t>Motor</a:t>
            </a:r>
            <a:r>
              <a:rPr lang="el-GR" sz="2000" b="1" spc="-1" dirty="0" smtClean="0">
                <a:solidFill>
                  <a:srgbClr val="000000"/>
                </a:solidFill>
                <a:latin typeface="Arial"/>
              </a:rPr>
              <a:t> </a:t>
            </a:r>
            <a:r>
              <a:rPr lang="el-GR" sz="2000" b="1" spc="-1" dirty="0" err="1" smtClean="0">
                <a:solidFill>
                  <a:srgbClr val="000000"/>
                </a:solidFill>
                <a:latin typeface="Arial"/>
              </a:rPr>
              <a:t>Off</a:t>
            </a:r>
            <a:r>
              <a:rPr lang="el-GR" sz="2000" b="1" spc="-1" dirty="0" smtClean="0">
                <a:solidFill>
                  <a:srgbClr val="000000"/>
                </a:solidFill>
                <a:latin typeface="Arial"/>
              </a:rPr>
              <a:t>; </a:t>
            </a:r>
            <a:endParaRPr lang="el-GR" sz="2000" b="1" spc="-1" dirty="0" smtClean="0">
              <a:solidFill>
                <a:srgbClr val="000000"/>
              </a:solidFill>
              <a:latin typeface="Arial"/>
            </a:endParaRPr>
          </a:p>
          <a:p>
            <a:pPr marL="457200" indent="-457200" algn="just">
              <a:lnSpc>
                <a:spcPct val="100000"/>
              </a:lnSpc>
              <a:spcBef>
                <a:spcPts val="400"/>
              </a:spcBef>
              <a:spcAft>
                <a:spcPts val="601"/>
              </a:spcAft>
              <a:tabLst>
                <a:tab pos="0" algn="l"/>
              </a:tabLst>
            </a:pPr>
            <a:r>
              <a:rPr lang="el-GR" sz="1600" b="1" i="1" spc="-1" dirty="0" smtClean="0">
                <a:solidFill>
                  <a:srgbClr val="000000"/>
                </a:solidFill>
                <a:latin typeface="Arial"/>
              </a:rPr>
              <a:t>ANS</a:t>
            </a:r>
            <a:r>
              <a:rPr lang="el-GR" sz="1600" b="1" i="1" spc="-1" dirty="0" smtClean="0">
                <a:solidFill>
                  <a:srgbClr val="000000"/>
                </a:solidFill>
                <a:latin typeface="Arial"/>
              </a:rPr>
              <a:t>. </a:t>
            </a:r>
            <a:r>
              <a:rPr lang="el-GR" sz="1600" b="1" i="1" spc="-1" dirty="0" smtClean="0">
                <a:solidFill>
                  <a:srgbClr val="000000"/>
                </a:solidFill>
                <a:latin typeface="Arial"/>
              </a:rPr>
              <a:t>Σταματάει </a:t>
            </a:r>
            <a:r>
              <a:rPr lang="el-GR" sz="1600" b="1" i="1" spc="-1" dirty="0" smtClean="0">
                <a:solidFill>
                  <a:srgbClr val="000000"/>
                </a:solidFill>
                <a:latin typeface="Arial"/>
              </a:rPr>
              <a:t>τους κινητήρες</a:t>
            </a:r>
            <a:r>
              <a:rPr lang="el-GR" sz="1600" b="1" i="1" spc="-1" dirty="0" smtClean="0">
                <a:solidFill>
                  <a:srgbClr val="000000"/>
                </a:solidFill>
                <a:latin typeface="Arial"/>
              </a:rPr>
              <a:t>.</a:t>
            </a:r>
            <a:endParaRPr lang="el-GR" sz="1600" b="0" i="1" strike="noStrike" spc="-1" dirty="0">
              <a:latin typeface="Arial"/>
            </a:endParaRPr>
          </a:p>
        </p:txBody>
      </p:sp>
      <p:pic>
        <p:nvPicPr>
          <p:cNvPr id="325" name="Picture 2" descr="Screen Shot 2019-12-21 at 3.54.20 PM.png"/>
          <p:cNvPicPr/>
          <p:nvPr/>
        </p:nvPicPr>
        <p:blipFill>
          <a:blip r:embed="rId2"/>
          <a:stretch/>
        </p:blipFill>
        <p:spPr>
          <a:xfrm>
            <a:off x="5022360" y="2298600"/>
            <a:ext cx="3679920" cy="696240"/>
          </a:xfrm>
          <a:prstGeom prst="rect">
            <a:avLst/>
          </a:prstGeom>
          <a:ln w="0">
            <a:noFill/>
          </a:ln>
        </p:spPr>
      </p:pic>
      <p:sp>
        <p:nvSpPr>
          <p:cNvPr id="326" name="CustomShape 5"/>
          <p:cNvSpPr/>
          <p:nvPr/>
        </p:nvSpPr>
        <p:spPr>
          <a:xfrm>
            <a:off x="5905080" y="3920040"/>
            <a:ext cx="3033000" cy="913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Arial"/>
              </a:rPr>
              <a:t>Note that this is a different behavior than EV3-G users might be familiar with.</a:t>
            </a:r>
            <a:endParaRPr lang="el-GR" sz="1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Shape 1"/>
          <p:cNvSpPr txBox="1"/>
          <p:nvPr/>
        </p:nvSpPr>
        <p:spPr>
          <a:xfrm>
            <a:off x="457200" y="152640"/>
            <a:ext cx="8245080" cy="1371240"/>
          </a:xfrm>
          <a:prstGeom prst="rect">
            <a:avLst/>
          </a:prstGeom>
          <a:noFill/>
          <a:ln w="0">
            <a:noFill/>
          </a:ln>
        </p:spPr>
        <p:txBody>
          <a:bodyPr>
            <a:noAutofit/>
          </a:bodyPr>
          <a:lstStyle/>
          <a:p>
            <a:r>
              <a:rPr lang="el-GR" sz="3600" cap="all" spc="-60" dirty="0">
                <a:solidFill>
                  <a:srgbClr val="D1282E"/>
                </a:solidFill>
                <a:latin typeface="Arial Black"/>
              </a:rPr>
              <a:t>ΑΝΤΙΚΕΙΜΕΝΑ ΜΑΘΗΣΗΣ </a:t>
            </a:r>
            <a:endParaRPr lang="en-US" sz="3600" cap="all" spc="-60" dirty="0">
              <a:solidFill>
                <a:srgbClr val="D1282E"/>
              </a:solidFill>
              <a:latin typeface="Arial Black"/>
            </a:endParaRPr>
          </a:p>
        </p:txBody>
      </p:sp>
      <p:sp>
        <p:nvSpPr>
          <p:cNvPr id="112" name="TextShape 2"/>
          <p:cNvSpPr txBox="1"/>
          <p:nvPr/>
        </p:nvSpPr>
        <p:spPr>
          <a:xfrm>
            <a:off x="457200" y="1752480"/>
            <a:ext cx="8245080" cy="4373280"/>
          </a:xfrm>
          <a:prstGeom prst="rect">
            <a:avLst/>
          </a:prstGeom>
          <a:noFill/>
          <a:ln w="0">
            <a:noFill/>
          </a:ln>
        </p:spPr>
        <p:txBody>
          <a:bodyPr>
            <a:normAutofit/>
          </a:bodyPr>
          <a:lstStyle/>
          <a:p>
            <a:pPr marL="457560" indent="-457200">
              <a:lnSpc>
                <a:spcPct val="150000"/>
              </a:lnSpc>
              <a:spcBef>
                <a:spcPts val="400"/>
              </a:spcBef>
              <a:spcAft>
                <a:spcPts val="601"/>
              </a:spcAft>
              <a:buClr>
                <a:srgbClr val="000000"/>
              </a:buClr>
              <a:buFont typeface="+mj-lt"/>
              <a:buAutoNum type="arabicPeriod"/>
            </a:pPr>
            <a:r>
              <a:rPr lang="el-GR" sz="2000" b="1" dirty="0" smtClean="0">
                <a:latin typeface="+mj-lt"/>
              </a:rPr>
              <a:t>Να πηγαίνεις το ρομπότ εμπρός και πίσω </a:t>
            </a:r>
          </a:p>
          <a:p>
            <a:pPr marL="457560" indent="-457200">
              <a:lnSpc>
                <a:spcPct val="150000"/>
              </a:lnSpc>
              <a:spcBef>
                <a:spcPts val="400"/>
              </a:spcBef>
              <a:spcAft>
                <a:spcPts val="601"/>
              </a:spcAft>
              <a:buClr>
                <a:srgbClr val="000000"/>
              </a:buClr>
              <a:buFont typeface="+mj-lt"/>
              <a:buAutoNum type="arabicPeriod"/>
            </a:pPr>
            <a:r>
              <a:rPr lang="el-GR" sz="2000" b="1" dirty="0" smtClean="0">
                <a:latin typeface="+mj-lt"/>
              </a:rPr>
              <a:t>Η χρήση του </a:t>
            </a:r>
            <a:r>
              <a:rPr lang="el-GR" sz="2000" b="1" dirty="0" err="1" smtClean="0">
                <a:latin typeface="+mj-lt"/>
              </a:rPr>
              <a:t>Move</a:t>
            </a:r>
            <a:r>
              <a:rPr lang="el-GR" sz="2000" b="1" dirty="0" smtClean="0">
                <a:latin typeface="+mj-lt"/>
              </a:rPr>
              <a:t> </a:t>
            </a:r>
            <a:r>
              <a:rPr lang="el-GR" sz="2000" b="1" dirty="0" err="1" smtClean="0">
                <a:latin typeface="+mj-lt"/>
              </a:rPr>
              <a:t>Steering</a:t>
            </a:r>
            <a:r>
              <a:rPr lang="el-GR" sz="2000" b="1" dirty="0" smtClean="0">
                <a:latin typeface="+mj-lt"/>
              </a:rPr>
              <a:t> </a:t>
            </a:r>
            <a:r>
              <a:rPr lang="el-GR" sz="2000" b="1" dirty="0" err="1" smtClean="0">
                <a:latin typeface="+mj-lt"/>
              </a:rPr>
              <a:t>block</a:t>
            </a:r>
            <a:r>
              <a:rPr lang="el-GR" sz="2000" b="1" dirty="0" smtClean="0">
                <a:latin typeface="+mj-lt"/>
              </a:rPr>
              <a:t> </a:t>
            </a:r>
          </a:p>
          <a:p>
            <a:pPr marL="457560" indent="-457200">
              <a:lnSpc>
                <a:spcPct val="150000"/>
              </a:lnSpc>
              <a:spcBef>
                <a:spcPts val="400"/>
              </a:spcBef>
              <a:spcAft>
                <a:spcPts val="601"/>
              </a:spcAft>
              <a:buClr>
                <a:srgbClr val="000000"/>
              </a:buClr>
              <a:buFont typeface="+mj-lt"/>
              <a:buAutoNum type="arabicPeriod"/>
            </a:pPr>
            <a:r>
              <a:rPr lang="el-GR" sz="2000" b="1" dirty="0" smtClean="0">
                <a:latin typeface="+mj-lt"/>
              </a:rPr>
              <a:t>Οι ενδείξεις αισθητήρων από το </a:t>
            </a:r>
            <a:r>
              <a:rPr lang="el-GR" sz="2000" b="1" dirty="0" err="1" smtClean="0">
                <a:latin typeface="+mj-lt"/>
              </a:rPr>
              <a:t>Port</a:t>
            </a:r>
            <a:r>
              <a:rPr lang="el-GR" sz="2000" b="1" dirty="0" smtClean="0">
                <a:latin typeface="+mj-lt"/>
              </a:rPr>
              <a:t> </a:t>
            </a:r>
            <a:r>
              <a:rPr lang="el-GR" sz="2000" b="1" dirty="0" err="1" smtClean="0">
                <a:latin typeface="+mj-lt"/>
              </a:rPr>
              <a:t>View</a:t>
            </a:r>
            <a:endParaRPr lang="en-US" sz="2000" b="1" strike="noStrike" spc="-1" dirty="0">
              <a:solidFill>
                <a:srgbClr val="000000"/>
              </a:solidFill>
              <a:latin typeface="+mj-lt"/>
            </a:endParaRPr>
          </a:p>
        </p:txBody>
      </p:sp>
      <p:sp>
        <p:nvSpPr>
          <p:cNvPr id="113" name="TextShape 3"/>
          <p:cNvSpPr txBox="1"/>
          <p:nvPr/>
        </p:nvSpPr>
        <p:spPr>
          <a:xfrm>
            <a:off x="457200" y="6492960"/>
            <a:ext cx="3428640" cy="283320"/>
          </a:xfrm>
          <a:prstGeom prst="rect">
            <a:avLst/>
          </a:prstGeom>
          <a:noFill/>
          <a:ln w="0">
            <a:noFill/>
          </a:ln>
        </p:spPr>
        <p:txBody>
          <a:bodyPr>
            <a:noAutofit/>
          </a:bodyPr>
          <a:lstStyle/>
          <a:p>
            <a:pPr>
              <a:lnSpc>
                <a:spcPct val="100000"/>
              </a:lnSpc>
            </a:pPr>
            <a:r>
              <a:rPr lang="en-US" sz="1000" b="0" strike="noStrike" spc="-1">
                <a:solidFill>
                  <a:srgbClr val="000000"/>
                </a:solidFill>
                <a:latin typeface="Arial"/>
              </a:rPr>
              <a:t>© EV3Lessons.com, 2020, Last Update: (12/21/2019)</a:t>
            </a:r>
            <a:endParaRPr lang="el-GR" sz="1000" b="0" strike="noStrike" spc="-1">
              <a:latin typeface="Times New Roman"/>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extShape 1"/>
          <p:cNvSpPr txBox="1"/>
          <p:nvPr/>
        </p:nvSpPr>
        <p:spPr>
          <a:xfrm>
            <a:off x="457200" y="152640"/>
            <a:ext cx="8245080" cy="1371240"/>
          </a:xfrm>
          <a:prstGeom prst="rect">
            <a:avLst/>
          </a:prstGeom>
          <a:noFill/>
          <a:ln w="0">
            <a:noFill/>
          </a:ln>
        </p:spPr>
        <p:txBody>
          <a:bodyPr>
            <a:noAutofit/>
          </a:bodyPr>
          <a:lstStyle/>
          <a:p>
            <a:pPr>
              <a:lnSpc>
                <a:spcPct val="100000"/>
              </a:lnSpc>
            </a:pPr>
            <a:r>
              <a:rPr lang="en-US" sz="3600" b="0" strike="noStrike" cap="all" spc="-60">
                <a:solidFill>
                  <a:srgbClr val="D1282E"/>
                </a:solidFill>
                <a:latin typeface="Arial Black"/>
              </a:rPr>
              <a:t>Wait Block</a:t>
            </a:r>
            <a:endParaRPr lang="en-US" sz="3600" b="0" strike="noStrike" spc="-1">
              <a:solidFill>
                <a:srgbClr val="000000"/>
              </a:solidFill>
              <a:latin typeface="Arial"/>
            </a:endParaRPr>
          </a:p>
        </p:txBody>
      </p:sp>
      <p:sp>
        <p:nvSpPr>
          <p:cNvPr id="328" name="TextShape 2"/>
          <p:cNvSpPr txBox="1"/>
          <p:nvPr/>
        </p:nvSpPr>
        <p:spPr>
          <a:xfrm>
            <a:off x="457200" y="1752480"/>
            <a:ext cx="8245080" cy="4373280"/>
          </a:xfrm>
          <a:prstGeom prst="rect">
            <a:avLst/>
          </a:prstGeom>
          <a:noFill/>
          <a:ln w="0">
            <a:noFill/>
          </a:ln>
        </p:spPr>
        <p:txBody>
          <a:bodyPr>
            <a:noAutofit/>
          </a:bodyPr>
          <a:lstStyle/>
          <a:p>
            <a:pPr>
              <a:lnSpc>
                <a:spcPct val="100000"/>
              </a:lnSpc>
              <a:spcBef>
                <a:spcPts val="400"/>
              </a:spcBef>
              <a:spcAft>
                <a:spcPts val="601"/>
              </a:spcAft>
              <a:tabLst>
                <a:tab pos="0" algn="l"/>
              </a:tabLst>
            </a:pPr>
            <a:r>
              <a:rPr lang="en-US" sz="2000" b="1" strike="noStrike" spc="-1" dirty="0">
                <a:solidFill>
                  <a:srgbClr val="000000"/>
                </a:solidFill>
                <a:latin typeface="Arial"/>
              </a:rPr>
              <a:t>Start and Stop Moving blocks are typically used along with wait blocks. Wait blocks hold up the program execution until some event occurs. The lessons on sensors cover wait blocks in more detail.</a:t>
            </a:r>
          </a:p>
          <a:p>
            <a:pPr>
              <a:lnSpc>
                <a:spcPct val="100000"/>
              </a:lnSpc>
              <a:spcBef>
                <a:spcPts val="400"/>
              </a:spcBef>
              <a:spcAft>
                <a:spcPts val="601"/>
              </a:spcAft>
              <a:tabLst>
                <a:tab pos="0" algn="l"/>
              </a:tabLst>
            </a:pPr>
            <a:r>
              <a:rPr lang="en-US" sz="2000" b="1" strike="noStrike" spc="-1" dirty="0">
                <a:solidFill>
                  <a:srgbClr val="000000"/>
                </a:solidFill>
                <a:latin typeface="Arial"/>
              </a:rPr>
              <a:t>For now, we will use the Wait for Seconds block</a:t>
            </a:r>
          </a:p>
          <a:p>
            <a:pPr>
              <a:lnSpc>
                <a:spcPct val="100000"/>
              </a:lnSpc>
              <a:spcBef>
                <a:spcPts val="400"/>
              </a:spcBef>
              <a:spcAft>
                <a:spcPts val="601"/>
              </a:spcAft>
              <a:tabLst>
                <a:tab pos="0" algn="l"/>
              </a:tabLst>
            </a:pPr>
            <a:endParaRPr lang="en-US" sz="2000" b="1" strike="noStrike" spc="-1" dirty="0">
              <a:solidFill>
                <a:srgbClr val="000000"/>
              </a:solidFill>
              <a:latin typeface="Arial"/>
            </a:endParaRPr>
          </a:p>
          <a:p>
            <a:pPr>
              <a:lnSpc>
                <a:spcPct val="100000"/>
              </a:lnSpc>
              <a:spcBef>
                <a:spcPts val="400"/>
              </a:spcBef>
              <a:spcAft>
                <a:spcPts val="601"/>
              </a:spcAft>
              <a:tabLst>
                <a:tab pos="0" algn="l"/>
              </a:tabLst>
            </a:pPr>
            <a:endParaRPr lang="en-US" sz="2000" b="1" strike="noStrike" spc="-1" dirty="0">
              <a:solidFill>
                <a:srgbClr val="000000"/>
              </a:solidFill>
              <a:latin typeface="Arial"/>
            </a:endParaRPr>
          </a:p>
          <a:p>
            <a:pPr>
              <a:lnSpc>
                <a:spcPct val="100000"/>
              </a:lnSpc>
              <a:spcBef>
                <a:spcPts val="400"/>
              </a:spcBef>
              <a:spcAft>
                <a:spcPts val="601"/>
              </a:spcAft>
              <a:tabLst>
                <a:tab pos="0" algn="l"/>
              </a:tabLst>
            </a:pPr>
            <a:r>
              <a:rPr lang="en-US" sz="2000" b="1" strike="noStrike" spc="-1" dirty="0">
                <a:solidFill>
                  <a:srgbClr val="000000"/>
                </a:solidFill>
                <a:latin typeface="Arial"/>
              </a:rPr>
              <a:t>This block takes the entered number of seconds to run</a:t>
            </a:r>
          </a:p>
          <a:p>
            <a:pPr>
              <a:lnSpc>
                <a:spcPct val="100000"/>
              </a:lnSpc>
              <a:spcBef>
                <a:spcPts val="400"/>
              </a:spcBef>
              <a:spcAft>
                <a:spcPts val="601"/>
              </a:spcAft>
              <a:tabLst>
                <a:tab pos="0" algn="l"/>
              </a:tabLst>
            </a:pPr>
            <a:r>
              <a:rPr lang="en-US" sz="2000" b="1" strike="noStrike" spc="-1" dirty="0">
                <a:solidFill>
                  <a:srgbClr val="000000"/>
                </a:solidFill>
                <a:latin typeface="Arial"/>
              </a:rPr>
              <a:t>Can you solve Challenge 1 (Move 3 Seconds) using Start Move and Wait blocks?</a:t>
            </a:r>
          </a:p>
        </p:txBody>
      </p:sp>
      <p:sp>
        <p:nvSpPr>
          <p:cNvPr id="329" name="TextShape 3"/>
          <p:cNvSpPr txBox="1"/>
          <p:nvPr/>
        </p:nvSpPr>
        <p:spPr>
          <a:xfrm>
            <a:off x="457200" y="6492960"/>
            <a:ext cx="3428640" cy="283320"/>
          </a:xfrm>
          <a:prstGeom prst="rect">
            <a:avLst/>
          </a:prstGeom>
          <a:noFill/>
          <a:ln w="0">
            <a:noFill/>
          </a:ln>
        </p:spPr>
        <p:txBody>
          <a:bodyPr>
            <a:noAutofit/>
          </a:bodyPr>
          <a:lstStyle/>
          <a:p>
            <a:pPr>
              <a:lnSpc>
                <a:spcPct val="100000"/>
              </a:lnSpc>
            </a:pPr>
            <a:r>
              <a:rPr lang="en-US" sz="1000" b="0" strike="noStrike" spc="-1">
                <a:solidFill>
                  <a:srgbClr val="000000"/>
                </a:solidFill>
                <a:latin typeface="Arial"/>
              </a:rPr>
              <a:t>© EV3Lessons.com, 2020, Last Update: (12/21/2019)</a:t>
            </a:r>
            <a:endParaRPr lang="el-GR" sz="1000" b="0" strike="noStrike" spc="-1">
              <a:latin typeface="Times New Roman"/>
            </a:endParaRPr>
          </a:p>
        </p:txBody>
      </p:sp>
      <p:pic>
        <p:nvPicPr>
          <p:cNvPr id="330" name="Picture 4"/>
          <p:cNvPicPr/>
          <p:nvPr/>
        </p:nvPicPr>
        <p:blipFill>
          <a:blip r:embed="rId2"/>
          <a:stretch/>
        </p:blipFill>
        <p:spPr>
          <a:xfrm>
            <a:off x="3258720" y="3548880"/>
            <a:ext cx="1747080" cy="66240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extShape 1"/>
          <p:cNvSpPr txBox="1"/>
          <p:nvPr/>
        </p:nvSpPr>
        <p:spPr>
          <a:xfrm>
            <a:off x="457200" y="152640"/>
            <a:ext cx="8245080" cy="1371240"/>
          </a:xfrm>
          <a:prstGeom prst="rect">
            <a:avLst/>
          </a:prstGeom>
          <a:noFill/>
          <a:ln w="0">
            <a:noFill/>
          </a:ln>
        </p:spPr>
        <p:txBody>
          <a:bodyPr>
            <a:noAutofit/>
          </a:bodyPr>
          <a:lstStyle/>
          <a:p>
            <a:pPr>
              <a:lnSpc>
                <a:spcPct val="100000"/>
              </a:lnSpc>
            </a:pPr>
            <a:r>
              <a:rPr lang="en-US" sz="3600" b="0" strike="noStrike" cap="all" spc="-60">
                <a:solidFill>
                  <a:srgbClr val="D1282E"/>
                </a:solidFill>
                <a:latin typeface="Arial Black"/>
              </a:rPr>
              <a:t>Other Ways to Move 3 Seconds</a:t>
            </a:r>
            <a:endParaRPr lang="en-US" sz="3600" b="0" strike="noStrike" spc="-1">
              <a:solidFill>
                <a:srgbClr val="000000"/>
              </a:solidFill>
              <a:latin typeface="Arial"/>
            </a:endParaRPr>
          </a:p>
        </p:txBody>
      </p:sp>
      <p:sp>
        <p:nvSpPr>
          <p:cNvPr id="332" name="TextShape 2"/>
          <p:cNvSpPr txBox="1"/>
          <p:nvPr/>
        </p:nvSpPr>
        <p:spPr>
          <a:xfrm>
            <a:off x="457200" y="1752480"/>
            <a:ext cx="3225600" cy="4373280"/>
          </a:xfrm>
          <a:prstGeom prst="rect">
            <a:avLst/>
          </a:prstGeom>
          <a:noFill/>
          <a:ln w="0">
            <a:noFill/>
          </a:ln>
        </p:spPr>
        <p:txBody>
          <a:bodyPr>
            <a:noAutofit/>
          </a:bodyPr>
          <a:lstStyle/>
          <a:p>
            <a:pPr>
              <a:spcBef>
                <a:spcPts val="400"/>
              </a:spcBef>
              <a:spcAft>
                <a:spcPts val="601"/>
              </a:spcAft>
              <a:tabLst>
                <a:tab pos="0" algn="l"/>
              </a:tabLst>
            </a:pPr>
            <a:r>
              <a:rPr lang="el-GR" sz="2000" b="1" spc="-1" dirty="0" smtClean="0">
                <a:solidFill>
                  <a:srgbClr val="000000"/>
                </a:solidFill>
                <a:latin typeface="Arial"/>
              </a:rPr>
              <a:t>Το </a:t>
            </a:r>
            <a:r>
              <a:rPr lang="en-US" sz="2000" b="1" spc="-1" dirty="0" smtClean="0">
                <a:solidFill>
                  <a:srgbClr val="000000"/>
                </a:solidFill>
                <a:latin typeface="Arial"/>
              </a:rPr>
              <a:t>Start Moving block</a:t>
            </a:r>
            <a:r>
              <a:rPr lang="el-GR" sz="2000" b="1" spc="-1" dirty="0" smtClean="0">
                <a:solidFill>
                  <a:srgbClr val="000000"/>
                </a:solidFill>
                <a:latin typeface="Arial"/>
              </a:rPr>
              <a:t> ξεκινά την κίνηση του ρομπότ. </a:t>
            </a:r>
            <a:endParaRPr lang="el-GR" sz="2000" b="1" spc="-1" dirty="0" smtClean="0">
              <a:solidFill>
                <a:srgbClr val="000000"/>
              </a:solidFill>
              <a:latin typeface="Arial"/>
            </a:endParaRPr>
          </a:p>
          <a:p>
            <a:pPr>
              <a:spcBef>
                <a:spcPts val="400"/>
              </a:spcBef>
              <a:spcAft>
                <a:spcPts val="601"/>
              </a:spcAft>
              <a:tabLst>
                <a:tab pos="0" algn="l"/>
              </a:tabLst>
            </a:pPr>
            <a:r>
              <a:rPr lang="el-GR" sz="2000" b="1" spc="-1" dirty="0" smtClean="0">
                <a:solidFill>
                  <a:srgbClr val="000000"/>
                </a:solidFill>
                <a:latin typeface="Arial"/>
              </a:rPr>
              <a:t>Μετά </a:t>
            </a:r>
            <a:r>
              <a:rPr lang="el-GR" sz="2000" b="1" spc="-1" dirty="0" smtClean="0">
                <a:solidFill>
                  <a:srgbClr val="000000"/>
                </a:solidFill>
                <a:latin typeface="Arial"/>
              </a:rPr>
              <a:t>την ενεργοποίηση των κινητήρων, το πρόγραμμα ξεκινά την εκτέλεση του </a:t>
            </a:r>
            <a:r>
              <a:rPr lang="en-US" sz="2000" b="1" spc="-1" dirty="0" smtClean="0">
                <a:solidFill>
                  <a:srgbClr val="000000"/>
                </a:solidFill>
                <a:latin typeface="Arial"/>
              </a:rPr>
              <a:t>Wait block</a:t>
            </a:r>
            <a:r>
              <a:rPr lang="el-GR" sz="2000" b="1" spc="-1" dirty="0" smtClean="0">
                <a:solidFill>
                  <a:srgbClr val="000000"/>
                </a:solidFill>
                <a:latin typeface="Arial"/>
              </a:rPr>
              <a:t>. Αυτό </a:t>
            </a:r>
            <a:r>
              <a:rPr lang="el-GR" sz="2000" b="1" spc="-1" dirty="0" smtClean="0">
                <a:solidFill>
                  <a:srgbClr val="000000"/>
                </a:solidFill>
                <a:latin typeface="Arial"/>
              </a:rPr>
              <a:t>διαρκεί 3 δευτερόλεπτα για να τρέξει. </a:t>
            </a:r>
            <a:endParaRPr lang="el-GR" sz="2000" b="1" spc="-1" dirty="0" smtClean="0">
              <a:solidFill>
                <a:srgbClr val="000000"/>
              </a:solidFill>
              <a:latin typeface="Arial"/>
            </a:endParaRPr>
          </a:p>
          <a:p>
            <a:pPr>
              <a:spcBef>
                <a:spcPts val="400"/>
              </a:spcBef>
              <a:spcAft>
                <a:spcPts val="601"/>
              </a:spcAft>
              <a:tabLst>
                <a:tab pos="0" algn="l"/>
              </a:tabLst>
            </a:pPr>
            <a:r>
              <a:rPr lang="el-GR" sz="2000" b="1" spc="-1" dirty="0" smtClean="0">
                <a:solidFill>
                  <a:srgbClr val="000000"/>
                </a:solidFill>
                <a:latin typeface="Arial"/>
              </a:rPr>
              <a:t>Το </a:t>
            </a:r>
            <a:r>
              <a:rPr lang="en-US" sz="2000" b="1" spc="-1" dirty="0" smtClean="0">
                <a:solidFill>
                  <a:srgbClr val="000000"/>
                </a:solidFill>
                <a:latin typeface="Arial"/>
              </a:rPr>
              <a:t>Stop Moving block </a:t>
            </a:r>
            <a:r>
              <a:rPr lang="el-GR" sz="2000" b="1" spc="-1" dirty="0" smtClean="0">
                <a:solidFill>
                  <a:srgbClr val="000000"/>
                </a:solidFill>
                <a:latin typeface="Arial"/>
              </a:rPr>
              <a:t> κάνει το ρομπότ να σταματήσει</a:t>
            </a:r>
            <a:endParaRPr lang="en-US" sz="2000" b="1" spc="-1" dirty="0">
              <a:solidFill>
                <a:srgbClr val="000000"/>
              </a:solidFill>
              <a:latin typeface="Arial"/>
            </a:endParaRPr>
          </a:p>
        </p:txBody>
      </p:sp>
      <p:sp>
        <p:nvSpPr>
          <p:cNvPr id="333" name="TextShape 3"/>
          <p:cNvSpPr txBox="1"/>
          <p:nvPr/>
        </p:nvSpPr>
        <p:spPr>
          <a:xfrm>
            <a:off x="457200" y="6492960"/>
            <a:ext cx="3428640" cy="283320"/>
          </a:xfrm>
          <a:prstGeom prst="rect">
            <a:avLst/>
          </a:prstGeom>
          <a:noFill/>
          <a:ln w="0">
            <a:noFill/>
          </a:ln>
        </p:spPr>
        <p:txBody>
          <a:bodyPr>
            <a:noAutofit/>
          </a:bodyPr>
          <a:lstStyle/>
          <a:p>
            <a:pPr>
              <a:lnSpc>
                <a:spcPct val="100000"/>
              </a:lnSpc>
            </a:pPr>
            <a:r>
              <a:rPr lang="en-US" sz="1000" b="0" strike="noStrike" spc="-1">
                <a:solidFill>
                  <a:srgbClr val="000000"/>
                </a:solidFill>
                <a:latin typeface="Arial"/>
              </a:rPr>
              <a:t>© EV3Lessons.com, 2020, Last Update: (12/21/2019)</a:t>
            </a:r>
            <a:endParaRPr lang="el-GR" sz="1000" b="0" strike="noStrike" spc="-1">
              <a:latin typeface="Times New Roman"/>
            </a:endParaRPr>
          </a:p>
        </p:txBody>
      </p:sp>
      <p:pic>
        <p:nvPicPr>
          <p:cNvPr id="334" name="Picture 3"/>
          <p:cNvPicPr/>
          <p:nvPr/>
        </p:nvPicPr>
        <p:blipFill>
          <a:blip r:embed="rId2"/>
          <a:stretch/>
        </p:blipFill>
        <p:spPr>
          <a:xfrm>
            <a:off x="4491720" y="2470680"/>
            <a:ext cx="3644640" cy="229824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extShape 1"/>
          <p:cNvSpPr txBox="1"/>
          <p:nvPr/>
        </p:nvSpPr>
        <p:spPr>
          <a:xfrm>
            <a:off x="356760" y="439200"/>
            <a:ext cx="8245080" cy="1371240"/>
          </a:xfrm>
          <a:prstGeom prst="rect">
            <a:avLst/>
          </a:prstGeom>
          <a:noFill/>
          <a:ln w="0">
            <a:noFill/>
          </a:ln>
        </p:spPr>
        <p:txBody>
          <a:bodyPr>
            <a:noAutofit/>
          </a:bodyPr>
          <a:lstStyle/>
          <a:p>
            <a:pPr>
              <a:lnSpc>
                <a:spcPct val="100000"/>
              </a:lnSpc>
            </a:pPr>
            <a:r>
              <a:rPr lang="en-US" sz="3600" b="0" strike="noStrike" cap="all" spc="-60">
                <a:solidFill>
                  <a:srgbClr val="D1282E"/>
                </a:solidFill>
                <a:latin typeface="Arial Black"/>
              </a:rPr>
              <a:t>CREDITS</a:t>
            </a:r>
            <a:endParaRPr lang="en-US" sz="3600" b="0" strike="noStrike" spc="-1">
              <a:solidFill>
                <a:srgbClr val="000000"/>
              </a:solidFill>
              <a:latin typeface="Arial"/>
            </a:endParaRPr>
          </a:p>
        </p:txBody>
      </p:sp>
      <p:sp>
        <p:nvSpPr>
          <p:cNvPr id="336" name="TextShape 2"/>
          <p:cNvSpPr txBox="1"/>
          <p:nvPr/>
        </p:nvSpPr>
        <p:spPr>
          <a:xfrm>
            <a:off x="457200" y="1480320"/>
            <a:ext cx="8245080" cy="4606920"/>
          </a:xfrm>
          <a:prstGeom prst="rect">
            <a:avLst/>
          </a:prstGeom>
          <a:noFill/>
          <a:ln w="0">
            <a:noFill/>
          </a:ln>
        </p:spPr>
        <p:txBody>
          <a:bodyPr>
            <a:noAutofit/>
          </a:bodyPr>
          <a:lstStyle/>
          <a:p>
            <a:pPr marL="343080" indent="-342720">
              <a:lnSpc>
                <a:spcPct val="100000"/>
              </a:lnSpc>
              <a:spcBef>
                <a:spcPts val="360"/>
              </a:spcBef>
              <a:spcAft>
                <a:spcPts val="601"/>
              </a:spcAft>
              <a:buClr>
                <a:srgbClr val="000000"/>
              </a:buClr>
              <a:buFont typeface="Arial"/>
              <a:buChar char="•"/>
            </a:pPr>
            <a:r>
              <a:rPr lang="en-US" sz="1800" b="1" strike="noStrike" spc="-1">
                <a:solidFill>
                  <a:srgbClr val="000000"/>
                </a:solidFill>
                <a:latin typeface="Arial"/>
              </a:rPr>
              <a:t>This tutorial was created by Sanjay Seshan and Arvind Seshan</a:t>
            </a:r>
          </a:p>
          <a:p>
            <a:pPr marL="343080" indent="-342720">
              <a:lnSpc>
                <a:spcPct val="100000"/>
              </a:lnSpc>
              <a:spcBef>
                <a:spcPts val="360"/>
              </a:spcBef>
              <a:spcAft>
                <a:spcPts val="601"/>
              </a:spcAft>
              <a:buClr>
                <a:srgbClr val="000000"/>
              </a:buClr>
              <a:buFont typeface="Arial"/>
              <a:buChar char="•"/>
            </a:pPr>
            <a:r>
              <a:rPr lang="en-US" sz="1800" b="1" strike="noStrike" spc="-1">
                <a:solidFill>
                  <a:srgbClr val="000000"/>
                </a:solidFill>
                <a:latin typeface="Arial"/>
              </a:rPr>
              <a:t>More lessons are available at www.ev3lessons.com</a:t>
            </a:r>
          </a:p>
        </p:txBody>
      </p:sp>
      <p:sp>
        <p:nvSpPr>
          <p:cNvPr id="337" name="CustomShape 3"/>
          <p:cNvSpPr/>
          <p:nvPr/>
        </p:nvSpPr>
        <p:spPr>
          <a:xfrm>
            <a:off x="457200" y="4600440"/>
            <a:ext cx="7913160" cy="983880"/>
          </a:xfrm>
          <a:prstGeom prst="rect">
            <a:avLst/>
          </a:prstGeom>
          <a:solidFill>
            <a:srgbClr val="F5F5F5"/>
          </a:solid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tabLst>
                <a:tab pos="0" algn="l"/>
              </a:tabLst>
            </a:pPr>
            <a:r>
              <a:rPr lang="en-US" sz="2000" b="0" strike="noStrike" spc="-1">
                <a:solidFill>
                  <a:srgbClr val="4374B7"/>
                </a:solidFill>
                <a:latin typeface="Helvetica Neue"/>
              </a:rPr>
              <a:t>                         </a:t>
            </a:r>
            <a:r>
              <a:t/>
            </a:r>
            <a:br/>
            <a:r>
              <a:rPr lang="en-US" sz="2000" b="0" strike="noStrike" spc="-1">
                <a:solidFill>
                  <a:srgbClr val="000000"/>
                </a:solidFill>
                <a:latin typeface="Helvetica Neue"/>
              </a:rPr>
              <a:t>This work is licensed under a </a:t>
            </a:r>
            <a:r>
              <a:rPr lang="en-US" sz="2000" b="0" strike="noStrike" spc="-1">
                <a:solidFill>
                  <a:srgbClr val="CC9900"/>
                </a:solidFill>
                <a:latin typeface="Helvetica Neue"/>
                <a:hlinkClick r:id="rId3"/>
              </a:rPr>
              <a:t>Creative Commons Attribution-NonCommercial-ShareAlike 4.0 International License</a:t>
            </a:r>
            <a:r>
              <a:rPr lang="en-US" sz="2000" b="0" strike="noStrike" spc="-1">
                <a:solidFill>
                  <a:srgbClr val="000000"/>
                </a:solidFill>
                <a:latin typeface="Helvetica Neue"/>
              </a:rPr>
              <a:t>.</a:t>
            </a:r>
            <a:r>
              <a:rPr lang="en-US" sz="1600" b="0" strike="noStrike" spc="-1">
                <a:solidFill>
                  <a:srgbClr val="000000"/>
                </a:solidFill>
                <a:latin typeface="Arial"/>
              </a:rPr>
              <a:t> </a:t>
            </a:r>
            <a:endParaRPr lang="el-GR" sz="1600" b="0" strike="noStrike" spc="-1">
              <a:latin typeface="Arial"/>
            </a:endParaRPr>
          </a:p>
        </p:txBody>
      </p:sp>
      <p:pic>
        <p:nvPicPr>
          <p:cNvPr id="338" name="Picture 2" descr="Creative Commons License"/>
          <p:cNvPicPr/>
          <p:nvPr/>
        </p:nvPicPr>
        <p:blipFill>
          <a:blip r:embed="rId4"/>
          <a:stretch/>
        </p:blipFill>
        <p:spPr>
          <a:xfrm>
            <a:off x="3618720" y="3609360"/>
            <a:ext cx="2161080" cy="761040"/>
          </a:xfrm>
          <a:prstGeom prst="rect">
            <a:avLst/>
          </a:prstGeom>
          <a:ln w="0">
            <a:noFill/>
          </a:ln>
        </p:spPr>
      </p:pic>
      <p:sp>
        <p:nvSpPr>
          <p:cNvPr id="339" name="TextShape 4"/>
          <p:cNvSpPr txBox="1"/>
          <p:nvPr/>
        </p:nvSpPr>
        <p:spPr>
          <a:xfrm>
            <a:off x="457200" y="6492960"/>
            <a:ext cx="3428640" cy="283320"/>
          </a:xfrm>
          <a:prstGeom prst="rect">
            <a:avLst/>
          </a:prstGeom>
          <a:noFill/>
          <a:ln w="0">
            <a:noFill/>
          </a:ln>
        </p:spPr>
        <p:txBody>
          <a:bodyPr>
            <a:noAutofit/>
          </a:bodyPr>
          <a:lstStyle/>
          <a:p>
            <a:pPr>
              <a:lnSpc>
                <a:spcPct val="100000"/>
              </a:lnSpc>
            </a:pPr>
            <a:r>
              <a:rPr lang="en-US" sz="1000" b="0" strike="noStrike" spc="-1">
                <a:solidFill>
                  <a:srgbClr val="000000"/>
                </a:solidFill>
                <a:latin typeface="Arial"/>
              </a:rPr>
              <a:t>© EV3Lessons.com, 2020, Last Update: (12/21/2019)</a:t>
            </a:r>
            <a:endParaRPr lang="el-GR" sz="1000" b="0" strike="noStrike" spc="-1">
              <a:latin typeface="Times New Roman"/>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Shape 1"/>
          <p:cNvSpPr txBox="1"/>
          <p:nvPr/>
        </p:nvSpPr>
        <p:spPr>
          <a:xfrm>
            <a:off x="457200" y="152640"/>
            <a:ext cx="8245080" cy="1371240"/>
          </a:xfrm>
          <a:prstGeom prst="rect">
            <a:avLst/>
          </a:prstGeom>
          <a:noFill/>
          <a:ln w="0">
            <a:noFill/>
          </a:ln>
        </p:spPr>
        <p:txBody>
          <a:bodyPr>
            <a:noAutofit/>
          </a:bodyPr>
          <a:lstStyle/>
          <a:p>
            <a:pPr>
              <a:lnSpc>
                <a:spcPct val="100000"/>
              </a:lnSpc>
            </a:pPr>
            <a:r>
              <a:rPr lang="el-GR" sz="3600" cap="all" spc="-60" dirty="0" err="1" smtClean="0">
                <a:solidFill>
                  <a:srgbClr val="D1282E"/>
                </a:solidFill>
                <a:latin typeface="Arial Black"/>
              </a:rPr>
              <a:t>Διαμορφωνοντασ</a:t>
            </a:r>
            <a:r>
              <a:rPr lang="el-GR" sz="3600" cap="all" spc="-60" dirty="0" smtClean="0">
                <a:solidFill>
                  <a:srgbClr val="D1282E"/>
                </a:solidFill>
                <a:latin typeface="Arial Black"/>
              </a:rPr>
              <a:t> τα</a:t>
            </a:r>
            <a:r>
              <a:rPr lang="en-US" sz="3600" b="0" strike="noStrike" cap="all" spc="-60" dirty="0" smtClean="0">
                <a:solidFill>
                  <a:srgbClr val="D1282E"/>
                </a:solidFill>
                <a:latin typeface="Arial Black"/>
              </a:rPr>
              <a:t> </a:t>
            </a:r>
            <a:r>
              <a:rPr lang="en-US" sz="3600" b="0" strike="noStrike" cap="all" spc="-60" dirty="0">
                <a:solidFill>
                  <a:srgbClr val="D1282E"/>
                </a:solidFill>
                <a:latin typeface="Arial Black"/>
              </a:rPr>
              <a:t>Movement Blocks</a:t>
            </a:r>
            <a:endParaRPr lang="en-US" sz="3600" b="0" strike="noStrike" spc="-1" dirty="0">
              <a:solidFill>
                <a:srgbClr val="000000"/>
              </a:solidFill>
              <a:latin typeface="Arial"/>
            </a:endParaRPr>
          </a:p>
        </p:txBody>
      </p:sp>
      <p:sp>
        <p:nvSpPr>
          <p:cNvPr id="115" name="TextShape 2"/>
          <p:cNvSpPr txBox="1"/>
          <p:nvPr/>
        </p:nvSpPr>
        <p:spPr>
          <a:xfrm>
            <a:off x="457200" y="1752480"/>
            <a:ext cx="8245080" cy="4373280"/>
          </a:xfrm>
          <a:prstGeom prst="rect">
            <a:avLst/>
          </a:prstGeom>
          <a:noFill/>
          <a:ln w="0">
            <a:noFill/>
          </a:ln>
        </p:spPr>
        <p:txBody>
          <a:bodyPr>
            <a:noAutofit/>
          </a:bodyPr>
          <a:lstStyle/>
          <a:p>
            <a:pPr>
              <a:lnSpc>
                <a:spcPct val="100000"/>
              </a:lnSpc>
              <a:spcBef>
                <a:spcPts val="400"/>
              </a:spcBef>
              <a:spcAft>
                <a:spcPts val="601"/>
              </a:spcAft>
              <a:tabLst>
                <a:tab pos="0" algn="l"/>
              </a:tabLst>
            </a:pPr>
            <a:r>
              <a:rPr lang="el-GR" sz="2000" dirty="0" smtClean="0"/>
              <a:t>Πριν χρησιμοποιήσετε μπλοκ κίνησης, πρέπει πρώτα να διαμορφώσετε το ρομπότ. Υπάρχουν τρία μπλοκ για αυτό το σκοπό</a:t>
            </a:r>
            <a:r>
              <a:rPr lang="el-GR" sz="2000" dirty="0" smtClean="0"/>
              <a:t>:</a:t>
            </a:r>
          </a:p>
          <a:p>
            <a:pPr>
              <a:lnSpc>
                <a:spcPct val="100000"/>
              </a:lnSpc>
              <a:spcBef>
                <a:spcPts val="400"/>
              </a:spcBef>
              <a:spcAft>
                <a:spcPts val="601"/>
              </a:spcAft>
              <a:tabLst>
                <a:tab pos="0" algn="l"/>
              </a:tabLst>
            </a:pPr>
            <a:endParaRPr lang="en-US" sz="2000" b="1" strike="noStrike" spc="-1" dirty="0">
              <a:solidFill>
                <a:srgbClr val="000000"/>
              </a:solidFill>
              <a:latin typeface="Arial"/>
            </a:endParaRPr>
          </a:p>
          <a:p>
            <a:pPr>
              <a:tabLst>
                <a:tab pos="0" algn="l"/>
              </a:tabLst>
            </a:pPr>
            <a:r>
              <a:rPr lang="el-GR" sz="2000" b="1" spc="-1" dirty="0" smtClean="0">
                <a:solidFill>
                  <a:srgbClr val="000000"/>
                </a:solidFill>
                <a:latin typeface="Arial"/>
              </a:rPr>
              <a:t>Αυτό καθορίζει ποιοι κινητήρες</a:t>
            </a:r>
          </a:p>
          <a:p>
            <a:pPr>
              <a:tabLst>
                <a:tab pos="0" algn="l"/>
              </a:tabLst>
            </a:pPr>
            <a:r>
              <a:rPr lang="el-GR" sz="2000" b="1" spc="-1" dirty="0" smtClean="0">
                <a:solidFill>
                  <a:srgbClr val="000000"/>
                </a:solidFill>
                <a:latin typeface="Arial"/>
              </a:rPr>
              <a:t> </a:t>
            </a:r>
            <a:r>
              <a:rPr lang="el-GR" sz="2000" b="1" spc="-1" dirty="0" smtClean="0">
                <a:solidFill>
                  <a:srgbClr val="000000"/>
                </a:solidFill>
                <a:latin typeface="Arial"/>
              </a:rPr>
              <a:t>συνδέονται με </a:t>
            </a:r>
            <a:r>
              <a:rPr lang="el-GR" sz="2000" b="1" spc="-1" dirty="0" smtClean="0">
                <a:solidFill>
                  <a:srgbClr val="000000"/>
                </a:solidFill>
                <a:latin typeface="Arial"/>
              </a:rPr>
              <a:t>τον αριστερό </a:t>
            </a:r>
            <a:r>
              <a:rPr lang="el-GR" sz="2000" b="1" spc="-1" dirty="0" smtClean="0">
                <a:solidFill>
                  <a:srgbClr val="000000"/>
                </a:solidFill>
                <a:latin typeface="Arial"/>
              </a:rPr>
              <a:t>και </a:t>
            </a:r>
          </a:p>
          <a:p>
            <a:pPr>
              <a:tabLst>
                <a:tab pos="0" algn="l"/>
              </a:tabLst>
            </a:pPr>
            <a:r>
              <a:rPr lang="el-GR" sz="2000" b="1" spc="-1" dirty="0" smtClean="0">
                <a:solidFill>
                  <a:srgbClr val="000000"/>
                </a:solidFill>
                <a:latin typeface="Arial"/>
              </a:rPr>
              <a:t>τον </a:t>
            </a:r>
            <a:r>
              <a:rPr lang="el-GR" sz="2000" b="1" spc="-1" dirty="0" smtClean="0">
                <a:solidFill>
                  <a:srgbClr val="000000"/>
                </a:solidFill>
                <a:latin typeface="Arial"/>
              </a:rPr>
              <a:t>δεξιό </a:t>
            </a:r>
            <a:r>
              <a:rPr lang="el-GR" sz="2000" b="1" spc="-1" dirty="0" smtClean="0">
                <a:solidFill>
                  <a:srgbClr val="000000"/>
                </a:solidFill>
                <a:latin typeface="Arial"/>
              </a:rPr>
              <a:t>τροχό</a:t>
            </a:r>
          </a:p>
          <a:p>
            <a:pPr>
              <a:tabLst>
                <a:tab pos="0" algn="l"/>
              </a:tabLst>
            </a:pPr>
            <a:endParaRPr lang="el-GR" sz="2000" b="1" spc="-1" dirty="0" smtClean="0">
              <a:solidFill>
                <a:srgbClr val="000000"/>
              </a:solidFill>
              <a:latin typeface="Arial"/>
            </a:endParaRPr>
          </a:p>
          <a:p>
            <a:pPr>
              <a:lnSpc>
                <a:spcPct val="100000"/>
              </a:lnSpc>
              <a:tabLst>
                <a:tab pos="0" algn="l"/>
              </a:tabLst>
            </a:pPr>
            <a:r>
              <a:rPr lang="el-GR" sz="2000" b="1" spc="-1" dirty="0" smtClean="0">
                <a:solidFill>
                  <a:srgbClr val="000000"/>
                </a:solidFill>
                <a:latin typeface="Arial"/>
              </a:rPr>
              <a:t>Αυτό καθορίζει τι κάνει το ρομπότ</a:t>
            </a:r>
          </a:p>
          <a:p>
            <a:pPr>
              <a:lnSpc>
                <a:spcPct val="100000"/>
              </a:lnSpc>
              <a:tabLst>
                <a:tab pos="0" algn="l"/>
              </a:tabLst>
            </a:pPr>
            <a:r>
              <a:rPr lang="el-GR" sz="2000" b="1" spc="-1" dirty="0" smtClean="0">
                <a:solidFill>
                  <a:srgbClr val="000000"/>
                </a:solidFill>
                <a:latin typeface="Arial"/>
              </a:rPr>
              <a:t> στο τέλος ενός μπλοκ κίνησης </a:t>
            </a:r>
          </a:p>
          <a:p>
            <a:pPr>
              <a:tabLst>
                <a:tab pos="0" algn="l"/>
              </a:tabLst>
            </a:pPr>
            <a:r>
              <a:rPr lang="el-GR" sz="2000" b="1" spc="-1" dirty="0" smtClean="0">
                <a:solidFill>
                  <a:srgbClr val="000000"/>
                </a:solidFill>
                <a:latin typeface="Arial"/>
              </a:rPr>
              <a:t>(Ενέργεια / </a:t>
            </a:r>
            <a:r>
              <a:rPr lang="el-GR" sz="2000" b="1" spc="-1" dirty="0" err="1" smtClean="0">
                <a:solidFill>
                  <a:srgbClr val="000000"/>
                </a:solidFill>
                <a:latin typeface="Arial"/>
              </a:rPr>
              <a:t>ταχύτητα,Φρένο</a:t>
            </a:r>
            <a:r>
              <a:rPr lang="el-GR" sz="2000" b="1" spc="-1" dirty="0" smtClean="0">
                <a:solidFill>
                  <a:srgbClr val="000000"/>
                </a:solidFill>
                <a:latin typeface="Arial"/>
              </a:rPr>
              <a:t>/ κύλιση)</a:t>
            </a:r>
          </a:p>
          <a:p>
            <a:pPr>
              <a:lnSpc>
                <a:spcPct val="100000"/>
              </a:lnSpc>
              <a:spcBef>
                <a:spcPts val="400"/>
              </a:spcBef>
              <a:spcAft>
                <a:spcPts val="601"/>
              </a:spcAft>
              <a:tabLst>
                <a:tab pos="0" algn="l"/>
              </a:tabLst>
            </a:pPr>
            <a:endParaRPr lang="el-GR" sz="2000" b="1" spc="-1" dirty="0" smtClean="0">
              <a:solidFill>
                <a:srgbClr val="000000"/>
              </a:solidFill>
              <a:latin typeface="Arial"/>
            </a:endParaRPr>
          </a:p>
          <a:p>
            <a:pPr>
              <a:lnSpc>
                <a:spcPct val="100000"/>
              </a:lnSpc>
              <a:tabLst>
                <a:tab pos="0" algn="l"/>
              </a:tabLst>
            </a:pPr>
            <a:r>
              <a:rPr lang="el-GR" sz="2000" b="1" spc="-1" dirty="0" smtClean="0">
                <a:solidFill>
                  <a:srgbClr val="000000"/>
                </a:solidFill>
                <a:latin typeface="Arial"/>
              </a:rPr>
              <a:t>Αυτό </a:t>
            </a:r>
            <a:r>
              <a:rPr lang="el-GR" sz="2000" b="1" spc="-1" dirty="0" smtClean="0">
                <a:solidFill>
                  <a:srgbClr val="000000"/>
                </a:solidFill>
                <a:latin typeface="Arial"/>
              </a:rPr>
              <a:t>ορίζει την «προεπιλεγμένη» ταχύτητα </a:t>
            </a:r>
          </a:p>
          <a:p>
            <a:pPr>
              <a:lnSpc>
                <a:spcPct val="100000"/>
              </a:lnSpc>
              <a:tabLst>
                <a:tab pos="0" algn="l"/>
              </a:tabLst>
            </a:pPr>
            <a:r>
              <a:rPr lang="el-GR" sz="2000" b="1" spc="-1" dirty="0" smtClean="0">
                <a:solidFill>
                  <a:srgbClr val="000000"/>
                </a:solidFill>
                <a:latin typeface="Arial"/>
              </a:rPr>
              <a:t>για μπλοκ μετακίνησης αργότερα</a:t>
            </a:r>
          </a:p>
        </p:txBody>
      </p:sp>
      <p:pic>
        <p:nvPicPr>
          <p:cNvPr id="116" name="Picture 4"/>
          <p:cNvPicPr/>
          <p:nvPr/>
        </p:nvPicPr>
        <p:blipFill>
          <a:blip r:embed="rId2"/>
          <a:srcRect l="3108" t="8212" r="3275" b="9633"/>
          <a:stretch/>
        </p:blipFill>
        <p:spPr>
          <a:xfrm>
            <a:off x="4875480" y="3690360"/>
            <a:ext cx="4029840" cy="1596240"/>
          </a:xfrm>
          <a:prstGeom prst="rect">
            <a:avLst/>
          </a:prstGeom>
          <a:ln w="0">
            <a:noFill/>
          </a:ln>
        </p:spPr>
      </p:pic>
      <p:pic>
        <p:nvPicPr>
          <p:cNvPr id="117" name="Picture 5"/>
          <p:cNvPicPr/>
          <p:nvPr/>
        </p:nvPicPr>
        <p:blipFill>
          <a:blip r:embed="rId3"/>
          <a:srcRect l="29677" t="40975"/>
          <a:stretch/>
        </p:blipFill>
        <p:spPr>
          <a:xfrm>
            <a:off x="5524560" y="5711040"/>
            <a:ext cx="2857680" cy="959400"/>
          </a:xfrm>
          <a:prstGeom prst="rect">
            <a:avLst/>
          </a:prstGeom>
          <a:ln w="0">
            <a:noFill/>
          </a:ln>
        </p:spPr>
      </p:pic>
      <p:sp>
        <p:nvSpPr>
          <p:cNvPr id="118" name="CustomShape 3"/>
          <p:cNvSpPr/>
          <p:nvPr/>
        </p:nvSpPr>
        <p:spPr>
          <a:xfrm>
            <a:off x="4067280" y="3562200"/>
            <a:ext cx="751680" cy="376920"/>
          </a:xfrm>
          <a:custGeom>
            <a:avLst/>
            <a:gdLst/>
            <a:ahLst/>
            <a:cxnLst/>
            <a:rect l="l" t="t" r="r" b="b"/>
            <a:pathLst>
              <a:path w="21600" h="21600">
                <a:moveTo>
                  <a:pt x="0" y="0"/>
                </a:moveTo>
                <a:lnTo>
                  <a:pt x="21600" y="21600"/>
                </a:lnTo>
              </a:path>
            </a:pathLst>
          </a:custGeom>
          <a:noFill/>
          <a:ln w="57150">
            <a:solidFill>
              <a:srgbClr val="92D050"/>
            </a:solidFill>
            <a:round/>
            <a:tailEnd type="triangle" w="med" len="med"/>
          </a:ln>
        </p:spPr>
        <p:style>
          <a:lnRef idx="1">
            <a:schemeClr val="accent1"/>
          </a:lnRef>
          <a:fillRef idx="0">
            <a:schemeClr val="accent1"/>
          </a:fillRef>
          <a:effectRef idx="0">
            <a:schemeClr val="accent1"/>
          </a:effectRef>
          <a:fontRef idx="minor"/>
        </p:style>
      </p:sp>
      <p:sp>
        <p:nvSpPr>
          <p:cNvPr id="119" name="CustomShape 4"/>
          <p:cNvSpPr/>
          <p:nvPr/>
        </p:nvSpPr>
        <p:spPr>
          <a:xfrm flipV="1">
            <a:off x="4123440" y="4942800"/>
            <a:ext cx="751680" cy="455760"/>
          </a:xfrm>
          <a:custGeom>
            <a:avLst/>
            <a:gdLst/>
            <a:ahLst/>
            <a:cxnLst/>
            <a:rect l="l" t="t" r="r" b="b"/>
            <a:pathLst>
              <a:path w="21600" h="21600">
                <a:moveTo>
                  <a:pt x="0" y="0"/>
                </a:moveTo>
                <a:lnTo>
                  <a:pt x="21600" y="21600"/>
                </a:lnTo>
              </a:path>
            </a:pathLst>
          </a:custGeom>
          <a:noFill/>
          <a:ln w="57150">
            <a:solidFill>
              <a:srgbClr val="92D050"/>
            </a:solidFill>
            <a:round/>
            <a:tailEnd type="triangle" w="med" len="med"/>
          </a:ln>
        </p:spPr>
        <p:style>
          <a:lnRef idx="1">
            <a:schemeClr val="accent1"/>
          </a:lnRef>
          <a:fillRef idx="0">
            <a:schemeClr val="accent1"/>
          </a:fillRef>
          <a:effectRef idx="0">
            <a:schemeClr val="accent1"/>
          </a:effectRef>
          <a:fontRef idx="minor"/>
        </p:style>
      </p:sp>
      <p:sp>
        <p:nvSpPr>
          <p:cNvPr id="120" name="CustomShape 5"/>
          <p:cNvSpPr/>
          <p:nvPr/>
        </p:nvSpPr>
        <p:spPr>
          <a:xfrm flipV="1">
            <a:off x="4371840" y="4488840"/>
            <a:ext cx="503280" cy="43920"/>
          </a:xfrm>
          <a:custGeom>
            <a:avLst/>
            <a:gdLst/>
            <a:ahLst/>
            <a:cxnLst/>
            <a:rect l="l" t="t" r="r" b="b"/>
            <a:pathLst>
              <a:path w="21600" h="21600">
                <a:moveTo>
                  <a:pt x="0" y="0"/>
                </a:moveTo>
                <a:lnTo>
                  <a:pt x="21600" y="21600"/>
                </a:lnTo>
              </a:path>
            </a:pathLst>
          </a:custGeom>
          <a:noFill/>
          <a:ln w="57150">
            <a:solidFill>
              <a:srgbClr val="92D050"/>
            </a:solidFill>
            <a:round/>
            <a:tailEnd type="triangle" w="med" len="med"/>
          </a:ln>
        </p:spPr>
        <p:style>
          <a:lnRef idx="1">
            <a:schemeClr val="accent1"/>
          </a:lnRef>
          <a:fillRef idx="0">
            <a:schemeClr val="accent1"/>
          </a:fillRef>
          <a:effectRef idx="0">
            <a:schemeClr val="accent1"/>
          </a:effectRef>
          <a:fontRef idx="minor"/>
        </p:style>
      </p:sp>
      <p:sp>
        <p:nvSpPr>
          <p:cNvPr id="121" name="CustomShape 6"/>
          <p:cNvSpPr/>
          <p:nvPr/>
        </p:nvSpPr>
        <p:spPr>
          <a:xfrm rot="1800000">
            <a:off x="6819480" y="4534560"/>
            <a:ext cx="1523160" cy="1852560"/>
          </a:xfrm>
          <a:prstGeom prst="arc">
            <a:avLst>
              <a:gd name="adj1" fmla="val 16200000"/>
              <a:gd name="adj2" fmla="val 0"/>
            </a:avLst>
          </a:prstGeom>
          <a:noFill/>
          <a:ln w="57150">
            <a:solidFill>
              <a:srgbClr val="92D050"/>
            </a:solidFill>
            <a:round/>
            <a:tailEnd type="triangle" w="med" len="med"/>
          </a:ln>
        </p:spPr>
        <p:style>
          <a:lnRef idx="1">
            <a:schemeClr val="accent1"/>
          </a:lnRef>
          <a:fillRef idx="0">
            <a:schemeClr val="accent1"/>
          </a:fillRef>
          <a:effectRef idx="0">
            <a:schemeClr val="accent1"/>
          </a:effectRef>
          <a:fontRef idx="minor"/>
        </p:style>
      </p:sp>
      <p:grpSp>
        <p:nvGrpSpPr>
          <p:cNvPr id="122" name="Group 7"/>
          <p:cNvGrpSpPr/>
          <p:nvPr/>
        </p:nvGrpSpPr>
        <p:grpSpPr>
          <a:xfrm>
            <a:off x="6146640" y="2190600"/>
            <a:ext cx="1198080" cy="1366920"/>
            <a:chOff x="6146640" y="2190600"/>
            <a:chExt cx="1198080" cy="1366920"/>
          </a:xfrm>
        </p:grpSpPr>
        <p:grpSp>
          <p:nvGrpSpPr>
            <p:cNvPr id="123" name="Group 8"/>
            <p:cNvGrpSpPr/>
            <p:nvPr/>
          </p:nvGrpSpPr>
          <p:grpSpPr>
            <a:xfrm>
              <a:off x="6146640" y="2329920"/>
              <a:ext cx="1164600" cy="1141920"/>
              <a:chOff x="6146640" y="2329920"/>
              <a:chExt cx="1164600" cy="1141920"/>
            </a:xfrm>
          </p:grpSpPr>
          <p:sp>
            <p:nvSpPr>
              <p:cNvPr id="124" name="CustomShape 9"/>
              <p:cNvSpPr/>
              <p:nvPr/>
            </p:nvSpPr>
            <p:spPr>
              <a:xfrm rot="5400000">
                <a:off x="6362640" y="2313000"/>
                <a:ext cx="732600" cy="1164600"/>
              </a:xfrm>
              <a:prstGeom prst="roundRect">
                <a:avLst>
                  <a:gd name="adj" fmla="val 16667"/>
                </a:avLst>
              </a:prstGeom>
              <a:solidFill>
                <a:schemeClr val="accent5">
                  <a:lumMod val="60000"/>
                  <a:lumOff val="40000"/>
                </a:schemeClr>
              </a:solidFill>
              <a:ln>
                <a:solidFill>
                  <a:srgbClr val="000000"/>
                </a:solidFill>
                <a:round/>
              </a:ln>
              <a:effectLst>
                <a:outerShdw blurRad="39999" dist="23040" algn="bl" rotWithShape="0">
                  <a:srgbClr val="000000">
                    <a:alpha val="40000"/>
                  </a:srgbClr>
                </a:outerShdw>
              </a:effectLst>
            </p:spPr>
            <p:style>
              <a:lnRef idx="1">
                <a:schemeClr val="accent1"/>
              </a:lnRef>
              <a:fillRef idx="3">
                <a:schemeClr val="accent1"/>
              </a:fillRef>
              <a:effectRef idx="2">
                <a:schemeClr val="accent1"/>
              </a:effectRef>
              <a:fontRef idx="minor"/>
            </p:style>
          </p:sp>
          <p:sp>
            <p:nvSpPr>
              <p:cNvPr id="125" name="CustomShape 10"/>
              <p:cNvSpPr/>
              <p:nvPr/>
            </p:nvSpPr>
            <p:spPr>
              <a:xfrm rot="5400000">
                <a:off x="6629400" y="3181320"/>
                <a:ext cx="198720" cy="381960"/>
              </a:xfrm>
              <a:prstGeom prst="roundRect">
                <a:avLst>
                  <a:gd name="adj" fmla="val 16667"/>
                </a:avLst>
              </a:prstGeom>
              <a:solidFill>
                <a:srgbClr val="B6B590"/>
              </a:solidFill>
              <a:ln>
                <a:solidFill>
                  <a:srgbClr val="000000"/>
                </a:solidFill>
                <a:round/>
              </a:ln>
              <a:effectLst>
                <a:outerShdw blurRad="39999" dist="23040" algn="bl" rotWithShape="0">
                  <a:srgbClr val="000000">
                    <a:alpha val="40000"/>
                  </a:srgbClr>
                </a:outerShdw>
              </a:effectLst>
            </p:spPr>
            <p:style>
              <a:lnRef idx="1">
                <a:schemeClr val="accent6"/>
              </a:lnRef>
              <a:fillRef idx="3">
                <a:schemeClr val="accent6"/>
              </a:fillRef>
              <a:effectRef idx="2">
                <a:schemeClr val="accent6"/>
              </a:effectRef>
              <a:fontRef idx="minor"/>
            </p:style>
          </p:sp>
          <p:sp>
            <p:nvSpPr>
              <p:cNvPr id="126" name="CustomShape 11"/>
              <p:cNvSpPr/>
              <p:nvPr/>
            </p:nvSpPr>
            <p:spPr>
              <a:xfrm rot="5400000">
                <a:off x="6629400" y="2238120"/>
                <a:ext cx="198720" cy="381960"/>
              </a:xfrm>
              <a:prstGeom prst="roundRect">
                <a:avLst>
                  <a:gd name="adj" fmla="val 16667"/>
                </a:avLst>
              </a:prstGeom>
              <a:solidFill>
                <a:srgbClr val="B6B590"/>
              </a:solidFill>
              <a:ln>
                <a:solidFill>
                  <a:srgbClr val="000000"/>
                </a:solidFill>
                <a:round/>
              </a:ln>
              <a:effectLst>
                <a:outerShdw blurRad="39999" dist="23040" algn="bl" rotWithShape="0">
                  <a:srgbClr val="000000">
                    <a:alpha val="40000"/>
                  </a:srgbClr>
                </a:outerShdw>
              </a:effectLst>
            </p:spPr>
            <p:style>
              <a:lnRef idx="1">
                <a:schemeClr val="accent6"/>
              </a:lnRef>
              <a:fillRef idx="3">
                <a:schemeClr val="accent6"/>
              </a:fillRef>
              <a:effectRef idx="2">
                <a:schemeClr val="accent6"/>
              </a:effectRef>
              <a:fontRef idx="minor"/>
            </p:style>
          </p:sp>
          <p:sp>
            <p:nvSpPr>
              <p:cNvPr id="127" name="CustomShape 12"/>
              <p:cNvSpPr/>
              <p:nvPr/>
            </p:nvSpPr>
            <p:spPr>
              <a:xfrm rot="5400000">
                <a:off x="7045920" y="2787840"/>
                <a:ext cx="252720" cy="215280"/>
              </a:xfrm>
              <a:prstGeom prst="ellipse">
                <a:avLst/>
              </a:prstGeom>
              <a:solidFill>
                <a:srgbClr val="FF0000"/>
              </a:solidFill>
              <a:ln>
                <a:solidFill>
                  <a:srgbClr val="777777"/>
                </a:solidFill>
                <a:round/>
              </a:ln>
              <a:effectLst>
                <a:outerShdw blurRad="39999" dist="23040" algn="bl" rotWithShape="0">
                  <a:srgbClr val="000000">
                    <a:alpha val="40000"/>
                  </a:srgbClr>
                </a:outerShdw>
              </a:effectLst>
            </p:spPr>
            <p:style>
              <a:lnRef idx="1">
                <a:schemeClr val="accent1"/>
              </a:lnRef>
              <a:fillRef idx="3">
                <a:schemeClr val="accent1"/>
              </a:fillRef>
              <a:effectRef idx="2">
                <a:schemeClr val="accent1"/>
              </a:effectRef>
              <a:fontRef idx="minor"/>
            </p:style>
          </p:sp>
        </p:grpSp>
        <p:sp>
          <p:nvSpPr>
            <p:cNvPr id="128" name="CustomShape 13"/>
            <p:cNvSpPr/>
            <p:nvPr/>
          </p:nvSpPr>
          <p:spPr>
            <a:xfrm>
              <a:off x="6855840" y="2190600"/>
              <a:ext cx="46512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Arial"/>
                </a:rPr>
                <a:t>B</a:t>
              </a:r>
              <a:endParaRPr lang="el-GR" sz="1800" b="0" strike="noStrike" spc="-1">
                <a:latin typeface="Arial"/>
              </a:endParaRPr>
            </a:p>
          </p:txBody>
        </p:sp>
        <p:sp>
          <p:nvSpPr>
            <p:cNvPr id="129" name="CustomShape 14"/>
            <p:cNvSpPr/>
            <p:nvPr/>
          </p:nvSpPr>
          <p:spPr>
            <a:xfrm>
              <a:off x="6879600" y="3192840"/>
              <a:ext cx="46512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Arial"/>
                </a:rPr>
                <a:t>C</a:t>
              </a:r>
              <a:endParaRPr lang="el-GR" sz="1800" b="0" strike="noStrike" spc="-1">
                <a:latin typeface="Arial"/>
              </a:endParaRPr>
            </a:p>
          </p:txBody>
        </p:sp>
      </p:grpSp>
      <p:sp>
        <p:nvSpPr>
          <p:cNvPr id="130" name="CustomShape 15"/>
          <p:cNvSpPr/>
          <p:nvPr/>
        </p:nvSpPr>
        <p:spPr>
          <a:xfrm rot="900000">
            <a:off x="6687360" y="2957040"/>
            <a:ext cx="1449360" cy="1092600"/>
          </a:xfrm>
          <a:prstGeom prst="arc">
            <a:avLst>
              <a:gd name="adj1" fmla="val 16200000"/>
              <a:gd name="adj2" fmla="val 0"/>
            </a:avLst>
          </a:prstGeom>
          <a:noFill/>
          <a:ln w="57150">
            <a:solidFill>
              <a:srgbClr val="92D050"/>
            </a:solidFill>
            <a:round/>
            <a:tailEnd type="triangle" w="med" len="med"/>
          </a:ln>
        </p:spPr>
        <p:style>
          <a:lnRef idx="1">
            <a:schemeClr val="accent1"/>
          </a:lnRef>
          <a:fillRef idx="0">
            <a:schemeClr val="accent1"/>
          </a:fillRef>
          <a:effectRef idx="0">
            <a:schemeClr val="accent1"/>
          </a:effectRef>
          <a:fontRef idx="minor"/>
        </p:style>
      </p:sp>
      <p:sp>
        <p:nvSpPr>
          <p:cNvPr id="131" name="TextShape 16"/>
          <p:cNvSpPr txBox="1"/>
          <p:nvPr/>
        </p:nvSpPr>
        <p:spPr>
          <a:xfrm>
            <a:off x="457200" y="6492960"/>
            <a:ext cx="3428640" cy="283320"/>
          </a:xfrm>
          <a:prstGeom prst="rect">
            <a:avLst/>
          </a:prstGeom>
          <a:noFill/>
          <a:ln w="0">
            <a:noFill/>
          </a:ln>
        </p:spPr>
        <p:txBody>
          <a:bodyPr>
            <a:noAutofit/>
          </a:bodyPr>
          <a:lstStyle/>
          <a:p>
            <a:pPr>
              <a:lnSpc>
                <a:spcPct val="100000"/>
              </a:lnSpc>
            </a:pPr>
            <a:r>
              <a:rPr lang="en-US" sz="1000" b="0" strike="noStrike" spc="-1">
                <a:solidFill>
                  <a:srgbClr val="000000"/>
                </a:solidFill>
                <a:latin typeface="Arial"/>
              </a:rPr>
              <a:t>© EV3Lessons.com, 2020, Last Update: (12/21/2019)</a:t>
            </a:r>
            <a:endParaRPr lang="el-GR" sz="1000" b="0" strike="noStrike" spc="-1">
              <a:latin typeface="Times New Roman"/>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icture 30"/>
          <p:cNvPicPr/>
          <p:nvPr/>
        </p:nvPicPr>
        <p:blipFill>
          <a:blip r:embed="rId2"/>
          <a:stretch/>
        </p:blipFill>
        <p:spPr>
          <a:xfrm>
            <a:off x="1420920" y="1110960"/>
            <a:ext cx="3784320" cy="799920"/>
          </a:xfrm>
          <a:prstGeom prst="rect">
            <a:avLst/>
          </a:prstGeom>
          <a:ln w="0">
            <a:noFill/>
          </a:ln>
        </p:spPr>
      </p:pic>
      <p:sp>
        <p:nvSpPr>
          <p:cNvPr id="133" name="TextShape 1"/>
          <p:cNvSpPr txBox="1"/>
          <p:nvPr/>
        </p:nvSpPr>
        <p:spPr>
          <a:xfrm>
            <a:off x="457200" y="152640"/>
            <a:ext cx="8245080" cy="1371240"/>
          </a:xfrm>
          <a:prstGeom prst="rect">
            <a:avLst/>
          </a:prstGeom>
          <a:noFill/>
          <a:ln w="0">
            <a:noFill/>
          </a:ln>
        </p:spPr>
        <p:txBody>
          <a:bodyPr>
            <a:noAutofit/>
          </a:bodyPr>
          <a:lstStyle/>
          <a:p>
            <a:pPr>
              <a:lnSpc>
                <a:spcPct val="100000"/>
              </a:lnSpc>
            </a:pPr>
            <a:r>
              <a:rPr lang="en-US" sz="3600" b="0" strike="noStrike" cap="all" spc="-60">
                <a:solidFill>
                  <a:srgbClr val="D1282E"/>
                </a:solidFill>
                <a:latin typeface="Arial Black"/>
              </a:rPr>
              <a:t>Move Straight Block </a:t>
            </a:r>
            <a:endParaRPr lang="en-US" sz="3600" b="0" strike="noStrike" spc="-1">
              <a:solidFill>
                <a:srgbClr val="000000"/>
              </a:solidFill>
              <a:latin typeface="Arial"/>
            </a:endParaRPr>
          </a:p>
        </p:txBody>
      </p:sp>
      <p:sp>
        <p:nvSpPr>
          <p:cNvPr id="134" name="TextShape 2"/>
          <p:cNvSpPr txBox="1"/>
          <p:nvPr/>
        </p:nvSpPr>
        <p:spPr>
          <a:xfrm>
            <a:off x="457200" y="4848120"/>
            <a:ext cx="8245080" cy="1277640"/>
          </a:xfrm>
          <a:prstGeom prst="rect">
            <a:avLst/>
          </a:prstGeom>
          <a:noFill/>
          <a:ln w="0">
            <a:noFill/>
          </a:ln>
        </p:spPr>
        <p:txBody>
          <a:bodyPr>
            <a:noAutofit/>
          </a:bodyPr>
          <a:lstStyle/>
          <a:p>
            <a:pPr>
              <a:lnSpc>
                <a:spcPct val="100000"/>
              </a:lnSpc>
              <a:spcBef>
                <a:spcPts val="400"/>
              </a:spcBef>
              <a:spcAft>
                <a:spcPts val="601"/>
              </a:spcAft>
              <a:tabLst>
                <a:tab pos="0" algn="l"/>
              </a:tabLst>
            </a:pPr>
            <a:r>
              <a:rPr lang="el-GR" sz="2000" b="1" spc="-1" dirty="0" smtClean="0">
                <a:solidFill>
                  <a:srgbClr val="000000"/>
                </a:solidFill>
                <a:latin typeface="Arial"/>
              </a:rPr>
              <a:t>Το απλούστερο μπλοκ κίνησης – δίνει απλώς τον έλεγχο της κατεύθυνσης και της απόστασης.</a:t>
            </a:r>
          </a:p>
          <a:p>
            <a:pPr>
              <a:lnSpc>
                <a:spcPct val="100000"/>
              </a:lnSpc>
              <a:spcBef>
                <a:spcPts val="400"/>
              </a:spcBef>
              <a:spcAft>
                <a:spcPts val="601"/>
              </a:spcAft>
              <a:tabLst>
                <a:tab pos="0" algn="l"/>
              </a:tabLst>
            </a:pPr>
            <a:r>
              <a:rPr lang="el-GR" sz="2000" b="1" spc="-1" dirty="0" smtClean="0">
                <a:solidFill>
                  <a:srgbClr val="000000"/>
                </a:solidFill>
                <a:latin typeface="Arial"/>
              </a:rPr>
              <a:t> Άλλα μπλοκ κίνησης δίνουν έλεγχο στην ταχύτητα και το τιμόνι.</a:t>
            </a:r>
            <a:endParaRPr lang="en-US" sz="2000" b="1" spc="-1" dirty="0">
              <a:solidFill>
                <a:srgbClr val="000000"/>
              </a:solidFill>
              <a:latin typeface="Arial"/>
            </a:endParaRPr>
          </a:p>
        </p:txBody>
      </p:sp>
      <p:sp>
        <p:nvSpPr>
          <p:cNvPr id="135" name="CustomShape 3"/>
          <p:cNvSpPr/>
          <p:nvPr/>
        </p:nvSpPr>
        <p:spPr>
          <a:xfrm>
            <a:off x="6309000" y="2789640"/>
            <a:ext cx="1957680" cy="364680"/>
          </a:xfrm>
          <a:prstGeom prst="rect">
            <a:avLst/>
          </a:prstGeom>
          <a:solidFill>
            <a:srgbClr val="F5C201"/>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0" strike="noStrike" spc="-1">
                <a:solidFill>
                  <a:srgbClr val="000000"/>
                </a:solidFill>
                <a:latin typeface="Arial"/>
              </a:rPr>
              <a:t>Power/Speed</a:t>
            </a:r>
            <a:endParaRPr lang="el-GR" sz="1800" b="0" strike="noStrike" spc="-1">
              <a:latin typeface="Arial"/>
            </a:endParaRPr>
          </a:p>
        </p:txBody>
      </p:sp>
      <p:sp>
        <p:nvSpPr>
          <p:cNvPr id="136" name="CustomShape 4"/>
          <p:cNvSpPr/>
          <p:nvPr/>
        </p:nvSpPr>
        <p:spPr>
          <a:xfrm>
            <a:off x="948240" y="4333320"/>
            <a:ext cx="2569680" cy="364680"/>
          </a:xfrm>
          <a:prstGeom prst="rect">
            <a:avLst/>
          </a:prstGeom>
          <a:solidFill>
            <a:srgbClr val="F5C201"/>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dirty="0" smtClean="0"/>
              <a:t>Διάρκεια / απόσταση</a:t>
            </a:r>
            <a:endParaRPr lang="el-GR" spc="-1" dirty="0"/>
          </a:p>
        </p:txBody>
      </p:sp>
      <p:sp>
        <p:nvSpPr>
          <p:cNvPr id="137" name="CustomShape 5"/>
          <p:cNvSpPr/>
          <p:nvPr/>
        </p:nvSpPr>
        <p:spPr>
          <a:xfrm>
            <a:off x="3654720" y="3861000"/>
            <a:ext cx="2200680" cy="364680"/>
          </a:xfrm>
          <a:prstGeom prst="rect">
            <a:avLst/>
          </a:prstGeom>
          <a:solidFill>
            <a:srgbClr val="F5C201"/>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dirty="0" smtClean="0"/>
              <a:t>Τρόπος λειτουργίας </a:t>
            </a:r>
            <a:endParaRPr lang="el-GR" spc="-1" dirty="0"/>
          </a:p>
        </p:txBody>
      </p:sp>
      <p:sp>
        <p:nvSpPr>
          <p:cNvPr id="138" name="CustomShape 6"/>
          <p:cNvSpPr/>
          <p:nvPr/>
        </p:nvSpPr>
        <p:spPr>
          <a:xfrm>
            <a:off x="6389280" y="3259440"/>
            <a:ext cx="1797480" cy="364680"/>
          </a:xfrm>
          <a:prstGeom prst="rect">
            <a:avLst/>
          </a:prstGeom>
          <a:solidFill>
            <a:srgbClr val="F5C201"/>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0" strike="noStrike" spc="-1">
                <a:solidFill>
                  <a:srgbClr val="000000"/>
                </a:solidFill>
                <a:latin typeface="Arial"/>
              </a:rPr>
              <a:t>Brake/Coast</a:t>
            </a:r>
            <a:endParaRPr lang="el-GR" sz="1800" b="0" strike="noStrike" spc="-1">
              <a:latin typeface="Arial"/>
            </a:endParaRPr>
          </a:p>
        </p:txBody>
      </p:sp>
      <p:grpSp>
        <p:nvGrpSpPr>
          <p:cNvPr id="139" name="Group 7"/>
          <p:cNvGrpSpPr/>
          <p:nvPr/>
        </p:nvGrpSpPr>
        <p:grpSpPr>
          <a:xfrm>
            <a:off x="6688800" y="1439280"/>
            <a:ext cx="1198440" cy="1366920"/>
            <a:chOff x="6688800" y="1439280"/>
            <a:chExt cx="1198440" cy="1366920"/>
          </a:xfrm>
        </p:grpSpPr>
        <p:grpSp>
          <p:nvGrpSpPr>
            <p:cNvPr id="140" name="Group 8"/>
            <p:cNvGrpSpPr/>
            <p:nvPr/>
          </p:nvGrpSpPr>
          <p:grpSpPr>
            <a:xfrm>
              <a:off x="6688800" y="1578960"/>
              <a:ext cx="1164600" cy="1141560"/>
              <a:chOff x="6688800" y="1578960"/>
              <a:chExt cx="1164600" cy="1141560"/>
            </a:xfrm>
          </p:grpSpPr>
          <p:sp>
            <p:nvSpPr>
              <p:cNvPr id="141" name="CustomShape 9"/>
              <p:cNvSpPr/>
              <p:nvPr/>
            </p:nvSpPr>
            <p:spPr>
              <a:xfrm rot="5400000">
                <a:off x="6904800" y="1562040"/>
                <a:ext cx="732600" cy="1164600"/>
              </a:xfrm>
              <a:prstGeom prst="roundRect">
                <a:avLst>
                  <a:gd name="adj" fmla="val 16667"/>
                </a:avLst>
              </a:prstGeom>
              <a:solidFill>
                <a:schemeClr val="accent5">
                  <a:lumMod val="60000"/>
                  <a:lumOff val="40000"/>
                </a:schemeClr>
              </a:solidFill>
              <a:ln>
                <a:solidFill>
                  <a:srgbClr val="000000"/>
                </a:solidFill>
                <a:round/>
              </a:ln>
              <a:effectLst>
                <a:outerShdw blurRad="39999" dist="23040" algn="bl" rotWithShape="0">
                  <a:srgbClr val="000000">
                    <a:alpha val="40000"/>
                  </a:srgbClr>
                </a:outerShdw>
              </a:effectLst>
            </p:spPr>
            <p:style>
              <a:lnRef idx="1">
                <a:schemeClr val="accent1"/>
              </a:lnRef>
              <a:fillRef idx="3">
                <a:schemeClr val="accent1"/>
              </a:fillRef>
              <a:effectRef idx="2">
                <a:schemeClr val="accent1"/>
              </a:effectRef>
              <a:fontRef idx="minor"/>
            </p:style>
          </p:sp>
          <p:sp>
            <p:nvSpPr>
              <p:cNvPr id="142" name="CustomShape 10"/>
              <p:cNvSpPr/>
              <p:nvPr/>
            </p:nvSpPr>
            <p:spPr>
              <a:xfrm rot="5400000">
                <a:off x="7171920" y="2430000"/>
                <a:ext cx="198720" cy="381960"/>
              </a:xfrm>
              <a:prstGeom prst="roundRect">
                <a:avLst>
                  <a:gd name="adj" fmla="val 16667"/>
                </a:avLst>
              </a:prstGeom>
              <a:solidFill>
                <a:srgbClr val="B6B590"/>
              </a:solidFill>
              <a:ln>
                <a:solidFill>
                  <a:srgbClr val="000000"/>
                </a:solidFill>
                <a:round/>
              </a:ln>
              <a:effectLst>
                <a:outerShdw blurRad="39999" dist="23040" algn="bl" rotWithShape="0">
                  <a:srgbClr val="000000">
                    <a:alpha val="40000"/>
                  </a:srgbClr>
                </a:outerShdw>
              </a:effectLst>
            </p:spPr>
            <p:style>
              <a:lnRef idx="1">
                <a:schemeClr val="accent6"/>
              </a:lnRef>
              <a:fillRef idx="3">
                <a:schemeClr val="accent6"/>
              </a:fillRef>
              <a:effectRef idx="2">
                <a:schemeClr val="accent6"/>
              </a:effectRef>
              <a:fontRef idx="minor"/>
            </p:style>
          </p:sp>
          <p:sp>
            <p:nvSpPr>
              <p:cNvPr id="143" name="CustomShape 11"/>
              <p:cNvSpPr/>
              <p:nvPr/>
            </p:nvSpPr>
            <p:spPr>
              <a:xfrm rot="5400000">
                <a:off x="7171920" y="1487160"/>
                <a:ext cx="198720" cy="381960"/>
              </a:xfrm>
              <a:prstGeom prst="roundRect">
                <a:avLst>
                  <a:gd name="adj" fmla="val 16667"/>
                </a:avLst>
              </a:prstGeom>
              <a:solidFill>
                <a:srgbClr val="B6B590"/>
              </a:solidFill>
              <a:ln>
                <a:solidFill>
                  <a:srgbClr val="000000"/>
                </a:solidFill>
                <a:round/>
              </a:ln>
              <a:effectLst>
                <a:outerShdw blurRad="39999" dist="23040" algn="bl" rotWithShape="0">
                  <a:srgbClr val="000000">
                    <a:alpha val="40000"/>
                  </a:srgbClr>
                </a:outerShdw>
              </a:effectLst>
            </p:spPr>
            <p:style>
              <a:lnRef idx="1">
                <a:schemeClr val="accent6"/>
              </a:lnRef>
              <a:fillRef idx="3">
                <a:schemeClr val="accent6"/>
              </a:fillRef>
              <a:effectRef idx="2">
                <a:schemeClr val="accent6"/>
              </a:effectRef>
              <a:fontRef idx="minor"/>
            </p:style>
          </p:sp>
          <p:sp>
            <p:nvSpPr>
              <p:cNvPr id="144" name="CustomShape 12"/>
              <p:cNvSpPr/>
              <p:nvPr/>
            </p:nvSpPr>
            <p:spPr>
              <a:xfrm rot="5400000">
                <a:off x="7588440" y="2036520"/>
                <a:ext cx="252720" cy="215280"/>
              </a:xfrm>
              <a:prstGeom prst="ellipse">
                <a:avLst/>
              </a:prstGeom>
              <a:solidFill>
                <a:schemeClr val="accent5"/>
              </a:solidFill>
              <a:ln>
                <a:solidFill>
                  <a:srgbClr val="777777"/>
                </a:solidFill>
                <a:round/>
              </a:ln>
              <a:effectLst>
                <a:outerShdw blurRad="39999" dist="23040" algn="bl" rotWithShape="0">
                  <a:srgbClr val="000000">
                    <a:alpha val="40000"/>
                  </a:srgbClr>
                </a:outerShdw>
              </a:effectLst>
            </p:spPr>
            <p:style>
              <a:lnRef idx="1">
                <a:schemeClr val="accent1"/>
              </a:lnRef>
              <a:fillRef idx="3">
                <a:schemeClr val="accent1"/>
              </a:fillRef>
              <a:effectRef idx="2">
                <a:schemeClr val="accent1"/>
              </a:effectRef>
              <a:fontRef idx="minor"/>
            </p:style>
          </p:sp>
        </p:grpSp>
        <p:sp>
          <p:nvSpPr>
            <p:cNvPr id="145" name="CustomShape 13"/>
            <p:cNvSpPr/>
            <p:nvPr/>
          </p:nvSpPr>
          <p:spPr>
            <a:xfrm>
              <a:off x="7398360" y="1439280"/>
              <a:ext cx="46512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Arial"/>
                </a:rPr>
                <a:t>B</a:t>
              </a:r>
              <a:endParaRPr lang="el-GR" sz="1800" b="0" strike="noStrike" spc="-1">
                <a:latin typeface="Arial"/>
              </a:endParaRPr>
            </a:p>
          </p:txBody>
        </p:sp>
        <p:sp>
          <p:nvSpPr>
            <p:cNvPr id="146" name="CustomShape 14"/>
            <p:cNvSpPr/>
            <p:nvPr/>
          </p:nvSpPr>
          <p:spPr>
            <a:xfrm>
              <a:off x="7422120" y="2441520"/>
              <a:ext cx="46512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Arial"/>
                </a:rPr>
                <a:t>C</a:t>
              </a:r>
              <a:endParaRPr lang="el-GR" sz="1800" b="0" strike="noStrike" spc="-1">
                <a:latin typeface="Arial"/>
              </a:endParaRPr>
            </a:p>
          </p:txBody>
        </p:sp>
      </p:grpSp>
      <p:sp>
        <p:nvSpPr>
          <p:cNvPr id="147" name="CustomShape 15"/>
          <p:cNvSpPr/>
          <p:nvPr/>
        </p:nvSpPr>
        <p:spPr>
          <a:xfrm flipH="1">
            <a:off x="2757600" y="1822680"/>
            <a:ext cx="928440" cy="2487240"/>
          </a:xfrm>
          <a:custGeom>
            <a:avLst/>
            <a:gdLst/>
            <a:ahLst/>
            <a:cxnLst/>
            <a:rect l="l" t="t" r="r" b="b"/>
            <a:pathLst>
              <a:path w="21600" h="21600">
                <a:moveTo>
                  <a:pt x="0" y="0"/>
                </a:moveTo>
                <a:lnTo>
                  <a:pt x="21600" y="21600"/>
                </a:lnTo>
              </a:path>
            </a:pathLst>
          </a:custGeom>
          <a:noFill/>
          <a:ln w="28575">
            <a:solidFill>
              <a:srgbClr val="EFBD00"/>
            </a:solidFill>
            <a:round/>
            <a:tailEnd type="triangle" w="med" len="med"/>
          </a:ln>
        </p:spPr>
        <p:style>
          <a:lnRef idx="1">
            <a:schemeClr val="accent2"/>
          </a:lnRef>
          <a:fillRef idx="0">
            <a:schemeClr val="accent2"/>
          </a:fillRef>
          <a:effectRef idx="0">
            <a:schemeClr val="accent2"/>
          </a:effectRef>
          <a:fontRef idx="minor"/>
        </p:style>
      </p:sp>
      <p:sp>
        <p:nvSpPr>
          <p:cNvPr id="148" name="Line 16"/>
          <p:cNvSpPr/>
          <p:nvPr/>
        </p:nvSpPr>
        <p:spPr>
          <a:xfrm flipH="1" flipV="1">
            <a:off x="4586400" y="1865160"/>
            <a:ext cx="168840" cy="776520"/>
          </a:xfrm>
          <a:prstGeom prst="line">
            <a:avLst/>
          </a:prstGeom>
          <a:ln w="28575">
            <a:solidFill>
              <a:srgbClr val="EFBD00"/>
            </a:solidFill>
            <a:round/>
            <a:headEnd type="triangle" w="med" len="med"/>
          </a:ln>
        </p:spPr>
        <p:style>
          <a:lnRef idx="1">
            <a:schemeClr val="accent2"/>
          </a:lnRef>
          <a:fillRef idx="0">
            <a:schemeClr val="accent2"/>
          </a:fillRef>
          <a:effectRef idx="0">
            <a:schemeClr val="accent2"/>
          </a:effectRef>
          <a:fontRef idx="minor"/>
        </p:style>
      </p:sp>
      <p:sp>
        <p:nvSpPr>
          <p:cNvPr id="149" name="CustomShape 17"/>
          <p:cNvSpPr/>
          <p:nvPr/>
        </p:nvSpPr>
        <p:spPr>
          <a:xfrm>
            <a:off x="6062760" y="1248480"/>
            <a:ext cx="2505600" cy="2836440"/>
          </a:xfrm>
          <a:prstGeom prst="rect">
            <a:avLst/>
          </a:prstGeom>
          <a:solidFill>
            <a:srgbClr val="7A7A7A">
              <a:alpha val="38000"/>
            </a:srgbClr>
          </a:solidFill>
          <a:ln>
            <a:solidFill>
              <a:srgbClr val="5A5A5A"/>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b">
            <a:noAutofit/>
          </a:bodyPr>
          <a:lstStyle/>
          <a:p>
            <a:pPr algn="ctr">
              <a:lnSpc>
                <a:spcPct val="100000"/>
              </a:lnSpc>
            </a:pPr>
            <a:r>
              <a:rPr lang="en-US" sz="1800" b="1" u="sng" strike="noStrike" spc="-1">
                <a:solidFill>
                  <a:srgbClr val="FF0000"/>
                </a:solidFill>
                <a:uFillTx/>
                <a:latin typeface="Arial"/>
              </a:rPr>
              <a:t>Set in configuration</a:t>
            </a:r>
            <a:endParaRPr lang="el-GR" sz="1800" b="0" strike="noStrike" spc="-1">
              <a:latin typeface="Arial"/>
            </a:endParaRPr>
          </a:p>
        </p:txBody>
      </p:sp>
      <p:pic>
        <p:nvPicPr>
          <p:cNvPr id="150" name="Picture 33"/>
          <p:cNvPicPr/>
          <p:nvPr/>
        </p:nvPicPr>
        <p:blipFill>
          <a:blip r:embed="rId3"/>
          <a:stretch/>
        </p:blipFill>
        <p:spPr>
          <a:xfrm>
            <a:off x="3542400" y="2642040"/>
            <a:ext cx="2425320" cy="1218960"/>
          </a:xfrm>
          <a:prstGeom prst="rect">
            <a:avLst/>
          </a:prstGeom>
          <a:ln w="0">
            <a:noFill/>
          </a:ln>
        </p:spPr>
      </p:pic>
      <p:sp>
        <p:nvSpPr>
          <p:cNvPr id="151" name="CustomShape 18"/>
          <p:cNvSpPr/>
          <p:nvPr/>
        </p:nvSpPr>
        <p:spPr>
          <a:xfrm>
            <a:off x="127080" y="3490200"/>
            <a:ext cx="2569680" cy="364680"/>
          </a:xfrm>
          <a:prstGeom prst="rect">
            <a:avLst/>
          </a:prstGeom>
          <a:solidFill>
            <a:srgbClr val="F5C201"/>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1800" b="0" strike="noStrike" spc="-1" dirty="0" smtClean="0">
                <a:solidFill>
                  <a:srgbClr val="000000"/>
                </a:solidFill>
                <a:latin typeface="Arial"/>
              </a:rPr>
              <a:t>Κατεύθυνση</a:t>
            </a:r>
            <a:endParaRPr lang="el-GR" sz="1800" b="0" strike="noStrike" spc="-1" dirty="0">
              <a:latin typeface="Arial"/>
            </a:endParaRPr>
          </a:p>
        </p:txBody>
      </p:sp>
      <p:pic>
        <p:nvPicPr>
          <p:cNvPr id="152" name="Picture 38"/>
          <p:cNvPicPr/>
          <p:nvPr/>
        </p:nvPicPr>
        <p:blipFill>
          <a:blip r:embed="rId4"/>
          <a:stretch/>
        </p:blipFill>
        <p:spPr>
          <a:xfrm>
            <a:off x="144360" y="2571840"/>
            <a:ext cx="2552400" cy="939600"/>
          </a:xfrm>
          <a:prstGeom prst="rect">
            <a:avLst/>
          </a:prstGeom>
          <a:ln w="0">
            <a:noFill/>
          </a:ln>
        </p:spPr>
      </p:pic>
      <p:sp>
        <p:nvSpPr>
          <p:cNvPr id="153" name="Line 19"/>
          <p:cNvSpPr/>
          <p:nvPr/>
        </p:nvSpPr>
        <p:spPr>
          <a:xfrm flipV="1">
            <a:off x="1420560" y="1777680"/>
            <a:ext cx="1258920" cy="793800"/>
          </a:xfrm>
          <a:prstGeom prst="line">
            <a:avLst/>
          </a:prstGeom>
          <a:ln w="28575">
            <a:solidFill>
              <a:srgbClr val="EFBD00"/>
            </a:solidFill>
            <a:round/>
            <a:headEnd type="triangle" w="med" len="med"/>
          </a:ln>
        </p:spPr>
        <p:style>
          <a:lnRef idx="1">
            <a:schemeClr val="accent2"/>
          </a:lnRef>
          <a:fillRef idx="0">
            <a:schemeClr val="accent2"/>
          </a:fillRef>
          <a:effectRef idx="0">
            <a:schemeClr val="accent2"/>
          </a:effectRef>
          <a:fontRef idx="minor"/>
        </p:style>
      </p:sp>
      <p:sp>
        <p:nvSpPr>
          <p:cNvPr id="154" name="CustomShape 20"/>
          <p:cNvSpPr/>
          <p:nvPr/>
        </p:nvSpPr>
        <p:spPr>
          <a:xfrm>
            <a:off x="83160" y="2451600"/>
            <a:ext cx="552240" cy="23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55" name="TextShape 21"/>
          <p:cNvSpPr txBox="1"/>
          <p:nvPr/>
        </p:nvSpPr>
        <p:spPr>
          <a:xfrm>
            <a:off x="457200" y="6492960"/>
            <a:ext cx="3428640" cy="283320"/>
          </a:xfrm>
          <a:prstGeom prst="rect">
            <a:avLst/>
          </a:prstGeom>
          <a:noFill/>
          <a:ln w="0">
            <a:noFill/>
          </a:ln>
        </p:spPr>
        <p:txBody>
          <a:bodyPr>
            <a:noAutofit/>
          </a:bodyPr>
          <a:lstStyle/>
          <a:p>
            <a:pPr>
              <a:lnSpc>
                <a:spcPct val="100000"/>
              </a:lnSpc>
            </a:pPr>
            <a:r>
              <a:rPr lang="en-US" sz="1000" b="0" strike="noStrike" spc="-1">
                <a:solidFill>
                  <a:srgbClr val="000000"/>
                </a:solidFill>
                <a:latin typeface="Arial"/>
              </a:rPr>
              <a:t>© EV3Lessons.com, 2020, Last Update: (12/21/2019)</a:t>
            </a:r>
            <a:endParaRPr lang="el-GR" sz="1000" b="0" strike="noStrike" spc="-1">
              <a:latin typeface="Times New Roman"/>
            </a:endParaRPr>
          </a:p>
        </p:txBody>
      </p:sp>
      <p:sp>
        <p:nvSpPr>
          <p:cNvPr id="26" name="25 - Ορθογώνιο"/>
          <p:cNvSpPr/>
          <p:nvPr/>
        </p:nvSpPr>
        <p:spPr>
          <a:xfrm>
            <a:off x="6072198" y="785794"/>
            <a:ext cx="2571768" cy="646331"/>
          </a:xfrm>
          <a:prstGeom prst="rect">
            <a:avLst/>
          </a:prstGeom>
          <a:solidFill>
            <a:schemeClr val="accent2"/>
          </a:solidFill>
        </p:spPr>
        <p:txBody>
          <a:bodyPr wrap="square">
            <a:spAutoFit/>
          </a:bodyPr>
          <a:lstStyle/>
          <a:p>
            <a:r>
              <a:rPr lang="el-GR" dirty="0" smtClean="0"/>
              <a:t>Ενέργεια / ταχύτητα </a:t>
            </a:r>
          </a:p>
          <a:p>
            <a:r>
              <a:rPr lang="el-GR" dirty="0" smtClean="0"/>
              <a:t>Φρένο/ κύλιση</a:t>
            </a:r>
            <a:endParaRPr lang="el-GR" dirty="0"/>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457200" y="152640"/>
            <a:ext cx="8245080" cy="1371240"/>
          </a:xfrm>
          <a:prstGeom prst="rect">
            <a:avLst/>
          </a:prstGeom>
          <a:noFill/>
          <a:ln w="0">
            <a:noFill/>
          </a:ln>
        </p:spPr>
        <p:txBody>
          <a:bodyPr>
            <a:noAutofit/>
          </a:bodyPr>
          <a:lstStyle/>
          <a:p>
            <a:pPr>
              <a:lnSpc>
                <a:spcPct val="100000"/>
              </a:lnSpc>
            </a:pPr>
            <a:r>
              <a:rPr lang="en-US" sz="3600" b="0" strike="noStrike" cap="all" spc="-60">
                <a:solidFill>
                  <a:srgbClr val="D1282E"/>
                </a:solidFill>
                <a:latin typeface="Arial Black"/>
              </a:rPr>
              <a:t>Move Steering Block </a:t>
            </a:r>
            <a:endParaRPr lang="en-US" sz="3600" b="0" strike="noStrike" spc="-1">
              <a:solidFill>
                <a:srgbClr val="000000"/>
              </a:solidFill>
              <a:latin typeface="Arial"/>
            </a:endParaRPr>
          </a:p>
        </p:txBody>
      </p:sp>
      <p:sp>
        <p:nvSpPr>
          <p:cNvPr id="157" name="TextShape 2"/>
          <p:cNvSpPr txBox="1"/>
          <p:nvPr/>
        </p:nvSpPr>
        <p:spPr>
          <a:xfrm>
            <a:off x="457200" y="5080320"/>
            <a:ext cx="8245080" cy="1405800"/>
          </a:xfrm>
          <a:prstGeom prst="rect">
            <a:avLst/>
          </a:prstGeom>
          <a:noFill/>
          <a:ln w="0">
            <a:noFill/>
          </a:ln>
        </p:spPr>
        <p:txBody>
          <a:bodyPr>
            <a:noAutofit/>
          </a:bodyPr>
          <a:lstStyle/>
          <a:p>
            <a:pPr>
              <a:spcBef>
                <a:spcPts val="400"/>
              </a:spcBef>
              <a:spcAft>
                <a:spcPts val="601"/>
              </a:spcAft>
              <a:tabLst>
                <a:tab pos="0" algn="l"/>
              </a:tabLst>
            </a:pPr>
            <a:r>
              <a:rPr lang="el-GR" sz="2000" b="1" spc="-1" dirty="0" smtClean="0">
                <a:solidFill>
                  <a:srgbClr val="000000"/>
                </a:solidFill>
                <a:latin typeface="Arial"/>
              </a:rPr>
              <a:t>Αυτό δίνει τον έλεγχο στο τιμόνι δίνοντας διαφορετικά ποσά ισχύος στον αριστερό και τον δεξιό τροχό. Το τιμόνι 50 &amp; -50 δίνει 0 ισχύ στον έναν τροχό και πλήρη ισχύ στον άλλο. 100 και -100 δίνουν πλήρη ισχύ και στους δύο τροχούς αλλά τους στρέφουν προς αντίθετες κατευθύνσεις</a:t>
            </a:r>
            <a:endParaRPr lang="en-US" sz="2000" b="1" spc="-1" dirty="0">
              <a:solidFill>
                <a:srgbClr val="000000"/>
              </a:solidFill>
              <a:latin typeface="Arial"/>
            </a:endParaRPr>
          </a:p>
        </p:txBody>
      </p:sp>
      <p:sp>
        <p:nvSpPr>
          <p:cNvPr id="158" name="CustomShape 3"/>
          <p:cNvSpPr/>
          <p:nvPr/>
        </p:nvSpPr>
        <p:spPr>
          <a:xfrm>
            <a:off x="6309000" y="2789640"/>
            <a:ext cx="1957680" cy="364680"/>
          </a:xfrm>
          <a:prstGeom prst="rect">
            <a:avLst/>
          </a:prstGeom>
          <a:solidFill>
            <a:srgbClr val="F5C201"/>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0" strike="noStrike" spc="-1">
                <a:solidFill>
                  <a:srgbClr val="000000"/>
                </a:solidFill>
                <a:latin typeface="Arial"/>
              </a:rPr>
              <a:t>Power/Speed</a:t>
            </a:r>
            <a:endParaRPr lang="el-GR" sz="1800" b="0" strike="noStrike" spc="-1">
              <a:latin typeface="Arial"/>
            </a:endParaRPr>
          </a:p>
        </p:txBody>
      </p:sp>
      <p:sp>
        <p:nvSpPr>
          <p:cNvPr id="159" name="CustomShape 4"/>
          <p:cNvSpPr/>
          <p:nvPr/>
        </p:nvSpPr>
        <p:spPr>
          <a:xfrm>
            <a:off x="948240" y="4333320"/>
            <a:ext cx="2569680" cy="364680"/>
          </a:xfrm>
          <a:prstGeom prst="rect">
            <a:avLst/>
          </a:prstGeom>
          <a:solidFill>
            <a:srgbClr val="F5C201"/>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dirty="0" smtClean="0"/>
              <a:t>Διάρκεια / απόσταση</a:t>
            </a:r>
            <a:endParaRPr lang="el-GR" sz="1800" b="0" strike="noStrike" spc="-1" dirty="0">
              <a:latin typeface="Arial"/>
            </a:endParaRPr>
          </a:p>
        </p:txBody>
      </p:sp>
      <p:sp>
        <p:nvSpPr>
          <p:cNvPr id="160" name="CustomShape 5"/>
          <p:cNvSpPr/>
          <p:nvPr/>
        </p:nvSpPr>
        <p:spPr>
          <a:xfrm>
            <a:off x="3654720" y="3861000"/>
            <a:ext cx="2200680" cy="364680"/>
          </a:xfrm>
          <a:prstGeom prst="rect">
            <a:avLst/>
          </a:prstGeom>
          <a:solidFill>
            <a:srgbClr val="F5C201"/>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dirty="0" smtClean="0"/>
              <a:t>Τρόπος λειτουργίας </a:t>
            </a:r>
            <a:endParaRPr lang="el-GR" sz="1800" b="0" strike="noStrike" spc="-1" dirty="0">
              <a:latin typeface="Arial"/>
            </a:endParaRPr>
          </a:p>
        </p:txBody>
      </p:sp>
      <p:sp>
        <p:nvSpPr>
          <p:cNvPr id="161" name="CustomShape 6"/>
          <p:cNvSpPr/>
          <p:nvPr/>
        </p:nvSpPr>
        <p:spPr>
          <a:xfrm>
            <a:off x="6389280" y="3259440"/>
            <a:ext cx="1797480" cy="364680"/>
          </a:xfrm>
          <a:prstGeom prst="rect">
            <a:avLst/>
          </a:prstGeom>
          <a:solidFill>
            <a:srgbClr val="F5C201"/>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0" strike="noStrike" spc="-1">
                <a:solidFill>
                  <a:srgbClr val="000000"/>
                </a:solidFill>
                <a:latin typeface="Arial"/>
              </a:rPr>
              <a:t>Brake/Coast</a:t>
            </a:r>
            <a:endParaRPr lang="el-GR" sz="1800" b="0" strike="noStrike" spc="-1">
              <a:latin typeface="Arial"/>
            </a:endParaRPr>
          </a:p>
        </p:txBody>
      </p:sp>
      <p:grpSp>
        <p:nvGrpSpPr>
          <p:cNvPr id="162" name="Group 7"/>
          <p:cNvGrpSpPr/>
          <p:nvPr/>
        </p:nvGrpSpPr>
        <p:grpSpPr>
          <a:xfrm>
            <a:off x="6688800" y="1439280"/>
            <a:ext cx="1198440" cy="1366920"/>
            <a:chOff x="6688800" y="1439280"/>
            <a:chExt cx="1198440" cy="1366920"/>
          </a:xfrm>
        </p:grpSpPr>
        <p:grpSp>
          <p:nvGrpSpPr>
            <p:cNvPr id="163" name="Group 8"/>
            <p:cNvGrpSpPr/>
            <p:nvPr/>
          </p:nvGrpSpPr>
          <p:grpSpPr>
            <a:xfrm>
              <a:off x="6688800" y="1578960"/>
              <a:ext cx="1164600" cy="1141560"/>
              <a:chOff x="6688800" y="1578960"/>
              <a:chExt cx="1164600" cy="1141560"/>
            </a:xfrm>
          </p:grpSpPr>
          <p:sp>
            <p:nvSpPr>
              <p:cNvPr id="164" name="CustomShape 9"/>
              <p:cNvSpPr/>
              <p:nvPr/>
            </p:nvSpPr>
            <p:spPr>
              <a:xfrm rot="5400000">
                <a:off x="6904800" y="1562040"/>
                <a:ext cx="732600" cy="1164600"/>
              </a:xfrm>
              <a:prstGeom prst="roundRect">
                <a:avLst>
                  <a:gd name="adj" fmla="val 16667"/>
                </a:avLst>
              </a:prstGeom>
              <a:solidFill>
                <a:schemeClr val="accent5">
                  <a:lumMod val="60000"/>
                  <a:lumOff val="40000"/>
                </a:schemeClr>
              </a:solidFill>
              <a:ln>
                <a:solidFill>
                  <a:srgbClr val="000000"/>
                </a:solidFill>
                <a:round/>
              </a:ln>
              <a:effectLst>
                <a:outerShdw blurRad="39999" dist="23040" algn="bl" rotWithShape="0">
                  <a:srgbClr val="000000">
                    <a:alpha val="40000"/>
                  </a:srgbClr>
                </a:outerShdw>
              </a:effectLst>
            </p:spPr>
            <p:style>
              <a:lnRef idx="1">
                <a:schemeClr val="accent1"/>
              </a:lnRef>
              <a:fillRef idx="3">
                <a:schemeClr val="accent1"/>
              </a:fillRef>
              <a:effectRef idx="2">
                <a:schemeClr val="accent1"/>
              </a:effectRef>
              <a:fontRef idx="minor"/>
            </p:style>
          </p:sp>
          <p:sp>
            <p:nvSpPr>
              <p:cNvPr id="165" name="CustomShape 10"/>
              <p:cNvSpPr/>
              <p:nvPr/>
            </p:nvSpPr>
            <p:spPr>
              <a:xfrm rot="5400000">
                <a:off x="7171920" y="2430000"/>
                <a:ext cx="198720" cy="381960"/>
              </a:xfrm>
              <a:prstGeom prst="roundRect">
                <a:avLst>
                  <a:gd name="adj" fmla="val 16667"/>
                </a:avLst>
              </a:prstGeom>
              <a:solidFill>
                <a:srgbClr val="B6B590"/>
              </a:solidFill>
              <a:ln>
                <a:solidFill>
                  <a:srgbClr val="000000"/>
                </a:solidFill>
                <a:round/>
              </a:ln>
              <a:effectLst>
                <a:outerShdw blurRad="39999" dist="23040" algn="bl" rotWithShape="0">
                  <a:srgbClr val="000000">
                    <a:alpha val="40000"/>
                  </a:srgbClr>
                </a:outerShdw>
              </a:effectLst>
            </p:spPr>
            <p:style>
              <a:lnRef idx="1">
                <a:schemeClr val="accent6"/>
              </a:lnRef>
              <a:fillRef idx="3">
                <a:schemeClr val="accent6"/>
              </a:fillRef>
              <a:effectRef idx="2">
                <a:schemeClr val="accent6"/>
              </a:effectRef>
              <a:fontRef idx="minor"/>
            </p:style>
          </p:sp>
          <p:sp>
            <p:nvSpPr>
              <p:cNvPr id="166" name="CustomShape 11"/>
              <p:cNvSpPr/>
              <p:nvPr/>
            </p:nvSpPr>
            <p:spPr>
              <a:xfrm rot="5400000">
                <a:off x="7171920" y="1487160"/>
                <a:ext cx="198720" cy="381960"/>
              </a:xfrm>
              <a:prstGeom prst="roundRect">
                <a:avLst>
                  <a:gd name="adj" fmla="val 16667"/>
                </a:avLst>
              </a:prstGeom>
              <a:solidFill>
                <a:srgbClr val="B6B590"/>
              </a:solidFill>
              <a:ln>
                <a:solidFill>
                  <a:srgbClr val="000000"/>
                </a:solidFill>
                <a:round/>
              </a:ln>
              <a:effectLst>
                <a:outerShdw blurRad="39999" dist="23040" algn="bl" rotWithShape="0">
                  <a:srgbClr val="000000">
                    <a:alpha val="40000"/>
                  </a:srgbClr>
                </a:outerShdw>
              </a:effectLst>
            </p:spPr>
            <p:style>
              <a:lnRef idx="1">
                <a:schemeClr val="accent6"/>
              </a:lnRef>
              <a:fillRef idx="3">
                <a:schemeClr val="accent6"/>
              </a:fillRef>
              <a:effectRef idx="2">
                <a:schemeClr val="accent6"/>
              </a:effectRef>
              <a:fontRef idx="minor"/>
            </p:style>
          </p:sp>
          <p:sp>
            <p:nvSpPr>
              <p:cNvPr id="167" name="CustomShape 12"/>
              <p:cNvSpPr/>
              <p:nvPr/>
            </p:nvSpPr>
            <p:spPr>
              <a:xfrm rot="5400000">
                <a:off x="7588440" y="2036520"/>
                <a:ext cx="252720" cy="215280"/>
              </a:xfrm>
              <a:prstGeom prst="ellipse">
                <a:avLst/>
              </a:prstGeom>
              <a:solidFill>
                <a:schemeClr val="accent5"/>
              </a:solidFill>
              <a:ln>
                <a:solidFill>
                  <a:srgbClr val="777777"/>
                </a:solidFill>
                <a:round/>
              </a:ln>
              <a:effectLst>
                <a:outerShdw blurRad="39999" dist="23040" algn="bl" rotWithShape="0">
                  <a:srgbClr val="000000">
                    <a:alpha val="40000"/>
                  </a:srgbClr>
                </a:outerShdw>
              </a:effectLst>
            </p:spPr>
            <p:style>
              <a:lnRef idx="1">
                <a:schemeClr val="accent1"/>
              </a:lnRef>
              <a:fillRef idx="3">
                <a:schemeClr val="accent1"/>
              </a:fillRef>
              <a:effectRef idx="2">
                <a:schemeClr val="accent1"/>
              </a:effectRef>
              <a:fontRef idx="minor"/>
            </p:style>
          </p:sp>
        </p:grpSp>
        <p:sp>
          <p:nvSpPr>
            <p:cNvPr id="168" name="CustomShape 13"/>
            <p:cNvSpPr/>
            <p:nvPr/>
          </p:nvSpPr>
          <p:spPr>
            <a:xfrm>
              <a:off x="7398360" y="1439280"/>
              <a:ext cx="46512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Arial"/>
                </a:rPr>
                <a:t>B</a:t>
              </a:r>
              <a:endParaRPr lang="el-GR" sz="1800" b="0" strike="noStrike" spc="-1">
                <a:latin typeface="Arial"/>
              </a:endParaRPr>
            </a:p>
          </p:txBody>
        </p:sp>
        <p:sp>
          <p:nvSpPr>
            <p:cNvPr id="169" name="CustomShape 14"/>
            <p:cNvSpPr/>
            <p:nvPr/>
          </p:nvSpPr>
          <p:spPr>
            <a:xfrm>
              <a:off x="7422120" y="2441520"/>
              <a:ext cx="46512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Arial"/>
                </a:rPr>
                <a:t>C</a:t>
              </a:r>
              <a:endParaRPr lang="el-GR" sz="1800" b="0" strike="noStrike" spc="-1">
                <a:latin typeface="Arial"/>
              </a:endParaRPr>
            </a:p>
          </p:txBody>
        </p:sp>
      </p:grpSp>
      <p:sp>
        <p:nvSpPr>
          <p:cNvPr id="170" name="CustomShape 15"/>
          <p:cNvSpPr/>
          <p:nvPr/>
        </p:nvSpPr>
        <p:spPr>
          <a:xfrm flipH="1">
            <a:off x="2757600" y="1822680"/>
            <a:ext cx="928440" cy="2487240"/>
          </a:xfrm>
          <a:custGeom>
            <a:avLst/>
            <a:gdLst/>
            <a:ahLst/>
            <a:cxnLst/>
            <a:rect l="l" t="t" r="r" b="b"/>
            <a:pathLst>
              <a:path w="21600" h="21600">
                <a:moveTo>
                  <a:pt x="0" y="0"/>
                </a:moveTo>
                <a:lnTo>
                  <a:pt x="21600" y="21600"/>
                </a:lnTo>
              </a:path>
            </a:pathLst>
          </a:custGeom>
          <a:noFill/>
          <a:ln w="28575">
            <a:solidFill>
              <a:srgbClr val="EFBD00"/>
            </a:solidFill>
            <a:round/>
            <a:tailEnd type="triangle" w="med" len="med"/>
          </a:ln>
        </p:spPr>
        <p:style>
          <a:lnRef idx="1">
            <a:schemeClr val="accent2"/>
          </a:lnRef>
          <a:fillRef idx="0">
            <a:schemeClr val="accent2"/>
          </a:fillRef>
          <a:effectRef idx="0">
            <a:schemeClr val="accent2"/>
          </a:effectRef>
          <a:fontRef idx="minor"/>
        </p:style>
      </p:sp>
      <p:sp>
        <p:nvSpPr>
          <p:cNvPr id="171" name="Line 16"/>
          <p:cNvSpPr/>
          <p:nvPr/>
        </p:nvSpPr>
        <p:spPr>
          <a:xfrm flipH="1" flipV="1">
            <a:off x="4586400" y="1865160"/>
            <a:ext cx="168840" cy="776520"/>
          </a:xfrm>
          <a:prstGeom prst="line">
            <a:avLst/>
          </a:prstGeom>
          <a:ln w="28575">
            <a:solidFill>
              <a:srgbClr val="EFBD00"/>
            </a:solidFill>
            <a:round/>
            <a:headEnd type="triangle" w="med" len="med"/>
          </a:ln>
        </p:spPr>
        <p:style>
          <a:lnRef idx="1">
            <a:schemeClr val="accent2"/>
          </a:lnRef>
          <a:fillRef idx="0">
            <a:schemeClr val="accent2"/>
          </a:fillRef>
          <a:effectRef idx="0">
            <a:schemeClr val="accent2"/>
          </a:effectRef>
          <a:fontRef idx="minor"/>
        </p:style>
      </p:sp>
      <p:sp>
        <p:nvSpPr>
          <p:cNvPr id="172" name="CustomShape 17"/>
          <p:cNvSpPr/>
          <p:nvPr/>
        </p:nvSpPr>
        <p:spPr>
          <a:xfrm>
            <a:off x="6062760" y="1248480"/>
            <a:ext cx="2505600" cy="2836440"/>
          </a:xfrm>
          <a:prstGeom prst="rect">
            <a:avLst/>
          </a:prstGeom>
          <a:solidFill>
            <a:srgbClr val="7A7A7A">
              <a:alpha val="38000"/>
            </a:srgbClr>
          </a:solidFill>
          <a:ln>
            <a:solidFill>
              <a:srgbClr val="5A5A5A"/>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b">
            <a:noAutofit/>
          </a:bodyPr>
          <a:lstStyle/>
          <a:p>
            <a:pPr algn="ctr">
              <a:lnSpc>
                <a:spcPct val="100000"/>
              </a:lnSpc>
            </a:pPr>
            <a:r>
              <a:rPr lang="en-US" sz="1800" b="1" u="sng" strike="noStrike" spc="-1">
                <a:solidFill>
                  <a:srgbClr val="FF0000"/>
                </a:solidFill>
                <a:uFillTx/>
                <a:latin typeface="Arial"/>
              </a:rPr>
              <a:t>Set in configuration</a:t>
            </a:r>
            <a:endParaRPr lang="el-GR" sz="1800" b="0" strike="noStrike" spc="-1">
              <a:latin typeface="Arial"/>
            </a:endParaRPr>
          </a:p>
        </p:txBody>
      </p:sp>
      <p:pic>
        <p:nvPicPr>
          <p:cNvPr id="173" name="Picture 33"/>
          <p:cNvPicPr/>
          <p:nvPr/>
        </p:nvPicPr>
        <p:blipFill>
          <a:blip r:embed="rId2"/>
          <a:stretch/>
        </p:blipFill>
        <p:spPr>
          <a:xfrm>
            <a:off x="3542400" y="2642040"/>
            <a:ext cx="2425320" cy="1218960"/>
          </a:xfrm>
          <a:prstGeom prst="rect">
            <a:avLst/>
          </a:prstGeom>
          <a:ln w="0">
            <a:noFill/>
          </a:ln>
        </p:spPr>
      </p:pic>
      <p:sp>
        <p:nvSpPr>
          <p:cNvPr id="174" name="CustomShape 18"/>
          <p:cNvSpPr/>
          <p:nvPr/>
        </p:nvSpPr>
        <p:spPr>
          <a:xfrm>
            <a:off x="127080" y="2660760"/>
            <a:ext cx="2569680" cy="644877"/>
          </a:xfrm>
          <a:prstGeom prst="rect">
            <a:avLst/>
          </a:prstGeom>
          <a:solidFill>
            <a:srgbClr val="F5C201"/>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dirty="0" smtClean="0"/>
              <a:t>Steering: </a:t>
            </a:r>
            <a:r>
              <a:rPr lang="el-GR" dirty="0" smtClean="0"/>
              <a:t>Ευθεία ή στροφή </a:t>
            </a:r>
            <a:endParaRPr lang="el-GR" spc="-1" dirty="0"/>
          </a:p>
        </p:txBody>
      </p:sp>
      <p:sp>
        <p:nvSpPr>
          <p:cNvPr id="175" name="Line 19"/>
          <p:cNvSpPr/>
          <p:nvPr/>
        </p:nvSpPr>
        <p:spPr>
          <a:xfrm flipV="1">
            <a:off x="1420560" y="1777680"/>
            <a:ext cx="1258920" cy="793800"/>
          </a:xfrm>
          <a:prstGeom prst="line">
            <a:avLst/>
          </a:prstGeom>
          <a:ln w="28575">
            <a:solidFill>
              <a:srgbClr val="EFBD00"/>
            </a:solidFill>
            <a:round/>
            <a:headEnd type="triangle" w="med" len="med"/>
          </a:ln>
        </p:spPr>
        <p:style>
          <a:lnRef idx="1">
            <a:schemeClr val="accent2"/>
          </a:lnRef>
          <a:fillRef idx="0">
            <a:schemeClr val="accent2"/>
          </a:fillRef>
          <a:effectRef idx="0">
            <a:schemeClr val="accent2"/>
          </a:effectRef>
          <a:fontRef idx="minor"/>
        </p:style>
      </p:sp>
      <p:pic>
        <p:nvPicPr>
          <p:cNvPr id="176" name="Picture 25"/>
          <p:cNvPicPr/>
          <p:nvPr/>
        </p:nvPicPr>
        <p:blipFill>
          <a:blip r:embed="rId3"/>
          <a:stretch/>
        </p:blipFill>
        <p:spPr>
          <a:xfrm>
            <a:off x="1297440" y="1080720"/>
            <a:ext cx="3873240" cy="761760"/>
          </a:xfrm>
          <a:prstGeom prst="rect">
            <a:avLst/>
          </a:prstGeom>
          <a:ln w="0">
            <a:noFill/>
          </a:ln>
        </p:spPr>
      </p:pic>
      <p:sp>
        <p:nvSpPr>
          <p:cNvPr id="177" name="TextShape 20"/>
          <p:cNvSpPr txBox="1"/>
          <p:nvPr/>
        </p:nvSpPr>
        <p:spPr>
          <a:xfrm>
            <a:off x="457200" y="6492960"/>
            <a:ext cx="3428640" cy="283320"/>
          </a:xfrm>
          <a:prstGeom prst="rect">
            <a:avLst/>
          </a:prstGeom>
          <a:noFill/>
          <a:ln w="0">
            <a:noFill/>
          </a:ln>
        </p:spPr>
        <p:txBody>
          <a:bodyPr>
            <a:noAutofit/>
          </a:bodyPr>
          <a:lstStyle/>
          <a:p>
            <a:pPr>
              <a:lnSpc>
                <a:spcPct val="100000"/>
              </a:lnSpc>
            </a:pPr>
            <a:r>
              <a:rPr lang="en-US" sz="1000" b="0" strike="noStrike" spc="-1">
                <a:solidFill>
                  <a:srgbClr val="000000"/>
                </a:solidFill>
                <a:latin typeface="Arial"/>
              </a:rPr>
              <a:t>© EV3Lessons.com, 2020, Last Update: (12/21/2019)</a:t>
            </a:r>
            <a:endParaRPr lang="el-GR" sz="1000" b="0" strike="noStrike" spc="-1">
              <a:latin typeface="Times New Roman"/>
            </a:endParaRPr>
          </a:p>
        </p:txBody>
      </p:sp>
      <p:sp>
        <p:nvSpPr>
          <p:cNvPr id="24" name="23 - TextBox"/>
          <p:cNvSpPr txBox="1"/>
          <p:nvPr/>
        </p:nvSpPr>
        <p:spPr>
          <a:xfrm>
            <a:off x="6143636" y="785794"/>
            <a:ext cx="2286016" cy="646331"/>
          </a:xfrm>
          <a:prstGeom prst="rect">
            <a:avLst/>
          </a:prstGeom>
          <a:solidFill>
            <a:schemeClr val="accent2"/>
          </a:solidFill>
        </p:spPr>
        <p:txBody>
          <a:bodyPr wrap="square" rtlCol="0">
            <a:spAutoFit/>
          </a:bodyPr>
          <a:lstStyle/>
          <a:p>
            <a:r>
              <a:rPr lang="el-GR" dirty="0" smtClean="0"/>
              <a:t>Ενέργεια / ταχύτητα </a:t>
            </a:r>
          </a:p>
          <a:p>
            <a:r>
              <a:rPr lang="el-GR" dirty="0" smtClean="0"/>
              <a:t>Φρένο/ κύλιση</a:t>
            </a:r>
            <a:endParaRPr lang="el-GR" dirty="0"/>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Shape 1"/>
          <p:cNvSpPr txBox="1"/>
          <p:nvPr/>
        </p:nvSpPr>
        <p:spPr>
          <a:xfrm>
            <a:off x="457200" y="152640"/>
            <a:ext cx="8245080" cy="1371240"/>
          </a:xfrm>
          <a:prstGeom prst="rect">
            <a:avLst/>
          </a:prstGeom>
          <a:noFill/>
          <a:ln w="0">
            <a:noFill/>
          </a:ln>
        </p:spPr>
        <p:txBody>
          <a:bodyPr>
            <a:noAutofit/>
          </a:bodyPr>
          <a:lstStyle/>
          <a:p>
            <a:pPr>
              <a:lnSpc>
                <a:spcPct val="100000"/>
              </a:lnSpc>
            </a:pPr>
            <a:r>
              <a:rPr lang="en-US" sz="3600" b="0" strike="noStrike" cap="all" spc="-60">
                <a:solidFill>
                  <a:srgbClr val="D1282E"/>
                </a:solidFill>
                <a:latin typeface="Arial Black"/>
              </a:rPr>
              <a:t>Move Steering/Power Block </a:t>
            </a:r>
            <a:endParaRPr lang="en-US" sz="3600" b="0" strike="noStrike" spc="-1">
              <a:solidFill>
                <a:srgbClr val="000000"/>
              </a:solidFill>
              <a:latin typeface="Arial"/>
            </a:endParaRPr>
          </a:p>
        </p:txBody>
      </p:sp>
      <p:sp>
        <p:nvSpPr>
          <p:cNvPr id="179" name="TextShape 2"/>
          <p:cNvSpPr txBox="1"/>
          <p:nvPr/>
        </p:nvSpPr>
        <p:spPr>
          <a:xfrm>
            <a:off x="457200" y="5080320"/>
            <a:ext cx="8245080" cy="1405800"/>
          </a:xfrm>
          <a:prstGeom prst="rect">
            <a:avLst/>
          </a:prstGeom>
          <a:noFill/>
          <a:ln w="0">
            <a:noFill/>
          </a:ln>
        </p:spPr>
        <p:txBody>
          <a:bodyPr>
            <a:normAutofit/>
          </a:bodyPr>
          <a:lstStyle/>
          <a:p>
            <a:pPr>
              <a:lnSpc>
                <a:spcPct val="100000"/>
              </a:lnSpc>
              <a:spcBef>
                <a:spcPts val="400"/>
              </a:spcBef>
              <a:spcAft>
                <a:spcPts val="601"/>
              </a:spcAft>
              <a:tabLst>
                <a:tab pos="0" algn="l"/>
              </a:tabLst>
            </a:pPr>
            <a:r>
              <a:rPr lang="el-GR" sz="2000" b="1" spc="-1" dirty="0" smtClean="0">
                <a:solidFill>
                  <a:srgbClr val="000000"/>
                </a:solidFill>
                <a:latin typeface="Arial"/>
              </a:rPr>
              <a:t>Αυτό είναι σαν το </a:t>
            </a:r>
            <a:r>
              <a:rPr lang="en-US" sz="2000" b="1" spc="-1" dirty="0" smtClean="0">
                <a:solidFill>
                  <a:srgbClr val="000000"/>
                </a:solidFill>
                <a:latin typeface="Arial"/>
              </a:rPr>
              <a:t>move steering block</a:t>
            </a:r>
            <a:r>
              <a:rPr lang="el-GR" sz="2000" b="1" spc="-1" dirty="0" smtClean="0">
                <a:solidFill>
                  <a:srgbClr val="000000"/>
                </a:solidFill>
                <a:latin typeface="Arial"/>
              </a:rPr>
              <a:t>. Ωστόσο, αντί να χρησιμοποιείτε τη ρυθμισμένη "προεπιλεγμένη" ταχύτητα, καθορίζετε την ταχύτητα εντός του μπλοκ. Αυτό είναι χρήσιμο εάν έχετε μια κίνηση που θέλετε να κάνετε πιο αργά ή γρήγορα.</a:t>
            </a:r>
            <a:endParaRPr lang="en-US" sz="2000" b="1" spc="-1" dirty="0">
              <a:solidFill>
                <a:srgbClr val="000000"/>
              </a:solidFill>
              <a:latin typeface="Arial"/>
            </a:endParaRPr>
          </a:p>
        </p:txBody>
      </p:sp>
      <p:sp>
        <p:nvSpPr>
          <p:cNvPr id="180" name="CustomShape 3"/>
          <p:cNvSpPr/>
          <p:nvPr/>
        </p:nvSpPr>
        <p:spPr>
          <a:xfrm>
            <a:off x="127080" y="3470400"/>
            <a:ext cx="2569680" cy="364680"/>
          </a:xfrm>
          <a:prstGeom prst="rect">
            <a:avLst/>
          </a:prstGeom>
          <a:solidFill>
            <a:srgbClr val="F5C201"/>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dirty="0" smtClean="0"/>
              <a:t>Διάρκεια / απόσταση</a:t>
            </a:r>
            <a:endParaRPr lang="el-GR" sz="1800" b="0" strike="noStrike" spc="-1" dirty="0">
              <a:latin typeface="Arial"/>
            </a:endParaRPr>
          </a:p>
        </p:txBody>
      </p:sp>
      <p:sp>
        <p:nvSpPr>
          <p:cNvPr id="181" name="CustomShape 4"/>
          <p:cNvSpPr/>
          <p:nvPr/>
        </p:nvSpPr>
        <p:spPr>
          <a:xfrm>
            <a:off x="2503440" y="2955960"/>
            <a:ext cx="2200680" cy="364680"/>
          </a:xfrm>
          <a:prstGeom prst="rect">
            <a:avLst/>
          </a:prstGeom>
          <a:solidFill>
            <a:srgbClr val="F5C201"/>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dirty="0" smtClean="0"/>
              <a:t>Τρόπος λειτουργίας</a:t>
            </a:r>
            <a:endParaRPr lang="el-GR" sz="1800" b="0" strike="noStrike" spc="-1" dirty="0">
              <a:latin typeface="Arial"/>
            </a:endParaRPr>
          </a:p>
        </p:txBody>
      </p:sp>
      <p:sp>
        <p:nvSpPr>
          <p:cNvPr id="182" name="CustomShape 5"/>
          <p:cNvSpPr/>
          <p:nvPr/>
        </p:nvSpPr>
        <p:spPr>
          <a:xfrm>
            <a:off x="6389280" y="2893680"/>
            <a:ext cx="1797480" cy="364680"/>
          </a:xfrm>
          <a:prstGeom prst="rect">
            <a:avLst/>
          </a:prstGeom>
          <a:solidFill>
            <a:srgbClr val="F5C201"/>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0" strike="noStrike" spc="-1">
                <a:solidFill>
                  <a:srgbClr val="000000"/>
                </a:solidFill>
                <a:latin typeface="Arial"/>
              </a:rPr>
              <a:t>Brake/Coast</a:t>
            </a:r>
            <a:endParaRPr lang="el-GR" sz="1800" b="0" strike="noStrike" spc="-1">
              <a:latin typeface="Arial"/>
            </a:endParaRPr>
          </a:p>
        </p:txBody>
      </p:sp>
      <p:grpSp>
        <p:nvGrpSpPr>
          <p:cNvPr id="183" name="Group 6"/>
          <p:cNvGrpSpPr/>
          <p:nvPr/>
        </p:nvGrpSpPr>
        <p:grpSpPr>
          <a:xfrm>
            <a:off x="6688800" y="1439280"/>
            <a:ext cx="1198440" cy="1366920"/>
            <a:chOff x="6688800" y="1439280"/>
            <a:chExt cx="1198440" cy="1366920"/>
          </a:xfrm>
        </p:grpSpPr>
        <p:grpSp>
          <p:nvGrpSpPr>
            <p:cNvPr id="184" name="Group 7"/>
            <p:cNvGrpSpPr/>
            <p:nvPr/>
          </p:nvGrpSpPr>
          <p:grpSpPr>
            <a:xfrm>
              <a:off x="6688800" y="1578960"/>
              <a:ext cx="1164600" cy="1141560"/>
              <a:chOff x="6688800" y="1578960"/>
              <a:chExt cx="1164600" cy="1141560"/>
            </a:xfrm>
          </p:grpSpPr>
          <p:sp>
            <p:nvSpPr>
              <p:cNvPr id="185" name="CustomShape 8"/>
              <p:cNvSpPr/>
              <p:nvPr/>
            </p:nvSpPr>
            <p:spPr>
              <a:xfrm rot="5400000">
                <a:off x="6904800" y="1562040"/>
                <a:ext cx="732600" cy="1164600"/>
              </a:xfrm>
              <a:prstGeom prst="roundRect">
                <a:avLst>
                  <a:gd name="adj" fmla="val 16667"/>
                </a:avLst>
              </a:prstGeom>
              <a:solidFill>
                <a:schemeClr val="accent5">
                  <a:lumMod val="60000"/>
                  <a:lumOff val="40000"/>
                </a:schemeClr>
              </a:solidFill>
              <a:ln>
                <a:solidFill>
                  <a:srgbClr val="000000"/>
                </a:solidFill>
                <a:round/>
              </a:ln>
              <a:effectLst>
                <a:outerShdw blurRad="39999" dist="23040" algn="bl" rotWithShape="0">
                  <a:srgbClr val="000000">
                    <a:alpha val="40000"/>
                  </a:srgbClr>
                </a:outerShdw>
              </a:effectLst>
            </p:spPr>
            <p:style>
              <a:lnRef idx="1">
                <a:schemeClr val="accent1"/>
              </a:lnRef>
              <a:fillRef idx="3">
                <a:schemeClr val="accent1"/>
              </a:fillRef>
              <a:effectRef idx="2">
                <a:schemeClr val="accent1"/>
              </a:effectRef>
              <a:fontRef idx="minor"/>
            </p:style>
          </p:sp>
          <p:sp>
            <p:nvSpPr>
              <p:cNvPr id="186" name="CustomShape 9"/>
              <p:cNvSpPr/>
              <p:nvPr/>
            </p:nvSpPr>
            <p:spPr>
              <a:xfrm rot="5400000">
                <a:off x="7171920" y="2430000"/>
                <a:ext cx="198720" cy="381960"/>
              </a:xfrm>
              <a:prstGeom prst="roundRect">
                <a:avLst>
                  <a:gd name="adj" fmla="val 16667"/>
                </a:avLst>
              </a:prstGeom>
              <a:solidFill>
                <a:srgbClr val="B6B590"/>
              </a:solidFill>
              <a:ln>
                <a:solidFill>
                  <a:srgbClr val="000000"/>
                </a:solidFill>
                <a:round/>
              </a:ln>
              <a:effectLst>
                <a:outerShdw blurRad="39999" dist="23040" algn="bl" rotWithShape="0">
                  <a:srgbClr val="000000">
                    <a:alpha val="40000"/>
                  </a:srgbClr>
                </a:outerShdw>
              </a:effectLst>
            </p:spPr>
            <p:style>
              <a:lnRef idx="1">
                <a:schemeClr val="accent6"/>
              </a:lnRef>
              <a:fillRef idx="3">
                <a:schemeClr val="accent6"/>
              </a:fillRef>
              <a:effectRef idx="2">
                <a:schemeClr val="accent6"/>
              </a:effectRef>
              <a:fontRef idx="minor"/>
            </p:style>
          </p:sp>
          <p:sp>
            <p:nvSpPr>
              <p:cNvPr id="187" name="CustomShape 10"/>
              <p:cNvSpPr/>
              <p:nvPr/>
            </p:nvSpPr>
            <p:spPr>
              <a:xfrm rot="5400000">
                <a:off x="7171920" y="1487160"/>
                <a:ext cx="198720" cy="381960"/>
              </a:xfrm>
              <a:prstGeom prst="roundRect">
                <a:avLst>
                  <a:gd name="adj" fmla="val 16667"/>
                </a:avLst>
              </a:prstGeom>
              <a:solidFill>
                <a:srgbClr val="B6B590"/>
              </a:solidFill>
              <a:ln>
                <a:solidFill>
                  <a:srgbClr val="000000"/>
                </a:solidFill>
                <a:round/>
              </a:ln>
              <a:effectLst>
                <a:outerShdw blurRad="39999" dist="23040" algn="bl" rotWithShape="0">
                  <a:srgbClr val="000000">
                    <a:alpha val="40000"/>
                  </a:srgbClr>
                </a:outerShdw>
              </a:effectLst>
            </p:spPr>
            <p:style>
              <a:lnRef idx="1">
                <a:schemeClr val="accent6"/>
              </a:lnRef>
              <a:fillRef idx="3">
                <a:schemeClr val="accent6"/>
              </a:fillRef>
              <a:effectRef idx="2">
                <a:schemeClr val="accent6"/>
              </a:effectRef>
              <a:fontRef idx="minor"/>
            </p:style>
          </p:sp>
          <p:sp>
            <p:nvSpPr>
              <p:cNvPr id="188" name="CustomShape 11"/>
              <p:cNvSpPr/>
              <p:nvPr/>
            </p:nvSpPr>
            <p:spPr>
              <a:xfrm rot="5400000">
                <a:off x="7588440" y="2036520"/>
                <a:ext cx="252720" cy="215280"/>
              </a:xfrm>
              <a:prstGeom prst="ellipse">
                <a:avLst/>
              </a:prstGeom>
              <a:solidFill>
                <a:schemeClr val="accent5"/>
              </a:solidFill>
              <a:ln>
                <a:solidFill>
                  <a:srgbClr val="777777"/>
                </a:solidFill>
                <a:round/>
              </a:ln>
              <a:effectLst>
                <a:outerShdw blurRad="39999" dist="23040" algn="bl" rotWithShape="0">
                  <a:srgbClr val="000000">
                    <a:alpha val="40000"/>
                  </a:srgbClr>
                </a:outerShdw>
              </a:effectLst>
            </p:spPr>
            <p:style>
              <a:lnRef idx="1">
                <a:schemeClr val="accent1"/>
              </a:lnRef>
              <a:fillRef idx="3">
                <a:schemeClr val="accent1"/>
              </a:fillRef>
              <a:effectRef idx="2">
                <a:schemeClr val="accent1"/>
              </a:effectRef>
              <a:fontRef idx="minor"/>
            </p:style>
          </p:sp>
        </p:grpSp>
        <p:sp>
          <p:nvSpPr>
            <p:cNvPr id="189" name="CustomShape 12"/>
            <p:cNvSpPr/>
            <p:nvPr/>
          </p:nvSpPr>
          <p:spPr>
            <a:xfrm>
              <a:off x="7398360" y="1439280"/>
              <a:ext cx="46512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Arial"/>
                </a:rPr>
                <a:t>B</a:t>
              </a:r>
              <a:endParaRPr lang="el-GR" sz="1800" b="0" strike="noStrike" spc="-1">
                <a:latin typeface="Arial"/>
              </a:endParaRPr>
            </a:p>
          </p:txBody>
        </p:sp>
        <p:sp>
          <p:nvSpPr>
            <p:cNvPr id="190" name="CustomShape 13"/>
            <p:cNvSpPr/>
            <p:nvPr/>
          </p:nvSpPr>
          <p:spPr>
            <a:xfrm>
              <a:off x="7422120" y="2441520"/>
              <a:ext cx="46512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Arial"/>
                </a:rPr>
                <a:t>C</a:t>
              </a:r>
              <a:endParaRPr lang="el-GR" sz="1800" b="0" strike="noStrike" spc="-1">
                <a:latin typeface="Arial"/>
              </a:endParaRPr>
            </a:p>
          </p:txBody>
        </p:sp>
      </p:grpSp>
      <p:sp>
        <p:nvSpPr>
          <p:cNvPr id="191" name="CustomShape 14"/>
          <p:cNvSpPr/>
          <p:nvPr/>
        </p:nvSpPr>
        <p:spPr>
          <a:xfrm flipH="1">
            <a:off x="1968120" y="1911960"/>
            <a:ext cx="971280" cy="1486800"/>
          </a:xfrm>
          <a:custGeom>
            <a:avLst/>
            <a:gdLst/>
            <a:ahLst/>
            <a:cxnLst/>
            <a:rect l="l" t="t" r="r" b="b"/>
            <a:pathLst>
              <a:path w="21600" h="21600">
                <a:moveTo>
                  <a:pt x="0" y="0"/>
                </a:moveTo>
                <a:lnTo>
                  <a:pt x="21600" y="21600"/>
                </a:lnTo>
              </a:path>
            </a:pathLst>
          </a:custGeom>
          <a:noFill/>
          <a:ln w="28575">
            <a:solidFill>
              <a:srgbClr val="EFBD00"/>
            </a:solidFill>
            <a:round/>
            <a:tailEnd type="triangle" w="med" len="med"/>
          </a:ln>
        </p:spPr>
        <p:style>
          <a:lnRef idx="1">
            <a:schemeClr val="accent2"/>
          </a:lnRef>
          <a:fillRef idx="0">
            <a:schemeClr val="accent2"/>
          </a:fillRef>
          <a:effectRef idx="0">
            <a:schemeClr val="accent2"/>
          </a:effectRef>
          <a:fontRef idx="minor"/>
        </p:style>
      </p:sp>
      <p:sp>
        <p:nvSpPr>
          <p:cNvPr id="192" name="Line 15"/>
          <p:cNvSpPr/>
          <p:nvPr/>
        </p:nvSpPr>
        <p:spPr>
          <a:xfrm flipV="1">
            <a:off x="3603600" y="2000520"/>
            <a:ext cx="45720" cy="955440"/>
          </a:xfrm>
          <a:prstGeom prst="line">
            <a:avLst/>
          </a:prstGeom>
          <a:ln w="28575">
            <a:solidFill>
              <a:srgbClr val="EFBD00"/>
            </a:solidFill>
            <a:round/>
            <a:headEnd type="triangle" w="med" len="med"/>
          </a:ln>
        </p:spPr>
        <p:style>
          <a:lnRef idx="1">
            <a:schemeClr val="accent2"/>
          </a:lnRef>
          <a:fillRef idx="0">
            <a:schemeClr val="accent2"/>
          </a:fillRef>
          <a:effectRef idx="0">
            <a:schemeClr val="accent2"/>
          </a:effectRef>
          <a:fontRef idx="minor"/>
        </p:style>
      </p:sp>
      <p:sp>
        <p:nvSpPr>
          <p:cNvPr id="193" name="CustomShape 16"/>
          <p:cNvSpPr/>
          <p:nvPr/>
        </p:nvSpPr>
        <p:spPr>
          <a:xfrm>
            <a:off x="6062760" y="1248480"/>
            <a:ext cx="2505600" cy="2433240"/>
          </a:xfrm>
          <a:prstGeom prst="rect">
            <a:avLst/>
          </a:prstGeom>
          <a:solidFill>
            <a:srgbClr val="7A7A7A">
              <a:alpha val="38000"/>
            </a:srgbClr>
          </a:solidFill>
          <a:ln>
            <a:solidFill>
              <a:srgbClr val="5A5A5A"/>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b">
            <a:noAutofit/>
          </a:bodyPr>
          <a:lstStyle/>
          <a:p>
            <a:pPr algn="ctr">
              <a:lnSpc>
                <a:spcPct val="100000"/>
              </a:lnSpc>
            </a:pPr>
            <a:r>
              <a:rPr lang="en-US" sz="1800" b="1" u="sng" strike="noStrike" spc="-1">
                <a:solidFill>
                  <a:srgbClr val="FF0000"/>
                </a:solidFill>
                <a:uFillTx/>
                <a:latin typeface="Arial"/>
              </a:rPr>
              <a:t>Set in configuration</a:t>
            </a:r>
            <a:endParaRPr lang="el-GR" sz="1800" b="0" strike="noStrike" spc="-1">
              <a:latin typeface="Arial"/>
            </a:endParaRPr>
          </a:p>
        </p:txBody>
      </p:sp>
      <p:sp>
        <p:nvSpPr>
          <p:cNvPr id="194" name="CustomShape 17"/>
          <p:cNvSpPr/>
          <p:nvPr/>
        </p:nvSpPr>
        <p:spPr>
          <a:xfrm>
            <a:off x="0" y="2571744"/>
            <a:ext cx="3143240" cy="367878"/>
          </a:xfrm>
          <a:prstGeom prst="rect">
            <a:avLst/>
          </a:prstGeom>
          <a:solidFill>
            <a:srgbClr val="F5C201"/>
          </a:solid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US" dirty="0" smtClean="0"/>
              <a:t>Steering: </a:t>
            </a:r>
            <a:r>
              <a:rPr lang="el-GR" dirty="0" smtClean="0"/>
              <a:t>Ευθεία ή στροφή </a:t>
            </a:r>
            <a:endParaRPr lang="el-GR" sz="1800" b="0" strike="noStrike" spc="-1" dirty="0">
              <a:latin typeface="Arial"/>
            </a:endParaRPr>
          </a:p>
        </p:txBody>
      </p:sp>
      <p:sp>
        <p:nvSpPr>
          <p:cNvPr id="195" name="Line 18"/>
          <p:cNvSpPr/>
          <p:nvPr/>
        </p:nvSpPr>
        <p:spPr>
          <a:xfrm flipV="1">
            <a:off x="1420560" y="1812240"/>
            <a:ext cx="632880" cy="992880"/>
          </a:xfrm>
          <a:prstGeom prst="line">
            <a:avLst/>
          </a:prstGeom>
          <a:ln w="28575">
            <a:solidFill>
              <a:srgbClr val="EFBD00"/>
            </a:solidFill>
            <a:round/>
            <a:headEnd type="triangle" w="med" len="med"/>
          </a:ln>
        </p:spPr>
        <p:style>
          <a:lnRef idx="1">
            <a:schemeClr val="accent2"/>
          </a:lnRef>
          <a:fillRef idx="0">
            <a:schemeClr val="accent2"/>
          </a:fillRef>
          <a:effectRef idx="0">
            <a:schemeClr val="accent2"/>
          </a:effectRef>
          <a:fontRef idx="minor"/>
        </p:style>
      </p:sp>
      <p:pic>
        <p:nvPicPr>
          <p:cNvPr id="196" name="Picture 23"/>
          <p:cNvPicPr/>
          <p:nvPr/>
        </p:nvPicPr>
        <p:blipFill>
          <a:blip r:embed="rId2"/>
          <a:stretch/>
        </p:blipFill>
        <p:spPr>
          <a:xfrm>
            <a:off x="613440" y="1060920"/>
            <a:ext cx="5130360" cy="939600"/>
          </a:xfrm>
          <a:prstGeom prst="rect">
            <a:avLst/>
          </a:prstGeom>
          <a:ln w="0">
            <a:noFill/>
          </a:ln>
        </p:spPr>
      </p:pic>
      <p:sp>
        <p:nvSpPr>
          <p:cNvPr id="197" name="CustomShape 19"/>
          <p:cNvSpPr/>
          <p:nvPr/>
        </p:nvSpPr>
        <p:spPr>
          <a:xfrm>
            <a:off x="3651120" y="3545280"/>
            <a:ext cx="2200680" cy="367878"/>
          </a:xfrm>
          <a:prstGeom prst="rect">
            <a:avLst/>
          </a:prstGeom>
          <a:solidFill>
            <a:srgbClr val="F5C201"/>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dirty="0" smtClean="0"/>
              <a:t>Ενέργεια / ταχύτητα </a:t>
            </a:r>
            <a:endParaRPr lang="el-GR" sz="1800" b="0" strike="noStrike" spc="-1" dirty="0">
              <a:latin typeface="Arial"/>
            </a:endParaRPr>
          </a:p>
        </p:txBody>
      </p:sp>
      <p:sp>
        <p:nvSpPr>
          <p:cNvPr id="198" name="Line 20"/>
          <p:cNvSpPr/>
          <p:nvPr/>
        </p:nvSpPr>
        <p:spPr>
          <a:xfrm flipV="1">
            <a:off x="4751280" y="1812240"/>
            <a:ext cx="279720" cy="1732680"/>
          </a:xfrm>
          <a:prstGeom prst="line">
            <a:avLst/>
          </a:prstGeom>
          <a:ln w="28575">
            <a:solidFill>
              <a:srgbClr val="EFBD00"/>
            </a:solidFill>
            <a:round/>
            <a:headEnd type="triangle" w="med" len="med"/>
          </a:ln>
        </p:spPr>
        <p:style>
          <a:lnRef idx="1">
            <a:schemeClr val="accent2"/>
          </a:lnRef>
          <a:fillRef idx="0">
            <a:schemeClr val="accent2"/>
          </a:fillRef>
          <a:effectRef idx="0">
            <a:schemeClr val="accent2"/>
          </a:effectRef>
          <a:fontRef idx="minor"/>
        </p:style>
      </p:sp>
      <p:sp>
        <p:nvSpPr>
          <p:cNvPr id="199" name="TextShape 21"/>
          <p:cNvSpPr txBox="1"/>
          <p:nvPr/>
        </p:nvSpPr>
        <p:spPr>
          <a:xfrm>
            <a:off x="457200" y="6492960"/>
            <a:ext cx="3428640" cy="283320"/>
          </a:xfrm>
          <a:prstGeom prst="rect">
            <a:avLst/>
          </a:prstGeom>
          <a:noFill/>
          <a:ln w="0">
            <a:noFill/>
          </a:ln>
        </p:spPr>
        <p:txBody>
          <a:bodyPr>
            <a:noAutofit/>
          </a:bodyPr>
          <a:lstStyle/>
          <a:p>
            <a:pPr>
              <a:lnSpc>
                <a:spcPct val="100000"/>
              </a:lnSpc>
            </a:pPr>
            <a:r>
              <a:rPr lang="en-US" sz="1000" b="0" strike="noStrike" spc="-1">
                <a:solidFill>
                  <a:srgbClr val="000000"/>
                </a:solidFill>
                <a:latin typeface="Arial"/>
              </a:rPr>
              <a:t>© EV3Lessons.com, 2020, Last Update: (12/21/2019)</a:t>
            </a:r>
            <a:endParaRPr lang="el-GR" sz="1000" b="0" strike="noStrike" spc="-1">
              <a:latin typeface="Times New Roman"/>
            </a:endParaRPr>
          </a:p>
        </p:txBody>
      </p:sp>
      <p:sp>
        <p:nvSpPr>
          <p:cNvPr id="24" name="23 - TextBox"/>
          <p:cNvSpPr txBox="1"/>
          <p:nvPr/>
        </p:nvSpPr>
        <p:spPr>
          <a:xfrm>
            <a:off x="6286512" y="1142984"/>
            <a:ext cx="2000264" cy="369332"/>
          </a:xfrm>
          <a:prstGeom prst="rect">
            <a:avLst/>
          </a:prstGeom>
          <a:solidFill>
            <a:schemeClr val="accent2"/>
          </a:solidFill>
        </p:spPr>
        <p:txBody>
          <a:bodyPr wrap="square" rtlCol="0">
            <a:spAutoFit/>
          </a:bodyPr>
          <a:lstStyle/>
          <a:p>
            <a:r>
              <a:rPr lang="el-GR" dirty="0" smtClean="0"/>
              <a:t>Φρένο/Κύλιση</a:t>
            </a:r>
            <a:endParaRPr lang="el-GR" dirty="0"/>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Shape 1"/>
          <p:cNvSpPr txBox="1"/>
          <p:nvPr/>
        </p:nvSpPr>
        <p:spPr>
          <a:xfrm>
            <a:off x="457200" y="152640"/>
            <a:ext cx="8245080" cy="1371240"/>
          </a:xfrm>
          <a:prstGeom prst="rect">
            <a:avLst/>
          </a:prstGeom>
          <a:noFill/>
          <a:ln w="0">
            <a:noFill/>
          </a:ln>
        </p:spPr>
        <p:txBody>
          <a:bodyPr>
            <a:noAutofit/>
          </a:bodyPr>
          <a:lstStyle/>
          <a:p>
            <a:pPr>
              <a:lnSpc>
                <a:spcPct val="100000"/>
              </a:lnSpc>
            </a:pPr>
            <a:r>
              <a:rPr lang="en-US" sz="3600" b="0" strike="noStrike" cap="all" spc="-60" dirty="0">
                <a:solidFill>
                  <a:srgbClr val="D1282E"/>
                </a:solidFill>
                <a:latin typeface="Arial Black"/>
              </a:rPr>
              <a:t>Move Tank Block </a:t>
            </a:r>
            <a:endParaRPr lang="en-US" sz="3600" b="0" strike="noStrike" spc="-1" dirty="0">
              <a:solidFill>
                <a:srgbClr val="000000"/>
              </a:solidFill>
              <a:latin typeface="Arial"/>
            </a:endParaRPr>
          </a:p>
        </p:txBody>
      </p:sp>
      <p:sp>
        <p:nvSpPr>
          <p:cNvPr id="201" name="TextShape 2"/>
          <p:cNvSpPr txBox="1"/>
          <p:nvPr/>
        </p:nvSpPr>
        <p:spPr>
          <a:xfrm>
            <a:off x="449280" y="4542480"/>
            <a:ext cx="8245080" cy="1405800"/>
          </a:xfrm>
          <a:prstGeom prst="rect">
            <a:avLst/>
          </a:prstGeom>
          <a:noFill/>
          <a:ln w="0">
            <a:noFill/>
          </a:ln>
        </p:spPr>
        <p:txBody>
          <a:bodyPr>
            <a:normAutofit/>
          </a:bodyPr>
          <a:lstStyle/>
          <a:p>
            <a:pPr>
              <a:spcBef>
                <a:spcPts val="400"/>
              </a:spcBef>
              <a:spcAft>
                <a:spcPts val="601"/>
              </a:spcAft>
              <a:tabLst>
                <a:tab pos="0" algn="l"/>
              </a:tabLst>
            </a:pPr>
            <a:r>
              <a:rPr lang="el-GR" sz="2000" b="1" spc="-1" dirty="0" smtClean="0">
                <a:solidFill>
                  <a:srgbClr val="000000"/>
                </a:solidFill>
                <a:latin typeface="Arial"/>
              </a:rPr>
              <a:t>Αυτό μοιάζει με το </a:t>
            </a:r>
            <a:r>
              <a:rPr lang="en-US" sz="2000" b="1" spc="-1" dirty="0" smtClean="0">
                <a:solidFill>
                  <a:srgbClr val="000000"/>
                </a:solidFill>
                <a:latin typeface="Arial"/>
              </a:rPr>
              <a:t>move steering/speed block</a:t>
            </a:r>
            <a:r>
              <a:rPr lang="el-GR" sz="2000" b="1" spc="-1" dirty="0" smtClean="0">
                <a:solidFill>
                  <a:srgbClr val="000000"/>
                </a:solidFill>
                <a:latin typeface="Arial"/>
              </a:rPr>
              <a:t>. Ωστόσο, αντί να προσδιορίζετε την ταχύτητα και το σύστημα διεύθυνσης, καθορίζετε τις δύο ταχύτητες των τροχών ανεξάρτητα. Η συμπεριφορά του θα είναι ίδια με το μπλοκ διεύθυνσης/ταχύτητας.</a:t>
            </a:r>
            <a:endParaRPr lang="en-US" sz="2000" b="1" spc="-1" dirty="0">
              <a:solidFill>
                <a:srgbClr val="000000"/>
              </a:solidFill>
              <a:latin typeface="Arial"/>
            </a:endParaRPr>
          </a:p>
        </p:txBody>
      </p:sp>
      <p:sp>
        <p:nvSpPr>
          <p:cNvPr id="202" name="CustomShape 3"/>
          <p:cNvSpPr/>
          <p:nvPr/>
        </p:nvSpPr>
        <p:spPr>
          <a:xfrm>
            <a:off x="257760" y="2803320"/>
            <a:ext cx="2313976" cy="367878"/>
          </a:xfrm>
          <a:prstGeom prst="rect">
            <a:avLst/>
          </a:prstGeom>
          <a:solidFill>
            <a:srgbClr val="F5C201"/>
          </a:solid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r>
              <a:rPr lang="el-GR" dirty="0" smtClean="0"/>
              <a:t>Διάρκεια / απόσταση</a:t>
            </a:r>
            <a:endParaRPr lang="el-GR" spc="-1" dirty="0"/>
          </a:p>
        </p:txBody>
      </p:sp>
      <p:sp>
        <p:nvSpPr>
          <p:cNvPr id="203" name="CustomShape 4"/>
          <p:cNvSpPr/>
          <p:nvPr/>
        </p:nvSpPr>
        <p:spPr>
          <a:xfrm>
            <a:off x="702360" y="3398040"/>
            <a:ext cx="2200680" cy="364680"/>
          </a:xfrm>
          <a:prstGeom prst="rect">
            <a:avLst/>
          </a:prstGeom>
          <a:solidFill>
            <a:srgbClr val="F5C201"/>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dirty="0" smtClean="0"/>
              <a:t>Τρόπος λειτουργίας</a:t>
            </a:r>
            <a:endParaRPr lang="el-GR" spc="-1" dirty="0"/>
          </a:p>
        </p:txBody>
      </p:sp>
      <p:sp>
        <p:nvSpPr>
          <p:cNvPr id="204" name="CustomShape 5"/>
          <p:cNvSpPr/>
          <p:nvPr/>
        </p:nvSpPr>
        <p:spPr>
          <a:xfrm>
            <a:off x="6389280" y="2893680"/>
            <a:ext cx="1797480" cy="364680"/>
          </a:xfrm>
          <a:prstGeom prst="rect">
            <a:avLst/>
          </a:prstGeom>
          <a:solidFill>
            <a:srgbClr val="F5C201"/>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0" strike="noStrike" spc="-1">
                <a:solidFill>
                  <a:srgbClr val="000000"/>
                </a:solidFill>
                <a:latin typeface="Arial"/>
              </a:rPr>
              <a:t>Brake/Coast</a:t>
            </a:r>
            <a:endParaRPr lang="el-GR" sz="1800" b="0" strike="noStrike" spc="-1">
              <a:latin typeface="Arial"/>
            </a:endParaRPr>
          </a:p>
        </p:txBody>
      </p:sp>
      <p:grpSp>
        <p:nvGrpSpPr>
          <p:cNvPr id="205" name="Group 6"/>
          <p:cNvGrpSpPr/>
          <p:nvPr/>
        </p:nvGrpSpPr>
        <p:grpSpPr>
          <a:xfrm>
            <a:off x="6688800" y="1439280"/>
            <a:ext cx="1198440" cy="1366920"/>
            <a:chOff x="6688800" y="1439280"/>
            <a:chExt cx="1198440" cy="1366920"/>
          </a:xfrm>
        </p:grpSpPr>
        <p:grpSp>
          <p:nvGrpSpPr>
            <p:cNvPr id="206" name="Group 7"/>
            <p:cNvGrpSpPr/>
            <p:nvPr/>
          </p:nvGrpSpPr>
          <p:grpSpPr>
            <a:xfrm>
              <a:off x="6688800" y="1578960"/>
              <a:ext cx="1164600" cy="1141560"/>
              <a:chOff x="6688800" y="1578960"/>
              <a:chExt cx="1164600" cy="1141560"/>
            </a:xfrm>
          </p:grpSpPr>
          <p:sp>
            <p:nvSpPr>
              <p:cNvPr id="207" name="CustomShape 8"/>
              <p:cNvSpPr/>
              <p:nvPr/>
            </p:nvSpPr>
            <p:spPr>
              <a:xfrm rot="5400000">
                <a:off x="6904800" y="1562040"/>
                <a:ext cx="732600" cy="1164600"/>
              </a:xfrm>
              <a:prstGeom prst="roundRect">
                <a:avLst>
                  <a:gd name="adj" fmla="val 16667"/>
                </a:avLst>
              </a:prstGeom>
              <a:solidFill>
                <a:schemeClr val="accent5">
                  <a:lumMod val="60000"/>
                  <a:lumOff val="40000"/>
                </a:schemeClr>
              </a:solidFill>
              <a:ln>
                <a:solidFill>
                  <a:srgbClr val="000000"/>
                </a:solidFill>
                <a:round/>
              </a:ln>
              <a:effectLst>
                <a:outerShdw blurRad="39999" dist="23040" algn="bl" rotWithShape="0">
                  <a:srgbClr val="000000">
                    <a:alpha val="40000"/>
                  </a:srgbClr>
                </a:outerShdw>
              </a:effectLst>
            </p:spPr>
            <p:style>
              <a:lnRef idx="1">
                <a:schemeClr val="accent1"/>
              </a:lnRef>
              <a:fillRef idx="3">
                <a:schemeClr val="accent1"/>
              </a:fillRef>
              <a:effectRef idx="2">
                <a:schemeClr val="accent1"/>
              </a:effectRef>
              <a:fontRef idx="minor"/>
            </p:style>
          </p:sp>
          <p:sp>
            <p:nvSpPr>
              <p:cNvPr id="208" name="CustomShape 9"/>
              <p:cNvSpPr/>
              <p:nvPr/>
            </p:nvSpPr>
            <p:spPr>
              <a:xfrm rot="5400000">
                <a:off x="7171920" y="2430000"/>
                <a:ext cx="198720" cy="381960"/>
              </a:xfrm>
              <a:prstGeom prst="roundRect">
                <a:avLst>
                  <a:gd name="adj" fmla="val 16667"/>
                </a:avLst>
              </a:prstGeom>
              <a:solidFill>
                <a:srgbClr val="B6B590"/>
              </a:solidFill>
              <a:ln>
                <a:solidFill>
                  <a:srgbClr val="000000"/>
                </a:solidFill>
                <a:round/>
              </a:ln>
              <a:effectLst>
                <a:outerShdw blurRad="39999" dist="23040" algn="bl" rotWithShape="0">
                  <a:srgbClr val="000000">
                    <a:alpha val="40000"/>
                  </a:srgbClr>
                </a:outerShdw>
              </a:effectLst>
            </p:spPr>
            <p:style>
              <a:lnRef idx="1">
                <a:schemeClr val="accent6"/>
              </a:lnRef>
              <a:fillRef idx="3">
                <a:schemeClr val="accent6"/>
              </a:fillRef>
              <a:effectRef idx="2">
                <a:schemeClr val="accent6"/>
              </a:effectRef>
              <a:fontRef idx="minor"/>
            </p:style>
          </p:sp>
          <p:sp>
            <p:nvSpPr>
              <p:cNvPr id="209" name="CustomShape 10"/>
              <p:cNvSpPr/>
              <p:nvPr/>
            </p:nvSpPr>
            <p:spPr>
              <a:xfrm rot="5400000">
                <a:off x="7171920" y="1487160"/>
                <a:ext cx="198720" cy="381960"/>
              </a:xfrm>
              <a:prstGeom prst="roundRect">
                <a:avLst>
                  <a:gd name="adj" fmla="val 16667"/>
                </a:avLst>
              </a:prstGeom>
              <a:solidFill>
                <a:srgbClr val="B6B590"/>
              </a:solidFill>
              <a:ln>
                <a:solidFill>
                  <a:srgbClr val="000000"/>
                </a:solidFill>
                <a:round/>
              </a:ln>
              <a:effectLst>
                <a:outerShdw blurRad="39999" dist="23040" algn="bl" rotWithShape="0">
                  <a:srgbClr val="000000">
                    <a:alpha val="40000"/>
                  </a:srgbClr>
                </a:outerShdw>
              </a:effectLst>
            </p:spPr>
            <p:style>
              <a:lnRef idx="1">
                <a:schemeClr val="accent6"/>
              </a:lnRef>
              <a:fillRef idx="3">
                <a:schemeClr val="accent6"/>
              </a:fillRef>
              <a:effectRef idx="2">
                <a:schemeClr val="accent6"/>
              </a:effectRef>
              <a:fontRef idx="minor"/>
            </p:style>
          </p:sp>
          <p:sp>
            <p:nvSpPr>
              <p:cNvPr id="210" name="CustomShape 11"/>
              <p:cNvSpPr/>
              <p:nvPr/>
            </p:nvSpPr>
            <p:spPr>
              <a:xfrm rot="5400000">
                <a:off x="7588440" y="2036520"/>
                <a:ext cx="252720" cy="215280"/>
              </a:xfrm>
              <a:prstGeom prst="ellipse">
                <a:avLst/>
              </a:prstGeom>
              <a:solidFill>
                <a:schemeClr val="accent5"/>
              </a:solidFill>
              <a:ln>
                <a:solidFill>
                  <a:srgbClr val="777777"/>
                </a:solidFill>
                <a:round/>
              </a:ln>
              <a:effectLst>
                <a:outerShdw blurRad="39999" dist="23040" algn="bl" rotWithShape="0">
                  <a:srgbClr val="000000">
                    <a:alpha val="40000"/>
                  </a:srgbClr>
                </a:outerShdw>
              </a:effectLst>
            </p:spPr>
            <p:style>
              <a:lnRef idx="1">
                <a:schemeClr val="accent1"/>
              </a:lnRef>
              <a:fillRef idx="3">
                <a:schemeClr val="accent1"/>
              </a:fillRef>
              <a:effectRef idx="2">
                <a:schemeClr val="accent1"/>
              </a:effectRef>
              <a:fontRef idx="minor"/>
            </p:style>
          </p:sp>
        </p:grpSp>
        <p:sp>
          <p:nvSpPr>
            <p:cNvPr id="211" name="CustomShape 12"/>
            <p:cNvSpPr/>
            <p:nvPr/>
          </p:nvSpPr>
          <p:spPr>
            <a:xfrm>
              <a:off x="7398360" y="1439280"/>
              <a:ext cx="46512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Arial"/>
                </a:rPr>
                <a:t>B</a:t>
              </a:r>
              <a:endParaRPr lang="el-GR" sz="1800" b="0" strike="noStrike" spc="-1">
                <a:latin typeface="Arial"/>
              </a:endParaRPr>
            </a:p>
          </p:txBody>
        </p:sp>
        <p:sp>
          <p:nvSpPr>
            <p:cNvPr id="212" name="CustomShape 13"/>
            <p:cNvSpPr/>
            <p:nvPr/>
          </p:nvSpPr>
          <p:spPr>
            <a:xfrm>
              <a:off x="7422120" y="2441520"/>
              <a:ext cx="46512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Arial"/>
                </a:rPr>
                <a:t>C</a:t>
              </a:r>
              <a:endParaRPr lang="el-GR" sz="1800" b="0" strike="noStrike" spc="-1">
                <a:latin typeface="Arial"/>
              </a:endParaRPr>
            </a:p>
          </p:txBody>
        </p:sp>
      </p:grpSp>
      <p:sp>
        <p:nvSpPr>
          <p:cNvPr id="213" name="CustomShape 14"/>
          <p:cNvSpPr/>
          <p:nvPr/>
        </p:nvSpPr>
        <p:spPr>
          <a:xfrm flipH="1">
            <a:off x="1335600" y="1901520"/>
            <a:ext cx="669600" cy="901440"/>
          </a:xfrm>
          <a:custGeom>
            <a:avLst/>
            <a:gdLst/>
            <a:ahLst/>
            <a:cxnLst/>
            <a:rect l="l" t="t" r="r" b="b"/>
            <a:pathLst>
              <a:path w="21600" h="21600">
                <a:moveTo>
                  <a:pt x="0" y="0"/>
                </a:moveTo>
                <a:lnTo>
                  <a:pt x="21600" y="21600"/>
                </a:lnTo>
              </a:path>
            </a:pathLst>
          </a:custGeom>
          <a:noFill/>
          <a:ln w="28575">
            <a:solidFill>
              <a:srgbClr val="EFBD00"/>
            </a:solidFill>
            <a:round/>
            <a:tailEnd type="triangle" w="med" len="med"/>
          </a:ln>
        </p:spPr>
        <p:style>
          <a:lnRef idx="1">
            <a:schemeClr val="accent2"/>
          </a:lnRef>
          <a:fillRef idx="0">
            <a:schemeClr val="accent2"/>
          </a:fillRef>
          <a:effectRef idx="0">
            <a:schemeClr val="accent2"/>
          </a:effectRef>
          <a:fontRef idx="minor"/>
        </p:style>
      </p:sp>
      <p:sp>
        <p:nvSpPr>
          <p:cNvPr id="214" name="Line 15"/>
          <p:cNvSpPr/>
          <p:nvPr/>
        </p:nvSpPr>
        <p:spPr>
          <a:xfrm flipV="1">
            <a:off x="2547720" y="1987560"/>
            <a:ext cx="355680" cy="1410480"/>
          </a:xfrm>
          <a:prstGeom prst="line">
            <a:avLst/>
          </a:prstGeom>
          <a:ln w="28575">
            <a:solidFill>
              <a:srgbClr val="EFBD00"/>
            </a:solidFill>
            <a:round/>
            <a:headEnd type="triangle" w="med" len="med"/>
          </a:ln>
        </p:spPr>
        <p:style>
          <a:lnRef idx="1">
            <a:schemeClr val="accent2"/>
          </a:lnRef>
          <a:fillRef idx="0">
            <a:schemeClr val="accent2"/>
          </a:fillRef>
          <a:effectRef idx="0">
            <a:schemeClr val="accent2"/>
          </a:effectRef>
          <a:fontRef idx="minor"/>
        </p:style>
      </p:sp>
      <p:sp>
        <p:nvSpPr>
          <p:cNvPr id="215" name="CustomShape 16"/>
          <p:cNvSpPr/>
          <p:nvPr/>
        </p:nvSpPr>
        <p:spPr>
          <a:xfrm>
            <a:off x="6062760" y="1248480"/>
            <a:ext cx="2505600" cy="2433240"/>
          </a:xfrm>
          <a:prstGeom prst="rect">
            <a:avLst/>
          </a:prstGeom>
          <a:solidFill>
            <a:srgbClr val="7A7A7A">
              <a:alpha val="38000"/>
            </a:srgbClr>
          </a:solidFill>
          <a:ln>
            <a:solidFill>
              <a:srgbClr val="5A5A5A"/>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b">
            <a:noAutofit/>
          </a:bodyPr>
          <a:lstStyle/>
          <a:p>
            <a:pPr algn="ctr">
              <a:lnSpc>
                <a:spcPct val="100000"/>
              </a:lnSpc>
            </a:pPr>
            <a:r>
              <a:rPr lang="en-US" sz="1800" b="1" u="sng" strike="noStrike" spc="-1">
                <a:solidFill>
                  <a:srgbClr val="FF0000"/>
                </a:solidFill>
                <a:uFillTx/>
                <a:latin typeface="Arial"/>
              </a:rPr>
              <a:t>Set in configuration</a:t>
            </a:r>
            <a:endParaRPr lang="el-GR" sz="1800" b="0" strike="noStrike" spc="-1">
              <a:latin typeface="Arial"/>
            </a:endParaRPr>
          </a:p>
        </p:txBody>
      </p:sp>
      <p:sp>
        <p:nvSpPr>
          <p:cNvPr id="216" name="CustomShape 17"/>
          <p:cNvSpPr/>
          <p:nvPr/>
        </p:nvSpPr>
        <p:spPr>
          <a:xfrm>
            <a:off x="3423600" y="3389760"/>
            <a:ext cx="2200680" cy="644877"/>
          </a:xfrm>
          <a:prstGeom prst="rect">
            <a:avLst/>
          </a:prstGeom>
          <a:solidFill>
            <a:srgbClr val="F5C201"/>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1800" b="0" strike="noStrike" spc="-1" dirty="0" smtClean="0">
                <a:solidFill>
                  <a:srgbClr val="000000"/>
                </a:solidFill>
                <a:latin typeface="Arial"/>
              </a:rPr>
              <a:t>Αριστερή και Δεξιά ταχύτητα τροχών</a:t>
            </a:r>
            <a:endParaRPr lang="el-GR" sz="1800" b="0" strike="noStrike" spc="-1" dirty="0">
              <a:latin typeface="Arial"/>
            </a:endParaRPr>
          </a:p>
        </p:txBody>
      </p:sp>
      <p:sp>
        <p:nvSpPr>
          <p:cNvPr id="217" name="Line 18"/>
          <p:cNvSpPr/>
          <p:nvPr/>
        </p:nvSpPr>
        <p:spPr>
          <a:xfrm flipH="1" flipV="1">
            <a:off x="3759840" y="1602360"/>
            <a:ext cx="763920" cy="1787040"/>
          </a:xfrm>
          <a:prstGeom prst="line">
            <a:avLst/>
          </a:prstGeom>
          <a:ln w="28575">
            <a:solidFill>
              <a:srgbClr val="EFBD00"/>
            </a:solidFill>
            <a:round/>
            <a:headEnd type="triangle" w="med" len="med"/>
          </a:ln>
        </p:spPr>
        <p:style>
          <a:lnRef idx="1">
            <a:schemeClr val="accent2"/>
          </a:lnRef>
          <a:fillRef idx="0">
            <a:schemeClr val="accent2"/>
          </a:fillRef>
          <a:effectRef idx="0">
            <a:schemeClr val="accent2"/>
          </a:effectRef>
          <a:fontRef idx="minor"/>
        </p:style>
      </p:sp>
      <p:pic>
        <p:nvPicPr>
          <p:cNvPr id="218" name="Picture 24"/>
          <p:cNvPicPr/>
          <p:nvPr/>
        </p:nvPicPr>
        <p:blipFill>
          <a:blip r:embed="rId2"/>
          <a:srcRect t="20982" b="9141"/>
          <a:stretch/>
        </p:blipFill>
        <p:spPr>
          <a:xfrm>
            <a:off x="515880" y="1304640"/>
            <a:ext cx="4774680" cy="682920"/>
          </a:xfrm>
          <a:prstGeom prst="rect">
            <a:avLst/>
          </a:prstGeom>
          <a:ln w="0">
            <a:noFill/>
          </a:ln>
        </p:spPr>
      </p:pic>
      <p:sp>
        <p:nvSpPr>
          <p:cNvPr id="219" name="TextShape 19"/>
          <p:cNvSpPr txBox="1"/>
          <p:nvPr/>
        </p:nvSpPr>
        <p:spPr>
          <a:xfrm>
            <a:off x="457200" y="6492960"/>
            <a:ext cx="3428640" cy="283320"/>
          </a:xfrm>
          <a:prstGeom prst="rect">
            <a:avLst/>
          </a:prstGeom>
          <a:noFill/>
          <a:ln w="0">
            <a:noFill/>
          </a:ln>
        </p:spPr>
        <p:txBody>
          <a:bodyPr>
            <a:noAutofit/>
          </a:bodyPr>
          <a:lstStyle/>
          <a:p>
            <a:pPr>
              <a:lnSpc>
                <a:spcPct val="100000"/>
              </a:lnSpc>
            </a:pPr>
            <a:r>
              <a:rPr lang="en-US" sz="1000" b="0" strike="noStrike" spc="-1">
                <a:solidFill>
                  <a:srgbClr val="000000"/>
                </a:solidFill>
                <a:latin typeface="Arial"/>
              </a:rPr>
              <a:t>© EV3Lessons.com, 2020, Last Update: (12/21/2019)</a:t>
            </a:r>
            <a:endParaRPr lang="el-GR" sz="1000" b="0" strike="noStrike" spc="-1">
              <a:latin typeface="Times New Roman"/>
            </a:endParaRPr>
          </a:p>
        </p:txBody>
      </p:sp>
      <p:sp>
        <p:nvSpPr>
          <p:cNvPr id="22" name="21 - TextBox"/>
          <p:cNvSpPr txBox="1"/>
          <p:nvPr/>
        </p:nvSpPr>
        <p:spPr>
          <a:xfrm>
            <a:off x="6357950" y="785794"/>
            <a:ext cx="1928826" cy="646331"/>
          </a:xfrm>
          <a:prstGeom prst="rect">
            <a:avLst/>
          </a:prstGeom>
          <a:solidFill>
            <a:schemeClr val="accent2"/>
          </a:solidFill>
        </p:spPr>
        <p:txBody>
          <a:bodyPr wrap="square" rtlCol="0">
            <a:spAutoFit/>
          </a:bodyPr>
          <a:lstStyle/>
          <a:p>
            <a:r>
              <a:rPr lang="el-GR" dirty="0" smtClean="0"/>
              <a:t>Φρένο/ κύλιση</a:t>
            </a:r>
          </a:p>
          <a:p>
            <a:endParaRPr lang="el-GR" dirty="0"/>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Shape 1"/>
          <p:cNvSpPr txBox="1"/>
          <p:nvPr/>
        </p:nvSpPr>
        <p:spPr>
          <a:xfrm>
            <a:off x="428596" y="0"/>
            <a:ext cx="8245080" cy="1371240"/>
          </a:xfrm>
          <a:prstGeom prst="rect">
            <a:avLst/>
          </a:prstGeom>
          <a:noFill/>
          <a:ln w="0">
            <a:noFill/>
          </a:ln>
        </p:spPr>
        <p:txBody>
          <a:bodyPr>
            <a:noAutofit/>
          </a:bodyPr>
          <a:lstStyle/>
          <a:p>
            <a:r>
              <a:rPr lang="el-GR" sz="3600" cap="all" spc="-60" dirty="0">
                <a:solidFill>
                  <a:srgbClr val="D1282E"/>
                </a:solidFill>
                <a:latin typeface="Arial Black"/>
              </a:rPr>
              <a:t>ΑΡΝΗΤΙΚΗ &amp; ΘΕΤΙΚΗ ΕΝΕΡΓΕΙΑ: ΚΙΝΗΣΗ ΕΜΠΡΟΣ &amp; ΠΙΣΩ</a:t>
            </a:r>
            <a:endParaRPr lang="en-US" sz="3600" cap="all" spc="-60" dirty="0">
              <a:solidFill>
                <a:srgbClr val="D1282E"/>
              </a:solidFill>
              <a:latin typeface="Arial Black"/>
            </a:endParaRPr>
          </a:p>
        </p:txBody>
      </p:sp>
      <p:sp>
        <p:nvSpPr>
          <p:cNvPr id="221" name="TextShape 2"/>
          <p:cNvSpPr txBox="1"/>
          <p:nvPr/>
        </p:nvSpPr>
        <p:spPr>
          <a:xfrm>
            <a:off x="457200" y="4767480"/>
            <a:ext cx="8245080" cy="1634400"/>
          </a:xfrm>
          <a:prstGeom prst="rect">
            <a:avLst/>
          </a:prstGeom>
          <a:noFill/>
          <a:ln w="0">
            <a:noFill/>
          </a:ln>
        </p:spPr>
        <p:txBody>
          <a:bodyPr>
            <a:normAutofit/>
          </a:bodyPr>
          <a:lstStyle/>
          <a:p>
            <a:pPr>
              <a:lnSpc>
                <a:spcPct val="100000"/>
              </a:lnSpc>
              <a:spcBef>
                <a:spcPts val="400"/>
              </a:spcBef>
              <a:spcAft>
                <a:spcPts val="601"/>
              </a:spcAft>
              <a:tabLst>
                <a:tab pos="0" algn="l"/>
              </a:tabLst>
            </a:pPr>
            <a:r>
              <a:rPr lang="el-GR" sz="2000" b="1" spc="-1" dirty="0" smtClean="0">
                <a:solidFill>
                  <a:srgbClr val="000000"/>
                </a:solidFill>
                <a:latin typeface="Arial"/>
              </a:rPr>
              <a:t>Μπορείτε να εισαγάγετε αρνητικές τιμές για την ισχύ ή την απόσταση Αυτό θα κάνει το ρομπότ να κινηθεί προς τα πίσω Εάν αρνηθείτε δύο τιμές (π.χ. ισχύς και απόσταση ή απόσταση και κατεύθυνση προς τα πίσω), το ρομπότ θα κινηθεί προς τα εμπρός</a:t>
            </a:r>
            <a:r>
              <a:rPr lang="el-GR" sz="2000" dirty="0" smtClean="0"/>
              <a:t>.</a:t>
            </a:r>
            <a:endParaRPr lang="en-US" sz="2000" b="1" strike="noStrike" spc="-1" dirty="0">
              <a:solidFill>
                <a:srgbClr val="000000"/>
              </a:solidFill>
              <a:latin typeface="Arial"/>
            </a:endParaRPr>
          </a:p>
        </p:txBody>
      </p:sp>
      <p:sp>
        <p:nvSpPr>
          <p:cNvPr id="222" name="CustomShape 3"/>
          <p:cNvSpPr/>
          <p:nvPr/>
        </p:nvSpPr>
        <p:spPr>
          <a:xfrm>
            <a:off x="4138200" y="1128960"/>
            <a:ext cx="254160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000" b="0" strike="noStrike" spc="-1">
                <a:solidFill>
                  <a:srgbClr val="FF0000"/>
                </a:solidFill>
                <a:latin typeface="Arial"/>
              </a:rPr>
              <a:t>Negative Power = Backwards</a:t>
            </a:r>
            <a:endParaRPr lang="el-GR" sz="2000" b="0" strike="noStrike" spc="-1">
              <a:latin typeface="Arial"/>
            </a:endParaRPr>
          </a:p>
        </p:txBody>
      </p:sp>
      <p:sp>
        <p:nvSpPr>
          <p:cNvPr id="223" name="CustomShape 4"/>
          <p:cNvSpPr/>
          <p:nvPr/>
        </p:nvSpPr>
        <p:spPr>
          <a:xfrm>
            <a:off x="7001280" y="4427640"/>
            <a:ext cx="188892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000" b="0" strike="noStrike" spc="-1">
                <a:solidFill>
                  <a:srgbClr val="00B900"/>
                </a:solidFill>
                <a:latin typeface="Arial"/>
              </a:rPr>
              <a:t>Positive Power = Forward</a:t>
            </a:r>
            <a:endParaRPr lang="el-GR" sz="2000" b="0" strike="noStrike" spc="-1">
              <a:latin typeface="Arial"/>
            </a:endParaRPr>
          </a:p>
        </p:txBody>
      </p:sp>
      <p:sp>
        <p:nvSpPr>
          <p:cNvPr id="224" name="CustomShape 5"/>
          <p:cNvSpPr/>
          <p:nvPr/>
        </p:nvSpPr>
        <p:spPr>
          <a:xfrm flipH="1">
            <a:off x="6312240" y="1773000"/>
            <a:ext cx="1594080" cy="3008160"/>
          </a:xfrm>
          <a:prstGeom prst="curvedRightArrow">
            <a:avLst>
              <a:gd name="adj1" fmla="val 3481"/>
              <a:gd name="adj2" fmla="val 30112"/>
              <a:gd name="adj3" fmla="val 25000"/>
            </a:avLst>
          </a:prstGeom>
          <a:solidFill>
            <a:srgbClr val="00B900"/>
          </a:solidFill>
          <a:ln>
            <a:solidFill>
              <a:srgbClr val="00B900"/>
            </a:solidFill>
            <a:round/>
          </a:ln>
          <a:effectLst>
            <a:outerShdw blurRad="39999" dist="23040" algn="bl" rotWithShape="0">
              <a:srgbClr val="000000">
                <a:alpha val="40000"/>
              </a:srgbClr>
            </a:outerShdw>
          </a:effectLst>
        </p:spPr>
        <p:style>
          <a:lnRef idx="1">
            <a:schemeClr val="accent1"/>
          </a:lnRef>
          <a:fillRef idx="3">
            <a:schemeClr val="accent1"/>
          </a:fillRef>
          <a:effectRef idx="2">
            <a:schemeClr val="accent1"/>
          </a:effectRef>
          <a:fontRef idx="minor"/>
        </p:style>
      </p:sp>
      <p:sp>
        <p:nvSpPr>
          <p:cNvPr id="225" name="CustomShape 6"/>
          <p:cNvSpPr/>
          <p:nvPr/>
        </p:nvSpPr>
        <p:spPr>
          <a:xfrm flipH="1" flipV="1">
            <a:off x="6390360" y="2033640"/>
            <a:ext cx="1172880" cy="2127600"/>
          </a:xfrm>
          <a:prstGeom prst="curvedRightArrow">
            <a:avLst>
              <a:gd name="adj1" fmla="val 3481"/>
              <a:gd name="adj2" fmla="val 45822"/>
              <a:gd name="adj3" fmla="val 25000"/>
            </a:avLst>
          </a:prstGeom>
          <a:solidFill>
            <a:srgbClr val="FF0000"/>
          </a:solidFill>
          <a:ln>
            <a:solidFill>
              <a:srgbClr val="FF0000"/>
            </a:solidFill>
            <a:round/>
          </a:ln>
          <a:effectLst>
            <a:outerShdw blurRad="39999" dist="23040" algn="bl" rotWithShape="0">
              <a:srgbClr val="000000">
                <a:alpha val="40000"/>
              </a:srgbClr>
            </a:outerShdw>
          </a:effectLst>
        </p:spPr>
        <p:style>
          <a:lnRef idx="1">
            <a:schemeClr val="accent1"/>
          </a:lnRef>
          <a:fillRef idx="3">
            <a:schemeClr val="accent1"/>
          </a:fillRef>
          <a:effectRef idx="2">
            <a:schemeClr val="accent1"/>
          </a:effectRef>
          <a:fontRef idx="minor"/>
        </p:style>
      </p:sp>
      <p:pic>
        <p:nvPicPr>
          <p:cNvPr id="226" name="Picture 9"/>
          <p:cNvPicPr/>
          <p:nvPr/>
        </p:nvPicPr>
        <p:blipFill>
          <a:blip r:embed="rId2"/>
          <a:stretch/>
        </p:blipFill>
        <p:spPr>
          <a:xfrm rot="21027600" flipH="1">
            <a:off x="962280" y="687240"/>
            <a:ext cx="5847840" cy="3750120"/>
          </a:xfrm>
          <a:prstGeom prst="rect">
            <a:avLst/>
          </a:prstGeom>
          <a:ln w="0">
            <a:noFill/>
          </a:ln>
        </p:spPr>
      </p:pic>
      <p:sp>
        <p:nvSpPr>
          <p:cNvPr id="227" name="TextShape 7"/>
          <p:cNvSpPr txBox="1"/>
          <p:nvPr/>
        </p:nvSpPr>
        <p:spPr>
          <a:xfrm>
            <a:off x="457200" y="6492960"/>
            <a:ext cx="3428640" cy="283320"/>
          </a:xfrm>
          <a:prstGeom prst="rect">
            <a:avLst/>
          </a:prstGeom>
          <a:noFill/>
          <a:ln w="0">
            <a:noFill/>
          </a:ln>
        </p:spPr>
        <p:txBody>
          <a:bodyPr>
            <a:noAutofit/>
          </a:bodyPr>
          <a:lstStyle/>
          <a:p>
            <a:pPr>
              <a:lnSpc>
                <a:spcPct val="100000"/>
              </a:lnSpc>
            </a:pPr>
            <a:r>
              <a:rPr lang="en-US" sz="1000" b="0" strike="noStrike" spc="-1">
                <a:solidFill>
                  <a:srgbClr val="000000"/>
                </a:solidFill>
                <a:latin typeface="Arial"/>
              </a:rPr>
              <a:t>© EV3Lessons.com, 2020, Last Update: (12/21/2019)</a:t>
            </a:r>
            <a:endParaRPr lang="el-GR" sz="1000" b="0" strike="noStrike" spc="-1">
              <a:latin typeface="Times New Roman"/>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457200" y="152640"/>
            <a:ext cx="8245080" cy="1371240"/>
          </a:xfrm>
          <a:prstGeom prst="rect">
            <a:avLst/>
          </a:prstGeom>
          <a:noFill/>
          <a:ln w="0">
            <a:noFill/>
          </a:ln>
        </p:spPr>
        <p:txBody>
          <a:bodyPr>
            <a:noAutofit/>
          </a:bodyPr>
          <a:lstStyle/>
          <a:p>
            <a:pPr>
              <a:lnSpc>
                <a:spcPct val="100000"/>
              </a:lnSpc>
            </a:pPr>
            <a:r>
              <a:rPr lang="el-GR" sz="3600" b="0" strike="noStrike" cap="all" spc="-60" dirty="0" err="1" smtClean="0">
                <a:solidFill>
                  <a:srgbClr val="D1282E"/>
                </a:solidFill>
                <a:latin typeface="Arial Black"/>
              </a:rPr>
              <a:t>Πωσ</a:t>
            </a:r>
            <a:r>
              <a:rPr lang="el-GR" sz="3600" b="0" strike="noStrike" cap="all" spc="-60" dirty="0" smtClean="0">
                <a:solidFill>
                  <a:srgbClr val="D1282E"/>
                </a:solidFill>
                <a:latin typeface="Arial Black"/>
              </a:rPr>
              <a:t> να </a:t>
            </a:r>
            <a:r>
              <a:rPr lang="el-GR" sz="3600" b="0" strike="noStrike" cap="all" spc="-60" dirty="0" err="1" smtClean="0">
                <a:solidFill>
                  <a:srgbClr val="D1282E"/>
                </a:solidFill>
                <a:latin typeface="Arial Black"/>
              </a:rPr>
              <a:t>δημιουργησεισ</a:t>
            </a:r>
            <a:r>
              <a:rPr lang="el-GR" sz="3600" b="0" strike="noStrike" cap="all" spc="-60" dirty="0" smtClean="0">
                <a:solidFill>
                  <a:srgbClr val="D1282E"/>
                </a:solidFill>
                <a:latin typeface="Arial Black"/>
              </a:rPr>
              <a:t> ένα </a:t>
            </a:r>
            <a:r>
              <a:rPr lang="el-GR" sz="3600" b="0" strike="noStrike" cap="all" spc="-60" dirty="0" err="1" smtClean="0">
                <a:solidFill>
                  <a:srgbClr val="D1282E"/>
                </a:solidFill>
                <a:latin typeface="Arial Black"/>
              </a:rPr>
              <a:t>προγραμμα</a:t>
            </a:r>
            <a:endParaRPr lang="en-US" sz="3600" b="0" strike="noStrike" spc="-1" dirty="0">
              <a:solidFill>
                <a:srgbClr val="000000"/>
              </a:solidFill>
              <a:latin typeface="Arial"/>
            </a:endParaRPr>
          </a:p>
        </p:txBody>
      </p:sp>
      <p:sp>
        <p:nvSpPr>
          <p:cNvPr id="229" name="TextShape 2"/>
          <p:cNvSpPr txBox="1"/>
          <p:nvPr/>
        </p:nvSpPr>
        <p:spPr>
          <a:xfrm>
            <a:off x="457200" y="1752480"/>
            <a:ext cx="8245080" cy="4373280"/>
          </a:xfrm>
          <a:prstGeom prst="rect">
            <a:avLst/>
          </a:prstGeom>
          <a:noFill/>
          <a:ln w="0">
            <a:noFill/>
          </a:ln>
        </p:spPr>
        <p:txBody>
          <a:bodyPr>
            <a:noAutofit/>
          </a:bodyPr>
          <a:lstStyle/>
          <a:p>
            <a:endParaRPr lang="en-US" sz="2000" b="1" strike="noStrike" spc="-1">
              <a:solidFill>
                <a:srgbClr val="000000"/>
              </a:solidFill>
              <a:latin typeface="Arial"/>
            </a:endParaRPr>
          </a:p>
        </p:txBody>
      </p:sp>
      <p:pic>
        <p:nvPicPr>
          <p:cNvPr id="230" name="Picture 10"/>
          <p:cNvPicPr/>
          <p:nvPr/>
        </p:nvPicPr>
        <p:blipFill>
          <a:blip r:embed="rId2"/>
          <a:stretch/>
        </p:blipFill>
        <p:spPr>
          <a:xfrm>
            <a:off x="441360" y="1627560"/>
            <a:ext cx="7784640" cy="5130360"/>
          </a:xfrm>
          <a:prstGeom prst="rect">
            <a:avLst/>
          </a:prstGeom>
          <a:ln w="0">
            <a:noFill/>
          </a:ln>
        </p:spPr>
      </p:pic>
      <p:pic>
        <p:nvPicPr>
          <p:cNvPr id="231" name="Picture 7"/>
          <p:cNvPicPr/>
          <p:nvPr/>
        </p:nvPicPr>
        <p:blipFill>
          <a:blip r:embed="rId3"/>
          <a:srcRect l="55633" t="1245" b="64103"/>
          <a:stretch/>
        </p:blipFill>
        <p:spPr>
          <a:xfrm>
            <a:off x="4546440" y="1649520"/>
            <a:ext cx="3295800" cy="1786680"/>
          </a:xfrm>
          <a:prstGeom prst="rect">
            <a:avLst/>
          </a:prstGeom>
          <a:ln w="0">
            <a:noFill/>
          </a:ln>
        </p:spPr>
      </p:pic>
      <p:pic>
        <p:nvPicPr>
          <p:cNvPr id="232" name="Picture 9"/>
          <p:cNvPicPr/>
          <p:nvPr/>
        </p:nvPicPr>
        <p:blipFill>
          <a:blip r:embed="rId4"/>
          <a:srcRect l="2134" t="4803" r="21751"/>
          <a:stretch/>
        </p:blipFill>
        <p:spPr>
          <a:xfrm>
            <a:off x="4538880" y="1713960"/>
            <a:ext cx="3295800" cy="2163600"/>
          </a:xfrm>
          <a:prstGeom prst="rect">
            <a:avLst/>
          </a:prstGeom>
          <a:ln w="0">
            <a:noFill/>
          </a:ln>
        </p:spPr>
      </p:pic>
      <p:sp>
        <p:nvSpPr>
          <p:cNvPr id="233" name="CustomShape 3"/>
          <p:cNvSpPr/>
          <p:nvPr/>
        </p:nvSpPr>
        <p:spPr>
          <a:xfrm rot="5400000">
            <a:off x="789120" y="1011600"/>
            <a:ext cx="5130360" cy="4293000"/>
          </a:xfrm>
          <a:prstGeom prst="arc">
            <a:avLst>
              <a:gd name="adj1" fmla="val 15965852"/>
              <a:gd name="adj2" fmla="val 0"/>
            </a:avLst>
          </a:prstGeom>
          <a:noFill/>
          <a:ln w="76200">
            <a:solidFill>
              <a:srgbClr val="00B900"/>
            </a:solidFill>
            <a:round/>
            <a:headEnd type="triangle" w="med" len="med"/>
          </a:ln>
        </p:spPr>
        <p:style>
          <a:lnRef idx="1">
            <a:schemeClr val="accent1"/>
          </a:lnRef>
          <a:fillRef idx="0">
            <a:schemeClr val="accent1"/>
          </a:fillRef>
          <a:effectRef idx="0">
            <a:schemeClr val="accent1"/>
          </a:effectRef>
          <a:fontRef idx="minor"/>
        </p:style>
      </p:sp>
      <p:sp>
        <p:nvSpPr>
          <p:cNvPr id="234" name="CustomShape 4"/>
          <p:cNvSpPr/>
          <p:nvPr/>
        </p:nvSpPr>
        <p:spPr>
          <a:xfrm>
            <a:off x="5589000" y="3387960"/>
            <a:ext cx="2571840" cy="1187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Arial"/>
              </a:rPr>
              <a:t>STEP 1: Click and hold Set Speed block and drag to programming area</a:t>
            </a:r>
            <a:endParaRPr lang="el-GR" sz="1800" b="0" strike="noStrike" spc="-1">
              <a:latin typeface="Arial"/>
            </a:endParaRPr>
          </a:p>
        </p:txBody>
      </p:sp>
      <p:sp>
        <p:nvSpPr>
          <p:cNvPr id="235" name="CustomShape 5"/>
          <p:cNvSpPr/>
          <p:nvPr/>
        </p:nvSpPr>
        <p:spPr>
          <a:xfrm>
            <a:off x="4368960" y="5522040"/>
            <a:ext cx="402912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Arial"/>
              </a:rPr>
              <a:t>STEP 2: Drop next to the Start Block (green arrow) (See animation)</a:t>
            </a:r>
            <a:endParaRPr lang="el-GR" sz="1800" b="0" strike="noStrike" spc="-1">
              <a:latin typeface="Arial"/>
            </a:endParaRPr>
          </a:p>
        </p:txBody>
      </p:sp>
      <p:sp>
        <p:nvSpPr>
          <p:cNvPr id="236" name="TextShape 6"/>
          <p:cNvSpPr txBox="1"/>
          <p:nvPr/>
        </p:nvSpPr>
        <p:spPr>
          <a:xfrm>
            <a:off x="457200" y="6492960"/>
            <a:ext cx="3428640" cy="283320"/>
          </a:xfrm>
          <a:prstGeom prst="rect">
            <a:avLst/>
          </a:prstGeom>
          <a:noFill/>
          <a:ln w="0">
            <a:noFill/>
          </a:ln>
        </p:spPr>
        <p:txBody>
          <a:bodyPr>
            <a:noAutofit/>
          </a:bodyPr>
          <a:lstStyle/>
          <a:p>
            <a:pPr>
              <a:lnSpc>
                <a:spcPct val="100000"/>
              </a:lnSpc>
            </a:pPr>
            <a:r>
              <a:rPr lang="en-US" sz="1000" b="0" strike="noStrike" spc="-1">
                <a:solidFill>
                  <a:srgbClr val="000000"/>
                </a:solidFill>
                <a:latin typeface="Arial"/>
              </a:rPr>
              <a:t>© EV3Lessons.com, 2020, Last Update: (12/21/2019)</a:t>
            </a:r>
            <a:endParaRPr lang="el-GR" sz="1000" b="0" strike="noStrike" spc="-1">
              <a:latin typeface="Times New Roman"/>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dissolve">
                                      <p:cBhvr additive="repl">
                                        <p:cTn id="7" dur="500"/>
                                        <p:tgtEl>
                                          <p:spTgt spid="2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nodeType="clickEffect">
                                  <p:stCondLst>
                                    <p:cond delay="0"/>
                                  </p:stCondLst>
                                  <p:childTnLst>
                                    <p:set>
                                      <p:cBhvr>
                                        <p:cTn id="11" dur="1" fill="hold">
                                          <p:stCondLst>
                                            <p:cond delay="0"/>
                                          </p:stCondLst>
                                        </p:cTn>
                                        <p:tgtEl>
                                          <p:spTgt spid="232"/>
                                        </p:tgtEl>
                                        <p:attrNameLst>
                                          <p:attrName>style.visibility</p:attrName>
                                        </p:attrNameLst>
                                      </p:cBhvr>
                                      <p:to>
                                        <p:strVal val="visible"/>
                                      </p:to>
                                    </p:set>
                                    <p:animEffect transition="in" filter="dissolve">
                                      <p:cBhvr additive="repl">
                                        <p:cTn id="12"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7843</TotalTime>
  <Words>1406</Words>
  <Application>LibreOffice/7.0.4.2$Windows_X86_64 LibreOffice_project/dcf040e67528d9187c66b2379df5ea4407429775</Application>
  <PresentationFormat>Προβολή στην οθόνη (4:3)</PresentationFormat>
  <Paragraphs>201</Paragraphs>
  <Slides>22</Slides>
  <Notes>2</Notes>
  <HiddenSlides>0</HiddenSlides>
  <MMClips>1</MMClips>
  <ScaleCrop>false</ScaleCrop>
  <HeadingPairs>
    <vt:vector size="4" baseType="variant">
      <vt:variant>
        <vt:lpstr>Θέμα</vt:lpstr>
      </vt:variant>
      <vt:variant>
        <vt:i4>2</vt:i4>
      </vt:variant>
      <vt:variant>
        <vt:lpstr>Τίτλοι διαφανειών</vt:lpstr>
      </vt:variant>
      <vt:variant>
        <vt:i4>22</vt:i4>
      </vt:variant>
    </vt:vector>
  </HeadingPairs>
  <TitlesOfParts>
    <vt:vector size="24" baseType="lpstr">
      <vt:lpstr>Office Theme</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EV3 PROGRAMMING Lesson</dc:title>
  <dc:subject/>
  <dc:creator>Sanjay Seshan</dc:creator>
  <dc:description/>
  <cp:lastModifiedBy>ΕΛΕΑΝΑ ΚΕΣΚΙΝΗ</cp:lastModifiedBy>
  <cp:revision>63</cp:revision>
  <cp:lastPrinted>2016-07-04T14:38:40Z</cp:lastPrinted>
  <dcterms:created xsi:type="dcterms:W3CDTF">2014-08-07T02:19:13Z</dcterms:created>
  <dcterms:modified xsi:type="dcterms:W3CDTF">2022-11-30T21:46:51Z</dcterms:modified>
  <dc:language>el-GR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1</vt:i4>
  </property>
  <property fmtid="{D5CDD505-2E9C-101B-9397-08002B2CF9AE}" pid="3" name="Notes">
    <vt:i4>2</vt:i4>
  </property>
  <property fmtid="{D5CDD505-2E9C-101B-9397-08002B2CF9AE}" pid="4" name="PresentationFormat">
    <vt:lpwstr>On-screen Show (4:3)</vt:lpwstr>
  </property>
  <property fmtid="{D5CDD505-2E9C-101B-9397-08002B2CF9AE}" pid="5" name="Slides">
    <vt:i4>22</vt:i4>
  </property>
</Properties>
</file>