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26" r:id="rId1"/>
    <p:sldMasterId id="2147483738" r:id="rId2"/>
  </p:sldMasterIdLst>
  <p:notesMasterIdLst>
    <p:notesMasterId r:id="rId15"/>
  </p:notesMasterIdLst>
  <p:handoutMasterIdLst>
    <p:handoutMasterId r:id="rId16"/>
  </p:handoutMasterIdLst>
  <p:sldIdLst>
    <p:sldId id="408" r:id="rId3"/>
    <p:sldId id="409" r:id="rId4"/>
    <p:sldId id="275" r:id="rId5"/>
    <p:sldId id="353" r:id="rId6"/>
    <p:sldId id="354" r:id="rId7"/>
    <p:sldId id="413" r:id="rId8"/>
    <p:sldId id="414" r:id="rId9"/>
    <p:sldId id="411" r:id="rId10"/>
    <p:sldId id="412" r:id="rId11"/>
    <p:sldId id="415" r:id="rId12"/>
    <p:sldId id="416" r:id="rId13"/>
    <p:sldId id="410" r:id="rId1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BD7FF"/>
    <a:srgbClr val="00B9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D03447BB-5D67-496B-8E87-E561075AD55C}" styleName="Dark Style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20060"/>
    <p:restoredTop sz="96346" autoAdjust="0"/>
  </p:normalViewPr>
  <p:slideViewPr>
    <p:cSldViewPr snapToGrid="0" snapToObjects="1">
      <p:cViewPr varScale="1">
        <p:scale>
          <a:sx n="84" d="100"/>
          <a:sy n="84" d="100"/>
        </p:scale>
        <p:origin x="-1258" y="-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8" d="100"/>
        <a:sy n="158" d="100"/>
      </p:scale>
      <p:origin x="0" y="27296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D9B3D7-15CB-9343-AA49-EFB5A8F33F18}" type="datetimeFigureOut">
              <a:rPr lang="en-US" smtClean="0"/>
              <a:pPr/>
              <a:t>2/1/2023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D9BD6B-3536-BC44-B54A-7079C6CEB9D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0030327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3EFF1E-85A1-6640-AFB9-C38833E80A84}" type="datetimeFigureOut">
              <a:rPr lang="en-US" smtClean="0"/>
              <a:pPr/>
              <a:t>2/1/2023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967457-1E83-1040-AFF7-8D09C473DBD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8918426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967457-1E83-1040-AFF7-8D09C473DBD5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643127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967457-1E83-1040-AFF7-8D09C473DBD5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023196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2517" y="3427224"/>
            <a:ext cx="6858000" cy="914400"/>
          </a:xfrm>
        </p:spPr>
        <p:txBody>
          <a:bodyPr/>
          <a:lstStyle>
            <a:lvl1pPr marL="0" indent="0" algn="ctr">
              <a:buNone/>
              <a:defRPr b="0" cap="none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14DEF8-F1F9-4CC7-885A-5428656B9440}" type="datetime1">
              <a:rPr lang="en-US" smtClean="0"/>
              <a:pPr/>
              <a:t>2/1/2023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492875"/>
            <a:ext cx="3945988" cy="282095"/>
          </a:xfrm>
        </p:spPr>
        <p:txBody>
          <a:bodyPr/>
          <a:lstStyle/>
          <a:p>
            <a:r>
              <a:rPr lang="el-GR" smtClean="0"/>
              <a:t>5ο ΠΡΟΤΥΠΟ ΓΥΜΝΑΣΙΟ ΧΑΛΚΙΔΑΣ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84242" y="6341733"/>
            <a:ext cx="588319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4DBC7FC8-25FB-FC45-8177-2B991DA6778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8996106" y="2895600"/>
            <a:ext cx="147895" cy="39624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8959042" y="0"/>
            <a:ext cx="184958" cy="289560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8904666" y="0"/>
            <a:ext cx="91440" cy="6858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Title 1"/>
          <p:cNvSpPr>
            <a:spLocks noGrp="1"/>
          </p:cNvSpPr>
          <p:nvPr>
            <p:ph type="ctrTitle" hasCustomPrompt="1"/>
          </p:nvPr>
        </p:nvSpPr>
        <p:spPr>
          <a:xfrm>
            <a:off x="502903" y="5741850"/>
            <a:ext cx="8117227" cy="602769"/>
          </a:xfrm>
        </p:spPr>
        <p:txBody>
          <a:bodyPr>
            <a:noAutofit/>
          </a:bodyPr>
          <a:lstStyle>
            <a:lvl1pPr>
              <a:defRPr sz="2800"/>
            </a:lvl1pPr>
          </a:lstStyle>
          <a:p>
            <a:pPr algn="ctr"/>
            <a:r>
              <a:rPr lang="en-US" sz="3200" dirty="0"/>
              <a:t>BEGINNER PROGRAMMING LESSON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2078568" y="4119917"/>
            <a:ext cx="49658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By Sanjay and Arvind </a:t>
            </a:r>
            <a:r>
              <a:rPr lang="en-US" dirty="0" err="1"/>
              <a:t>Seshan</a:t>
            </a:r>
            <a:endParaRPr lang="en-US" dirty="0"/>
          </a:p>
        </p:txBody>
      </p:sp>
      <p:sp>
        <p:nvSpPr>
          <p:cNvPr id="16" name="Rectangle 15"/>
          <p:cNvSpPr/>
          <p:nvPr userDrawn="1"/>
        </p:nvSpPr>
        <p:spPr>
          <a:xfrm>
            <a:off x="9004705" y="2895600"/>
            <a:ext cx="147895" cy="39624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7" name="Rectangle 16"/>
          <p:cNvSpPr/>
          <p:nvPr userDrawn="1"/>
        </p:nvSpPr>
        <p:spPr>
          <a:xfrm>
            <a:off x="8967641" y="0"/>
            <a:ext cx="184958" cy="289560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8" name="Rectangle 17"/>
          <p:cNvSpPr/>
          <p:nvPr userDrawn="1"/>
        </p:nvSpPr>
        <p:spPr>
          <a:xfrm>
            <a:off x="8931737" y="0"/>
            <a:ext cx="91440" cy="6858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023531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4C46D-B40D-42E6-91B3-BEC86ED3D090}" type="datetime1">
              <a:rPr lang="en-US" smtClean="0"/>
              <a:pPr/>
              <a:t>2/1/2023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5ο ΠΡΟΤΥΠΟ ΓΥΜΝΑΣΙΟ ΧΑΛΚΙΔΑΣ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/>
          <a:lstStyle/>
          <a:p>
            <a:fld id="{4DBC7FC8-25FB-FC45-8177-2B991DA6778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478259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05239-6481-42A4-8605-1B1BB78D9A03}" type="datetime1">
              <a:rPr lang="en-US" smtClean="0"/>
              <a:pPr/>
              <a:t>2/1/2023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5ο ΠΡΟΤΥΠΟ ΓΥΜΝΑΣΙΟ ΧΑΛΚΙΔΑΣ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/>
          <a:lstStyle/>
          <a:p>
            <a:fld id="{4DBC7FC8-25FB-FC45-8177-2B991DA6778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478427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F73A6-6626-4C33-8DC5-829B89EA7892}" type="datetime1">
              <a:rPr lang="en-US" smtClean="0"/>
              <a:pPr/>
              <a:t>2/1/2023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5ο ΠΡΟΤΥΠΟ ΓΥΜΝΑΣΙΟ ΧΑΛΚΙΔΑΣ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9305570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3D850-D689-41A2-BCAF-2C7AA2C9A44C}" type="datetime1">
              <a:rPr lang="en-US" smtClean="0"/>
              <a:pPr/>
              <a:t>2/1/2023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5ο ΠΡΟΤΥΠΟ ΓΥΜΝΑΣΙΟ ΧΑΛΚΙΔΑΣ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2882715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616469-88A7-491A-A8F5-62DCDD41F375}" type="datetime1">
              <a:rPr lang="en-US" smtClean="0"/>
              <a:pPr/>
              <a:t>2/1/2023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5ο ΠΡΟΤΥΠΟ ΓΥΜΝΑΣΙΟ ΧΑΛΚΙΔΑΣ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0706805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43BAC-28B9-4B63-8583-F011DB4EEAD8}" type="datetime1">
              <a:rPr lang="en-US" smtClean="0"/>
              <a:pPr/>
              <a:t>2/1/2023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5ο ΠΡΟΤΥΠΟ ΓΥΜΝΑΣΙΟ ΧΑΛΚΙΔΑΣ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8742774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B9B8B-2871-478F-942E-045A054F8D36}" type="datetime1">
              <a:rPr lang="en-US" smtClean="0"/>
              <a:pPr/>
              <a:t>2/1/2023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5ο ΠΡΟΤΥΠΟ ΓΥΜΝΑΣΙΟ ΧΑΛΚΙΔΑΣ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090826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65ABB-B042-4815-9307-C51CEF023083}" type="datetime1">
              <a:rPr lang="en-US" smtClean="0"/>
              <a:pPr/>
              <a:t>2/1/2023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5ο ΠΡΟΤΥΠΟ ΓΥΜΝΑΣΙΟ ΧΑΛΚΙΔΑΣ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875562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BB93E-7264-46F7-90A4-160344963FF5}" type="datetime1">
              <a:rPr lang="en-US" smtClean="0"/>
              <a:pPr/>
              <a:t>2/1/2023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5ο ΠΡΟΤΥΠΟ ΓΥΜΝΑΣΙΟ ΧΑΛΚΙΔΑΣ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3108299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538CF9-8ABB-475E-9B6C-F2539A867A0F}" type="datetime1">
              <a:rPr lang="en-US" smtClean="0"/>
              <a:pPr/>
              <a:t>2/1/2023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5ο ΠΡΟΤΥΠΟ ΓΥΜΝΑΣΙΟ ΧΑΛΚΙΔΑΣ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3663325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152718"/>
            <a:ext cx="8245475" cy="13716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45474" cy="43735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E5056-C29E-40C4-8DCE-8BC231672FA7}" type="datetime1">
              <a:rPr lang="en-US" smtClean="0"/>
              <a:pPr/>
              <a:t>2/1/2023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5ο ΠΡΟΤΥΠΟ ΓΥΜΝΑΣΙΟ ΧΑΛΚΙΔΑΣ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7383" y="6376457"/>
            <a:ext cx="627256" cy="365125"/>
          </a:xfrm>
          <a:prstGeom prst="rect">
            <a:avLst/>
          </a:prstGeom>
        </p:spPr>
        <p:txBody>
          <a:bodyPr/>
          <a:lstStyle/>
          <a:p>
            <a:fld id="{4DBC7FC8-25FB-FC45-8177-2B991DA6778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11218323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01305-3A02-4B65-95BF-5889AB5B0E28}" type="datetime1">
              <a:rPr lang="en-US" smtClean="0"/>
              <a:pPr/>
              <a:t>2/1/2023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5ο ΠΡΟΤΥΠΟ ΓΥΜΝΑΣΙΟ ΧΑΛΚΙΔΑΣ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0794223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38EFB-4E69-4956-8E05-74F77F7A3BE6}" type="datetime1">
              <a:rPr lang="en-US" smtClean="0"/>
              <a:pPr/>
              <a:t>2/1/2023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5ο ΠΡΟΤΥΠΟ ΓΥΜΝΑΣΙΟ ΧΑΛΚΙΔΑΣ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1381490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79922-60CF-4E42-8ED1-FC73CE9B988A}" type="datetime1">
              <a:rPr lang="en-US" smtClean="0"/>
              <a:pPr/>
              <a:t>2/1/2023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5ο ΠΡΟΤΥΠΟ ΓΥΜΝΑΣΙΟ ΧΑΛΚΙΔΑΣ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770099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77724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8800" b="0" cap="all" spc="-80" baseline="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1"/>
            <a:ext cx="77724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CE29D-4579-4418-881E-54B796F2C32F}" type="datetime1">
              <a:rPr lang="en-US" smtClean="0"/>
              <a:pPr/>
              <a:t>2/1/2023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/>
          <a:lstStyle/>
          <a:p>
            <a:fld id="{4DBC7FC8-25FB-FC45-8177-2B991DA6778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l-GR" smtClean="0"/>
              <a:t>5ο ΠΡΟΤΥΠΟ ΓΥΜΝΑΣΙΟ ΧΑΛΚΙΔΑΣ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659503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152718"/>
            <a:ext cx="8245475" cy="13716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74800"/>
            <a:ext cx="3877529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86923" y="1574800"/>
            <a:ext cx="3815751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1C5B0-1B18-4507-B40D-D4F517AC4642}" type="datetime1">
              <a:rPr lang="en-US" smtClean="0"/>
              <a:pPr/>
              <a:t>2/1/2023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5ο ΠΡΟΤΥΠΟ ΓΥΜΝΑΣΙΟ ΧΑΛΚΙΔΑΣ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77026" y="6358106"/>
            <a:ext cx="666974" cy="365125"/>
          </a:xfrm>
          <a:prstGeom prst="rect">
            <a:avLst/>
          </a:prstGeom>
        </p:spPr>
        <p:txBody>
          <a:bodyPr/>
          <a:lstStyle/>
          <a:p>
            <a:fld id="{4DBC7FC8-25FB-FC45-8177-2B991DA6778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3105523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7632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7632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208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208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5E50CB-1CDA-4BA9-B7C6-98738D9C2148}" type="datetime1">
              <a:rPr lang="en-US" smtClean="0"/>
              <a:pPr/>
              <a:t>2/1/2023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5ο ΠΡΟΤΥΠΟ ΓΥΜΝΑΣΙΟ ΧΑΛΚΙΔΑΣ</a:t>
            </a: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77026" y="6358106"/>
            <a:ext cx="666974" cy="365125"/>
          </a:xfrm>
          <a:prstGeom prst="rect">
            <a:avLst/>
          </a:prstGeom>
        </p:spPr>
        <p:txBody>
          <a:bodyPr/>
          <a:lstStyle/>
          <a:p>
            <a:fld id="{4DBC7FC8-25FB-FC45-8177-2B991DA6778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607602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F13E3-96F9-49AF-B63D-AAE8B587A0C9}" type="datetime1">
              <a:rPr lang="en-US" smtClean="0"/>
              <a:pPr/>
              <a:t>2/1/2023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5ο ΠΡΟΤΥΠΟ ΓΥΜΝΑΣΙΟ ΧΑΛΚΙΔΑΣ</a:t>
            </a:r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77026" y="6358106"/>
            <a:ext cx="666974" cy="365125"/>
          </a:xfrm>
          <a:prstGeom prst="rect">
            <a:avLst/>
          </a:prstGeom>
        </p:spPr>
        <p:txBody>
          <a:bodyPr/>
          <a:lstStyle/>
          <a:p>
            <a:fld id="{4DBC7FC8-25FB-FC45-8177-2B991DA6778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413600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1727F-906F-476B-A96F-A15A60C9AF2F}" type="datetime1">
              <a:rPr lang="en-US" smtClean="0"/>
              <a:pPr/>
              <a:t>2/1/2023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5ο ΠΡΟΤΥΠΟ ΓΥΜΝΑΣΙΟ ΧΑΛΚΙΔΑΣ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/>
          <a:lstStyle/>
          <a:p>
            <a:fld id="{4DBC7FC8-25FB-FC45-8177-2B991DA6778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95841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0"/>
            <a:ext cx="5111750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3008313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CA874-92E1-4BE9-AAF5-64B30C646C4B}" type="datetime1">
              <a:rPr lang="en-US" smtClean="0"/>
              <a:pPr/>
              <a:t>2/1/2023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5ο ΠΡΟΤΥΠΟ ΓΥΜΝΑΣΙΟ ΧΑΛΚΙΔΑΣ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/>
          <a:lstStyle/>
          <a:p>
            <a:fld id="{4DBC7FC8-25FB-FC45-8177-2B991DA6778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xmlns="" val="20709991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9000877" cy="4846320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715000"/>
            <a:ext cx="81534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B09E0-0B73-4FBB-8963-D446E10F0A0C}" type="datetime1">
              <a:rPr lang="en-US" smtClean="0"/>
              <a:pPr/>
              <a:t>2/1/2023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5ο ΠΡΟΤΥΠΟ ΓΥΜΝΑΣΙΟ ΧΑΛΚΙΔΑΣ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4DBC7FC8-25FB-FC45-8177-2B991DA6778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4953000"/>
            <a:ext cx="8153400" cy="762000"/>
          </a:xfrm>
        </p:spPr>
        <p:txBody>
          <a:bodyPr anchor="t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669735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199" y="152718"/>
            <a:ext cx="8245475" cy="1371600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45474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1F6220E7-572F-46F5-9AB7-4B0734A3EAA5}" type="datetime1">
              <a:rPr lang="en-US" smtClean="0"/>
              <a:pPr/>
              <a:t>2/1/2023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5ο ΠΡΟΤΥΠΟ ΓΥΜΝΑΣΙΟ ΧΑΛΚΙΔΑΣ</a:t>
            </a:r>
            <a:endParaRPr lang="en-US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8477026" y="6358106"/>
            <a:ext cx="666974" cy="365125"/>
          </a:xfrm>
          <a:prstGeom prst="rect">
            <a:avLst/>
          </a:prstGeom>
        </p:spPr>
        <p:txBody>
          <a:bodyPr/>
          <a:lstStyle/>
          <a:p>
            <a:fld id="{4DBC7FC8-25FB-FC45-8177-2B991DA6778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8996106" y="2895600"/>
            <a:ext cx="147895" cy="39624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8959042" y="0"/>
            <a:ext cx="184958" cy="289560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8904666" y="0"/>
            <a:ext cx="91440" cy="6858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 userDrawn="1"/>
        </p:nvSpPr>
        <p:spPr>
          <a:xfrm>
            <a:off x="9004705" y="2895600"/>
            <a:ext cx="147895" cy="39624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4" name="Rectangle 13"/>
          <p:cNvSpPr/>
          <p:nvPr userDrawn="1"/>
        </p:nvSpPr>
        <p:spPr>
          <a:xfrm>
            <a:off x="8967641" y="0"/>
            <a:ext cx="184958" cy="289560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5" name="Rectangle 14"/>
          <p:cNvSpPr/>
          <p:nvPr userDrawn="1"/>
        </p:nvSpPr>
        <p:spPr>
          <a:xfrm>
            <a:off x="8931737" y="0"/>
            <a:ext cx="91440" cy="6858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770090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7" r:id="rId1"/>
    <p:sldLayoutId id="2147483728" r:id="rId2"/>
    <p:sldLayoutId id="2147483729" r:id="rId3"/>
    <p:sldLayoutId id="2147483730" r:id="rId4"/>
    <p:sldLayoutId id="2147483731" r:id="rId5"/>
    <p:sldLayoutId id="2147483732" r:id="rId6"/>
    <p:sldLayoutId id="2147483733" r:id="rId7"/>
    <p:sldLayoutId id="2147483734" r:id="rId8"/>
    <p:sldLayoutId id="2147483735" r:id="rId9"/>
    <p:sldLayoutId id="2147483736" r:id="rId10"/>
    <p:sldLayoutId id="2147483737" r:id="rId11"/>
  </p:sldLayoutIdLst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3600" kern="1200" cap="all" spc="-6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spcAft>
          <a:spcPts val="600"/>
        </a:spcAft>
        <a:buFont typeface="Arial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53C9D3-B8B4-4CE6-AC56-A324CE5E26AC}" type="datetime1">
              <a:rPr lang="en-US" smtClean="0"/>
              <a:pPr/>
              <a:t>2/1/2023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l-GR" smtClean="0"/>
              <a:t>5ο ΠΡΟΤΥΠΟ ΓΥΜΝΑΣΙΟ ΧΑΛΚΙΔΑΣ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42E464-3EB8-43C8-8768-9E2AD4F497B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272106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9" r:id="rId1"/>
    <p:sldLayoutId id="2147483740" r:id="rId2"/>
    <p:sldLayoutId id="2147483741" r:id="rId3"/>
    <p:sldLayoutId id="2147483742" r:id="rId4"/>
    <p:sldLayoutId id="2147483743" r:id="rId5"/>
    <p:sldLayoutId id="2147483744" r:id="rId6"/>
    <p:sldLayoutId id="2147483745" r:id="rId7"/>
    <p:sldLayoutId id="2147483746" r:id="rId8"/>
    <p:sldLayoutId id="2147483747" r:id="rId9"/>
    <p:sldLayoutId id="2147483748" r:id="rId10"/>
    <p:sldLayoutId id="2147483749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creativecommons.org/licenses/by-nc-sa/4.0/" TargetMode="External"/><Relationship Id="rId2" Type="http://schemas.openxmlformats.org/officeDocument/2006/relationships/hyperlink" Target="http://www.ev3lessons.com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l-GR" sz="2400" dirty="0" smtClean="0"/>
              <a:t>Μάθημα 9ο : Επιλογή</a:t>
            </a:r>
          </a:p>
          <a:p>
            <a:r>
              <a:rPr lang="en-US" sz="2400" dirty="0" smtClean="0"/>
              <a:t>Switches (If Then and If Then Else Blocks)</a:t>
            </a:r>
            <a:endParaRPr lang="el-GR" sz="2400" dirty="0" smtClean="0"/>
          </a:p>
          <a:p>
            <a:endParaRPr lang="en-US" sz="2400" dirty="0"/>
          </a:p>
        </p:txBody>
      </p:sp>
      <p:sp>
        <p:nvSpPr>
          <p:cNvPr id="7" name="Title 1">
            <a:extLst>
              <a:ext uri="{FF2B5EF4-FFF2-40B4-BE49-F238E27FC236}">
                <a16:creationId xmlns="" xmlns:a16="http://schemas.microsoft.com/office/drawing/2014/main" id="{9F083CB0-537A-DB48-A2A4-C789C40EE024}"/>
              </a:ext>
            </a:extLst>
          </p:cNvPr>
          <p:cNvSpPr txBox="1">
            <a:spLocks/>
          </p:cNvSpPr>
          <p:nvPr/>
        </p:nvSpPr>
        <p:spPr>
          <a:xfrm>
            <a:off x="4868091" y="272833"/>
            <a:ext cx="3897684" cy="1598052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kern="1200" cap="all" spc="-6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3200" dirty="0"/>
          </a:p>
        </p:txBody>
      </p:sp>
      <p:sp>
        <p:nvSpPr>
          <p:cNvPr id="6" name="5 - Ορθογώνιο"/>
          <p:cNvSpPr/>
          <p:nvPr/>
        </p:nvSpPr>
        <p:spPr>
          <a:xfrm>
            <a:off x="669957" y="2082297"/>
            <a:ext cx="7568696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l-GR" sz="2800" b="1" dirty="0" smtClean="0">
                <a:solidFill>
                  <a:schemeClr val="tx2"/>
                </a:solidFill>
                <a:latin typeface="+mj-lt"/>
                <a:cs typeface="Calibri" pitchFamily="34" charset="0"/>
              </a:rPr>
              <a:t>ΠΡΟΓΡΑΜΜΑΤΙΣΜΟΣ ΜΕ ΤΟ ΚΙΤ ΡΟΜΠΟΤΙΚΗΣ LEGO MINDSTORMS EV3</a:t>
            </a:r>
            <a:endParaRPr lang="en-US" sz="2800" b="1" dirty="0">
              <a:solidFill>
                <a:schemeClr val="tx2"/>
              </a:solidFill>
              <a:latin typeface="+mj-lt"/>
              <a:cs typeface="Calibri" pitchFamily="34" charset="0"/>
            </a:endParaRPr>
          </a:p>
        </p:txBody>
      </p:sp>
      <p:pic>
        <p:nvPicPr>
          <p:cNvPr id="11266" name="Picture 2" descr="EV3 Classroom LEGO® Education - Apps on Google Play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682498" y="272833"/>
            <a:ext cx="3446919" cy="1723460"/>
          </a:xfrm>
          <a:prstGeom prst="rect">
            <a:avLst/>
          </a:prstGeom>
          <a:noFill/>
        </p:spPr>
      </p:pic>
      <p:sp>
        <p:nvSpPr>
          <p:cNvPr id="11" name="10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5ο </a:t>
            </a:r>
            <a:r>
              <a:rPr lang="el-GR" smtClean="0"/>
              <a:t>ΠΡΟΤΥΠΟ ΓΥΜΝΑΣΙΟ ΧΑΛΚΙΔΑΣ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86288708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err="1" smtClean="0"/>
              <a:t>Προκληση</a:t>
            </a:r>
            <a:r>
              <a:rPr lang="el-GR" dirty="0" smtClean="0"/>
              <a:t> 4</a:t>
            </a:r>
            <a:endParaRPr lang="el-GR" dirty="0"/>
          </a:p>
        </p:txBody>
      </p:sp>
      <p:sp>
        <p:nvSpPr>
          <p:cNvPr id="8" name="7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1013988"/>
            <a:ext cx="5599568" cy="5085858"/>
          </a:xfrm>
        </p:spPr>
        <p:txBody>
          <a:bodyPr>
            <a:normAutofit fontScale="92500" lnSpcReduction="10000"/>
          </a:bodyPr>
          <a:lstStyle/>
          <a:p>
            <a:r>
              <a:rPr lang="el-GR" dirty="0" smtClean="0"/>
              <a:t>Προγραμματίστε το ρομπότ να επαναλαμβάνει συνεχώς την παρακάτω διαδικασία: </a:t>
            </a:r>
            <a:endParaRPr lang="en-US" dirty="0" smtClean="0"/>
          </a:p>
          <a:p>
            <a:r>
              <a:rPr lang="el-GR" dirty="0" smtClean="0"/>
              <a:t>- αν ανιχνεύσει κόκκινο σταματάει και να εμφανίζει στην οθόνη εικονίδιο </a:t>
            </a:r>
            <a:r>
              <a:rPr lang="el-GR" dirty="0" err="1" smtClean="0"/>
              <a:t>Stop</a:t>
            </a:r>
            <a:r>
              <a:rPr lang="el-GR" dirty="0" smtClean="0"/>
              <a:t> </a:t>
            </a:r>
            <a:endParaRPr lang="en-US" dirty="0" smtClean="0"/>
          </a:p>
          <a:p>
            <a:r>
              <a:rPr lang="el-GR" dirty="0" smtClean="0"/>
              <a:t>- αν ανιχνεύσει κίτρινο χρώμα να κινείται αργά και να εμφανίζει στην οθόνη εικονίδιο </a:t>
            </a:r>
            <a:r>
              <a:rPr lang="el-GR" dirty="0" err="1" smtClean="0"/>
              <a:t>Warning</a:t>
            </a:r>
            <a:r>
              <a:rPr lang="el-GR" dirty="0" smtClean="0"/>
              <a:t> </a:t>
            </a:r>
            <a:endParaRPr lang="en-US" dirty="0" smtClean="0"/>
          </a:p>
          <a:p>
            <a:pPr>
              <a:buFontTx/>
              <a:buChar char="-"/>
            </a:pPr>
            <a:r>
              <a:rPr lang="el-GR" dirty="0" smtClean="0"/>
              <a:t>αν ανιχνεύσει πράσινο να κινείται γρήγορα και να εμφανίζει στην οθόνη εικονίδιο </a:t>
            </a:r>
            <a:r>
              <a:rPr lang="el-GR" dirty="0" err="1" smtClean="0"/>
              <a:t>Forward</a:t>
            </a:r>
            <a:r>
              <a:rPr lang="el-GR" dirty="0" smtClean="0"/>
              <a:t> </a:t>
            </a:r>
            <a:endParaRPr lang="en-US" dirty="0" smtClean="0"/>
          </a:p>
          <a:p>
            <a:r>
              <a:rPr lang="el-GR" dirty="0" smtClean="0"/>
              <a:t>- αν ανιχνεύσει άλλο χρώμα να κινείται αργά και να εμφανίζει στην οθόνη εικονίδιο </a:t>
            </a:r>
            <a:r>
              <a:rPr lang="el-GR" dirty="0" err="1" smtClean="0"/>
              <a:t>Question</a:t>
            </a:r>
            <a:r>
              <a:rPr lang="el-GR" dirty="0" smtClean="0"/>
              <a:t> </a:t>
            </a:r>
            <a:r>
              <a:rPr lang="el-GR" dirty="0" err="1" smtClean="0"/>
              <a:t>mar</a:t>
            </a:r>
            <a:r>
              <a:rPr lang="en-US" dirty="0" smtClean="0"/>
              <a:t>k</a:t>
            </a:r>
            <a:endParaRPr lang="el-GR" dirty="0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5ο ΠΡΟΤΥΠΟ ΓΥΜΝΑΣΙΟ ΧΑΛΚΙΔΑΣ</a:t>
            </a:r>
            <a:endParaRPr lang="en-US"/>
          </a:p>
        </p:txBody>
      </p:sp>
      <p:pic>
        <p:nvPicPr>
          <p:cNvPr id="3075" name="Picture 3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6607281" y="1875556"/>
            <a:ext cx="1226926" cy="3855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err="1" smtClean="0"/>
              <a:t>Λυση</a:t>
            </a:r>
            <a:r>
              <a:rPr lang="el-GR" dirty="0" smtClean="0"/>
              <a:t> </a:t>
            </a:r>
            <a:r>
              <a:rPr lang="el-GR" dirty="0" err="1" smtClean="0"/>
              <a:t>προκληση</a:t>
            </a:r>
            <a:r>
              <a:rPr lang="el-GR" dirty="0" smtClean="0"/>
              <a:t> 4</a:t>
            </a:r>
            <a:endParaRPr lang="el-GR" dirty="0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5ο ΠΡΟΤΥΠΟ ΓΥΜΝΑΣΙΟ ΧΑΛΚΙΔΑΣ</a:t>
            </a:r>
            <a:endParaRPr lang="en-US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408222" y="711906"/>
            <a:ext cx="3643165" cy="54142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6665" y="439032"/>
            <a:ext cx="8245475" cy="1371600"/>
          </a:xfrm>
        </p:spPr>
        <p:txBody>
          <a:bodyPr/>
          <a:lstStyle/>
          <a:p>
            <a:r>
              <a:rPr lang="el-GR" smtClean="0"/>
              <a:t>ΠΗΓΕΣ - ΑΝΑΦΟΡΕΣ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24832"/>
            <a:ext cx="8245474" cy="4963057"/>
          </a:xfrm>
        </p:spPr>
        <p:txBody>
          <a:bodyPr>
            <a:noAutofit/>
          </a:bodyPr>
          <a:lstStyle/>
          <a:p>
            <a:pPr marL="342900" indent="-342900">
              <a:buFont typeface="Arial"/>
              <a:buChar char="•"/>
            </a:pPr>
            <a:r>
              <a:rPr lang="el-GR" sz="1800" dirty="0" smtClean="0"/>
              <a:t>Μέρος του παρόντος υλικού προέκυψε από προσαρμογή των μαθημάτων των </a:t>
            </a:r>
            <a:r>
              <a:rPr lang="el-GR" sz="1800" dirty="0" err="1" smtClean="0"/>
              <a:t>Sanjay</a:t>
            </a:r>
            <a:r>
              <a:rPr lang="el-GR" sz="1800" dirty="0" smtClean="0"/>
              <a:t> </a:t>
            </a:r>
            <a:r>
              <a:rPr lang="el-GR" sz="1800" dirty="0" err="1" smtClean="0"/>
              <a:t>Seshan</a:t>
            </a:r>
            <a:r>
              <a:rPr lang="el-GR" sz="1800" dirty="0" smtClean="0"/>
              <a:t> και </a:t>
            </a:r>
            <a:r>
              <a:rPr lang="el-GR" sz="1800" dirty="0" err="1" smtClean="0"/>
              <a:t>Arvind</a:t>
            </a:r>
            <a:r>
              <a:rPr lang="el-GR" sz="1800" dirty="0" smtClean="0"/>
              <a:t> </a:t>
            </a:r>
            <a:r>
              <a:rPr lang="el-GR" sz="1800" dirty="0" err="1" smtClean="0"/>
              <a:t>Seshan</a:t>
            </a:r>
            <a:r>
              <a:rPr lang="el-GR" sz="1800" dirty="0" smtClean="0"/>
              <a:t> που διατίθενται στη διεύθυνση </a:t>
            </a:r>
            <a:r>
              <a:rPr lang="el-GR" sz="1800" dirty="0" smtClean="0">
                <a:hlinkClick r:id="rId2"/>
              </a:rPr>
              <a:t>www.ev3lessons.com</a:t>
            </a:r>
            <a:endParaRPr lang="el-GR" sz="1800" dirty="0" smtClean="0"/>
          </a:p>
          <a:p>
            <a:pPr marL="342900" indent="-342900">
              <a:buFont typeface="Arial"/>
              <a:buChar char="•"/>
            </a:pPr>
            <a:r>
              <a:rPr lang="el-GR" sz="1800" dirty="0" smtClean="0"/>
              <a:t>Μέρος του παρόντος υλικού προέκυψε από προσαρμογή των μαθημάτων «Προγραμματισμός με το ΚΙΤ ρομποτικής LEGO MINDSTORMS EV3» Σύλλογος Εκπαιδευτικών Πληροφορικής Χίου</a:t>
            </a:r>
            <a:endParaRPr lang="en-US" sz="1800" dirty="0" smtClean="0"/>
          </a:p>
          <a:p>
            <a:pPr marL="342900" indent="-342900">
              <a:buFont typeface="Arial"/>
              <a:buChar char="•"/>
            </a:pPr>
            <a:r>
              <a:rPr lang="el-GR" sz="1800" dirty="0" smtClean="0"/>
              <a:t>Πανεπιστήμιο Αιγαίου / Τμήμα Μηχανικών Πληροφοριακών και Επικοινωνιακών Συστημάτων ΠΜΣ Διδακτική Πληροφορικής &amp; Επικοινωνιών / Φιλίππου Σ. - </a:t>
            </a:r>
            <a:r>
              <a:rPr lang="el-GR" sz="1800" dirty="0" err="1" smtClean="0"/>
              <a:t>Μαυρόπουλος</a:t>
            </a:r>
            <a:r>
              <a:rPr lang="el-GR" sz="1800" dirty="0" smtClean="0"/>
              <a:t> Ν. </a:t>
            </a:r>
            <a:r>
              <a:rPr lang="el-GR" sz="1800" dirty="0" err="1" smtClean="0"/>
              <a:t>icsdweb.aegean.gr</a:t>
            </a:r>
            <a:r>
              <a:rPr lang="el-GR" sz="1800" dirty="0" smtClean="0"/>
              <a:t>/</a:t>
            </a:r>
            <a:r>
              <a:rPr lang="el-GR" sz="1800" dirty="0" err="1" smtClean="0"/>
              <a:t>edurobots</a:t>
            </a:r>
            <a:r>
              <a:rPr lang="el-GR" sz="1800" dirty="0" smtClean="0"/>
              <a:t> </a:t>
            </a:r>
            <a:endParaRPr lang="en-US" sz="1800" dirty="0"/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457200" y="5368705"/>
            <a:ext cx="7913347" cy="923330"/>
          </a:xfrm>
          <a:prstGeom prst="rect">
            <a:avLst/>
          </a:prstGeom>
          <a:solidFill>
            <a:srgbClr val="F5F5F5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</a:rPr>
              <a:t>                         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/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/>
              </a:rPr>
              <a:t>This work is licensed under a 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3"/>
              </a:rPr>
              <a:t>Creative Commons Attribution-</a:t>
            </a:r>
            <a:r>
              <a:rPr kumimoji="0" lang="en-US" altLang="en-US" sz="2000" b="0" i="0" u="none" strike="noStrike" cap="none" normalizeH="0" baseline="0" dirty="0" err="1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3"/>
              </a:rPr>
              <a:t>NonCommercial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3"/>
              </a:rPr>
              <a:t>-</a:t>
            </a:r>
            <a:r>
              <a:rPr kumimoji="0" lang="en-US" altLang="en-US" sz="2000" b="0" i="0" u="none" strike="noStrike" cap="none" normalizeH="0" baseline="0" dirty="0" err="1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3"/>
              </a:rPr>
              <a:t>ShareAlike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3"/>
              </a:rPr>
              <a:t> 4.0 International License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/>
              </a:rPr>
              <a:t>.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US" altLang="en-US" sz="2000" b="0" i="0" u="none" strike="noStrike" cap="none" normalizeH="0" baseline="0" dirty="0">
              <a:ln>
                <a:noFill/>
              </a:ln>
              <a:solidFill>
                <a:srgbClr val="4374B7"/>
              </a:solidFill>
              <a:effectLst/>
              <a:latin typeface="Helvetica Neue"/>
            </a:endParaRPr>
          </a:p>
        </p:txBody>
      </p:sp>
      <p:pic>
        <p:nvPicPr>
          <p:cNvPr id="2050" name="Picture 2" descr="Creative Commons License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2703" y="4381877"/>
            <a:ext cx="2161449" cy="7614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6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5ο ΠΡΟΤΥΠΟ ΓΥΜΝΑΣΙΟ ΧΑΛΚΙΔΑΣ</a:t>
            </a:r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809750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ΑΝΤΙΚΕΙΜΕΝΑ ΜΑΘΗΣΗΣ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1"/>
            <a:ext cx="8245474" cy="1334632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l-GR" dirty="0" smtClean="0"/>
              <a:t>Μάθε το ρομπότ να επιλέγει τι να κάνει όταν έχει πολλές επιλογές. </a:t>
            </a:r>
          </a:p>
          <a:p>
            <a:pPr marL="457200" indent="-457200">
              <a:buFont typeface="+mj-lt"/>
              <a:buAutoNum type="arabicPeriod"/>
            </a:pPr>
            <a:r>
              <a:rPr lang="el-GR" dirty="0" smtClean="0"/>
              <a:t>Μάθε να χρησιμοποιείς την εντολή επιλογής (</a:t>
            </a:r>
            <a:r>
              <a:rPr lang="el-GR" dirty="0" err="1" smtClean="0"/>
              <a:t>Switch</a:t>
            </a:r>
            <a:r>
              <a:rPr lang="el-GR" dirty="0" smtClean="0"/>
              <a:t> </a:t>
            </a:r>
            <a:r>
              <a:rPr lang="el-GR" dirty="0" err="1" smtClean="0"/>
              <a:t>Block</a:t>
            </a:r>
            <a:r>
              <a:rPr lang="el-GR" dirty="0" smtClean="0"/>
              <a:t>)</a:t>
            </a:r>
            <a:endParaRPr lang="en-US" dirty="0" smtClean="0"/>
          </a:p>
          <a:p>
            <a:pPr marL="457200" indent="-457200"/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5ο ΠΡΟΤΥΠΟ ΓΥΜΝΑΣΙΟ ΧΑΛΚΙΔΑΣ</a:t>
            </a:r>
            <a:endParaRPr lang="en-US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535143" y="3087233"/>
            <a:ext cx="3711575" cy="243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="" xmlns:p14="http://schemas.microsoft.com/office/powerpoint/2010/main" val="18520407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Picture 22">
            <a:extLst>
              <a:ext uri="{FF2B5EF4-FFF2-40B4-BE49-F238E27FC236}">
                <a16:creationId xmlns:a16="http://schemas.microsoft.com/office/drawing/2014/main" xmlns="" id="{059FFEA0-F2EC-2640-9043-C9B48CE1360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57725" r="36255" b="13317"/>
          <a:stretch/>
        </p:blipFill>
        <p:spPr>
          <a:xfrm>
            <a:off x="2593507" y="3769953"/>
            <a:ext cx="1491384" cy="226360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Switch (If Then) Blocks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1326" y="993792"/>
            <a:ext cx="5483306" cy="4908435"/>
          </a:xfrm>
        </p:spPr>
        <p:txBody>
          <a:bodyPr>
            <a:normAutofit/>
          </a:bodyPr>
          <a:lstStyle/>
          <a:p>
            <a:r>
              <a:rPr lang="el-GR" dirty="0" smtClean="0"/>
              <a:t>Ζητάμε από το ρομπότ να ελέγξει κάτι και κάνουμε διαφορετικές ενέργειες βάσει της απάντησης. </a:t>
            </a:r>
          </a:p>
          <a:p>
            <a:r>
              <a:rPr lang="el-GR" dirty="0" smtClean="0"/>
              <a:t>• Παράδειγμα: Ανιχνεύεις την ύπαρξη γραμμής, ναι? ή όχι? </a:t>
            </a:r>
          </a:p>
          <a:p>
            <a:r>
              <a:rPr lang="el-GR" dirty="0" smtClean="0"/>
              <a:t>Η απάντηση θα είναι πάντα ΝΑΙ ή ΌΧΙ. Η εντολή επιλογής (</a:t>
            </a:r>
            <a:r>
              <a:rPr lang="el-GR" dirty="0" err="1" smtClean="0"/>
              <a:t>Switch</a:t>
            </a:r>
            <a:r>
              <a:rPr lang="el-GR" dirty="0" smtClean="0"/>
              <a:t> </a:t>
            </a:r>
            <a:r>
              <a:rPr lang="el-GR" dirty="0" err="1" smtClean="0"/>
              <a:t>block</a:t>
            </a:r>
            <a:r>
              <a:rPr lang="el-GR" dirty="0" smtClean="0"/>
              <a:t>) βρίσκεται στην πορτοκαλί καρτέλα. </a:t>
            </a: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5ο ΠΡΟΤΥΠΟ ΓΥΜΝΑΣΙΟ ΧΑΛΚΙΔΑΣ</a:t>
            </a:r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3762883" y="4140751"/>
            <a:ext cx="28669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200" dirty="0" smtClean="0"/>
              <a:t>Εκτέλεσε αυτόν τον κώδικα αν η απάντηση είναι </a:t>
            </a:r>
            <a:r>
              <a:rPr lang="el-GR" sz="1200" b="1" dirty="0" smtClean="0">
                <a:solidFill>
                  <a:srgbClr val="FF0000"/>
                </a:solidFill>
              </a:rPr>
              <a:t>ναι</a:t>
            </a:r>
            <a:endParaRPr lang="en-US" sz="1200" b="1" dirty="0">
              <a:solidFill>
                <a:srgbClr val="FF0000"/>
              </a:solidFill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5101205B-0FEA-CA43-936C-D9A1A0E2BC7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86280" y="1767793"/>
            <a:ext cx="1198332" cy="4003646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983CFD91-10E9-7A44-AF98-49BDAD3CBEA2}"/>
              </a:ext>
            </a:extLst>
          </p:cNvPr>
          <p:cNvSpPr/>
          <p:nvPr/>
        </p:nvSpPr>
        <p:spPr>
          <a:xfrm>
            <a:off x="7366337" y="4021282"/>
            <a:ext cx="1091046" cy="1184563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xmlns="" id="{26372886-F6B7-C846-B684-63F84AC41852}"/>
              </a:ext>
            </a:extLst>
          </p:cNvPr>
          <p:cNvSpPr txBox="1"/>
          <p:nvPr/>
        </p:nvSpPr>
        <p:spPr>
          <a:xfrm>
            <a:off x="3762883" y="5498526"/>
            <a:ext cx="28669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200" dirty="0" smtClean="0"/>
              <a:t>Εκτέλεσε αυτόν τον κώδικα αν η απάντηση είναι </a:t>
            </a:r>
            <a:r>
              <a:rPr lang="el-GR" sz="1200" b="1" dirty="0" smtClean="0">
                <a:solidFill>
                  <a:srgbClr val="FF0000"/>
                </a:solidFill>
              </a:rPr>
              <a:t>όχι</a:t>
            </a:r>
            <a:endParaRPr lang="en-US" sz="1200" b="1" dirty="0">
              <a:solidFill>
                <a:srgbClr val="FF0000"/>
              </a:solidFill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xmlns="" id="{86FB3D1D-7DFA-BA41-A194-B69C2F98E54A}"/>
              </a:ext>
            </a:extLst>
          </p:cNvPr>
          <p:cNvSpPr txBox="1"/>
          <p:nvPr/>
        </p:nvSpPr>
        <p:spPr>
          <a:xfrm>
            <a:off x="3731800" y="5030049"/>
            <a:ext cx="28669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200" dirty="0" smtClean="0"/>
              <a:t>Εκτέλεσε αυτόν τον κώδικα αν η απάντηση είναι </a:t>
            </a:r>
            <a:r>
              <a:rPr lang="el-GR" sz="1200" b="1" dirty="0" smtClean="0">
                <a:solidFill>
                  <a:srgbClr val="FF0000"/>
                </a:solidFill>
              </a:rPr>
              <a:t>ναι</a:t>
            </a:r>
            <a:endParaRPr lang="en-US" sz="1200" b="1" dirty="0">
              <a:solidFill>
                <a:srgbClr val="FF0000"/>
              </a:solidFill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3AC6DCF3-A406-274C-B77F-207C4B18ACBD}"/>
              </a:ext>
            </a:extLst>
          </p:cNvPr>
          <p:cNvSpPr txBox="1"/>
          <p:nvPr/>
        </p:nvSpPr>
        <p:spPr>
          <a:xfrm>
            <a:off x="393373" y="4214555"/>
            <a:ext cx="24940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If Then Block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xmlns="" id="{A4735ECB-2DA2-FF49-ACA3-4B45F5E2EADD}"/>
              </a:ext>
            </a:extLst>
          </p:cNvPr>
          <p:cNvSpPr txBox="1"/>
          <p:nvPr/>
        </p:nvSpPr>
        <p:spPr>
          <a:xfrm>
            <a:off x="413131" y="5246553"/>
            <a:ext cx="24940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If Then Else Block</a:t>
            </a:r>
          </a:p>
        </p:txBody>
      </p:sp>
    </p:spTree>
    <p:extLst>
      <p:ext uri="{BB962C8B-B14F-4D97-AF65-F5344CB8AC3E}">
        <p14:creationId xmlns:p14="http://schemas.microsoft.com/office/powerpoint/2010/main" xmlns="" val="28589593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Switch Block </a:t>
            </a:r>
            <a:r>
              <a:rPr lang="el-GR" dirty="0" smtClean="0"/>
              <a:t>ΠΡΟΚΛΗΣΗ 1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77774"/>
            <a:ext cx="5216236" cy="5654138"/>
          </a:xfrm>
        </p:spPr>
        <p:txBody>
          <a:bodyPr>
            <a:noAutofit/>
          </a:bodyPr>
          <a:lstStyle/>
          <a:p>
            <a:r>
              <a:rPr lang="el-GR" dirty="0" smtClean="0"/>
              <a:t>Γράψετε ένα πρόγραμμα που ελέγχει </a:t>
            </a:r>
            <a:r>
              <a:rPr lang="el-GR" dirty="0" smtClean="0">
                <a:solidFill>
                  <a:srgbClr val="FF0000"/>
                </a:solidFill>
              </a:rPr>
              <a:t>συνεχώς</a:t>
            </a:r>
            <a:r>
              <a:rPr lang="el-GR" dirty="0" smtClean="0"/>
              <a:t> αν ο αισθητήρας επαφής είναι υπό πίεση ή όχι. </a:t>
            </a:r>
          </a:p>
          <a:p>
            <a:r>
              <a:rPr lang="el-GR" dirty="0" smtClean="0"/>
              <a:t>Αν ο αισθητήρας επαφής είναι υπό πίεση (1) τότε το ρομπότ να είναι χαρούμενο, </a:t>
            </a:r>
            <a:r>
              <a:rPr lang="el-GR" dirty="0" err="1" smtClean="0"/>
              <a:t>δλδ</a:t>
            </a:r>
            <a:r>
              <a:rPr lang="el-GR" dirty="0" smtClean="0"/>
              <a:t> να εμφανίζει μία χαμογελαστή εικόνα (</a:t>
            </a:r>
            <a:r>
              <a:rPr lang="el-GR" dirty="0" err="1" smtClean="0"/>
              <a:t>smiley</a:t>
            </a:r>
            <a:r>
              <a:rPr lang="el-GR" dirty="0" smtClean="0"/>
              <a:t> </a:t>
            </a:r>
            <a:r>
              <a:rPr lang="el-GR" dirty="0" err="1" smtClean="0"/>
              <a:t>face</a:t>
            </a:r>
            <a:r>
              <a:rPr lang="el-GR" dirty="0" smtClean="0"/>
              <a:t>). </a:t>
            </a:r>
          </a:p>
          <a:p>
            <a:r>
              <a:rPr lang="el-GR" dirty="0" smtClean="0"/>
              <a:t>Αν ο αισθητήρας επαφής δεν είναι υπό πίεση (0) το ρομπότ σας να είναι λυπημένο, </a:t>
            </a:r>
            <a:r>
              <a:rPr lang="el-GR" dirty="0" err="1" smtClean="0"/>
              <a:t>δλδ</a:t>
            </a:r>
            <a:r>
              <a:rPr lang="el-GR" dirty="0" smtClean="0"/>
              <a:t> να προβάλει μία λυπημένη εικόνα (</a:t>
            </a:r>
            <a:r>
              <a:rPr lang="el-GR" dirty="0" err="1" smtClean="0"/>
              <a:t>sad</a:t>
            </a:r>
            <a:r>
              <a:rPr lang="el-GR" dirty="0" smtClean="0"/>
              <a:t> </a:t>
            </a:r>
            <a:r>
              <a:rPr lang="el-GR" dirty="0" err="1" smtClean="0"/>
              <a:t>face</a:t>
            </a:r>
            <a:r>
              <a:rPr lang="el-GR" dirty="0" smtClean="0"/>
              <a:t>). </a:t>
            </a:r>
          </a:p>
          <a:p>
            <a:endParaRPr lang="el-GR" dirty="0" smtClean="0"/>
          </a:p>
          <a:p>
            <a:r>
              <a:rPr lang="el-GR" dirty="0" smtClean="0">
                <a:solidFill>
                  <a:srgbClr val="FF0000"/>
                </a:solidFill>
              </a:rPr>
              <a:t>Βοήθεια</a:t>
            </a:r>
            <a:r>
              <a:rPr lang="el-GR" dirty="0" smtClean="0"/>
              <a:t>: </a:t>
            </a:r>
            <a:r>
              <a:rPr lang="el-GR" i="1" dirty="0" smtClean="0"/>
              <a:t>Θα χρειαστείτε το </a:t>
            </a:r>
            <a:r>
              <a:rPr lang="el-GR" i="1" dirty="0" err="1" smtClean="0"/>
              <a:t>display</a:t>
            </a:r>
            <a:r>
              <a:rPr lang="el-GR" i="1" dirty="0" smtClean="0"/>
              <a:t> </a:t>
            </a:r>
            <a:r>
              <a:rPr lang="el-GR" i="1" dirty="0" err="1" smtClean="0"/>
              <a:t>block</a:t>
            </a:r>
            <a:r>
              <a:rPr lang="el-GR" i="1" dirty="0" smtClean="0"/>
              <a:t>, το </a:t>
            </a:r>
            <a:r>
              <a:rPr lang="el-GR" i="1" dirty="0" err="1" smtClean="0"/>
              <a:t>loop</a:t>
            </a:r>
            <a:r>
              <a:rPr lang="el-GR" i="1" dirty="0" smtClean="0"/>
              <a:t> </a:t>
            </a:r>
            <a:r>
              <a:rPr lang="el-GR" i="1" dirty="0" err="1" smtClean="0"/>
              <a:t>block</a:t>
            </a:r>
            <a:r>
              <a:rPr lang="el-GR" i="1" dirty="0" smtClean="0"/>
              <a:t> και το </a:t>
            </a:r>
            <a:r>
              <a:rPr lang="el-GR" i="1" dirty="0" err="1" smtClean="0"/>
              <a:t>switch</a:t>
            </a:r>
            <a:r>
              <a:rPr lang="el-GR" i="1" dirty="0" smtClean="0"/>
              <a:t> </a:t>
            </a:r>
            <a:r>
              <a:rPr lang="el-GR" i="1" dirty="0" err="1" smtClean="0"/>
              <a:t>blocks</a:t>
            </a:r>
            <a:r>
              <a:rPr lang="el-GR" i="1" dirty="0" smtClean="0"/>
              <a:t>! Βάλετε και ένα </a:t>
            </a:r>
            <a:r>
              <a:rPr lang="el-GR" i="1" dirty="0" err="1" smtClean="0"/>
              <a:t>wait</a:t>
            </a:r>
            <a:r>
              <a:rPr lang="el-GR" i="1" dirty="0" smtClean="0"/>
              <a:t> 0.3 </a:t>
            </a:r>
            <a:r>
              <a:rPr lang="el-GR" i="1" dirty="0" err="1" smtClean="0"/>
              <a:t>sec</a:t>
            </a:r>
            <a:r>
              <a:rPr lang="el-GR" i="1" dirty="0" smtClean="0"/>
              <a:t> πριν </a:t>
            </a:r>
            <a:r>
              <a:rPr lang="el-GR" i="1" dirty="0" err="1" smtClean="0"/>
              <a:t>ξαναελέγξετε</a:t>
            </a:r>
            <a:r>
              <a:rPr lang="el-GR" i="1" dirty="0" smtClean="0"/>
              <a:t> τον αισθητήρα επαφής.</a:t>
            </a:r>
            <a:endParaRPr lang="en-US" i="1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5ο ΠΡΟΤΥΠΟ ΓΥΜΝΑΣΙΟ ΧΑΛΚΙΔΑΣ</a:t>
            </a:r>
            <a:endParaRPr lang="en-US"/>
          </a:p>
        </p:txBody>
      </p:sp>
      <p:pic>
        <p:nvPicPr>
          <p:cNvPr id="7" name="Picture 6" descr="imgres.jp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b="6883"/>
          <a:stretch/>
        </p:blipFill>
        <p:spPr>
          <a:xfrm>
            <a:off x="6032227" y="2255401"/>
            <a:ext cx="2041519" cy="19787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1653795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err="1" smtClean="0"/>
              <a:t>Λυση</a:t>
            </a:r>
            <a:r>
              <a:rPr lang="el-GR" dirty="0" smtClean="0"/>
              <a:t> ΠΡΟΚΛΗΣΗ 1 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5ο ΠΡΟΤΥΠΟ ΓΥΜΝΑΣΙΟ ΧΑΛΚΙΔΑΣ</a:t>
            </a:r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4856341" y="4227045"/>
            <a:ext cx="36010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Display a Sad Face/Eyes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835300" y="3429000"/>
            <a:ext cx="33030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Display Happy Face/Eyes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95564" y="2125895"/>
            <a:ext cx="11499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Loop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835300" y="2805554"/>
            <a:ext cx="31415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If Touch Sensor pressed</a:t>
            </a: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xmlns="" id="{29763965-B8C2-3642-8EBC-B8B5CD6F1FE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5610" y="1572754"/>
            <a:ext cx="3911600" cy="4191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0730072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ΠΡΟΚΛΗΣΗ 2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Θα προγραμματίσουμε το ρομπότ να “λέει” το χρώμα που έχει ανιχνεύσει. </a:t>
            </a:r>
            <a:endParaRPr lang="en-US" dirty="0" smtClean="0"/>
          </a:p>
          <a:p>
            <a:r>
              <a:rPr lang="el-GR" dirty="0" smtClean="0"/>
              <a:t>Πιο συγκεκριμένα: </a:t>
            </a:r>
            <a:endParaRPr lang="en-US" dirty="0" smtClean="0"/>
          </a:p>
          <a:p>
            <a:r>
              <a:rPr lang="el-GR" dirty="0" smtClean="0"/>
              <a:t>● αν ανιχνεύσει πράσινο ή κόκκινο ή κίτρινο να “λέει” το αντίστοιχο χρώμα </a:t>
            </a:r>
            <a:endParaRPr lang="en-US" dirty="0" smtClean="0"/>
          </a:p>
          <a:p>
            <a:r>
              <a:rPr lang="el-GR" dirty="0" smtClean="0"/>
              <a:t>● για οποιοδήποτε άλλο χρώμα να βγάζει ήχο λάθους.</a:t>
            </a:r>
            <a:endParaRPr lang="el-GR" dirty="0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5ο ΠΡΟΤΥΠΟ ΓΥΜΝΑΣΙΟ ΧΑΛΚΙΔΑΣ</a:t>
            </a:r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err="1" smtClean="0"/>
              <a:t>Λυση</a:t>
            </a:r>
            <a:r>
              <a:rPr lang="el-GR" dirty="0" smtClean="0"/>
              <a:t> ΠΡΟΚΛΗΣΗ </a:t>
            </a:r>
            <a:r>
              <a:rPr lang="en-US" dirty="0" smtClean="0"/>
              <a:t>2</a:t>
            </a:r>
            <a:endParaRPr lang="el-GR" dirty="0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5ο ΠΡΟΤΥΠΟ ΓΥΜΝΑΣΙΟ ΧΑΛΚΙΔΑΣ</a:t>
            </a:r>
            <a:endParaRPr lang="en-US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435382" y="1147654"/>
            <a:ext cx="3824401" cy="49785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ΠΡΟΚΛΗΣΗ </a:t>
            </a:r>
            <a:r>
              <a:rPr lang="en-US" dirty="0" smtClean="0"/>
              <a:t>3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004936"/>
            <a:ext cx="8245474" cy="1095468"/>
          </a:xfrm>
        </p:spPr>
        <p:txBody>
          <a:bodyPr>
            <a:normAutofit/>
          </a:bodyPr>
          <a:lstStyle/>
          <a:p>
            <a:r>
              <a:rPr lang="el-GR" dirty="0" smtClean="0"/>
              <a:t>Το ρομπότ σας πρέπει να διασχίσει την παρακάτω πίστα και να φτάσει στην γραμμή τερματισμού ακολουθώντας τη διαδρομή που δείχνουμε (περνώντας από όλα τα χρωματισμένα σημεία)</a:t>
            </a:r>
          </a:p>
          <a:p>
            <a:endParaRPr lang="el-GR" dirty="0" smtClean="0"/>
          </a:p>
          <a:p>
            <a:endParaRPr lang="el-GR" dirty="0" smtClean="0"/>
          </a:p>
          <a:p>
            <a:endParaRPr lang="el-GR" dirty="0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5ο ΠΡΟΤΥΠΟ ΓΥΜΝΑΣΙΟ ΧΑΛΚΙΔΑΣ</a:t>
            </a:r>
            <a:endParaRPr lang="en-US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51438" y="2118563"/>
            <a:ext cx="7317494" cy="42365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err="1" smtClean="0"/>
              <a:t>Λυση</a:t>
            </a:r>
            <a:r>
              <a:rPr lang="el-GR" dirty="0" smtClean="0"/>
              <a:t> ΠΡΟΚΛΗΣΗ </a:t>
            </a:r>
            <a:r>
              <a:rPr lang="en-US" dirty="0" smtClean="0"/>
              <a:t>3</a:t>
            </a:r>
            <a:endParaRPr lang="el-GR" dirty="0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5ο ΠΡΟΤΥΠΟ ΓΥΜΝΑΣΙΟ ΧΑΛΚΙΔΑΣ</a:t>
            </a:r>
            <a:endParaRPr lang="en-US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860957" y="1249378"/>
            <a:ext cx="4864196" cy="48123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eginner">
  <a:themeElements>
    <a:clrScheme name="Essential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Essential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sential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beginner" id="{AEF29D72-34CC-C448-A679-08550D2D21D1}" vid="{04B54D62-7BE5-DF47-9F85-5B9FEF4E3E09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beginner</Template>
  <TotalTime>8267</TotalTime>
  <Words>525</Words>
  <Application>Microsoft Macintosh PowerPoint</Application>
  <PresentationFormat>Προβολή στην οθόνη (4:3)</PresentationFormat>
  <Paragraphs>62</Paragraphs>
  <Slides>12</Slides>
  <Notes>2</Notes>
  <HiddenSlides>0</HiddenSlides>
  <MMClips>0</MMClips>
  <ScaleCrop>false</ScaleCrop>
  <HeadingPairs>
    <vt:vector size="4" baseType="variant">
      <vt:variant>
        <vt:lpstr>Θέμα</vt:lpstr>
      </vt:variant>
      <vt:variant>
        <vt:i4>2</vt:i4>
      </vt:variant>
      <vt:variant>
        <vt:lpstr>Τίτλοι διαφανειών</vt:lpstr>
      </vt:variant>
      <vt:variant>
        <vt:i4>12</vt:i4>
      </vt:variant>
    </vt:vector>
  </HeadingPairs>
  <TitlesOfParts>
    <vt:vector size="14" baseType="lpstr">
      <vt:lpstr>beginner</vt:lpstr>
      <vt:lpstr>Custom Design</vt:lpstr>
      <vt:lpstr>Διαφάνεια 1</vt:lpstr>
      <vt:lpstr>ΑΝΤΙΚΕΙΜΕΝΑ ΜΑΘΗΣΗΣ</vt:lpstr>
      <vt:lpstr>Switch (If Then) Blocks</vt:lpstr>
      <vt:lpstr>Switch Block ΠΡΟΚΛΗΣΗ 1 </vt:lpstr>
      <vt:lpstr>Λυση ΠΡΟΚΛΗΣΗ 1 </vt:lpstr>
      <vt:lpstr>ΠΡΟΚΛΗΣΗ 2</vt:lpstr>
      <vt:lpstr>Λυση ΠΡΟΚΛΗΣΗ 2</vt:lpstr>
      <vt:lpstr>ΠΡΟΚΛΗΣΗ 3</vt:lpstr>
      <vt:lpstr>Λυση ΠΡΟΚΛΗΣΗ 3</vt:lpstr>
      <vt:lpstr>Προκληση 4</vt:lpstr>
      <vt:lpstr>Λυση προκληση 4</vt:lpstr>
      <vt:lpstr>ΠΗΓΕΣ - ΑΝΑΦΟΡΕΣ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BEGINNER EV3 PROGRAMMING Lesson</dc:title>
  <dc:creator>ΕΛΕΑΝΑ ΚΕΣΚΙΝΗ</dc:creator>
  <cp:lastModifiedBy>ΕΛΕΑΝΑ ΚΕΣΚΙΝΗ</cp:lastModifiedBy>
  <cp:revision>26</cp:revision>
  <dcterms:created xsi:type="dcterms:W3CDTF">2014-08-07T02:19:13Z</dcterms:created>
  <dcterms:modified xsi:type="dcterms:W3CDTF">2023-02-01T18:03:29Z</dcterms:modified>
</cp:coreProperties>
</file>