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726" r:id="rId1"/>
    <p:sldMasterId id="2147483738" r:id="rId2"/>
  </p:sldMasterIdLst>
  <p:notesMasterIdLst>
    <p:notesMasterId r:id="rId16"/>
  </p:notesMasterIdLst>
  <p:handoutMasterIdLst>
    <p:handoutMasterId r:id="rId17"/>
  </p:handoutMasterIdLst>
  <p:sldIdLst>
    <p:sldId id="431" r:id="rId3"/>
    <p:sldId id="428" r:id="rId4"/>
    <p:sldId id="429" r:id="rId5"/>
    <p:sldId id="414" r:id="rId6"/>
    <p:sldId id="327" r:id="rId7"/>
    <p:sldId id="426" r:id="rId8"/>
    <p:sldId id="424" r:id="rId9"/>
    <p:sldId id="267" r:id="rId10"/>
    <p:sldId id="412" r:id="rId11"/>
    <p:sldId id="421" r:id="rId12"/>
    <p:sldId id="413" r:id="rId13"/>
    <p:sldId id="422" r:id="rId14"/>
    <p:sldId id="43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76" autoAdjust="0"/>
    <p:restoredTop sz="96346" autoAdjust="0"/>
  </p:normalViewPr>
  <p:slideViewPr>
    <p:cSldViewPr snapToGrid="0" snapToObjects="1">
      <p:cViewPr varScale="1">
        <p:scale>
          <a:sx n="84" d="100"/>
          <a:sy n="84" d="100"/>
        </p:scale>
        <p:origin x="-134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31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314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7836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7852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6118-F4D5-4ECC-90A0-EE094C383062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/>
              <a:t>BEGINNER PROGRAMMING LESSON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73127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3600-E2DC-460F-A8C7-2DF92D169487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09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C887-D983-4B79-A4FD-2416982655C9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9989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368-F7FD-447C-AE1E-B88B16BB335F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8159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988-53C9-4C69-929B-9C843D64563D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6365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15E15-6F4F-4C59-8231-42C46E2BDD65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3817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E333-A341-4B49-A0FA-5E4017CED3F9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9225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313-BCCD-4184-B655-C01E3CF7B47D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0331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9C7A-D9F7-4FFB-8DF7-94C3FA8D05BC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1691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8C8FA-5F86-4280-93DF-16BF1BDCC409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5046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6CDD-28B8-48E4-B042-B8767CB6A834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226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49D8-D125-4DC9-B623-343C3B65BC42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52090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9C2D-41C6-4B33-B23D-E86E8B737F33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9212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79DA1-B99F-4AA5-A948-02B1F6A35FCA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3586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2668D-E01F-4ABA-9DFB-5D6D0B754E37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625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CCBB-79B8-4F2C-ACBF-32380D6B41D3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192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C7E0-D9B3-4CD9-A67F-089E8D53BBD1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920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5657-C58D-4633-AF77-2EE4BD0CCD8C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157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DFF9-1374-4E41-9F17-736B50E1662E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278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41C-90D9-406A-AEE7-3697C31DD5F9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672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925F-A05A-491C-BC6B-3FF266D3EF3D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6009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154EE-A121-4143-8D73-1D2F272AE591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483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1EB5553-C2F7-46F1-9A5E-E2171ADCEC0C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96261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44D26-462B-4FDF-A716-C1545FF30286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017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ev3lesson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iff"/><Relationship Id="rId4" Type="http://schemas.openxmlformats.org/officeDocument/2006/relationships/hyperlink" Target="http://www.ucalgary.ca/IOSTEM/files/IOSTEM/media_crop/44/public/sensors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Μάθημα 7ο : Αισθητήρας Αφής</a:t>
            </a:r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F083CB0-537A-DB48-A2A4-C789C40EE024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669957" y="2082297"/>
            <a:ext cx="7568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ΠΡΟΓΡΑΜΜΑΤΙΣΜΟΣ ΜΕ ΤΟ ΚΙΤ ΡΟΜΠΟΤΙΚΗΣ LEGO MINDSTORMS EV3</a:t>
            </a:r>
            <a:endParaRPr lang="en-US" sz="2800" b="1" dirty="0">
              <a:solidFill>
                <a:schemeClr val="tx2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1266" name="Picture 2" descr="EV3 Classroom LEGO® Education - Apps on Google P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2498" y="272833"/>
            <a:ext cx="3446919" cy="1723460"/>
          </a:xfrm>
          <a:prstGeom prst="rect">
            <a:avLst/>
          </a:prstGeom>
          <a:noFill/>
        </p:spPr>
      </p:pic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5097" y="6210780"/>
            <a:ext cx="3945988" cy="282095"/>
          </a:xfrm>
        </p:spPr>
        <p:txBody>
          <a:bodyPr/>
          <a:lstStyle/>
          <a:p>
            <a:pPr algn="ctr"/>
            <a:r>
              <a:rPr lang="el-GR" dirty="0" smtClean="0"/>
              <a:t>ΟΜΙΛΟΣ ΡΟΜΠΟΤΙΚΗΣ - 5ο ΠΡΟΤΥΠΟ ΓΥΜΝΑΣΙΟ ΧΑΛΚΙΔΑΣ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288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ΠΡΟΚΛΗΣΗ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6396"/>
            <a:ext cx="7414815" cy="4789189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Προγραμμάτισε το </a:t>
            </a:r>
            <a:r>
              <a:rPr lang="el-GR" sz="2800" dirty="0" err="1" smtClean="0"/>
              <a:t>robot</a:t>
            </a:r>
            <a:r>
              <a:rPr lang="el-GR" sz="2800" dirty="0" smtClean="0"/>
              <a:t> σου να κινείται ευθεία μέχρι να χτυπήσει κάποιον τοίχο (με χαμηλή ταχύτητα). Κατόπιν κάνετε λίγο πίσω και στρίψετε δεξιά 90 μοίρες.</a:t>
            </a:r>
            <a:endParaRPr lang="en-US" sz="28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41422" y="3260681"/>
            <a:ext cx="3352800" cy="241069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475026" y="4197364"/>
            <a:ext cx="108065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121451" y="4585310"/>
            <a:ext cx="0" cy="6001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015353" y="4409800"/>
            <a:ext cx="54032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 rot="5400000">
            <a:off x="3273250" y="3636493"/>
            <a:ext cx="732803" cy="116483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 rot="5400000">
            <a:off x="3540108" y="4504638"/>
            <a:ext cx="199088" cy="382463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7" name="Rounded Rectangle 26"/>
          <p:cNvSpPr/>
          <p:nvPr/>
        </p:nvSpPr>
        <p:spPr>
          <a:xfrm rot="5400000">
            <a:off x="3540108" y="3561730"/>
            <a:ext cx="199088" cy="382463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66834" y="3513845"/>
            <a:ext cx="4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90619" y="4516280"/>
            <a:ext cx="4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901916" y="4080603"/>
            <a:ext cx="330538" cy="2571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 rot="5400000">
            <a:off x="4204758" y="4136114"/>
            <a:ext cx="160571" cy="136844"/>
          </a:xfrm>
          <a:prstGeom prst="ellipse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214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 ΠΡΟΚΛΗΣΗΣ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 descr="Screen Shot 2019-12-21 at 4.15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17" y="1886723"/>
            <a:ext cx="4491236" cy="3521459"/>
          </a:xfrm>
          <a:prstGeom prst="rect">
            <a:avLst/>
          </a:prstGeom>
        </p:spPr>
      </p:pic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83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ΣΥΖΗΤΗΣΗ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5236"/>
            <a:ext cx="8245474" cy="5100927"/>
          </a:xfrm>
        </p:spPr>
        <p:txBody>
          <a:bodyPr>
            <a:normAutofit/>
          </a:bodyPr>
          <a:lstStyle/>
          <a:p>
            <a:r>
              <a:rPr lang="el-GR" dirty="0" smtClean="0"/>
              <a:t>Γιατί χρησιμοποιήσατε το START MOVING </a:t>
            </a:r>
            <a:r>
              <a:rPr lang="el-GR" dirty="0" err="1" smtClean="0"/>
              <a:t>Block</a:t>
            </a:r>
            <a:r>
              <a:rPr lang="el-GR" dirty="0" smtClean="0"/>
              <a:t> για αυτές τις προκλήσεις;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Ο κινητήρας είναι στο </a:t>
            </a:r>
            <a:r>
              <a:rPr lang="el-GR" dirty="0" err="1" smtClean="0"/>
              <a:t>on</a:t>
            </a:r>
            <a:r>
              <a:rPr lang="el-GR" dirty="0" smtClean="0"/>
              <a:t> ώστε παράλληλα το πρόγραμμα να κάνει άλλες εργασίες (διάβασμα αισθητήρα) </a:t>
            </a:r>
          </a:p>
          <a:p>
            <a:r>
              <a:rPr lang="el-GR" dirty="0" smtClean="0"/>
              <a:t>Γιατί χρησιμοποιείτε το WAIT FOR </a:t>
            </a:r>
            <a:r>
              <a:rPr lang="el-GR" dirty="0" err="1" smtClean="0"/>
              <a:t>block</a:t>
            </a:r>
            <a:r>
              <a:rPr lang="el-GR" dirty="0" smtClean="0"/>
              <a:t> στις προκλήσεις? </a:t>
            </a:r>
          </a:p>
          <a:p>
            <a:pPr lvl="1"/>
            <a:r>
              <a:rPr lang="el-GR" dirty="0" smtClean="0"/>
              <a:t>Γιατί πρέπει να περιμένουμε μέχρι την κατάλληλη μέτρηση από τον αισθητήρα </a:t>
            </a:r>
          </a:p>
          <a:p>
            <a:r>
              <a:rPr lang="el-GR" dirty="0" smtClean="0"/>
              <a:t>Ποια η διαφορά μεταξύ των PRESSED και RELEASED?</a:t>
            </a:r>
          </a:p>
          <a:p>
            <a:pPr lvl="1"/>
            <a:r>
              <a:rPr lang="el-GR" dirty="0" smtClean="0"/>
              <a:t>PRESSED = πίεση μέσα, </a:t>
            </a:r>
          </a:p>
          <a:p>
            <a:pPr lvl="1"/>
            <a:r>
              <a:rPr lang="el-GR" dirty="0" smtClean="0"/>
              <a:t>RELEASED = όχι πιεσμένος</a:t>
            </a:r>
          </a:p>
          <a:p>
            <a:r>
              <a:rPr lang="el-GR" dirty="0" smtClean="0"/>
              <a:t>Περιγράψετε καταστάσεις για την κάθε μία παραπάνω περίπτωση</a:t>
            </a:r>
          </a:p>
          <a:p>
            <a:pPr lvl="1"/>
            <a:r>
              <a:rPr lang="el-GR" dirty="0" smtClean="0"/>
              <a:t>PRESSED = πέφτει στον τοίχο, </a:t>
            </a:r>
          </a:p>
          <a:p>
            <a:pPr lvl="1"/>
            <a:r>
              <a:rPr lang="el-GR" dirty="0" smtClean="0"/>
              <a:t>RELEASED = δεν ακουμπάει πια στον τοίχο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των </a:t>
            </a:r>
            <a:r>
              <a:rPr lang="el-GR" sz="1800" dirty="0" err="1" smtClean="0"/>
              <a:t>Sanjay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και </a:t>
            </a:r>
            <a:r>
              <a:rPr lang="el-GR" sz="1800" dirty="0" err="1" smtClean="0"/>
              <a:t>Arvind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που διατίθενται στη διεύθυνση </a:t>
            </a:r>
            <a:r>
              <a:rPr lang="el-GR" sz="1800" dirty="0" smtClean="0">
                <a:hlinkClick r:id="rId2"/>
              </a:rPr>
              <a:t>www.ev3lessons.com</a:t>
            </a:r>
            <a:endParaRPr lang="el-GR" sz="1800" dirty="0" smtClean="0"/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«Προγραμματισμός με το ΚΙΤ ρομποτικής LEGO MINDSTORMS EV3» Σύλλογος Εκπαιδευτικών Πληροφορικής Χίου</a:t>
            </a:r>
            <a:endParaRPr lang="en-US" sz="1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97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ΜΑΘΗΣΗΣ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Μάθετε πώς να χρησιμοποιείτε τον αισθητήρα αφής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Μάθετε πώς να χρησιμοποιείτε το </a:t>
            </a:r>
            <a:r>
              <a:rPr lang="el-GR" dirty="0" err="1" smtClean="0"/>
              <a:t>Wait</a:t>
            </a:r>
            <a:r>
              <a:rPr lang="el-GR" dirty="0" smtClean="0"/>
              <a:t> </a:t>
            </a:r>
            <a:r>
              <a:rPr lang="el-GR" dirty="0" err="1" smtClean="0"/>
              <a:t>For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r>
              <a:rPr lang="el-G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Μάθετε τη διαφορά μεταξύ του </a:t>
            </a:r>
            <a:r>
              <a:rPr lang="el-GR" dirty="0" err="1" smtClean="0"/>
              <a:t>Wait</a:t>
            </a:r>
            <a:r>
              <a:rPr lang="el-GR" dirty="0" smtClean="0"/>
              <a:t> </a:t>
            </a:r>
            <a:r>
              <a:rPr lang="el-GR" dirty="0" err="1" smtClean="0"/>
              <a:t>For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r>
              <a:rPr lang="el-GR" dirty="0" smtClean="0"/>
              <a:t> και του </a:t>
            </a:r>
            <a:r>
              <a:rPr lang="el-GR" dirty="0" err="1" smtClean="0"/>
              <a:t>Sensor</a:t>
            </a:r>
            <a:r>
              <a:rPr lang="el-GR" dirty="0" smtClean="0"/>
              <a:t> </a:t>
            </a:r>
            <a:r>
              <a:rPr lang="el-GR" dirty="0" err="1" smtClean="0"/>
              <a:t>Blocks</a:t>
            </a:r>
            <a:r>
              <a:rPr lang="el-G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Μάθετε πότε να χρησιμοποιείτε το </a:t>
            </a:r>
            <a:r>
              <a:rPr lang="el-GR" dirty="0" err="1" smtClean="0"/>
              <a:t>Start</a:t>
            </a:r>
            <a:r>
              <a:rPr lang="el-GR" dirty="0" smtClean="0"/>
              <a:t> </a:t>
            </a:r>
            <a:r>
              <a:rPr lang="el-GR" dirty="0" err="1" smtClean="0"/>
              <a:t>Moving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797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ΕΙΝΑΙ ΕΝΑΣ ΑΙΣΘΗΤΗΡΑΣ?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Ένας αισθητήρας επιτρέπει στο πρόγραμμα να υπολογίζει και να συλλέγει δεδομένα από το περιβάλλον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Οι αισθητήρες του EV3 είναι:</a:t>
            </a:r>
          </a:p>
          <a:p>
            <a:pPr marL="800100" lvl="1" indent="-342900"/>
            <a:r>
              <a:rPr lang="el-GR" dirty="0" smtClean="0"/>
              <a:t>Χρώματος – αναγνωρίζει χρώματα και φωτεινότητα </a:t>
            </a:r>
          </a:p>
          <a:p>
            <a:pPr marL="800100" lvl="1" indent="-342900"/>
            <a:r>
              <a:rPr lang="el-GR" dirty="0" smtClean="0"/>
              <a:t>Γυροσκόπιο – μετράει την επιτάχυνση στροφής του </a:t>
            </a:r>
            <a:r>
              <a:rPr lang="el-GR" dirty="0" err="1" smtClean="0"/>
              <a:t>robot</a:t>
            </a:r>
            <a:r>
              <a:rPr lang="el-GR" dirty="0" smtClean="0"/>
              <a:t> </a:t>
            </a:r>
          </a:p>
          <a:p>
            <a:pPr marL="800100" lvl="1" indent="-342900"/>
            <a:r>
              <a:rPr lang="el-GR" dirty="0" smtClean="0"/>
              <a:t>Υπερήχων – μετράει την απόσταση από κοντινές επιφάνειες </a:t>
            </a:r>
          </a:p>
          <a:p>
            <a:pPr marL="800100" lvl="1" indent="-342900"/>
            <a:r>
              <a:rPr lang="el-GR" dirty="0" smtClean="0"/>
              <a:t> Επαφής – μετράει την επαφή με μία επιφάνεια </a:t>
            </a:r>
          </a:p>
          <a:p>
            <a:pPr marL="800100" lvl="1" indent="-342900"/>
            <a:r>
              <a:rPr lang="el-GR" dirty="0" smtClean="0"/>
              <a:t> Άλλοι που διατίθενται στο εμπόριο (θερμοκρασίας, πυξίδας, υπέρυθρων…) </a:t>
            </a:r>
            <a:endParaRPr lang="en-US" dirty="0"/>
          </a:p>
          <a:p>
            <a:pPr marL="800100" lvl="1" indent="-34290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86179" y="4297339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126163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Image from: </a:t>
            </a:r>
            <a:r>
              <a:rPr lang="en-US" sz="1100" dirty="0">
                <a:hlinkClick r:id="rId4"/>
              </a:rPr>
              <a:t>http://www.ucalgary.ca/IOSTEM/files/IOSTEM/media_crop/44/public/sensors.jpg</a:t>
            </a:r>
            <a:r>
              <a:rPr lang="en-US" sz="1100" dirty="0"/>
              <a:t>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637774" y="4297339"/>
            <a:ext cx="1587717" cy="17531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6976" y="5801527"/>
            <a:ext cx="1326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Infrared Sensor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91274" y="5788465"/>
            <a:ext cx="1009791" cy="2616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Color Sensor</a:t>
            </a:r>
          </a:p>
        </p:txBody>
      </p:sp>
    </p:spTree>
    <p:extLst>
      <p:ext uri="{BB962C8B-B14F-4D97-AF65-F5344CB8AC3E}">
        <p14:creationId xmlns:p14="http://schemas.microsoft.com/office/powerpoint/2010/main" xmlns="" val="159100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ΛΕΙΤΟΥΡΓΙΑ ΚΑΙ ΧΡΗΣΗ ΑΙΣΘΗΤΗΡΑ ΕΠΑΦΗΣ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707" y="1408946"/>
            <a:ext cx="8171620" cy="4995345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Ο αισθητήρας επαφής αναγνωρίζει αν πατήθηκε ή ελευθερώθηκε το κόκκινο πλήκτρο του.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Με την πληροφορία αυτή μπορείτε να προγραμματίσετε μία ενέργεια όταν ο αισθητήρας είναι: </a:t>
            </a:r>
          </a:p>
          <a:p>
            <a:pPr marL="800100" lvl="1" indent="-342900"/>
            <a:r>
              <a:rPr lang="el-GR" dirty="0" smtClean="0"/>
              <a:t>Χωρίς πίεση (</a:t>
            </a:r>
            <a:r>
              <a:rPr lang="el-GR" dirty="0" err="1" smtClean="0"/>
              <a:t>released</a:t>
            </a:r>
            <a:r>
              <a:rPr lang="el-GR" dirty="0" smtClean="0"/>
              <a:t>) </a:t>
            </a:r>
          </a:p>
          <a:p>
            <a:pPr marL="800100" lvl="1" indent="-342900"/>
            <a:r>
              <a:rPr lang="el-GR" dirty="0" smtClean="0"/>
              <a:t>Υπό πίεση(</a:t>
            </a:r>
            <a:r>
              <a:rPr lang="el-GR" dirty="0" err="1" smtClean="0"/>
              <a:t>pressed</a:t>
            </a:r>
            <a:r>
              <a:rPr lang="el-GR" dirty="0" smtClean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Πότε τον χρησιμοποιούμε?</a:t>
            </a:r>
          </a:p>
          <a:p>
            <a:pPr marL="800100" lvl="1" indent="-342900"/>
            <a:r>
              <a:rPr lang="el-GR" dirty="0" smtClean="0"/>
              <a:t>Χρήσιμος για προγραμματισμό κίνησης μέχρι/όταν ο αισθητήρας δώσει σήμα </a:t>
            </a:r>
            <a:r>
              <a:rPr lang="el-GR" dirty="0" err="1" smtClean="0"/>
              <a:t>pressed</a:t>
            </a:r>
            <a:r>
              <a:rPr lang="el-GR" dirty="0" smtClean="0"/>
              <a:t>/</a:t>
            </a:r>
            <a:r>
              <a:rPr lang="el-GR" dirty="0" err="1" smtClean="0"/>
              <a:t>released</a:t>
            </a:r>
            <a:endParaRPr lang="el-GR" dirty="0" smtClean="0"/>
          </a:p>
          <a:p>
            <a:pPr marL="800100" lvl="1" indent="-342900"/>
            <a:r>
              <a:rPr lang="en-US" dirty="0" smtClean="0"/>
              <a:t>	</a:t>
            </a:r>
            <a:r>
              <a:rPr lang="el-GR" dirty="0" smtClean="0"/>
              <a:t>Για παράδειγμα, αν βάλετε έναν αισθητήρα αφής στο μπροστινό μέρος του ρομπότ</a:t>
            </a:r>
            <a:r>
              <a:rPr lang="en-US" dirty="0" smtClean="0"/>
              <a:t> </a:t>
            </a:r>
            <a:r>
              <a:rPr lang="el-GR" dirty="0" smtClean="0"/>
              <a:t>μπορείτε να το σταματήσετε να κινείται αν πέσει σε κάτι. </a:t>
            </a:r>
            <a:endParaRPr lang="en-US" dirty="0" smtClean="0"/>
          </a:p>
          <a:p>
            <a:pPr marL="800100" lvl="1" indent="-342900"/>
            <a:r>
              <a:rPr lang="en-US" dirty="0" smtClean="0"/>
              <a:t>	</a:t>
            </a:r>
            <a:r>
              <a:rPr lang="el-GR" dirty="0" smtClean="0"/>
              <a:t>Μπορείτε επίσης να ξεκινήσετε ή να σταματήσετε το πρόγραμμά σας όταν πατηθεί ο αισθητήρας αφής. </a:t>
            </a:r>
            <a:endParaRPr lang="en-US" dirty="0" smtClean="0"/>
          </a:p>
          <a:p>
            <a:pPr marL="800100" lvl="1" indent="-342900">
              <a:buNone/>
            </a:pPr>
            <a:endParaRPr lang="el-GR" i="1" dirty="0" smtClean="0"/>
          </a:p>
          <a:p>
            <a:pPr marL="800100" lvl="1" indent="-342900">
              <a:buNone/>
            </a:pPr>
            <a:r>
              <a:rPr lang="el-GR" i="1" dirty="0" smtClean="0"/>
              <a:t>Σημειώστε ότι σε αντίθεση με το EV3-G, δεν υπάρχει πλέον λειτουργία </a:t>
            </a:r>
            <a:r>
              <a:rPr lang="el-GR" i="1" dirty="0" err="1" smtClean="0"/>
              <a:t>Bumped</a:t>
            </a:r>
            <a:r>
              <a:rPr lang="el-GR" i="1" dirty="0" smtClean="0"/>
              <a:t>. Το ισοδύναμο θα ήταν να ελέγξετε εάν έχουν πατηθεί και στη συνέχεια απελευθερωθεί.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Screen Shot 2019-12-21 at 3.20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436" y="2545309"/>
            <a:ext cx="2488959" cy="1004069"/>
          </a:xfrm>
          <a:prstGeom prst="rect">
            <a:avLst/>
          </a:prstGeom>
        </p:spPr>
      </p:pic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241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94251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ΠΩΣ ΠΡΟΓΡΑΜΜΑΤΙΖΟΥΜΕ ΒΑΣΕΙ ΤΟΥ ΑΙΣΘΗΤΗΡΑ ΕΠΑΦΗΣ?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106" y="2299357"/>
            <a:ext cx="3304309" cy="2468133"/>
          </a:xfrm>
        </p:spPr>
        <p:txBody>
          <a:bodyPr>
            <a:normAutofit/>
          </a:bodyPr>
          <a:lstStyle/>
          <a:p>
            <a:endParaRPr lang="en-US" b="0" u="sng" dirty="0"/>
          </a:p>
          <a:p>
            <a:endParaRPr lang="en-US" b="0" u="sng" dirty="0"/>
          </a:p>
          <a:p>
            <a:endParaRPr lang="en-US" b="0" u="sng" dirty="0"/>
          </a:p>
          <a:p>
            <a:r>
              <a:rPr lang="el-GR" dirty="0" smtClean="0"/>
              <a:t>Χρήση: για διάβασμα και σύγκριση των τιμών του αισθητήρα</a:t>
            </a:r>
            <a:endParaRPr lang="en-US" b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14421" y="2299357"/>
            <a:ext cx="3520613" cy="2848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0" u="sng" dirty="0"/>
          </a:p>
          <a:p>
            <a:endParaRPr lang="en-US" b="0" u="sng" dirty="0"/>
          </a:p>
          <a:p>
            <a:endParaRPr lang="en-US" b="0" u="sng" dirty="0"/>
          </a:p>
          <a:p>
            <a:pPr marL="274320" lvl="1" indent="0">
              <a:buNone/>
            </a:pPr>
            <a:r>
              <a:rPr lang="el-GR" dirty="0" smtClean="0"/>
              <a:t>• Χρήση: για να περιμένουμε μέχρι να συμβεί κάτι στον αισθητήρα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199" y="1357745"/>
            <a:ext cx="8114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Υπάρχουν δύο διαφορετικά μπλοκ αισθητήρων αφής (που βρίσκονται στην παλέτα </a:t>
            </a:r>
            <a:r>
              <a:rPr lang="el-GR" sz="2000" dirty="0" err="1" smtClean="0"/>
              <a:t>Sensors</a:t>
            </a:r>
            <a:r>
              <a:rPr lang="el-GR" sz="2000" dirty="0" smtClean="0"/>
              <a:t>). Ποιά είναι η διαφορά?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14" name="Picture 13" descr="Screen Shot 2019-12-21 at 3.48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433106"/>
            <a:ext cx="8026400" cy="10922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08106" y="5032505"/>
            <a:ext cx="787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Η πρώτη είσοδος και στα δύο είναι ο αριθμός θύρας. Αλλάξτε το στη θύρα (1 έως 4) στην οποία είναι συνδεδεμένος ο αισθητήρας αφής. Η προεπιλεγμένη θύρα είναι συνήθως 1.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CD21177-6B48-0744-882E-4F6C05AE71E9}"/>
              </a:ext>
            </a:extLst>
          </p:cNvPr>
          <p:cNvSpPr txBox="1"/>
          <p:nvPr/>
        </p:nvSpPr>
        <p:spPr>
          <a:xfrm>
            <a:off x="532653" y="5583830"/>
            <a:ext cx="7626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αυτό το μάθημα, θα χρησιμοποιήσουμε το</a:t>
            </a:r>
            <a:r>
              <a:rPr lang="en-US" dirty="0" smtClean="0"/>
              <a:t>“Wait </a:t>
            </a:r>
            <a:r>
              <a:rPr lang="en-US" dirty="0"/>
              <a:t>Until</a:t>
            </a:r>
            <a:r>
              <a:rPr lang="en-US" dirty="0" smtClean="0"/>
              <a:t>”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4472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Moving and Stop Moving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112" y="1887682"/>
            <a:ext cx="4383562" cy="437356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l-GR" dirty="0" smtClean="0"/>
              <a:t>Και τα δύο βρίσκονται στην παλέτα </a:t>
            </a:r>
            <a:r>
              <a:rPr lang="el-GR" dirty="0" err="1" smtClean="0"/>
              <a:t>Movement</a:t>
            </a:r>
            <a:r>
              <a:rPr lang="el-GR" dirty="0" smtClean="0"/>
              <a:t>. </a:t>
            </a:r>
          </a:p>
          <a:p>
            <a:pPr marL="342900" indent="-342900">
              <a:buFont typeface="Arial"/>
              <a:buChar char="•"/>
            </a:pPr>
            <a:r>
              <a:rPr lang="el-GR" dirty="0" smtClean="0"/>
              <a:t>Η έναρξη κίνησης θα ενεργοποιήσει τους κινητήρες με τη δεδομένη κατεύθυνση και ταχύτητα. Τα επόμενα μπλοκ θα τρέξουν μετά την εκκίνηση αυτού του μπλοκ. </a:t>
            </a:r>
          </a:p>
          <a:p>
            <a:pPr marL="342900" indent="-342900">
              <a:buFont typeface="Arial"/>
              <a:buChar char="•"/>
            </a:pPr>
            <a:r>
              <a:rPr lang="el-GR" dirty="0" smtClean="0"/>
              <a:t>Η διακοπή κίνησης θα σταματήσει τους κινητήρες ανεξάρτητα από την ενέργεια που εκτελούν.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 descr="Screen Shot 2019-12-21 at 3.54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60" y="2303898"/>
            <a:ext cx="3747079" cy="709143"/>
          </a:xfrm>
          <a:prstGeom prst="rect">
            <a:avLst/>
          </a:prstGeom>
        </p:spPr>
      </p:pic>
      <p:pic>
        <p:nvPicPr>
          <p:cNvPr id="8" name="Picture 7" descr="Screen Shot 2019-12-21 at 3.54.2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6" y="3886893"/>
            <a:ext cx="1716099" cy="743643"/>
          </a:xfrm>
          <a:prstGeom prst="rect">
            <a:avLst/>
          </a:prstGeom>
        </p:spPr>
      </p:pic>
      <p:sp>
        <p:nvSpPr>
          <p:cNvPr id="9" name="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4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and stop Moving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1" y="1301374"/>
            <a:ext cx="4876800" cy="4855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Τι θα συνέβαινε αν τοποθετούσατε ένα μπλοκ </a:t>
            </a:r>
            <a:r>
              <a:rPr lang="el-GR" dirty="0" err="1" smtClean="0"/>
              <a:t>Start</a:t>
            </a:r>
            <a:r>
              <a:rPr lang="el-GR" dirty="0" smtClean="0"/>
              <a:t> </a:t>
            </a:r>
            <a:r>
              <a:rPr lang="el-GR" dirty="0" err="1" smtClean="0"/>
              <a:t>Moving</a:t>
            </a:r>
            <a:r>
              <a:rPr lang="el-GR" dirty="0" smtClean="0"/>
              <a:t>; </a:t>
            </a:r>
          </a:p>
          <a:p>
            <a:r>
              <a:rPr lang="el-GR" dirty="0" smtClean="0"/>
              <a:t>Το ρομπότ θα… </a:t>
            </a:r>
          </a:p>
          <a:p>
            <a:pPr marL="457200" indent="-457200">
              <a:buAutoNum type="arabicParenR"/>
            </a:pPr>
            <a:r>
              <a:rPr lang="el-GR" dirty="0" smtClean="0"/>
              <a:t>Κινηθεί; </a:t>
            </a:r>
          </a:p>
          <a:p>
            <a:pPr marL="457200" indent="-457200">
              <a:buAutoNum type="arabicParenR"/>
            </a:pPr>
            <a:r>
              <a:rPr lang="el-GR" dirty="0" smtClean="0"/>
              <a:t>Κινηθεί για λίγο; </a:t>
            </a:r>
          </a:p>
          <a:p>
            <a:pPr marL="457200" indent="-457200">
              <a:buAutoNum type="arabicParenR"/>
            </a:pPr>
            <a:r>
              <a:rPr lang="el-GR" dirty="0" smtClean="0"/>
              <a:t>Δεν θα κινηθεί καθόλου;</a:t>
            </a:r>
          </a:p>
          <a:p>
            <a:pPr marL="457200" indent="-457200">
              <a:buAutoNum type="arabicParenR"/>
            </a:pPr>
            <a:endParaRPr lang="el-GR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l-GR" sz="1600" dirty="0" smtClean="0"/>
              <a:t>ANS. Θα κινηθεί μέχρι να σταματήσει ή να τελειώσει το πρόγραμμα.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l-GR" sz="1600" dirty="0" smtClean="0"/>
              <a:t>Σημειώστε ότι το πρόγραμμα δεν θα τελειώσει αν δεν έχετε μπλοκ Διακοπή προγράμματος. Τι κάνει το </a:t>
            </a:r>
            <a:r>
              <a:rPr lang="el-GR" sz="1600" dirty="0" err="1" smtClean="0"/>
              <a:t>Motor</a:t>
            </a:r>
            <a:r>
              <a:rPr lang="el-GR" sz="1600" dirty="0" smtClean="0"/>
              <a:t> </a:t>
            </a:r>
            <a:r>
              <a:rPr lang="el-GR" sz="1600" dirty="0" err="1" smtClean="0"/>
              <a:t>Off</a:t>
            </a:r>
            <a:r>
              <a:rPr lang="el-GR" sz="1600" dirty="0" smtClean="0"/>
              <a:t>; </a:t>
            </a:r>
          </a:p>
          <a:p>
            <a:pPr marL="914400" lvl="1" indent="-457200"/>
            <a:r>
              <a:rPr lang="el-GR" sz="1600" dirty="0" smtClean="0"/>
              <a:t>ANS. Σταματάει τους κινητήρες.</a:t>
            </a:r>
            <a:endParaRPr lang="en-US" sz="1600" dirty="0"/>
          </a:p>
        </p:txBody>
      </p:sp>
      <p:pic>
        <p:nvPicPr>
          <p:cNvPr id="3" name="Picture 2" descr="Screen Shot 2019-12-21 at 3.54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344" y="2298650"/>
            <a:ext cx="3680329" cy="6965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53450" y="3862839"/>
            <a:ext cx="3033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that this is a different behavior than EV3-G users might be familiar with.</a:t>
            </a: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174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ΠΡΟΚΛΗΣΗ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6616"/>
            <a:ext cx="4414983" cy="4789189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Προγραμμάτισε το </a:t>
            </a:r>
            <a:r>
              <a:rPr lang="el-GR" sz="2800" dirty="0" err="1" smtClean="0"/>
              <a:t>robot</a:t>
            </a:r>
            <a:r>
              <a:rPr lang="el-GR" sz="2800" dirty="0" smtClean="0"/>
              <a:t> σου να κινείται ευθεία μέχρι να πατήσεις τον αισθητήρα με το χέρι σου.</a:t>
            </a:r>
            <a:endParaRPr lang="en-US" sz="28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69250" y="4507688"/>
            <a:ext cx="326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Συμβουλή</a:t>
            </a:r>
            <a:r>
              <a:rPr lang="en-US" b="1" dirty="0" smtClean="0"/>
              <a:t>: </a:t>
            </a:r>
            <a:r>
              <a:rPr lang="el-GR" dirty="0" smtClean="0"/>
              <a:t>Συνδυάστε</a:t>
            </a:r>
            <a:r>
              <a:rPr lang="en-US" dirty="0" smtClean="0"/>
              <a:t>: </a:t>
            </a:r>
            <a:r>
              <a:rPr lang="en-US" dirty="0"/>
              <a:t>Movement and Sensor Blocks</a:t>
            </a:r>
          </a:p>
        </p:txBody>
      </p:sp>
      <p:sp>
        <p:nvSpPr>
          <p:cNvPr id="17" name="Rounded Rectangle 16"/>
          <p:cNvSpPr/>
          <p:nvPr/>
        </p:nvSpPr>
        <p:spPr>
          <a:xfrm rot="5400000">
            <a:off x="775007" y="3859360"/>
            <a:ext cx="732803" cy="116483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5400000">
            <a:off x="1041865" y="4727505"/>
            <a:ext cx="199088" cy="382463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9" name="Rounded Rectangle 18"/>
          <p:cNvSpPr/>
          <p:nvPr/>
        </p:nvSpPr>
        <p:spPr>
          <a:xfrm rot="5400000">
            <a:off x="1041865" y="3784597"/>
            <a:ext cx="199088" cy="382463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8591" y="3736712"/>
            <a:ext cx="4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2376" y="4739147"/>
            <a:ext cx="4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062468" y="4407670"/>
            <a:ext cx="80080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pixabay.com/static/uploads/photo/2014/03/25/16/58/hand-297767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1515" y="3818559"/>
            <a:ext cx="972977" cy="10006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Screen Shot 2019-12-21 at 3.20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062" y="1989006"/>
            <a:ext cx="3304493" cy="1333063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403673" y="4303470"/>
            <a:ext cx="330538" cy="2571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 rot="5400000">
            <a:off x="1706515" y="4358981"/>
            <a:ext cx="160571" cy="136844"/>
          </a:xfrm>
          <a:prstGeom prst="ellipse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58993" y="5756366"/>
            <a:ext cx="7773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Επιπλέον πρόκληση: τροποποιήστε το πρόγραμμα για επιστροφή όταν πατάτε τον αισθητήρα αφής</a:t>
            </a:r>
            <a:r>
              <a:rPr lang="en-US" dirty="0" smtClean="0"/>
              <a:t>(i.e</a:t>
            </a:r>
            <a:r>
              <a:rPr lang="en-US" dirty="0"/>
              <a:t>. wait until released)</a:t>
            </a:r>
          </a:p>
        </p:txBody>
      </p:sp>
    </p:spTree>
    <p:extLst>
      <p:ext uri="{BB962C8B-B14F-4D97-AF65-F5344CB8AC3E}">
        <p14:creationId xmlns="" xmlns:p14="http://schemas.microsoft.com/office/powerpoint/2010/main" val="307351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 ΠΡΟΚΛΗΣΗΣ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 descr="Screen Shot 2019-12-21 at 4.08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658411"/>
            <a:ext cx="3592896" cy="2624982"/>
          </a:xfrm>
          <a:prstGeom prst="rect">
            <a:avLst/>
          </a:prstGeom>
        </p:spPr>
      </p:pic>
      <p:pic>
        <p:nvPicPr>
          <p:cNvPr id="10" name="Picture 9" descr="Screen Shot 2019-12-21 at 4.20.3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61" y="4993462"/>
            <a:ext cx="1962135" cy="130952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0544" y="4747596"/>
            <a:ext cx="1920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Extra Challenge:</a:t>
            </a:r>
          </a:p>
        </p:txBody>
      </p:sp>
      <p:sp>
        <p:nvSpPr>
          <p:cNvPr id="12" name="1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3" name="1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4892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6583</TotalTime>
  <Words>629</Words>
  <Application>Microsoft Macintosh PowerPoint</Application>
  <PresentationFormat>Προβολή στην οθόνη (4:3)</PresentationFormat>
  <Paragraphs>117</Paragraphs>
  <Slides>13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13</vt:i4>
      </vt:variant>
    </vt:vector>
  </HeadingPairs>
  <TitlesOfParts>
    <vt:vector size="15" baseType="lpstr">
      <vt:lpstr>beginner</vt:lpstr>
      <vt:lpstr>Custom Design</vt:lpstr>
      <vt:lpstr>Διαφάνεια 1</vt:lpstr>
      <vt:lpstr>ΑΝΤΙΚΕΙΜΕΝΑ ΜΑΘΗΣΗΣ</vt:lpstr>
      <vt:lpstr>ΤΙ ΕΙΝΑΙ ΕΝΑΣ ΑΙΣΘΗΤΗΡΑΣ?</vt:lpstr>
      <vt:lpstr>ΛΕΙΤΟΥΡΓΙΑ ΚΑΙ ΧΡΗΣΗ ΑΙΣΘΗΤΗΡΑ ΕΠΑΦΗΣ</vt:lpstr>
      <vt:lpstr>ΠΩΣ ΠΡΟΓΡΑΜΜΑΤΙΖΟΥΜΕ ΒΑΣΕΙ ΤΟΥ ΑΙΣΘΗΤΗΡΑ ΕΠΑΦΗΣ?</vt:lpstr>
      <vt:lpstr>Start Moving and Stop Moving Blocks</vt:lpstr>
      <vt:lpstr>Start and stop Moving</vt:lpstr>
      <vt:lpstr>ΠΡΟΚΛΗΣΗ 1</vt:lpstr>
      <vt:lpstr>ΛΥΣΗ ΠΡΟΚΛΗΣΗΣ 1</vt:lpstr>
      <vt:lpstr>ΠΡΟΚΛΗΣΗ 2</vt:lpstr>
      <vt:lpstr>ΛΥΣΗ ΠΡΟΚΛΗΣΗΣ 2</vt:lpstr>
      <vt:lpstr>ΣΥΖΗΤΗΣΗ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ΕΛΕΑΝΑ ΚΕΣΚΙΝΗ</dc:creator>
  <cp:lastModifiedBy>ΕΛΕΑΝΑ ΚΕΣΚΙΝΗ</cp:lastModifiedBy>
  <cp:revision>41</cp:revision>
  <dcterms:created xsi:type="dcterms:W3CDTF">2014-08-07T02:19:13Z</dcterms:created>
  <dcterms:modified xsi:type="dcterms:W3CDTF">2023-12-01T10:10:23Z</dcterms:modified>
</cp:coreProperties>
</file>