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7"/>
  </p:notesMasterIdLst>
  <p:handoutMasterIdLst>
    <p:handoutMasterId r:id="rId18"/>
  </p:handoutMasterIdLst>
  <p:sldIdLst>
    <p:sldId id="414" r:id="rId4"/>
    <p:sldId id="413" r:id="rId5"/>
    <p:sldId id="265" r:id="rId6"/>
    <p:sldId id="347" r:id="rId7"/>
    <p:sldId id="415" r:id="rId8"/>
    <p:sldId id="345" r:id="rId9"/>
    <p:sldId id="266" r:id="rId10"/>
    <p:sldId id="411" r:id="rId11"/>
    <p:sldId id="409" r:id="rId12"/>
    <p:sldId id="416" r:id="rId13"/>
    <p:sldId id="412" r:id="rId14"/>
    <p:sldId id="410" r:id="rId15"/>
    <p:sldId id="40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ΛΕΑΝΑ ΚΕΣΚΙΝΗ" initials="Ε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90" autoAdjust="0"/>
    <p:restoredTop sz="96172" autoAdjust="0"/>
  </p:normalViewPr>
  <p:slideViewPr>
    <p:cSldViewPr snapToGrid="0" snapToObjects="1">
      <p:cViewPr varScale="1">
        <p:scale>
          <a:sx n="84" d="100"/>
          <a:sy n="84" d="100"/>
        </p:scale>
        <p:origin x="-165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289C-E20C-4FE1-AC84-4800CEA1672A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A5BF-ABDB-4841-B62B-313E99FA370A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3916-3158-4330-91CA-82327BEAD2F0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AB50-F095-41BF-9456-1C5697285270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68228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E4F8-C1F5-4923-B09B-13452327FC68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591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BEF7-2368-4043-AB46-C63DC3EB6AFD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</p:spTree>
    <p:extLst>
      <p:ext uri="{BB962C8B-B14F-4D97-AF65-F5344CB8AC3E}">
        <p14:creationId xmlns="" xmlns:p14="http://schemas.microsoft.com/office/powerpoint/2010/main" val="147903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E27-1C26-4082-A079-725E623E1BF4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796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A5D6-FD22-4E59-AA4B-DA0441E2D862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81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AB4C-D972-4469-8BFF-F189969E5973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48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3E2-CF34-4F40-953B-DB1B6FCF9799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9406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48E7-97BA-4051-B6A6-43CA35AFDDAA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8582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A535-58D9-48C5-9314-06D09DE7800D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CC73-09B9-44A4-92C8-FB255481DF26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39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C7F5-B55B-4EFD-87A2-BA6BCAA3B4FC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498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7E60-0EE1-46BB-94FA-EB5EF10B840D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30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528B-7DB4-4141-A8F3-0A6B2A12B3AB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381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7845-360B-400E-B036-BDC9F3564CD9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05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56B2-7AD0-4ABC-B5A3-4A16BA7DC312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3546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7225-40C1-4642-8897-334697F47E5F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914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545F-2A4A-4E1C-876F-026175EBE719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4006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6F8D-743C-4573-8467-A35A8ABF2A70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335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686B-6092-4BE8-93B5-887AEBD421E2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97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1376-115B-464B-BBB9-831F957A9716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7FBA-E254-4EF3-94EF-8CEA3E5384D9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24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F389-2429-4204-8781-4BB2587FC0C0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932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B310-93BC-45DF-A421-43813F6F0E94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673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4D7-EABE-4323-BC1F-E318C7F6E728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38A4-E24C-49CA-A5EF-89E374B7C8BF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07CE-5F98-4C25-B242-23A2420274E5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79BE-4F41-4502-AD57-8474136C0AEE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18D-4FD8-4ADD-9E21-B4FEABA98CDC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9C88-A2CD-43DB-BDC9-4D26858AAE9F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2D1D-11F2-4319-8553-B4CFF103917A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12/21/2019)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C3DD-8491-49E8-87B6-EE1A02553E31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42153C9-7470-4133-BAA6-B90EE82346C5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2020 (Last edit: 12/21/2019)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3862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FA7C-C5E8-46CB-8018-A690600A64FC}" type="datetime1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2020 (Last edit: 12/21/2019)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9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EV3 Classroom: </a:t>
            </a:r>
            <a:r>
              <a:rPr lang="el-GR" sz="2400" dirty="0" smtClean="0"/>
              <a:t>Στροφές</a:t>
            </a:r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7E8FA677-95AB-DE44-851C-9E28A687109E}"/>
              </a:ext>
            </a:extLst>
          </p:cNvPr>
          <p:cNvSpPr txBox="1">
            <a:spLocks/>
          </p:cNvSpPr>
          <p:nvPr/>
        </p:nvSpPr>
        <p:spPr>
          <a:xfrm>
            <a:off x="129863" y="1829172"/>
            <a:ext cx="8635912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dirty="0" smtClean="0"/>
              <a:t>ΠΡΟΓΡΑΜΜΑΤΙΣΜΟΣ ΜΕ ΤΟ ΚΙΤ ΡΟΜΠΟΤΙΚΗΣ LEGO MINDSTORMS EV3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1FF46E84-220E-344D-9FB4-F591B066F3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0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="" xmlns:a16="http://schemas.microsoft.com/office/drawing/2014/main" id="{2D99C210-11B1-6B4E-BFEA-B6F122100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037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88431"/>
          </a:xfrm>
        </p:spPr>
        <p:txBody>
          <a:bodyPr/>
          <a:lstStyle/>
          <a:p>
            <a:r>
              <a:rPr lang="el-GR" dirty="0" smtClean="0"/>
              <a:t>ΠΡΟΚΛΗΣΕΙΣ ΣΤΡΟΦΩΝ</a:t>
            </a:r>
            <a:endParaRPr lang="el-GR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4291" y="1523174"/>
            <a:ext cx="8245474" cy="4373563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B050"/>
                </a:solidFill>
              </a:rPr>
              <a:t>Πρόκληση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Το </a:t>
            </a:r>
            <a:r>
              <a:rPr lang="el-GR" b="0" dirty="0" err="1" smtClean="0"/>
              <a:t>robot</a:t>
            </a:r>
            <a:r>
              <a:rPr lang="el-GR" b="0" dirty="0" smtClean="0"/>
              <a:t> περιπολεί μπροστά από το σπίτι σου στο πεζοδρόμιο. Μπορείς να πας από τη μία άκρη στην άλλη και να επιστρέψεις? </a:t>
            </a:r>
            <a:endParaRPr lang="el-GR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Πήγαινε </a:t>
            </a:r>
            <a:r>
              <a:rPr lang="el-GR" b="0" dirty="0" smtClean="0"/>
              <a:t>ευθεία, </a:t>
            </a:r>
            <a:r>
              <a:rPr lang="el-GR" b="0" dirty="0" smtClean="0">
                <a:solidFill>
                  <a:srgbClr val="FF0000"/>
                </a:solidFill>
              </a:rPr>
              <a:t>στρίψε 180 μοίρες </a:t>
            </a:r>
            <a:r>
              <a:rPr lang="el-GR" b="0" dirty="0" smtClean="0"/>
              <a:t>και επέστρεψε στο ίδιο σημείο.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grpSp>
        <p:nvGrpSpPr>
          <p:cNvPr id="6" name="Group 17"/>
          <p:cNvGrpSpPr/>
          <p:nvPr/>
        </p:nvGrpSpPr>
        <p:grpSpPr>
          <a:xfrm>
            <a:off x="3313568" y="3613236"/>
            <a:ext cx="1937467" cy="2698610"/>
            <a:chOff x="5332491" y="3727221"/>
            <a:chExt cx="1937467" cy="2698610"/>
          </a:xfrm>
        </p:grpSpPr>
        <p:cxnSp>
          <p:nvCxnSpPr>
            <p:cNvPr id="7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46"/>
            <p:cNvSpPr txBox="1"/>
            <p:nvPr/>
          </p:nvSpPr>
          <p:spPr>
            <a:xfrm>
              <a:off x="5332491" y="5687167"/>
              <a:ext cx="12506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Σημείο εκκίνησης - τερματισμού</a:t>
              </a:r>
              <a:endParaRPr lang="en-US" sz="1400" dirty="0"/>
            </a:p>
          </p:txBody>
        </p:sp>
        <p:cxnSp>
          <p:nvCxnSpPr>
            <p:cNvPr id="9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Snip Same Side Corner Rectangle 20"/>
            <p:cNvSpPr/>
            <p:nvPr/>
          </p:nvSpPr>
          <p:spPr>
            <a:xfrm>
              <a:off x="6439778" y="5843668"/>
              <a:ext cx="830180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100" dirty="0" smtClean="0">
                  <a:solidFill>
                    <a:schemeClr val="tx1"/>
                  </a:solidFill>
                </a:rPr>
                <a:t>Σημείο1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oup 27"/>
            <p:cNvGrpSpPr/>
            <p:nvPr/>
          </p:nvGrpSpPr>
          <p:grpSpPr>
            <a:xfrm rot="16200000">
              <a:off x="6589225" y="5294860"/>
              <a:ext cx="375339" cy="641886"/>
              <a:chOff x="6517603" y="892912"/>
              <a:chExt cx="1228886" cy="1863598"/>
            </a:xfrm>
          </p:grpSpPr>
          <p:grpSp>
            <p:nvGrpSpPr>
              <p:cNvPr id="13" name="Group 28"/>
              <p:cNvGrpSpPr/>
              <p:nvPr/>
            </p:nvGrpSpPr>
            <p:grpSpPr>
              <a:xfrm rot="5400000">
                <a:off x="6529021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16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8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9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TextBox 29"/>
              <p:cNvSpPr txBox="1"/>
              <p:nvPr/>
            </p:nvSpPr>
            <p:spPr>
              <a:xfrm>
                <a:off x="7280870" y="892912"/>
                <a:ext cx="465619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5" name="TextBox 30"/>
              <p:cNvSpPr txBox="1"/>
              <p:nvPr/>
            </p:nvSpPr>
            <p:spPr>
              <a:xfrm>
                <a:off x="7240603" y="2387179"/>
                <a:ext cx="465619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12" name="Snip Same Side Corner Rectangle 37"/>
            <p:cNvSpPr/>
            <p:nvPr/>
          </p:nvSpPr>
          <p:spPr>
            <a:xfrm>
              <a:off x="6455951" y="3727221"/>
              <a:ext cx="814007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000" dirty="0" smtClean="0">
                  <a:solidFill>
                    <a:schemeClr val="tx1"/>
                  </a:solidFill>
                </a:rPr>
                <a:t>Σημείο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Συζητηση</a:t>
            </a:r>
            <a:r>
              <a:rPr lang="el-GR" dirty="0" smtClean="0"/>
              <a:t> </a:t>
            </a:r>
            <a:r>
              <a:rPr lang="el-GR" dirty="0" err="1" smtClean="0"/>
              <a:t>μεσα</a:t>
            </a:r>
            <a:r>
              <a:rPr lang="el-GR" dirty="0" smtClean="0"/>
              <a:t> στην </a:t>
            </a:r>
            <a:r>
              <a:rPr lang="el-GR" dirty="0" err="1" smtClean="0"/>
              <a:t>ταξη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Δοκίμασες </a:t>
            </a:r>
            <a:r>
              <a:rPr lang="el-GR" dirty="0" smtClean="0"/>
              <a:t>στροφές PIVOT και SPIN; Τι ανακάλυψες</a:t>
            </a:r>
            <a:r>
              <a:rPr lang="el-GR" dirty="0" smtClean="0"/>
              <a:t>;</a:t>
            </a:r>
            <a:endParaRPr lang="en-US" dirty="0"/>
          </a:p>
          <a:p>
            <a:pPr marL="274320" lvl="1" indent="0">
              <a:buNone/>
            </a:pPr>
            <a:r>
              <a:rPr lang="el-GR" sz="2100" dirty="0" smtClean="0">
                <a:solidFill>
                  <a:srgbClr val="FF0000"/>
                </a:solidFill>
              </a:rPr>
              <a:t>Οι στροφές </a:t>
            </a:r>
            <a:r>
              <a:rPr lang="el-GR" sz="2100" dirty="0" err="1" smtClean="0">
                <a:solidFill>
                  <a:srgbClr val="FF0000"/>
                </a:solidFill>
              </a:rPr>
              <a:t>Pivot</a:t>
            </a:r>
            <a:r>
              <a:rPr lang="el-GR" sz="2100" dirty="0" smtClean="0">
                <a:solidFill>
                  <a:srgbClr val="FF0000"/>
                </a:solidFill>
              </a:rPr>
              <a:t> ήταν καλές για </a:t>
            </a:r>
            <a:r>
              <a:rPr lang="el-GR" sz="2100" dirty="0" smtClean="0">
                <a:solidFill>
                  <a:srgbClr val="FF0000"/>
                </a:solidFill>
              </a:rPr>
              <a:t>την Πρόκληση </a:t>
            </a:r>
            <a:r>
              <a:rPr lang="el-GR" sz="2100" dirty="0" smtClean="0">
                <a:solidFill>
                  <a:srgbClr val="FF0000"/>
                </a:solidFill>
              </a:rPr>
              <a:t>1, αλλά για </a:t>
            </a:r>
            <a:r>
              <a:rPr lang="el-GR" sz="2100" dirty="0" smtClean="0">
                <a:solidFill>
                  <a:srgbClr val="FF0000"/>
                </a:solidFill>
              </a:rPr>
              <a:t>την Πρόκληση </a:t>
            </a:r>
            <a:r>
              <a:rPr lang="el-GR" sz="2100" dirty="0" smtClean="0">
                <a:solidFill>
                  <a:srgbClr val="FF0000"/>
                </a:solidFill>
              </a:rPr>
              <a:t>2, αν χρησιμοποιούσαμε στροφές </a:t>
            </a:r>
            <a:r>
              <a:rPr lang="el-GR" sz="2100" dirty="0" err="1" smtClean="0">
                <a:solidFill>
                  <a:srgbClr val="FF0000"/>
                </a:solidFill>
              </a:rPr>
              <a:t>Pivot</a:t>
            </a:r>
            <a:r>
              <a:rPr lang="el-GR" sz="2100" dirty="0" smtClean="0">
                <a:solidFill>
                  <a:srgbClr val="FF0000"/>
                </a:solidFill>
              </a:rPr>
              <a:t>, ήμασταν πιο μακριά από τη βάση.</a:t>
            </a:r>
          </a:p>
          <a:p>
            <a:pPr marL="0" lvl="1" indent="0">
              <a:spcAft>
                <a:spcPts val="600"/>
              </a:spcAft>
              <a:buNone/>
            </a:pPr>
            <a:endParaRPr lang="el-GR" sz="2100" b="1" dirty="0" smtClean="0"/>
          </a:p>
          <a:p>
            <a:pPr marL="0" lvl="1" indent="0">
              <a:spcAft>
                <a:spcPts val="600"/>
              </a:spcAft>
              <a:buNone/>
            </a:pPr>
            <a:r>
              <a:rPr lang="el-GR" sz="2100" b="1" dirty="0" smtClean="0"/>
              <a:t>Σε </a:t>
            </a:r>
            <a:r>
              <a:rPr lang="el-GR" sz="2100" b="1" dirty="0" smtClean="0"/>
              <a:t>ποιες καταστάσεις θα λειτουργούσε καλύτερα η μία και σε ποιες  η άλλη;</a:t>
            </a:r>
            <a:r>
              <a:rPr lang="en-US" sz="2100" b="1" dirty="0" smtClean="0"/>
              <a:t> </a:t>
            </a:r>
            <a:endParaRPr lang="en-US" sz="2100" b="1" dirty="0"/>
          </a:p>
          <a:p>
            <a:pPr marL="274320" lvl="1" indent="0">
              <a:buNone/>
            </a:pPr>
            <a:r>
              <a:rPr lang="el-GR" sz="2100" dirty="0" smtClean="0">
                <a:solidFill>
                  <a:srgbClr val="FF0000"/>
                </a:solidFill>
              </a:rPr>
              <a:t>Οι στροφές </a:t>
            </a:r>
            <a:r>
              <a:rPr lang="en-US" sz="2100" dirty="0" smtClean="0">
                <a:solidFill>
                  <a:srgbClr val="FF0000"/>
                </a:solidFill>
              </a:rPr>
              <a:t>spin </a:t>
            </a:r>
            <a:r>
              <a:rPr lang="el-GR" sz="2100" dirty="0" smtClean="0">
                <a:solidFill>
                  <a:srgbClr val="FF0000"/>
                </a:solidFill>
              </a:rPr>
              <a:t>είναι καλύτερες για απότομες στροφές (μέρη όπου δεν υπάρχει αρκετός χώρος) και μένετε πιο κοντά στην αρχική σας θέση</a:t>
            </a:r>
            <a:r>
              <a:rPr lang="el-GR" dirty="0" smtClean="0"/>
              <a:t>.</a:t>
            </a:r>
          </a:p>
          <a:p>
            <a:pPr marL="274320" lvl="1" indent="0">
              <a:buNone/>
            </a:pPr>
            <a:endParaRPr lang="en-US" b="0" dirty="0">
              <a:solidFill>
                <a:srgbClr val="FF0000"/>
              </a:solidFill>
            </a:endParaRPr>
          </a:p>
          <a:p>
            <a:r>
              <a:rPr lang="el-GR" dirty="0" smtClean="0"/>
              <a:t>Τι </a:t>
            </a:r>
            <a:r>
              <a:rPr lang="el-GR" dirty="0" smtClean="0"/>
              <a:t>είναι PSEUDOCODE; Γιατί πιστεύετε ότι οι προγραμματιστές το βρίσκουν χρήσιμο; (ο </a:t>
            </a:r>
            <a:r>
              <a:rPr lang="el-GR" dirty="0" err="1" smtClean="0"/>
              <a:t>ψευδοκώδικας</a:t>
            </a:r>
            <a:r>
              <a:rPr lang="el-GR" dirty="0" smtClean="0"/>
              <a:t> είναι από το φύλλο εργασίας</a:t>
            </a:r>
            <a:r>
              <a:rPr lang="el-GR" dirty="0" smtClean="0"/>
              <a:t>)</a:t>
            </a:r>
          </a:p>
          <a:p>
            <a:pPr marL="274320" lvl="1" indent="0">
              <a:buNone/>
            </a:pPr>
            <a:r>
              <a:rPr lang="el-GR" sz="2100" dirty="0" smtClean="0">
                <a:solidFill>
                  <a:srgbClr val="FF0000"/>
                </a:solidFill>
              </a:rPr>
              <a:t> Ο </a:t>
            </a:r>
            <a:r>
              <a:rPr lang="el-GR" sz="2100" dirty="0" err="1" smtClean="0">
                <a:solidFill>
                  <a:srgbClr val="FF0000"/>
                </a:solidFill>
              </a:rPr>
              <a:t>ψευδοκώδικας</a:t>
            </a:r>
            <a:r>
              <a:rPr lang="el-GR" sz="2100" dirty="0" smtClean="0">
                <a:solidFill>
                  <a:srgbClr val="FF0000"/>
                </a:solidFill>
              </a:rPr>
              <a:t> επιτρέπει στους προγραμματιστές να γράφουν τον κώδικά τους σε </a:t>
            </a:r>
            <a:r>
              <a:rPr lang="el-GR" sz="2100" dirty="0" smtClean="0">
                <a:solidFill>
                  <a:srgbClr val="FF0000"/>
                </a:solidFill>
              </a:rPr>
              <a:t>φυσική γλώσσα προτού </a:t>
            </a:r>
            <a:r>
              <a:rPr lang="el-GR" sz="2100" dirty="0" smtClean="0">
                <a:solidFill>
                  <a:srgbClr val="FF0000"/>
                </a:solidFill>
              </a:rPr>
              <a:t>κωδικοποιήσουν σε μια γλώσσα προγραμματισμού. </a:t>
            </a:r>
            <a:r>
              <a:rPr lang="el-GR" sz="2100" dirty="0" smtClean="0">
                <a:solidFill>
                  <a:srgbClr val="FF0000"/>
                </a:solidFill>
              </a:rPr>
              <a:t>Σας επιτρέπει να σχεδιάζετε και να σκεφτείτε πριν καθίσετε να κωδικοποιήσετε. </a:t>
            </a:r>
            <a:r>
              <a:rPr lang="el-GR" sz="2100" dirty="0" smtClean="0">
                <a:solidFill>
                  <a:srgbClr val="FF0000"/>
                </a:solidFill>
              </a:rPr>
              <a:t>Σας επιτρέπει να μοιράζεστε τις ιδέες σας με άλλους με τους οποίους συνεργάζεστε σε μια </a:t>
            </a:r>
            <a:r>
              <a:rPr lang="el-GR" sz="2100" dirty="0" smtClean="0">
                <a:solidFill>
                  <a:srgbClr val="FF0000"/>
                </a:solidFill>
              </a:rPr>
              <a:t>φυσική γλώσσα</a:t>
            </a:r>
            <a:r>
              <a:rPr lang="el-GR" sz="2100" dirty="0" smtClean="0">
                <a:solidFill>
                  <a:srgbClr val="FF0000"/>
                </a:solidFill>
              </a:rPr>
              <a:t>.</a:t>
            </a:r>
            <a:endParaRPr lang="en-US" sz="2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ΕΠΙΛΥΣΗ ΠΡΟΚΛΗΣΕΩΝ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B050"/>
                </a:solidFill>
              </a:rPr>
              <a:t>Πρόκληση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</a:p>
          <a:p>
            <a:r>
              <a:rPr lang="el-GR" b="0" dirty="0" smtClean="0"/>
              <a:t>Μάλλον χρησιμοποιήσατε </a:t>
            </a:r>
            <a:r>
              <a:rPr lang="el-GR" dirty="0" smtClean="0"/>
              <a:t>στροφή </a:t>
            </a:r>
            <a:r>
              <a:rPr lang="el-GR" dirty="0" err="1" smtClean="0"/>
              <a:t>spin</a:t>
            </a:r>
            <a:r>
              <a:rPr lang="el-GR" dirty="0" smtClean="0"/>
              <a:t> </a:t>
            </a:r>
            <a:r>
              <a:rPr lang="el-GR" b="0" dirty="0" smtClean="0"/>
              <a:t>γιατί είναι καλύτερη για απότομες στροφές και σε φέρνει στην ίδια ευθεία για την επιστροφή! </a:t>
            </a:r>
            <a:endParaRPr lang="en-US" b="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u="sng" dirty="0" smtClean="0">
                <a:solidFill>
                  <a:srgbClr val="00B050"/>
                </a:solidFill>
              </a:rPr>
              <a:t>Πρόκληση </a:t>
            </a:r>
            <a:r>
              <a:rPr lang="el-GR" u="sng" dirty="0" smtClean="0">
                <a:solidFill>
                  <a:srgbClr val="00B050"/>
                </a:solidFill>
              </a:rPr>
              <a:t>1</a:t>
            </a:r>
            <a:endParaRPr lang="en-US" u="sng" dirty="0" smtClean="0">
              <a:solidFill>
                <a:srgbClr val="00B050"/>
              </a:solidFill>
            </a:endParaRPr>
          </a:p>
          <a:p>
            <a:r>
              <a:rPr lang="el-GR" b="0" dirty="0" smtClean="0"/>
              <a:t>Μάλλον χρησιμοποιήσατε </a:t>
            </a:r>
            <a:r>
              <a:rPr lang="el-GR" b="0" dirty="0" smtClean="0"/>
              <a:t>κίνηση σε ευθεία και </a:t>
            </a:r>
            <a:r>
              <a:rPr lang="el-GR" dirty="0" smtClean="0"/>
              <a:t>στροφές </a:t>
            </a:r>
            <a:r>
              <a:rPr lang="el-GR" dirty="0" err="1" smtClean="0"/>
              <a:t>pivot</a:t>
            </a:r>
            <a:r>
              <a:rPr lang="el-GR" dirty="0" smtClean="0"/>
              <a:t> </a:t>
            </a:r>
            <a:r>
              <a:rPr lang="el-GR" b="0" dirty="0" smtClean="0"/>
              <a:t>για να πας γύρω από το τετράγωνο. 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7"/>
          <p:cNvGrpSpPr/>
          <p:nvPr/>
        </p:nvGrpSpPr>
        <p:grpSpPr>
          <a:xfrm>
            <a:off x="5684181" y="3613236"/>
            <a:ext cx="1937467" cy="2698610"/>
            <a:chOff x="5332491" y="3727221"/>
            <a:chExt cx="1937467" cy="2698610"/>
          </a:xfrm>
        </p:grpSpPr>
        <p:cxnSp>
          <p:nvCxnSpPr>
            <p:cNvPr id="44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332491" y="5687167"/>
              <a:ext cx="12506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Σημείο εκκίνησης - τερματισμού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Snip Same Side Corner Rectangle 20"/>
            <p:cNvSpPr/>
            <p:nvPr/>
          </p:nvSpPr>
          <p:spPr>
            <a:xfrm>
              <a:off x="6439778" y="5843668"/>
              <a:ext cx="830180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100" dirty="0" smtClean="0">
                  <a:solidFill>
                    <a:schemeClr val="tx1"/>
                  </a:solidFill>
                </a:rPr>
                <a:t>Σημείο1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Group 27"/>
            <p:cNvGrpSpPr/>
            <p:nvPr/>
          </p:nvGrpSpPr>
          <p:grpSpPr>
            <a:xfrm rot="16200000">
              <a:off x="6589225" y="5294856"/>
              <a:ext cx="375339" cy="641886"/>
              <a:chOff x="6517605" y="892912"/>
              <a:chExt cx="1228884" cy="1863598"/>
            </a:xfrm>
          </p:grpSpPr>
          <p:grpSp>
            <p:nvGrpSpPr>
              <p:cNvPr id="56" name="Group 28"/>
              <p:cNvGrpSpPr/>
              <p:nvPr/>
            </p:nvGrpSpPr>
            <p:grpSpPr>
              <a:xfrm rot="5400000">
                <a:off x="6529023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59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61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62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TextBox 29"/>
              <p:cNvSpPr txBox="1"/>
              <p:nvPr/>
            </p:nvSpPr>
            <p:spPr>
              <a:xfrm>
                <a:off x="7280870" y="892912"/>
                <a:ext cx="465619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58" name="TextBox 30"/>
              <p:cNvSpPr txBox="1"/>
              <p:nvPr/>
            </p:nvSpPr>
            <p:spPr>
              <a:xfrm>
                <a:off x="7240603" y="2387179"/>
                <a:ext cx="465619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55" name="Snip Same Side Corner Rectangle 37"/>
            <p:cNvSpPr/>
            <p:nvPr/>
          </p:nvSpPr>
          <p:spPr>
            <a:xfrm>
              <a:off x="6455951" y="3727221"/>
              <a:ext cx="814007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000" dirty="0" smtClean="0">
                  <a:solidFill>
                    <a:schemeClr val="tx1"/>
                  </a:solidFill>
                </a:rPr>
                <a:t>Σημείο 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2652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των </a:t>
            </a:r>
            <a:r>
              <a:rPr lang="el-GR" sz="1800" dirty="0" err="1" smtClean="0"/>
              <a:t>Sanjay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Arvind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που διατίθενται στη διεύθυνση </a:t>
            </a:r>
            <a:r>
              <a:rPr lang="el-GR" sz="1800" dirty="0" smtClean="0">
                <a:hlinkClick r:id="rId3"/>
              </a:rPr>
              <a:t>www.ev3lessons.com</a:t>
            </a:r>
            <a:endParaRPr lang="el-GR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«Προγραμματισμός με το ΚΙΤ ρομποτικής LEGO MINDSTORMS EV3» Σύλλογος Εκπαιδευτικών Πληροφορικής Χίου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EV3Lessons.com 2020 (Last edit: 12/21/2019)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ΜΑΘΗΣΗΣ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l-GR" dirty="0" smtClean="0"/>
              <a:t>1. Πώς να στρίβετε το </a:t>
            </a:r>
            <a:r>
              <a:rPr lang="el-GR" dirty="0" err="1" smtClean="0"/>
              <a:t>robot</a:t>
            </a:r>
            <a:r>
              <a:rPr lang="el-GR" dirty="0" smtClean="0"/>
              <a:t> ένα προκαθορισμένο αριθμό μοιρών</a:t>
            </a:r>
          </a:p>
          <a:p>
            <a:pPr marL="457200" indent="-457200"/>
            <a:r>
              <a:rPr lang="el-GR" dirty="0" smtClean="0"/>
              <a:t>2. Ποιες οι διαφορές μεταξύ στροφής </a:t>
            </a:r>
            <a:r>
              <a:rPr lang="el-GR" dirty="0" err="1" smtClean="0"/>
              <a:t>Spin</a:t>
            </a:r>
            <a:r>
              <a:rPr lang="el-GR" dirty="0" smtClean="0"/>
              <a:t> και στροφής </a:t>
            </a:r>
            <a:r>
              <a:rPr lang="el-GR" dirty="0" err="1" smtClean="0"/>
              <a:t>Pivot</a:t>
            </a:r>
            <a:endParaRPr lang="el-GR" dirty="0" smtClean="0"/>
          </a:p>
          <a:p>
            <a:pPr marL="457200" indent="-457200"/>
            <a:r>
              <a:rPr lang="el-GR" dirty="0" smtClean="0"/>
              <a:t>3. Πώς προγραμματίζουμε αυτές τις 2 στροφές</a:t>
            </a:r>
          </a:p>
          <a:p>
            <a:pPr marL="457200" indent="-457200"/>
            <a:r>
              <a:rPr lang="el-GR" dirty="0" smtClean="0"/>
              <a:t>4. Ανεξάρτητη κίνηση τροχών </a:t>
            </a:r>
          </a:p>
          <a:p>
            <a:pPr marL="457200" indent="-457200"/>
            <a:r>
              <a:rPr lang="el-GR" dirty="0" smtClean="0"/>
              <a:t>5. Υπάρχει και το </a:t>
            </a:r>
            <a:r>
              <a:rPr lang="el-GR" dirty="0" err="1" smtClean="0"/>
              <a:t>move</a:t>
            </a:r>
            <a:r>
              <a:rPr lang="el-GR" dirty="0" smtClean="0"/>
              <a:t> </a:t>
            </a:r>
            <a:r>
              <a:rPr lang="el-GR" dirty="0" err="1" smtClean="0"/>
              <a:t>tank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endParaRPr lang="el-GR" dirty="0" smtClean="0"/>
          </a:p>
          <a:p>
            <a:pPr marL="457200" indent="-457200"/>
            <a:r>
              <a:rPr lang="el-GR" dirty="0" smtClean="0"/>
              <a:t>6. Χρήση κινητήρα μεσαίων στροφών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i="1" dirty="0" smtClean="0"/>
              <a:t>5</a:t>
            </a:r>
            <a:r>
              <a:rPr lang="el-GR" i="1" baseline="30000" dirty="0" smtClean="0"/>
              <a:t>ο</a:t>
            </a:r>
            <a:r>
              <a:rPr lang="el-GR" i="1" dirty="0" smtClean="0"/>
              <a:t> ΠΡΟΤΥΠΟ ΓΥΜΝΑΣΙΟ ΧΑΛΚΙΔΑΣ</a:t>
            </a:r>
          </a:p>
          <a:p>
            <a:r>
              <a:rPr lang="el-GR" i="1" dirty="0" smtClean="0"/>
              <a:t>ΟΜΙΛΟΣ ΡΟΜΠΟΤΙΚΗΣ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74129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ΣΤΡΟΦΕΣ </a:t>
            </a:r>
            <a:r>
              <a:rPr lang="en-US" dirty="0" smtClean="0"/>
              <a:t>PIVOT VS. SPIN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180 μοιρών στροφή </a:t>
            </a:r>
            <a:r>
              <a:rPr lang="en-US" dirty="0" smtClean="0"/>
              <a:t>Pivot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180 μοιρών στροφή </a:t>
            </a:r>
            <a:r>
              <a:rPr lang="en-US" dirty="0" smtClean="0"/>
              <a:t>Spin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err="1" smtClean="0"/>
              <a:t>To</a:t>
            </a:r>
            <a:r>
              <a:rPr lang="el-GR" b="1" dirty="0" smtClean="0"/>
              <a:t> </a:t>
            </a:r>
            <a:r>
              <a:rPr lang="el-GR" b="1" dirty="0" err="1" smtClean="0"/>
              <a:t>robot</a:t>
            </a:r>
            <a:r>
              <a:rPr lang="el-GR" b="1" dirty="0" smtClean="0"/>
              <a:t> σταματάει </a:t>
            </a:r>
          </a:p>
          <a:p>
            <a:pPr algn="just"/>
            <a:r>
              <a:rPr lang="el-GR" b="1" dirty="0" smtClean="0"/>
              <a:t>εφόσον στρίψει κατά 180 μοίρες. </a:t>
            </a:r>
            <a:endParaRPr lang="en-US" b="1" dirty="0" smtClean="0"/>
          </a:p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Στην στροφή </a:t>
            </a:r>
            <a:r>
              <a:rPr lang="el-GR" b="1" dirty="0" err="1" smtClean="0"/>
              <a:t>Spin</a:t>
            </a:r>
            <a:r>
              <a:rPr lang="el-GR" b="1" dirty="0" smtClean="0"/>
              <a:t>, το </a:t>
            </a:r>
          </a:p>
          <a:p>
            <a:pPr algn="just"/>
            <a:r>
              <a:rPr lang="el-GR" b="1" dirty="0" err="1" smtClean="0"/>
              <a:t>robot</a:t>
            </a:r>
            <a:r>
              <a:rPr lang="el-GR" b="1" dirty="0" smtClean="0"/>
              <a:t> μετακινείται πολύ </a:t>
            </a:r>
          </a:p>
          <a:p>
            <a:pPr algn="just"/>
            <a:r>
              <a:rPr lang="el-GR" b="1" dirty="0" smtClean="0"/>
              <a:t>λιγότερο, αυτό είναι </a:t>
            </a:r>
          </a:p>
          <a:p>
            <a:pPr algn="just"/>
            <a:r>
              <a:rPr lang="el-GR" b="1" dirty="0" smtClean="0"/>
              <a:t>βολικό για στροφές σε </a:t>
            </a:r>
          </a:p>
          <a:p>
            <a:pPr algn="just"/>
            <a:r>
              <a:rPr lang="el-GR" b="1" dirty="0" smtClean="0"/>
              <a:t>περιορισμένους χώρους.</a:t>
            </a:r>
            <a:r>
              <a:rPr lang="en-US" b="1" dirty="0" smtClean="0"/>
              <a:t> </a:t>
            </a:r>
            <a:r>
              <a:rPr lang="el-GR" b="1" dirty="0" smtClean="0"/>
              <a:t>Οι στροφές </a:t>
            </a:r>
            <a:r>
              <a:rPr lang="el-GR" b="1" dirty="0" err="1" smtClean="0"/>
              <a:t>Spin</a:t>
            </a:r>
            <a:r>
              <a:rPr lang="el-GR" b="1" dirty="0" smtClean="0"/>
              <a:t> είναι λίγο γρηγορότερες αλλά έχουν μικρότερη ακρίβεια.</a:t>
            </a:r>
            <a:endParaRPr lang="en-US" b="1" dirty="0" smtClean="0"/>
          </a:p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Όποτε έχεις να κάνεις μία στροφή, θα πρέπει να επιλέξεις την κατάλληλη.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Αρχική θέση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Τελική θέση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Κίνηση Κινητήρα Β και Κινητήρα </a:t>
            </a:r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Κίνηση Κινητήρα Β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Αρχική θέση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Τελική θέση 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7567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9-12-21 at 2.15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121" y="4853940"/>
            <a:ext cx="5016500" cy="90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ΠΩΣ ΚΑΝΕΙΣ ΣΤΡΟΦΗ </a:t>
            </a:r>
            <a:r>
              <a:rPr lang="en-US" dirty="0" smtClean="0"/>
              <a:t>PIVOT </a:t>
            </a:r>
            <a:r>
              <a:rPr lang="en-US" dirty="0" err="1" smtClean="0"/>
              <a:t>kai</a:t>
            </a:r>
            <a:r>
              <a:rPr lang="en-US" dirty="0" smtClean="0"/>
              <a:t> Spin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174339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63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03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77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/>
                        <a:t>Steering Value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-50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-100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</a:t>
                      </a:r>
                      <a:r>
                        <a:rPr lang="el-GR" dirty="0" smtClean="0"/>
                        <a:t>στροφή δεξιά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</a:t>
                      </a:r>
                      <a:r>
                        <a:rPr lang="el-GR" dirty="0" smtClean="0"/>
                        <a:t>στροφή αριστερά 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</a:t>
                      </a:r>
                      <a:r>
                        <a:rPr lang="el-GR" dirty="0" smtClean="0"/>
                        <a:t>στροφή δεξιά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Spin</a:t>
                      </a:r>
                      <a:r>
                        <a:rPr lang="en-US" baseline="0"/>
                        <a:t> </a:t>
                      </a:r>
                      <a:r>
                        <a:rPr lang="el-GR" smtClean="0"/>
                        <a:t>στροφή αριστερά 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 flipV="1">
            <a:off x="4206427" y="4968875"/>
            <a:ext cx="826396" cy="5344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68978" y="5570974"/>
            <a:ext cx="31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Steering value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Move Steering Block</a:t>
            </a:r>
          </a:p>
        </p:txBody>
      </p:sp>
    </p:spTree>
    <p:extLst>
      <p:ext uri="{BB962C8B-B14F-4D97-AF65-F5344CB8AC3E}">
        <p14:creationId xmlns="" xmlns:p14="http://schemas.microsoft.com/office/powerpoint/2010/main" val="6159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steering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44" y="983268"/>
            <a:ext cx="6411029" cy="5431775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l-GR" dirty="0" smtClean="0"/>
              <a:t>Βρείτε </a:t>
            </a:r>
            <a:r>
              <a:rPr lang="el-GR" dirty="0" smtClean="0"/>
              <a:t>στην καρτέλα κίνησης στην </a:t>
            </a:r>
            <a:r>
              <a:rPr lang="el-GR" dirty="0" smtClean="0"/>
              <a:t>παλέτα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>
              <a:buFont typeface="Arial"/>
              <a:buChar char="•"/>
            </a:pPr>
            <a:endParaRPr lang="el-GR" dirty="0" smtClean="0"/>
          </a:p>
          <a:p>
            <a:pPr marL="457200" indent="-457200">
              <a:buFont typeface="Arial"/>
              <a:buChar char="•"/>
            </a:pPr>
            <a:endParaRPr lang="el-GR" dirty="0" smtClean="0"/>
          </a:p>
          <a:p>
            <a:pPr marL="457200" indent="-457200">
              <a:buFont typeface="Arial"/>
              <a:buChar char="•"/>
            </a:pPr>
            <a:endParaRPr lang="el-GR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l-GR" dirty="0" smtClean="0"/>
              <a:t>Το πρώτο πεδίο (από </a:t>
            </a:r>
            <a:r>
              <a:rPr lang="el-GR" dirty="0" smtClean="0"/>
              <a:t>προεπιλογή ευθεία) καθορίζει την τιμή του τιμονιού. Κυμαίνεται από -100 έως 100. 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l-GR" dirty="0" smtClean="0"/>
              <a:t>Το δεύτερο πεδίο καθορίζει </a:t>
            </a:r>
            <a:r>
              <a:rPr lang="el-GR" dirty="0" smtClean="0"/>
              <a:t>την απόσταση που θα διανύσει και τη μονάδα της (περιστροφές, μοίρες ή δευτερόλεπτα). Θα χρησιμοποιήσουμε </a:t>
            </a:r>
            <a:r>
              <a:rPr lang="el-GR" dirty="0" smtClean="0"/>
              <a:t>μοίρες.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l-GR" dirty="0" smtClean="0"/>
              <a:t>Το </a:t>
            </a:r>
            <a:r>
              <a:rPr lang="el-GR" dirty="0" smtClean="0"/>
              <a:t>τρίτο </a:t>
            </a:r>
            <a:r>
              <a:rPr lang="el-GR" dirty="0" smtClean="0"/>
              <a:t>πεδίο καθορίζει </a:t>
            </a:r>
            <a:r>
              <a:rPr lang="el-GR" dirty="0" smtClean="0"/>
              <a:t>την </a:t>
            </a:r>
            <a:r>
              <a:rPr lang="el-GR" dirty="0" smtClean="0"/>
              <a:t>ταχύτητα του ρομπότ (εύρος από -100 έως 100</a:t>
            </a:r>
            <a:r>
              <a:rPr lang="el-GR" dirty="0" smtClean="0"/>
              <a:t>).</a:t>
            </a:r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r>
              <a:rPr lang="el-GR" sz="2300" i="1" dirty="0" smtClean="0"/>
              <a:t>Συμβουλή: χρησιμοποιήστε το</a:t>
            </a:r>
            <a:r>
              <a:rPr lang="en-US" sz="2300" i="1" dirty="0" smtClean="0"/>
              <a:t> </a:t>
            </a:r>
            <a:r>
              <a:rPr lang="en-US" sz="2300" i="1" dirty="0"/>
              <a:t>Control block Stop </a:t>
            </a:r>
            <a:endParaRPr lang="el-GR" sz="2300" i="1" dirty="0" smtClean="0"/>
          </a:p>
          <a:p>
            <a:pPr marL="457200" indent="-457200"/>
            <a:r>
              <a:rPr lang="en-US" sz="2300" i="1" dirty="0" smtClean="0"/>
              <a:t> </a:t>
            </a:r>
            <a:r>
              <a:rPr lang="el-GR" sz="2300" i="1" dirty="0" smtClean="0"/>
              <a:t> </a:t>
            </a:r>
            <a:r>
              <a:rPr lang="en-US" sz="2300" i="1" dirty="0" smtClean="0"/>
              <a:t>               </a:t>
            </a:r>
            <a:r>
              <a:rPr lang="el-GR" sz="2300" i="1" dirty="0" smtClean="0"/>
              <a:t> </a:t>
            </a:r>
            <a:r>
              <a:rPr lang="en-US" sz="2300" i="1" dirty="0" smtClean="0"/>
              <a:t> </a:t>
            </a:r>
            <a:r>
              <a:rPr lang="el-GR" sz="2300" i="1" dirty="0" smtClean="0"/>
              <a:t> </a:t>
            </a:r>
            <a:r>
              <a:rPr lang="el-GR" sz="2300" i="1" dirty="0" smtClean="0"/>
              <a:t>  για </a:t>
            </a:r>
            <a:r>
              <a:rPr lang="el-GR" sz="2300" i="1" dirty="0" smtClean="0"/>
              <a:t>να τερματίσετε το πρόγραμμα στο </a:t>
            </a:r>
            <a:endParaRPr lang="el-GR" sz="2300" i="1" dirty="0" smtClean="0"/>
          </a:p>
          <a:p>
            <a:pPr marL="457200" indent="-457200"/>
            <a:r>
              <a:rPr lang="el-GR" sz="2300" i="1" dirty="0" smtClean="0"/>
              <a:t>τέλος </a:t>
            </a:r>
            <a:r>
              <a:rPr lang="el-GR" sz="2300" i="1" dirty="0" smtClean="0"/>
              <a:t>του έργου σας</a:t>
            </a:r>
            <a:endParaRPr lang="en-US" sz="2300" i="1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pic>
        <p:nvPicPr>
          <p:cNvPr id="7" name="Picture 6" descr="Screen Shot 2019-12-21 at 2.16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51" y="2715846"/>
            <a:ext cx="2132540" cy="1109135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8" name="Picture 7" descr="Screen Shot 2019-12-21 at 2.16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015" y="4126207"/>
            <a:ext cx="2270935" cy="901350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10" name="Picture 9" descr="Screen Shot 2019-12-21 at 2.15.02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6" t="-1006" r="57607" b="37249"/>
          <a:stretch/>
        </p:blipFill>
        <p:spPr>
          <a:xfrm>
            <a:off x="6410609" y="983268"/>
            <a:ext cx="2329856" cy="1612490"/>
          </a:xfrm>
          <a:prstGeom prst="rect">
            <a:avLst/>
          </a:prstGeom>
          <a:ln>
            <a:solidFill>
              <a:srgbClr val="3366FF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6796899" y="1644406"/>
            <a:ext cx="1846792" cy="381000"/>
          </a:xfrm>
          <a:prstGeom prst="rect">
            <a:avLst/>
          </a:prstGeom>
          <a:noFill/>
          <a:ln w="762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creen Shot 2019-12-21 at 2.33.1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2" y="5439793"/>
            <a:ext cx="1212759" cy="3392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77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9-12-21 at 2.22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" y="2455654"/>
            <a:ext cx="4291542" cy="1465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ΣΤΡΟΦΗ </a:t>
            </a:r>
            <a:r>
              <a:rPr lang="el-GR" dirty="0" smtClean="0"/>
              <a:t>PIVOT ΚΑΤΑ 90 </a:t>
            </a:r>
            <a:r>
              <a:rPr lang="el-GR" dirty="0" smtClean="0"/>
              <a:t>ΜΟΙΡΕΣ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192" y="4131993"/>
            <a:ext cx="73558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Προγραμμάτισε </a:t>
            </a: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dirty="0" err="1" smtClean="0">
                <a:solidFill>
                  <a:srgbClr val="FF0000"/>
                </a:solidFill>
              </a:rPr>
              <a:t>robot</a:t>
            </a:r>
            <a:r>
              <a:rPr lang="el-GR" sz="2400" dirty="0" smtClean="0">
                <a:solidFill>
                  <a:srgbClr val="FF0000"/>
                </a:solidFill>
              </a:rPr>
              <a:t> να στρίψει 90 μοίρες με στιλ </a:t>
            </a:r>
            <a:r>
              <a:rPr lang="el-GR" sz="2400" dirty="0" err="1" smtClean="0">
                <a:solidFill>
                  <a:srgbClr val="FF0000"/>
                </a:solidFill>
              </a:rPr>
              <a:t>Pivot</a:t>
            </a:r>
            <a:r>
              <a:rPr lang="el-GR" sz="2400" dirty="0" smtClean="0">
                <a:solidFill>
                  <a:srgbClr val="FF0000"/>
                </a:solidFill>
              </a:rPr>
              <a:t>.... </a:t>
            </a:r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l-GR" sz="2400" dirty="0" err="1" smtClean="0">
                <a:solidFill>
                  <a:srgbClr val="FF0000"/>
                </a:solidFill>
              </a:rPr>
              <a:t>Δοκίμαστε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και </a:t>
            </a:r>
            <a:r>
              <a:rPr lang="el-GR" sz="2400" dirty="0" err="1" smtClean="0">
                <a:solidFill>
                  <a:srgbClr val="FF0000"/>
                </a:solidFill>
              </a:rPr>
              <a:t>παρατήρηστε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αν κάνει πραγματικά στροφή ορθής γωνίας… </a:t>
            </a:r>
            <a:endParaRPr lang="el-GR" sz="2400" dirty="0" smtClean="0">
              <a:solidFill>
                <a:srgbClr val="FF0000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Κάνει το ρομπότ σας στροφή ορθής γωνίας</a:t>
            </a:r>
            <a:endParaRPr lang="el-GR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2860261" y="3448087"/>
            <a:ext cx="0" cy="764990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</a:t>
            </a:r>
          </a:p>
        </p:txBody>
      </p:sp>
      <p:sp>
        <p:nvSpPr>
          <p:cNvPr id="37" name="Oval 36"/>
          <p:cNvSpPr/>
          <p:nvPr/>
        </p:nvSpPr>
        <p:spPr>
          <a:xfrm rot="10800000" flipV="1">
            <a:off x="1888677" y="2926499"/>
            <a:ext cx="1307490" cy="5344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ΥΠΑΡΧΕΙ </a:t>
            </a:r>
            <a:r>
              <a:rPr lang="el-GR" dirty="0" smtClean="0"/>
              <a:t>ΚΑΙ Η ΛΥΣΗ ΤΟΥ PORT VIEW?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Απάντηση: Χρησιμοποίησε το </a:t>
            </a:r>
            <a:r>
              <a:rPr lang="el-GR" sz="3200" dirty="0" err="1" smtClean="0"/>
              <a:t>port</a:t>
            </a:r>
            <a:r>
              <a:rPr lang="el-GR" sz="3200" dirty="0" smtClean="0"/>
              <a:t> </a:t>
            </a:r>
            <a:r>
              <a:rPr lang="el-GR" sz="3200" dirty="0" err="1" smtClean="0"/>
              <a:t>view</a:t>
            </a:r>
            <a:r>
              <a:rPr lang="el-GR" sz="3200" dirty="0" smtClean="0"/>
              <a:t> για να μετρήσεις την στροφή και κατόπιν χρησιμοποίησε τη μέτρηση ως μοίρες στροφής.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71" y="3996333"/>
            <a:ext cx="3271738" cy="2392124"/>
          </a:xfrm>
          <a:prstGeom prst="rect">
            <a:avLst/>
          </a:prstGeom>
        </p:spPr>
      </p:pic>
      <p:pic>
        <p:nvPicPr>
          <p:cNvPr id="13" name="Picture 12" descr="Screen Shot 2019-12-21 at 2.22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4291862"/>
            <a:ext cx="4291542" cy="146540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0800000" flipV="1">
            <a:off x="2142677" y="4762707"/>
            <a:ext cx="1307490" cy="5344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522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Χωρίστε την τάξη σε </a:t>
            </a:r>
            <a:r>
              <a:rPr lang="el-GR" dirty="0" smtClean="0"/>
              <a:t>ομάδες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Δώστε </a:t>
            </a:r>
            <a:r>
              <a:rPr lang="el-GR" dirty="0" smtClean="0"/>
              <a:t>σε κάθε ομάδα ένα αντίγραφο του φύλλου εργασίας </a:t>
            </a:r>
            <a:r>
              <a:rPr lang="el-GR" dirty="0" err="1" smtClean="0"/>
              <a:t>Turning</a:t>
            </a:r>
            <a:r>
              <a:rPr lang="el-GR" dirty="0" smtClean="0"/>
              <a:t> </a:t>
            </a:r>
            <a:r>
              <a:rPr lang="el-GR" dirty="0" err="1" smtClean="0"/>
              <a:t>Challenge</a:t>
            </a:r>
            <a:r>
              <a:rPr lang="el-GR" dirty="0" smtClean="0"/>
              <a:t> </a:t>
            </a:r>
            <a:endParaRPr lang="el-G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Οι </a:t>
            </a:r>
            <a:r>
              <a:rPr lang="el-GR" dirty="0" smtClean="0"/>
              <a:t>λεπτομέρειες της πρόκλησης βρίσκονται </a:t>
            </a:r>
            <a:r>
              <a:rPr lang="el-GR" dirty="0" smtClean="0"/>
              <a:t>στις Διαφάνειες </a:t>
            </a:r>
            <a:r>
              <a:rPr lang="el-GR" dirty="0" smtClean="0"/>
              <a:t>9 </a:t>
            </a:r>
            <a:r>
              <a:rPr lang="el-GR" dirty="0" smtClean="0"/>
              <a:t>και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Σελίδα </a:t>
            </a:r>
            <a:r>
              <a:rPr lang="el-GR" dirty="0" smtClean="0"/>
              <a:t>συζήτησης Διαφάνεια </a:t>
            </a:r>
            <a:r>
              <a:rPr lang="el-GR" dirty="0" smtClean="0"/>
              <a:t>11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Λύση </a:t>
            </a:r>
            <a:r>
              <a:rPr lang="el-GR" dirty="0" smtClean="0"/>
              <a:t>πρόκλησης στη διαφάνεια </a:t>
            </a:r>
            <a:r>
              <a:rPr lang="el-GR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36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70324"/>
          </a:xfrm>
        </p:spPr>
        <p:txBody>
          <a:bodyPr/>
          <a:lstStyle/>
          <a:p>
            <a:r>
              <a:rPr lang="el-GR" dirty="0" smtClean="0"/>
              <a:t>ΠΡΟΚΛΗΣΕΙΣ ΣΤΡΟΦΩΝ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62953" y="4030682"/>
            <a:ext cx="1725434" cy="2130793"/>
            <a:chOff x="741879" y="3987992"/>
            <a:chExt cx="1725434" cy="213079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07741" y="5459213"/>
              <a:ext cx="572287" cy="746857"/>
              <a:chOff x="6517598" y="1175206"/>
              <a:chExt cx="1188616" cy="158130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35994" y="1175206"/>
                <a:ext cx="465621" cy="369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Θέση περιεχομένου"/>
          <p:cNvSpPr>
            <a:spLocks noGrp="1"/>
          </p:cNvSpPr>
          <p:nvPr>
            <p:ph idx="1"/>
          </p:nvPr>
        </p:nvSpPr>
        <p:spPr>
          <a:xfrm>
            <a:off x="294238" y="1322593"/>
            <a:ext cx="8245474" cy="4373563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B050"/>
                </a:solidFill>
              </a:rPr>
              <a:t>Πρόκληση 1 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Το </a:t>
            </a:r>
            <a:r>
              <a:rPr lang="el-GR" b="0" dirty="0" err="1" smtClean="0"/>
              <a:t>robot</a:t>
            </a:r>
            <a:r>
              <a:rPr lang="el-GR" b="0" dirty="0" smtClean="0"/>
              <a:t> περιπολεί γύρω από το τετράγωνο του σπιτιού σου. Θέλει να κάνει μία </a:t>
            </a:r>
            <a:r>
              <a:rPr lang="el-GR" b="0" dirty="0" smtClean="0">
                <a:solidFill>
                  <a:srgbClr val="C00000"/>
                </a:solidFill>
              </a:rPr>
              <a:t>πλήρη περιστροφή</a:t>
            </a:r>
            <a:endParaRPr lang="en-US" b="0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Μπορείτε </a:t>
            </a:r>
            <a:r>
              <a:rPr lang="el-GR" b="0" dirty="0" smtClean="0"/>
              <a:t>να </a:t>
            </a:r>
            <a:r>
              <a:rPr lang="el-GR" b="0" dirty="0" smtClean="0"/>
              <a:t>προγραμματίσετε </a:t>
            </a:r>
            <a:r>
              <a:rPr lang="el-GR" b="0" dirty="0" smtClean="0"/>
              <a:t>το </a:t>
            </a:r>
            <a:r>
              <a:rPr lang="el-GR" b="0" dirty="0" err="1" smtClean="0"/>
              <a:t>robot</a:t>
            </a:r>
            <a:r>
              <a:rPr lang="el-GR" b="0" dirty="0" smtClean="0"/>
              <a:t> να κινείται ευθεία και να στρίβει αριστερά γύρω από το τετράγωνο? 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Χρησιμοποιήστε ένα τετράγωνο κουτί ή ταινία</a:t>
            </a:r>
            <a:endParaRPr lang="en-US" b="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683567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7023</TotalTime>
  <Words>748</Words>
  <Application>Microsoft Macintosh PowerPoint</Application>
  <PresentationFormat>Προβολή στην οθόνη (4:3)</PresentationFormat>
  <Paragraphs>141</Paragraphs>
  <Slides>13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13</vt:i4>
      </vt:variant>
    </vt:vector>
  </HeadingPairs>
  <TitlesOfParts>
    <vt:vector size="16" baseType="lpstr">
      <vt:lpstr>Custom Design</vt:lpstr>
      <vt:lpstr>beginner</vt:lpstr>
      <vt:lpstr>1_Custom Design</vt:lpstr>
      <vt:lpstr>Διαφάνεια 1</vt:lpstr>
      <vt:lpstr>ΑΝΤΙΚΕΙΜΕΝΑ ΜΑΘΗΣΗΣ </vt:lpstr>
      <vt:lpstr>ΣΤΡΟΦΕΣ PIVOT VS. SPIN</vt:lpstr>
      <vt:lpstr>ΠΩΣ ΚΑΝΕΙΣ ΣΤΡΟΦΗ PIVOT kai Spin </vt:lpstr>
      <vt:lpstr>Move steering</vt:lpstr>
      <vt:lpstr>ΣΤΡΟΦΗ PIVOT ΚΑΤΑ 90 ΜΟΙΡΕΣ</vt:lpstr>
      <vt:lpstr>ΥΠΑΡΧΕΙ ΚΑΙ Η ΛΥΣΗ ΤΟΥ PORT VIEW? </vt:lpstr>
      <vt:lpstr>TEACHER INSTRUCTIONS</vt:lpstr>
      <vt:lpstr>ΠΡΟΚΛΗΣΕΙΣ ΣΤΡΟΦΩΝ</vt:lpstr>
      <vt:lpstr>ΠΡΟΚΛΗΣΕΙΣ ΣΤΡΟΦΩΝ</vt:lpstr>
      <vt:lpstr>Συζητηση μεσα στην ταξη</vt:lpstr>
      <vt:lpstr>ΕΠΙΛΥΣΗ ΠΡΟΚΛΗΣΕΩΝ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ΕΛΕΑΝΑ ΚΕΣΚΙΝΗ</cp:lastModifiedBy>
  <cp:revision>48</cp:revision>
  <dcterms:created xsi:type="dcterms:W3CDTF">2014-08-07T02:19:13Z</dcterms:created>
  <dcterms:modified xsi:type="dcterms:W3CDTF">2022-12-07T17:31:38Z</dcterms:modified>
</cp:coreProperties>
</file>