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6" r:id="rId1"/>
    <p:sldMasterId id="2147483738" r:id="rId2"/>
    <p:sldMasterId id="2147483750" r:id="rId3"/>
  </p:sldMasterIdLst>
  <p:notesMasterIdLst>
    <p:notesMasterId r:id="rId17"/>
  </p:notesMasterIdLst>
  <p:handoutMasterIdLst>
    <p:handoutMasterId r:id="rId18"/>
  </p:handoutMasterIdLst>
  <p:sldIdLst>
    <p:sldId id="414" r:id="rId4"/>
    <p:sldId id="413" r:id="rId5"/>
    <p:sldId id="265" r:id="rId6"/>
    <p:sldId id="347" r:id="rId7"/>
    <p:sldId id="415" r:id="rId8"/>
    <p:sldId id="345" r:id="rId9"/>
    <p:sldId id="266" r:id="rId10"/>
    <p:sldId id="411" r:id="rId11"/>
    <p:sldId id="409" r:id="rId12"/>
    <p:sldId id="416" r:id="rId13"/>
    <p:sldId id="412" r:id="rId14"/>
    <p:sldId id="410" r:id="rId15"/>
    <p:sldId id="401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ΕΛΕΑΝΑ ΚΕΣΚΙΝΗ" initials="ΕΚ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D7FF"/>
    <a:srgbClr val="00B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0090" autoAdjust="0"/>
    <p:restoredTop sz="96172" autoAdjust="0"/>
  </p:normalViewPr>
  <p:slideViewPr>
    <p:cSldViewPr snapToGrid="0" snapToObjects="1">
      <p:cViewPr varScale="1">
        <p:scale>
          <a:sx n="84" d="100"/>
          <a:sy n="84" d="100"/>
        </p:scale>
        <p:origin x="-1656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9B3D7-15CB-9343-AA49-EFB5A8F33F18}" type="datetimeFigureOut">
              <a:rPr lang="en-US" smtClean="0"/>
              <a:pPr/>
              <a:t>12/7/2022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BD6B-3536-BC44-B54A-7079C6CEB9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0030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pPr/>
              <a:t>12/7/2022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183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65541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4289C-E20C-4FE1-AC84-4800CEA1672A}" type="datetime1">
              <a:rPr lang="en-US" smtClean="0"/>
              <a:pPr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2020 (Last edit: 12/21/2019)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53788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A5BF-ABDB-4841-B62B-313E99FA370A}" type="datetime1">
              <a:rPr lang="en-US" smtClean="0"/>
              <a:pPr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2020 (Last edit: 12/21/2019)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51884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03916-3158-4330-91CA-82327BEAD2F0}" type="datetime1">
              <a:rPr lang="en-US" smtClean="0"/>
              <a:pPr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2020 (Last edit: 12/21/2019)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25517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2517" y="3427224"/>
            <a:ext cx="6858000" cy="914400"/>
          </a:xfrm>
        </p:spPr>
        <p:txBody>
          <a:bodyPr/>
          <a:lstStyle>
            <a:lvl1pPr marL="0" indent="0" algn="ctr">
              <a:buNone/>
              <a:defRPr b="0" cap="none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6AB50-F095-41BF-9456-1C5697285270}" type="datetime1">
              <a:rPr lang="en-US" smtClean="0"/>
              <a:pPr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945988" cy="282095"/>
          </a:xfrm>
        </p:spPr>
        <p:txBody>
          <a:bodyPr/>
          <a:lstStyle/>
          <a:p>
            <a:r>
              <a:rPr lang="en-US"/>
              <a:t>Copyright © EV3Lessons.com 2020 (Last edit: 12/21/2019)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4242" y="6341733"/>
            <a:ext cx="5883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502903" y="5741850"/>
            <a:ext cx="8117227" cy="602769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pPr algn="ctr"/>
            <a:r>
              <a:rPr lang="en-US" sz="3200"/>
              <a:t>Click to edit Master title style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2078568" y="4119917"/>
            <a:ext cx="4965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By Sanjay and Arvind </a:t>
            </a:r>
            <a:r>
              <a:rPr lang="en-US" dirty="0" err="1"/>
              <a:t>Seshan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 userDrawn="1"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682286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FE4F8-C1F5-4923-B09B-13452327FC68}" type="datetime1">
              <a:rPr lang="en-US" smtClean="0"/>
              <a:pPr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2020 (Last edit: 12/21/2019)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7383" y="6376457"/>
            <a:ext cx="627256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659131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5BEF7-2368-4043-AB46-C63DC3EB6AFD}" type="datetime1">
              <a:rPr lang="en-US" smtClean="0"/>
              <a:pPr/>
              <a:t>12/7/2022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Copyright © EV3Lessons.com 2020 (Last edit: 12/21/2019)</a:t>
            </a:r>
          </a:p>
        </p:txBody>
      </p:sp>
    </p:spTree>
    <p:extLst>
      <p:ext uri="{BB962C8B-B14F-4D97-AF65-F5344CB8AC3E}">
        <p14:creationId xmlns="" xmlns:p14="http://schemas.microsoft.com/office/powerpoint/2010/main" val="14790332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0BE27-1C26-4082-A079-725E623E1BF4}" type="datetime1">
              <a:rPr lang="en-US" smtClean="0"/>
              <a:pPr/>
              <a:t>12/7/2022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2020 (Last edit: 12/21/2019)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879632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2A5D6-FD22-4E59-AA4B-DA0441E2D862}" type="datetime1">
              <a:rPr lang="en-US" smtClean="0"/>
              <a:pPr/>
              <a:t>12/7/2022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2020 (Last edit: 12/21/2019)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48177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1AB4C-D972-4469-8BFF-F189969E5973}" type="datetime1">
              <a:rPr lang="en-US" smtClean="0"/>
              <a:pPr/>
              <a:t>12/7/2022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2020 (Last edit: 12/21/2019)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074882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233E2-CF34-4F40-953B-DB1B6FCF9799}" type="datetime1">
              <a:rPr lang="en-US" smtClean="0"/>
              <a:pPr/>
              <a:t>12/7/2022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2020 (Last edit: 12/21/2019)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394061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548E7-97BA-4051-B6A6-43CA35AFDDAA}" type="datetime1">
              <a:rPr lang="en-US" smtClean="0"/>
              <a:pPr/>
              <a:t>12/7/2022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2020 (Last edit: 12/21/2019)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1858260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6A535-58D9-48C5-9314-06D09DE7800D}" type="datetime1">
              <a:rPr lang="en-US" smtClean="0"/>
              <a:pPr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2020 (Last edit: 12/21/2019)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093244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CC73-09B9-44A4-92C8-FB255481DF26}" type="datetime1">
              <a:rPr lang="en-US" smtClean="0"/>
              <a:pPr/>
              <a:t>12/7/2022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2020 (Last edit: 12/21/2019)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29393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5C7F5-B55B-4EFD-87A2-BA6BCAA3B4FC}" type="datetime1">
              <a:rPr lang="en-US" smtClean="0"/>
              <a:pPr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2020 (Last edit: 12/21/2019)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749815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87E60-0EE1-46BB-94FA-EB5EF10B840D}" type="datetime1">
              <a:rPr lang="en-US" smtClean="0"/>
              <a:pPr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2020 (Last edit: 12/21/2019)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23033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6528B-7DB4-4141-A8F3-0A6B2A12B3AB}" type="datetime1">
              <a:rPr lang="en-US" smtClean="0"/>
              <a:pPr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2020 (Last edit: 12/21/2019)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13813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67845-360B-400E-B036-BDC9F3564CD9}" type="datetime1">
              <a:rPr lang="en-US" smtClean="0"/>
              <a:pPr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2020 (Last edit: 12/21/2019)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40059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556B2-7AD0-4ABC-B5A3-4A16BA7DC312}" type="datetime1">
              <a:rPr lang="en-US" smtClean="0"/>
              <a:pPr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2020 (Last edit: 12/21/2019)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435464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7225-40C1-4642-8897-334697F47E5F}" type="datetime1">
              <a:rPr lang="en-US" smtClean="0"/>
              <a:pPr/>
              <a:t>12/7/2022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2020 (Last edit: 12/21/2019)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39142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D545F-2A4A-4E1C-876F-026175EBE719}" type="datetime1">
              <a:rPr lang="en-US" smtClean="0"/>
              <a:pPr/>
              <a:t>12/7/2022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2020 (Last edit: 12/21/2019)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840064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6F8D-743C-4573-8467-A35A8ABF2A70}" type="datetime1">
              <a:rPr lang="en-US" smtClean="0"/>
              <a:pPr/>
              <a:t>12/7/2022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2020 (Last edit: 12/21/2019)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003354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2686B-6092-4BE8-93B5-887AEBD421E2}" type="datetime1">
              <a:rPr lang="en-US" smtClean="0"/>
              <a:pPr/>
              <a:t>12/7/2022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2020 (Last edit: 12/21/2019)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1973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1376-115B-464B-BBB9-831F957A9716}" type="datetime1">
              <a:rPr lang="en-US" smtClean="0"/>
              <a:pPr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2020 (Last edit: 12/21/2019)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185901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B7FBA-E254-4EF3-94EF-8CEA3E5384D9}" type="datetime1">
              <a:rPr lang="en-US" smtClean="0"/>
              <a:pPr/>
              <a:t>12/7/2022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2020 (Last edit: 12/21/2019)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7224648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AF389-2429-4204-8781-4BB2587FC0C0}" type="datetime1">
              <a:rPr lang="en-US" smtClean="0"/>
              <a:pPr/>
              <a:t>12/7/2022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2020 (Last edit: 12/21/2019)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19329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B310-93BC-45DF-A421-43813F6F0E94}" type="datetime1">
              <a:rPr lang="en-US" smtClean="0"/>
              <a:pPr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2020 (Last edit: 12/21/2019)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67303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C4D7-EABE-4323-BC1F-E318C7F6E728}" type="datetime1">
              <a:rPr lang="en-US" smtClean="0"/>
              <a:pPr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2020 (Last edit: 12/21/2019)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2657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38A4-E24C-49CA-A5EF-89E374B7C8BF}" type="datetime1">
              <a:rPr lang="en-US" smtClean="0"/>
              <a:pPr/>
              <a:t>12/7/2022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2020 (Last edit: 12/21/2019)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12280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D07CE-5F98-4C25-B242-23A2420274E5}" type="datetime1">
              <a:rPr lang="en-US" smtClean="0"/>
              <a:pPr/>
              <a:t>12/7/2022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2020 (Last edit: 12/21/2019)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72148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479BE-4F41-4502-AD57-8474136C0AEE}" type="datetime1">
              <a:rPr lang="en-US" smtClean="0"/>
              <a:pPr/>
              <a:t>12/7/2022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2020 (Last edit: 12/21/2019)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5393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2018D-4FD8-4ADD-9E21-B4FEABA98CDC}" type="datetime1">
              <a:rPr lang="en-US" smtClean="0"/>
              <a:pPr/>
              <a:t>12/7/2022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2020 (Last edit: 12/21/2019)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59073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79C88-A2CD-43DB-BDC9-4D26858AAE9F}" type="datetime1">
              <a:rPr lang="en-US" smtClean="0"/>
              <a:pPr/>
              <a:t>12/7/2022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2020 (Last edit: 12/21/2019)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9650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B2D1D-11F2-4319-8553-B4CFF103917A}" type="datetime1">
              <a:rPr lang="en-US" smtClean="0"/>
              <a:pPr/>
              <a:t>12/7/2022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2020 (Last edit: 12/21/2019)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127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BC3DD-8491-49E8-87B6-EE1A02553E31}" type="datetime1">
              <a:rPr lang="en-US" smtClean="0"/>
              <a:pPr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Copyright © EV3Lessons.com 2020 (Last edit: 12/21/2019)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56437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E42153C9-7470-4133-BAA6-B90EE82346C5}" type="datetime1">
              <a:rPr lang="en-US" smtClean="0"/>
              <a:pPr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Copyright © EV3Lessons.com 2020 (Last edit: 12/21/2019)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 userDrawn="1"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1386251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7FA7C-C5E8-46CB-8018-A690600A64FC}" type="datetime1">
              <a:rPr lang="en-US" smtClean="0"/>
              <a:pPr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Copyright © EV3Lessons.com 2020 (Last edit: 12/21/2019)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41490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v3lessons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1.png"/><Relationship Id="rId4" Type="http://schemas.openxmlformats.org/officeDocument/2006/relationships/hyperlink" Target="http://creativecommons.org/licenses/by-nc-sa/4.0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EV3 Classroom: </a:t>
            </a:r>
            <a:r>
              <a:rPr lang="el-GR" sz="2400" dirty="0" smtClean="0"/>
              <a:t>Στροφές</a:t>
            </a:r>
            <a:endParaRPr lang="en-US" sz="2400" dirty="0"/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7E8FA677-95AB-DE44-851C-9E28A687109E}"/>
              </a:ext>
            </a:extLst>
          </p:cNvPr>
          <p:cNvSpPr txBox="1">
            <a:spLocks/>
          </p:cNvSpPr>
          <p:nvPr/>
        </p:nvSpPr>
        <p:spPr>
          <a:xfrm>
            <a:off x="129863" y="1829172"/>
            <a:ext cx="8635912" cy="159805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3200" dirty="0" smtClean="0"/>
              <a:t>ΠΡΟΓΡΑΜΜΑΤΙΣΜΟΣ ΜΕ ΤΟ ΚΙΤ ΡΟΜΠΟΤΙΚΗΣ LEGO MINDSTORMS EV3</a:t>
            </a:r>
            <a:endParaRPr lang="en-US" sz="3200" dirty="0"/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="" xmlns:a16="http://schemas.microsoft.com/office/drawing/2014/main" id="{1FF46E84-220E-344D-9FB4-F591B066F37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17" t="7031" r="4033" b="8124"/>
          <a:stretch/>
        </p:blipFill>
        <p:spPr>
          <a:xfrm>
            <a:off x="0" y="209018"/>
            <a:ext cx="4442137" cy="1673443"/>
          </a:xfrm>
          <a:prstGeom prst="rect">
            <a:avLst/>
          </a:prstGeom>
        </p:spPr>
      </p:pic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="" xmlns:a16="http://schemas.microsoft.com/office/drawing/2014/main" id="{2D99C210-11B1-6B4E-BFEA-B6F122100E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0120" y="4883748"/>
            <a:ext cx="1444298" cy="144429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0375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888431"/>
          </a:xfrm>
        </p:spPr>
        <p:txBody>
          <a:bodyPr/>
          <a:lstStyle/>
          <a:p>
            <a:r>
              <a:rPr lang="el-GR" dirty="0" smtClean="0"/>
              <a:t>ΠΡΟΚΛΗΣΕΙΣ ΣΤΡΟΦΩΝ</a:t>
            </a:r>
            <a:endParaRPr lang="el-GR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14291" y="1523174"/>
            <a:ext cx="8245474" cy="4373563"/>
          </a:xfrm>
        </p:spPr>
        <p:txBody>
          <a:bodyPr/>
          <a:lstStyle/>
          <a:p>
            <a:pPr algn="ctr"/>
            <a:r>
              <a:rPr lang="el-GR" u="sng" dirty="0" smtClean="0">
                <a:solidFill>
                  <a:srgbClr val="00B050"/>
                </a:solidFill>
              </a:rPr>
              <a:t>Πρόκληση </a:t>
            </a:r>
            <a:r>
              <a:rPr lang="en-US" u="sng" dirty="0" smtClean="0">
                <a:solidFill>
                  <a:srgbClr val="00B050"/>
                </a:solidFill>
              </a:rPr>
              <a:t>2</a:t>
            </a:r>
            <a:endParaRPr lang="en-US" u="sng" dirty="0">
              <a:solidFill>
                <a:srgbClr val="00B05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b="0" dirty="0" smtClean="0"/>
              <a:t>Το </a:t>
            </a:r>
            <a:r>
              <a:rPr lang="el-GR" b="0" dirty="0" err="1" smtClean="0"/>
              <a:t>robot</a:t>
            </a:r>
            <a:r>
              <a:rPr lang="el-GR" b="0" dirty="0" smtClean="0"/>
              <a:t> περιπολεί μπροστά από το σπίτι σου στο πεζοδρόμιο. Μπορείς να πας από τη μία άκρη στην άλλη και να επιστρέψεις? </a:t>
            </a:r>
            <a:endParaRPr lang="el-GR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b="0" dirty="0" smtClean="0"/>
              <a:t>Πήγαινε </a:t>
            </a:r>
            <a:r>
              <a:rPr lang="el-GR" b="0" dirty="0" smtClean="0"/>
              <a:t>ευθεία, </a:t>
            </a:r>
            <a:r>
              <a:rPr lang="el-GR" b="0" dirty="0" smtClean="0">
                <a:solidFill>
                  <a:srgbClr val="FF0000"/>
                </a:solidFill>
              </a:rPr>
              <a:t>στρίψε 180 μοίρες </a:t>
            </a:r>
            <a:r>
              <a:rPr lang="el-GR" b="0" dirty="0" smtClean="0"/>
              <a:t>και επέστρεψε στο ίδιο σημείο.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grpSp>
        <p:nvGrpSpPr>
          <p:cNvPr id="6" name="Group 17"/>
          <p:cNvGrpSpPr/>
          <p:nvPr/>
        </p:nvGrpSpPr>
        <p:grpSpPr>
          <a:xfrm>
            <a:off x="3313568" y="3613236"/>
            <a:ext cx="1937467" cy="2698610"/>
            <a:chOff x="5332491" y="3727221"/>
            <a:chExt cx="1937467" cy="2698610"/>
          </a:xfrm>
        </p:grpSpPr>
        <p:cxnSp>
          <p:nvCxnSpPr>
            <p:cNvPr id="7" name="Straight Arrow Connector 25"/>
            <p:cNvCxnSpPr/>
            <p:nvPr/>
          </p:nvCxnSpPr>
          <p:spPr>
            <a:xfrm flipV="1">
              <a:off x="6854868" y="4309384"/>
              <a:ext cx="0" cy="105397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46"/>
            <p:cNvSpPr txBox="1"/>
            <p:nvPr/>
          </p:nvSpPr>
          <p:spPr>
            <a:xfrm>
              <a:off x="5332491" y="5687167"/>
              <a:ext cx="125067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400" dirty="0" smtClean="0"/>
                <a:t>Σημείο εκκίνησης - τερματισμού</a:t>
              </a:r>
              <a:endParaRPr lang="en-US" sz="1400" dirty="0"/>
            </a:p>
          </p:txBody>
        </p:sp>
        <p:cxnSp>
          <p:nvCxnSpPr>
            <p:cNvPr id="9" name="Straight Arrow Connector 47"/>
            <p:cNvCxnSpPr/>
            <p:nvPr/>
          </p:nvCxnSpPr>
          <p:spPr>
            <a:xfrm flipH="1">
              <a:off x="6891067" y="4406104"/>
              <a:ext cx="1964" cy="99401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Snip Same Side Corner Rectangle 20"/>
            <p:cNvSpPr/>
            <p:nvPr/>
          </p:nvSpPr>
          <p:spPr>
            <a:xfrm>
              <a:off x="6439778" y="5843668"/>
              <a:ext cx="830180" cy="582163"/>
            </a:xfrm>
            <a:prstGeom prst="snip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100" dirty="0" smtClean="0">
                  <a:solidFill>
                    <a:schemeClr val="tx1"/>
                  </a:solidFill>
                </a:rPr>
                <a:t>Σημείο1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grpSp>
          <p:nvGrpSpPr>
            <p:cNvPr id="11" name="Group 27"/>
            <p:cNvGrpSpPr/>
            <p:nvPr/>
          </p:nvGrpSpPr>
          <p:grpSpPr>
            <a:xfrm rot="16200000">
              <a:off x="6589225" y="5294860"/>
              <a:ext cx="375339" cy="641886"/>
              <a:chOff x="6517603" y="892912"/>
              <a:chExt cx="1228886" cy="1863598"/>
            </a:xfrm>
          </p:grpSpPr>
          <p:grpSp>
            <p:nvGrpSpPr>
              <p:cNvPr id="13" name="Group 28"/>
              <p:cNvGrpSpPr/>
              <p:nvPr/>
            </p:nvGrpSpPr>
            <p:grpSpPr>
              <a:xfrm rot="5400000">
                <a:off x="6529021" y="1512901"/>
                <a:ext cx="1141996" cy="1164832"/>
                <a:chOff x="6310708" y="2215655"/>
                <a:chExt cx="809489" cy="898564"/>
              </a:xfrm>
            </p:grpSpPr>
            <p:sp>
              <p:nvSpPr>
                <p:cNvPr id="16" name="Rounded Rectangle 31"/>
                <p:cNvSpPr/>
                <p:nvPr/>
              </p:nvSpPr>
              <p:spPr>
                <a:xfrm>
                  <a:off x="6466604" y="2215655"/>
                  <a:ext cx="519438" cy="898564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Rounded Rectangle 32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18" name="Rounded Rectangle 33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19" name="Oval 34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4" name="TextBox 29"/>
              <p:cNvSpPr txBox="1"/>
              <p:nvPr/>
            </p:nvSpPr>
            <p:spPr>
              <a:xfrm>
                <a:off x="7280870" y="892912"/>
                <a:ext cx="465619" cy="369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B</a:t>
                </a:r>
              </a:p>
            </p:txBody>
          </p:sp>
          <p:sp>
            <p:nvSpPr>
              <p:cNvPr id="15" name="TextBox 30"/>
              <p:cNvSpPr txBox="1"/>
              <p:nvPr/>
            </p:nvSpPr>
            <p:spPr>
              <a:xfrm>
                <a:off x="7240603" y="2387179"/>
                <a:ext cx="465619" cy="369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</a:t>
                </a:r>
              </a:p>
            </p:txBody>
          </p:sp>
        </p:grpSp>
        <p:sp>
          <p:nvSpPr>
            <p:cNvPr id="12" name="Snip Same Side Corner Rectangle 37"/>
            <p:cNvSpPr/>
            <p:nvPr/>
          </p:nvSpPr>
          <p:spPr>
            <a:xfrm>
              <a:off x="6455951" y="3727221"/>
              <a:ext cx="814007" cy="582163"/>
            </a:xfrm>
            <a:prstGeom prst="snip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000" dirty="0" smtClean="0">
                  <a:solidFill>
                    <a:schemeClr val="tx1"/>
                  </a:solidFill>
                </a:rPr>
                <a:t>Σημείο 2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Συζητηση</a:t>
            </a:r>
            <a:r>
              <a:rPr lang="el-GR" dirty="0" smtClean="0"/>
              <a:t> </a:t>
            </a:r>
            <a:r>
              <a:rPr lang="el-GR" dirty="0" err="1" smtClean="0"/>
              <a:t>μεσα</a:t>
            </a:r>
            <a:r>
              <a:rPr lang="el-GR" dirty="0" smtClean="0"/>
              <a:t> στην </a:t>
            </a:r>
            <a:r>
              <a:rPr lang="el-GR" dirty="0" err="1" smtClean="0"/>
              <a:t>ταξη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069109"/>
            <a:ext cx="8245474" cy="4373563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Δοκίμασες </a:t>
            </a:r>
            <a:r>
              <a:rPr lang="el-GR" dirty="0" smtClean="0"/>
              <a:t>στροφές PIVOT και SPIN; Τι ανακάλυψες</a:t>
            </a:r>
            <a:r>
              <a:rPr lang="el-GR" dirty="0" smtClean="0"/>
              <a:t>;</a:t>
            </a:r>
            <a:endParaRPr lang="en-US" dirty="0"/>
          </a:p>
          <a:p>
            <a:pPr marL="274320" lvl="1" indent="0">
              <a:buNone/>
            </a:pPr>
            <a:r>
              <a:rPr lang="el-GR" sz="2100" dirty="0" smtClean="0">
                <a:solidFill>
                  <a:srgbClr val="FF0000"/>
                </a:solidFill>
              </a:rPr>
              <a:t>Οι στροφές </a:t>
            </a:r>
            <a:r>
              <a:rPr lang="el-GR" sz="2100" dirty="0" err="1" smtClean="0">
                <a:solidFill>
                  <a:srgbClr val="FF0000"/>
                </a:solidFill>
              </a:rPr>
              <a:t>Pivot</a:t>
            </a:r>
            <a:r>
              <a:rPr lang="el-GR" sz="2100" dirty="0" smtClean="0">
                <a:solidFill>
                  <a:srgbClr val="FF0000"/>
                </a:solidFill>
              </a:rPr>
              <a:t> ήταν καλές για </a:t>
            </a:r>
            <a:r>
              <a:rPr lang="el-GR" sz="2100" dirty="0" smtClean="0">
                <a:solidFill>
                  <a:srgbClr val="FF0000"/>
                </a:solidFill>
              </a:rPr>
              <a:t>την Πρόκληση </a:t>
            </a:r>
            <a:r>
              <a:rPr lang="el-GR" sz="2100" dirty="0" smtClean="0">
                <a:solidFill>
                  <a:srgbClr val="FF0000"/>
                </a:solidFill>
              </a:rPr>
              <a:t>1, αλλά για </a:t>
            </a:r>
            <a:r>
              <a:rPr lang="el-GR" sz="2100" dirty="0" smtClean="0">
                <a:solidFill>
                  <a:srgbClr val="FF0000"/>
                </a:solidFill>
              </a:rPr>
              <a:t>την Πρόκληση </a:t>
            </a:r>
            <a:r>
              <a:rPr lang="el-GR" sz="2100" dirty="0" smtClean="0">
                <a:solidFill>
                  <a:srgbClr val="FF0000"/>
                </a:solidFill>
              </a:rPr>
              <a:t>2, αν χρησιμοποιούσαμε στροφές </a:t>
            </a:r>
            <a:r>
              <a:rPr lang="el-GR" sz="2100" dirty="0" err="1" smtClean="0">
                <a:solidFill>
                  <a:srgbClr val="FF0000"/>
                </a:solidFill>
              </a:rPr>
              <a:t>Pivot</a:t>
            </a:r>
            <a:r>
              <a:rPr lang="el-GR" sz="2100" dirty="0" smtClean="0">
                <a:solidFill>
                  <a:srgbClr val="FF0000"/>
                </a:solidFill>
              </a:rPr>
              <a:t>, ήμασταν πιο μακριά από τη βάση.</a:t>
            </a:r>
          </a:p>
          <a:p>
            <a:pPr marL="0" lvl="1" indent="0">
              <a:spcAft>
                <a:spcPts val="600"/>
              </a:spcAft>
              <a:buNone/>
            </a:pPr>
            <a:endParaRPr lang="el-GR" sz="2100" b="1" dirty="0" smtClean="0"/>
          </a:p>
          <a:p>
            <a:pPr marL="0" lvl="1" indent="0">
              <a:spcAft>
                <a:spcPts val="600"/>
              </a:spcAft>
              <a:buNone/>
            </a:pPr>
            <a:r>
              <a:rPr lang="el-GR" sz="2100" b="1" dirty="0" smtClean="0"/>
              <a:t>Σε </a:t>
            </a:r>
            <a:r>
              <a:rPr lang="el-GR" sz="2100" b="1" dirty="0" smtClean="0"/>
              <a:t>ποιες καταστάσεις θα λειτουργούσε καλύτερα η μία και σε ποιες  η άλλη;</a:t>
            </a:r>
            <a:r>
              <a:rPr lang="en-US" sz="2100" b="1" dirty="0" smtClean="0"/>
              <a:t> </a:t>
            </a:r>
            <a:endParaRPr lang="en-US" sz="2100" b="1" dirty="0"/>
          </a:p>
          <a:p>
            <a:pPr marL="274320" lvl="1" indent="0">
              <a:buNone/>
            </a:pPr>
            <a:r>
              <a:rPr lang="el-GR" sz="2100" dirty="0" smtClean="0">
                <a:solidFill>
                  <a:srgbClr val="FF0000"/>
                </a:solidFill>
              </a:rPr>
              <a:t>Οι στροφές </a:t>
            </a:r>
            <a:r>
              <a:rPr lang="en-US" sz="2100" dirty="0" smtClean="0">
                <a:solidFill>
                  <a:srgbClr val="FF0000"/>
                </a:solidFill>
              </a:rPr>
              <a:t>spin </a:t>
            </a:r>
            <a:r>
              <a:rPr lang="el-GR" sz="2100" dirty="0" smtClean="0">
                <a:solidFill>
                  <a:srgbClr val="FF0000"/>
                </a:solidFill>
              </a:rPr>
              <a:t>είναι καλύτερες για απότομες στροφές (μέρη όπου δεν υπάρχει αρκετός χώρος) και μένετε πιο κοντά στην αρχική σας θέση</a:t>
            </a:r>
            <a:r>
              <a:rPr lang="el-GR" dirty="0" smtClean="0"/>
              <a:t>.</a:t>
            </a:r>
          </a:p>
          <a:p>
            <a:pPr marL="274320" lvl="1" indent="0">
              <a:buNone/>
            </a:pPr>
            <a:endParaRPr lang="en-US" b="0" dirty="0">
              <a:solidFill>
                <a:srgbClr val="FF0000"/>
              </a:solidFill>
            </a:endParaRPr>
          </a:p>
          <a:p>
            <a:r>
              <a:rPr lang="el-GR" dirty="0" smtClean="0"/>
              <a:t>Τι </a:t>
            </a:r>
            <a:r>
              <a:rPr lang="el-GR" dirty="0" smtClean="0"/>
              <a:t>είναι PSEUDOCODE; Γιατί πιστεύετε ότι οι προγραμματιστές το βρίσκουν χρήσιμο; (ο </a:t>
            </a:r>
            <a:r>
              <a:rPr lang="el-GR" dirty="0" err="1" smtClean="0"/>
              <a:t>ψευδοκώδικας</a:t>
            </a:r>
            <a:r>
              <a:rPr lang="el-GR" dirty="0" smtClean="0"/>
              <a:t> είναι από το φύλλο εργασίας</a:t>
            </a:r>
            <a:r>
              <a:rPr lang="el-GR" dirty="0" smtClean="0"/>
              <a:t>)</a:t>
            </a:r>
          </a:p>
          <a:p>
            <a:pPr marL="274320" lvl="1" indent="0">
              <a:buNone/>
            </a:pPr>
            <a:r>
              <a:rPr lang="el-GR" sz="2100" dirty="0" smtClean="0">
                <a:solidFill>
                  <a:srgbClr val="FF0000"/>
                </a:solidFill>
              </a:rPr>
              <a:t> Ο </a:t>
            </a:r>
            <a:r>
              <a:rPr lang="el-GR" sz="2100" dirty="0" err="1" smtClean="0">
                <a:solidFill>
                  <a:srgbClr val="FF0000"/>
                </a:solidFill>
              </a:rPr>
              <a:t>ψευδοκώδικας</a:t>
            </a:r>
            <a:r>
              <a:rPr lang="el-GR" sz="2100" dirty="0" smtClean="0">
                <a:solidFill>
                  <a:srgbClr val="FF0000"/>
                </a:solidFill>
              </a:rPr>
              <a:t> επιτρέπει στους προγραμματιστές να γράφουν τον κώδικά τους σε </a:t>
            </a:r>
            <a:r>
              <a:rPr lang="el-GR" sz="2100" dirty="0" smtClean="0">
                <a:solidFill>
                  <a:srgbClr val="FF0000"/>
                </a:solidFill>
              </a:rPr>
              <a:t>φυσική γλώσσα προτού </a:t>
            </a:r>
            <a:r>
              <a:rPr lang="el-GR" sz="2100" dirty="0" smtClean="0">
                <a:solidFill>
                  <a:srgbClr val="FF0000"/>
                </a:solidFill>
              </a:rPr>
              <a:t>κωδικοποιήσουν σε μια γλώσσα προγραμματισμού. </a:t>
            </a:r>
            <a:r>
              <a:rPr lang="el-GR" sz="2100" dirty="0" smtClean="0">
                <a:solidFill>
                  <a:srgbClr val="FF0000"/>
                </a:solidFill>
              </a:rPr>
              <a:t>Σας επιτρέπει να σχεδιάζετε και να σκεφτείτε πριν καθίσετε να κωδικοποιήσετε. </a:t>
            </a:r>
            <a:r>
              <a:rPr lang="el-GR" sz="2100" dirty="0" smtClean="0">
                <a:solidFill>
                  <a:srgbClr val="FF0000"/>
                </a:solidFill>
              </a:rPr>
              <a:t>Σας επιτρέπει να μοιράζεστε τις ιδέες σας με άλλους με τους οποίους συνεργάζεστε σε μια </a:t>
            </a:r>
            <a:r>
              <a:rPr lang="el-GR" sz="2100" dirty="0" smtClean="0">
                <a:solidFill>
                  <a:srgbClr val="FF0000"/>
                </a:solidFill>
              </a:rPr>
              <a:t>φυσική γλώσσα</a:t>
            </a:r>
            <a:r>
              <a:rPr lang="el-GR" sz="2100" dirty="0" smtClean="0">
                <a:solidFill>
                  <a:srgbClr val="FF0000"/>
                </a:solidFill>
              </a:rPr>
              <a:t>.</a:t>
            </a:r>
            <a:endParaRPr lang="en-US" sz="21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6532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ΕΠΙΛΥΣΗ ΠΡΟΚΛΗΣΕΩΝ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2429" y="1260699"/>
            <a:ext cx="4100245" cy="4373563"/>
          </a:xfrm>
        </p:spPr>
        <p:txBody>
          <a:bodyPr/>
          <a:lstStyle/>
          <a:p>
            <a:pPr algn="ctr"/>
            <a:r>
              <a:rPr lang="el-GR" u="sng" dirty="0" smtClean="0">
                <a:solidFill>
                  <a:srgbClr val="00B050"/>
                </a:solidFill>
              </a:rPr>
              <a:t>Πρόκληση </a:t>
            </a:r>
            <a:r>
              <a:rPr lang="en-US" u="sng" dirty="0" smtClean="0">
                <a:solidFill>
                  <a:srgbClr val="00B050"/>
                </a:solidFill>
              </a:rPr>
              <a:t>2</a:t>
            </a:r>
          </a:p>
          <a:p>
            <a:r>
              <a:rPr lang="el-GR" b="0" dirty="0" smtClean="0"/>
              <a:t>Μάλλον χρησιμοποιήσατε </a:t>
            </a:r>
            <a:r>
              <a:rPr lang="el-GR" dirty="0" smtClean="0"/>
              <a:t>στροφή </a:t>
            </a:r>
            <a:r>
              <a:rPr lang="el-GR" dirty="0" err="1" smtClean="0"/>
              <a:t>spin</a:t>
            </a:r>
            <a:r>
              <a:rPr lang="el-GR" dirty="0" smtClean="0"/>
              <a:t> </a:t>
            </a:r>
            <a:r>
              <a:rPr lang="el-GR" b="0" dirty="0" smtClean="0"/>
              <a:t>γιατί είναι καλύτερη για απότομες στροφές και σε φέρνει στην ίδια ευθεία για την επιστροφή! </a:t>
            </a:r>
            <a:endParaRPr lang="en-US" b="0" dirty="0"/>
          </a:p>
        </p:txBody>
      </p:sp>
      <p:sp>
        <p:nvSpPr>
          <p:cNvPr id="42" name="Content Placeholder 2"/>
          <p:cNvSpPr txBox="1">
            <a:spLocks/>
          </p:cNvSpPr>
          <p:nvPr/>
        </p:nvSpPr>
        <p:spPr>
          <a:xfrm>
            <a:off x="282526" y="1260699"/>
            <a:ext cx="3922429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u="sng" dirty="0" smtClean="0">
                <a:solidFill>
                  <a:srgbClr val="00B050"/>
                </a:solidFill>
              </a:rPr>
              <a:t>Πρόκληση </a:t>
            </a:r>
            <a:r>
              <a:rPr lang="el-GR" u="sng" dirty="0" smtClean="0">
                <a:solidFill>
                  <a:srgbClr val="00B050"/>
                </a:solidFill>
              </a:rPr>
              <a:t>1</a:t>
            </a:r>
            <a:endParaRPr lang="en-US" u="sng" dirty="0" smtClean="0">
              <a:solidFill>
                <a:srgbClr val="00B050"/>
              </a:solidFill>
            </a:endParaRPr>
          </a:p>
          <a:p>
            <a:r>
              <a:rPr lang="el-GR" b="0" dirty="0" smtClean="0"/>
              <a:t>Μάλλον χρησιμοποιήσατε </a:t>
            </a:r>
            <a:r>
              <a:rPr lang="el-GR" b="0" dirty="0" smtClean="0"/>
              <a:t>κίνηση σε ευθεία και </a:t>
            </a:r>
            <a:r>
              <a:rPr lang="el-GR" dirty="0" smtClean="0"/>
              <a:t>στροφές </a:t>
            </a:r>
            <a:r>
              <a:rPr lang="el-GR" dirty="0" err="1" smtClean="0"/>
              <a:t>pivot</a:t>
            </a:r>
            <a:r>
              <a:rPr lang="el-GR" dirty="0" smtClean="0"/>
              <a:t> </a:t>
            </a:r>
            <a:r>
              <a:rPr lang="el-GR" b="0" dirty="0" smtClean="0"/>
              <a:t>για να πας γύρω από το τετράγωνο. </a:t>
            </a:r>
            <a:endParaRPr lang="en-US" b="0" dirty="0"/>
          </a:p>
        </p:txBody>
      </p:sp>
      <p:cxnSp>
        <p:nvCxnSpPr>
          <p:cNvPr id="54" name="Straight Connector 53"/>
          <p:cNvCxnSpPr/>
          <p:nvPr/>
        </p:nvCxnSpPr>
        <p:spPr>
          <a:xfrm flipV="1">
            <a:off x="4285673" y="1321379"/>
            <a:ext cx="9236" cy="447633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741879" y="3987992"/>
            <a:ext cx="1716544" cy="2159083"/>
            <a:chOff x="741879" y="3987992"/>
            <a:chExt cx="1716544" cy="2159083"/>
          </a:xfrm>
        </p:grpSpPr>
        <p:sp>
          <p:nvSpPr>
            <p:cNvPr id="37" name="Rectangle 36"/>
            <p:cNvSpPr/>
            <p:nvPr/>
          </p:nvSpPr>
          <p:spPr>
            <a:xfrm rot="18069342">
              <a:off x="1115964" y="4336499"/>
              <a:ext cx="1023290" cy="990305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8" name="Group 37"/>
            <p:cNvGrpSpPr/>
            <p:nvPr/>
          </p:nvGrpSpPr>
          <p:grpSpPr>
            <a:xfrm rot="18292411">
              <a:off x="1848335" y="5536987"/>
              <a:ext cx="572287" cy="647889"/>
              <a:chOff x="6517598" y="1384746"/>
              <a:chExt cx="1188616" cy="1371767"/>
            </a:xfrm>
          </p:grpSpPr>
          <p:grpSp>
            <p:nvGrpSpPr>
              <p:cNvPr id="45" name="Group 44"/>
              <p:cNvGrpSpPr/>
              <p:nvPr/>
            </p:nvGrpSpPr>
            <p:grpSpPr>
              <a:xfrm rot="5400000">
                <a:off x="6529015" y="1512901"/>
                <a:ext cx="1141996" cy="1164830"/>
                <a:chOff x="6310708" y="2215660"/>
                <a:chExt cx="809489" cy="898563"/>
              </a:xfrm>
            </p:grpSpPr>
            <p:sp>
              <p:nvSpPr>
                <p:cNvPr id="50" name="Rounded Rectangle 49"/>
                <p:cNvSpPr/>
                <p:nvPr/>
              </p:nvSpPr>
              <p:spPr>
                <a:xfrm>
                  <a:off x="6466603" y="2215660"/>
                  <a:ext cx="519438" cy="89856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Rounded Rectangle 50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73" name="Rounded Rectangle 72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74" name="Oval 73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46" name="TextBox 45"/>
              <p:cNvSpPr txBox="1"/>
              <p:nvPr/>
            </p:nvSpPr>
            <p:spPr>
              <a:xfrm>
                <a:off x="7216809" y="1384746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B</a:t>
                </a: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7240594" y="2387181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</a:t>
                </a:r>
              </a:p>
            </p:txBody>
          </p:sp>
        </p:grpSp>
        <p:cxnSp>
          <p:nvCxnSpPr>
            <p:cNvPr id="39" name="Straight Arrow Connector 38"/>
            <p:cNvCxnSpPr/>
            <p:nvPr/>
          </p:nvCxnSpPr>
          <p:spPr>
            <a:xfrm flipH="1">
              <a:off x="741879" y="3987992"/>
              <a:ext cx="559788" cy="9151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flipH="1" flipV="1">
              <a:off x="1579322" y="4004057"/>
              <a:ext cx="805571" cy="4689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flipV="1">
              <a:off x="1942058" y="4736697"/>
              <a:ext cx="506715" cy="85526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>
              <a:off x="751521" y="5156883"/>
              <a:ext cx="952935" cy="5258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17"/>
          <p:cNvGrpSpPr/>
          <p:nvPr/>
        </p:nvGrpSpPr>
        <p:grpSpPr>
          <a:xfrm>
            <a:off x="5684181" y="3613236"/>
            <a:ext cx="1937467" cy="2698610"/>
            <a:chOff x="5332491" y="3727221"/>
            <a:chExt cx="1937467" cy="2698610"/>
          </a:xfrm>
        </p:grpSpPr>
        <p:cxnSp>
          <p:nvCxnSpPr>
            <p:cNvPr id="44" name="Straight Arrow Connector 25"/>
            <p:cNvCxnSpPr/>
            <p:nvPr/>
          </p:nvCxnSpPr>
          <p:spPr>
            <a:xfrm flipV="1">
              <a:off x="6854868" y="4309384"/>
              <a:ext cx="0" cy="105397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5332491" y="5687167"/>
              <a:ext cx="125067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400" dirty="0" smtClean="0"/>
                <a:t>Σημείο εκκίνησης - τερματισμού</a:t>
              </a:r>
              <a:endParaRPr lang="en-US" sz="1400" dirty="0"/>
            </a:p>
          </p:txBody>
        </p:sp>
        <p:cxnSp>
          <p:nvCxnSpPr>
            <p:cNvPr id="48" name="Straight Arrow Connector 47"/>
            <p:cNvCxnSpPr/>
            <p:nvPr/>
          </p:nvCxnSpPr>
          <p:spPr>
            <a:xfrm flipH="1">
              <a:off x="6891067" y="4406104"/>
              <a:ext cx="1964" cy="99401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Snip Same Side Corner Rectangle 20"/>
            <p:cNvSpPr/>
            <p:nvPr/>
          </p:nvSpPr>
          <p:spPr>
            <a:xfrm>
              <a:off x="6439778" y="5843668"/>
              <a:ext cx="830180" cy="582163"/>
            </a:xfrm>
            <a:prstGeom prst="snip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100" dirty="0" smtClean="0">
                  <a:solidFill>
                    <a:schemeClr val="tx1"/>
                  </a:solidFill>
                </a:rPr>
                <a:t>Σημείο1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grpSp>
          <p:nvGrpSpPr>
            <p:cNvPr id="53" name="Group 27"/>
            <p:cNvGrpSpPr/>
            <p:nvPr/>
          </p:nvGrpSpPr>
          <p:grpSpPr>
            <a:xfrm rot="16200000">
              <a:off x="6589225" y="5294856"/>
              <a:ext cx="375339" cy="641886"/>
              <a:chOff x="6517605" y="892912"/>
              <a:chExt cx="1228884" cy="1863598"/>
            </a:xfrm>
          </p:grpSpPr>
          <p:grpSp>
            <p:nvGrpSpPr>
              <p:cNvPr id="56" name="Group 28"/>
              <p:cNvGrpSpPr/>
              <p:nvPr/>
            </p:nvGrpSpPr>
            <p:grpSpPr>
              <a:xfrm rot="5400000">
                <a:off x="6529023" y="1512901"/>
                <a:ext cx="1141996" cy="1164832"/>
                <a:chOff x="6310708" y="2215655"/>
                <a:chExt cx="809489" cy="898564"/>
              </a:xfrm>
            </p:grpSpPr>
            <p:sp>
              <p:nvSpPr>
                <p:cNvPr id="59" name="Rounded Rectangle 31"/>
                <p:cNvSpPr/>
                <p:nvPr/>
              </p:nvSpPr>
              <p:spPr>
                <a:xfrm>
                  <a:off x="6466604" y="2215655"/>
                  <a:ext cx="519438" cy="898564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" name="Rounded Rectangle 32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61" name="Rounded Rectangle 33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62" name="Oval 34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7" name="TextBox 29"/>
              <p:cNvSpPr txBox="1"/>
              <p:nvPr/>
            </p:nvSpPr>
            <p:spPr>
              <a:xfrm>
                <a:off x="7280870" y="892912"/>
                <a:ext cx="465619" cy="369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B</a:t>
                </a:r>
              </a:p>
            </p:txBody>
          </p:sp>
          <p:sp>
            <p:nvSpPr>
              <p:cNvPr id="58" name="TextBox 30"/>
              <p:cNvSpPr txBox="1"/>
              <p:nvPr/>
            </p:nvSpPr>
            <p:spPr>
              <a:xfrm>
                <a:off x="7240603" y="2387179"/>
                <a:ext cx="465619" cy="369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</a:t>
                </a:r>
              </a:p>
            </p:txBody>
          </p:sp>
        </p:grpSp>
        <p:sp>
          <p:nvSpPr>
            <p:cNvPr id="55" name="Snip Same Side Corner Rectangle 37"/>
            <p:cNvSpPr/>
            <p:nvPr/>
          </p:nvSpPr>
          <p:spPr>
            <a:xfrm>
              <a:off x="6455951" y="3727221"/>
              <a:ext cx="814007" cy="582163"/>
            </a:xfrm>
            <a:prstGeom prst="snip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000" dirty="0" smtClean="0">
                  <a:solidFill>
                    <a:schemeClr val="tx1"/>
                  </a:solidFill>
                </a:rPr>
                <a:t>Σημείο 2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2926526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65" y="439032"/>
            <a:ext cx="8245475" cy="1371600"/>
          </a:xfrm>
        </p:spPr>
        <p:txBody>
          <a:bodyPr/>
          <a:lstStyle/>
          <a:p>
            <a:r>
              <a:rPr lang="en-US" dirty="0"/>
              <a:t>CREDITS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1343"/>
            <a:ext cx="8245474" cy="4596546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l-GR" sz="1800" dirty="0" smtClean="0"/>
              <a:t>Μέρος του παρόντος υλικού προέκυψε από προσαρμογή των μαθημάτων των </a:t>
            </a:r>
            <a:r>
              <a:rPr lang="el-GR" sz="1800" dirty="0" err="1" smtClean="0"/>
              <a:t>Sanjay</a:t>
            </a:r>
            <a:r>
              <a:rPr lang="el-GR" sz="1800" dirty="0" smtClean="0"/>
              <a:t> </a:t>
            </a:r>
            <a:r>
              <a:rPr lang="el-GR" sz="1800" dirty="0" err="1" smtClean="0"/>
              <a:t>Seshan</a:t>
            </a:r>
            <a:r>
              <a:rPr lang="el-GR" sz="1800" dirty="0" smtClean="0"/>
              <a:t> και </a:t>
            </a:r>
            <a:r>
              <a:rPr lang="el-GR" sz="1800" dirty="0" err="1" smtClean="0"/>
              <a:t>Arvind</a:t>
            </a:r>
            <a:r>
              <a:rPr lang="el-GR" sz="1800" dirty="0" smtClean="0"/>
              <a:t> </a:t>
            </a:r>
            <a:r>
              <a:rPr lang="el-GR" sz="1800" dirty="0" err="1" smtClean="0"/>
              <a:t>Seshan</a:t>
            </a:r>
            <a:r>
              <a:rPr lang="el-GR" sz="1800" dirty="0" smtClean="0"/>
              <a:t> που διατίθενται στη διεύθυνση </a:t>
            </a:r>
            <a:r>
              <a:rPr lang="el-GR" sz="1800" dirty="0" smtClean="0">
                <a:hlinkClick r:id="rId3"/>
              </a:rPr>
              <a:t>www.ev3lessons.com</a:t>
            </a:r>
            <a:endParaRPr lang="el-GR" sz="1800" dirty="0" smtClean="0"/>
          </a:p>
          <a:p>
            <a:pPr marL="342900" indent="-342900">
              <a:buFont typeface="Arial"/>
              <a:buChar char="•"/>
            </a:pPr>
            <a:r>
              <a:rPr lang="el-GR" sz="1800" dirty="0" smtClean="0"/>
              <a:t>Μέρος του παρόντος υλικού προέκυψε από προσαρμογή των μαθημάτων «Προγραμματισμός με το ΚΙΤ ρομποτικής LEGO MINDSTORMS EV3» Σύλλογος Εκπαιδευτικών Πληροφορικής Χίου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EV3Lessons.com 2020 (Last edit: 12/21/2019)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NonCommercial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ShareAlike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 4.0 International License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543612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ΑΝΤΙΚΕΙΜΕΝΑ ΜΑΘΗΣΗΣ</a:t>
            </a:r>
            <a:br>
              <a:rPr lang="el-G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el-GR" dirty="0" smtClean="0"/>
              <a:t>1. Πώς να στρίβετε το </a:t>
            </a:r>
            <a:r>
              <a:rPr lang="el-GR" dirty="0" err="1" smtClean="0"/>
              <a:t>robot</a:t>
            </a:r>
            <a:r>
              <a:rPr lang="el-GR" dirty="0" smtClean="0"/>
              <a:t> ένα προκαθορισμένο αριθμό μοιρών</a:t>
            </a:r>
          </a:p>
          <a:p>
            <a:pPr marL="457200" indent="-457200"/>
            <a:r>
              <a:rPr lang="el-GR" dirty="0" smtClean="0"/>
              <a:t>2. Ποιες οι διαφορές μεταξύ στροφής </a:t>
            </a:r>
            <a:r>
              <a:rPr lang="el-GR" dirty="0" err="1" smtClean="0"/>
              <a:t>Spin</a:t>
            </a:r>
            <a:r>
              <a:rPr lang="el-GR" dirty="0" smtClean="0"/>
              <a:t> και στροφής </a:t>
            </a:r>
            <a:r>
              <a:rPr lang="el-GR" dirty="0" err="1" smtClean="0"/>
              <a:t>Pivot</a:t>
            </a:r>
            <a:endParaRPr lang="el-GR" dirty="0" smtClean="0"/>
          </a:p>
          <a:p>
            <a:pPr marL="457200" indent="-457200"/>
            <a:r>
              <a:rPr lang="el-GR" dirty="0" smtClean="0"/>
              <a:t>3. Πώς προγραμματίζουμε αυτές τις 2 στροφές</a:t>
            </a:r>
          </a:p>
          <a:p>
            <a:pPr marL="457200" indent="-457200"/>
            <a:r>
              <a:rPr lang="el-GR" dirty="0" smtClean="0"/>
              <a:t>4. Ανεξάρτητη κίνηση τροχών </a:t>
            </a:r>
          </a:p>
          <a:p>
            <a:pPr marL="457200" indent="-457200"/>
            <a:r>
              <a:rPr lang="el-GR" dirty="0" smtClean="0"/>
              <a:t>5. Υπάρχει και το </a:t>
            </a:r>
            <a:r>
              <a:rPr lang="el-GR" dirty="0" err="1" smtClean="0"/>
              <a:t>move</a:t>
            </a:r>
            <a:r>
              <a:rPr lang="el-GR" dirty="0" smtClean="0"/>
              <a:t> </a:t>
            </a:r>
            <a:r>
              <a:rPr lang="el-GR" dirty="0" err="1" smtClean="0"/>
              <a:t>tank</a:t>
            </a:r>
            <a:r>
              <a:rPr lang="el-GR" dirty="0" smtClean="0"/>
              <a:t> </a:t>
            </a:r>
            <a:r>
              <a:rPr lang="el-GR" dirty="0" err="1" smtClean="0"/>
              <a:t>block</a:t>
            </a:r>
            <a:endParaRPr lang="el-GR" dirty="0" smtClean="0"/>
          </a:p>
          <a:p>
            <a:pPr marL="457200" indent="-457200"/>
            <a:r>
              <a:rPr lang="el-GR" dirty="0" smtClean="0"/>
              <a:t>6. Χρήση κινητήρα μεσαίων στροφών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i="1" dirty="0" smtClean="0"/>
              <a:t>5</a:t>
            </a:r>
            <a:r>
              <a:rPr lang="el-GR" i="1" baseline="30000" dirty="0" smtClean="0"/>
              <a:t>ο</a:t>
            </a:r>
            <a:r>
              <a:rPr lang="el-GR" i="1" dirty="0" smtClean="0"/>
              <a:t> ΠΡΟΤΥΠΟ ΓΥΜΝΑΣΙΟ ΧΑΛΚΙΔΑΣ</a:t>
            </a:r>
          </a:p>
          <a:p>
            <a:r>
              <a:rPr lang="el-GR" i="1" dirty="0" smtClean="0"/>
              <a:t>ΟΜΙΛΟΣ ΡΟΜΠΟΤΙΚΗΣ</a:t>
            </a:r>
            <a:endParaRPr lang="en-US" i="1" dirty="0"/>
          </a:p>
        </p:txBody>
      </p:sp>
    </p:spTree>
    <p:extLst>
      <p:ext uri="{BB962C8B-B14F-4D97-AF65-F5344CB8AC3E}">
        <p14:creationId xmlns="" xmlns:p14="http://schemas.microsoft.com/office/powerpoint/2010/main" val="1741291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3" name="Straight Connector 92"/>
          <p:cNvCxnSpPr/>
          <p:nvPr/>
        </p:nvCxnSpPr>
        <p:spPr>
          <a:xfrm>
            <a:off x="3584593" y="5364706"/>
            <a:ext cx="2257735" cy="12731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99153" y="5350552"/>
            <a:ext cx="2257735" cy="12731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76087" y="2251740"/>
            <a:ext cx="2380801" cy="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ΣΤΡΟΦΕΣ </a:t>
            </a:r>
            <a:r>
              <a:rPr lang="en-US" dirty="0" smtClean="0"/>
              <a:t>PIVOT VS. SPIN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76087" y="977739"/>
            <a:ext cx="5497869" cy="3693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180 μοιρών στροφή </a:t>
            </a:r>
            <a:r>
              <a:rPr lang="en-US" dirty="0" smtClean="0"/>
              <a:t>Pivot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6087" y="3868344"/>
            <a:ext cx="549786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180 μοιρών στροφή </a:t>
            </a:r>
            <a:r>
              <a:rPr lang="en-US" dirty="0" smtClean="0"/>
              <a:t>Spin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189" y="1255771"/>
            <a:ext cx="280502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b="1" dirty="0" err="1" smtClean="0"/>
              <a:t>To</a:t>
            </a:r>
            <a:r>
              <a:rPr lang="el-GR" b="1" dirty="0" smtClean="0"/>
              <a:t> </a:t>
            </a:r>
            <a:r>
              <a:rPr lang="el-GR" b="1" dirty="0" err="1" smtClean="0"/>
              <a:t>robot</a:t>
            </a:r>
            <a:r>
              <a:rPr lang="el-GR" b="1" dirty="0" smtClean="0"/>
              <a:t> σταματάει </a:t>
            </a:r>
          </a:p>
          <a:p>
            <a:pPr algn="just"/>
            <a:r>
              <a:rPr lang="el-GR" b="1" dirty="0" smtClean="0"/>
              <a:t>εφόσον στρίψει κατά 180 μοίρες. </a:t>
            </a:r>
            <a:endParaRPr lang="en-US" b="1" dirty="0" smtClean="0"/>
          </a:p>
          <a:p>
            <a:pPr algn="just"/>
            <a:endParaRPr lang="el-GR" b="1" dirty="0" smtClean="0"/>
          </a:p>
          <a:p>
            <a:pPr algn="just"/>
            <a:r>
              <a:rPr lang="el-GR" b="1" dirty="0" smtClean="0"/>
              <a:t>Στην στροφή </a:t>
            </a:r>
            <a:r>
              <a:rPr lang="el-GR" b="1" dirty="0" err="1" smtClean="0"/>
              <a:t>Spin</a:t>
            </a:r>
            <a:r>
              <a:rPr lang="el-GR" b="1" dirty="0" smtClean="0"/>
              <a:t>, το </a:t>
            </a:r>
          </a:p>
          <a:p>
            <a:pPr algn="just"/>
            <a:r>
              <a:rPr lang="el-GR" b="1" dirty="0" err="1" smtClean="0"/>
              <a:t>robot</a:t>
            </a:r>
            <a:r>
              <a:rPr lang="el-GR" b="1" dirty="0" smtClean="0"/>
              <a:t> μετακινείται πολύ </a:t>
            </a:r>
          </a:p>
          <a:p>
            <a:pPr algn="just"/>
            <a:r>
              <a:rPr lang="el-GR" b="1" dirty="0" smtClean="0"/>
              <a:t>λιγότερο, αυτό είναι </a:t>
            </a:r>
          </a:p>
          <a:p>
            <a:pPr algn="just"/>
            <a:r>
              <a:rPr lang="el-GR" b="1" dirty="0" smtClean="0"/>
              <a:t>βολικό για στροφές σε </a:t>
            </a:r>
          </a:p>
          <a:p>
            <a:pPr algn="just"/>
            <a:r>
              <a:rPr lang="el-GR" b="1" dirty="0" smtClean="0"/>
              <a:t>περιορισμένους χώρους.</a:t>
            </a:r>
            <a:r>
              <a:rPr lang="en-US" b="1" dirty="0" smtClean="0"/>
              <a:t> </a:t>
            </a:r>
            <a:r>
              <a:rPr lang="el-GR" b="1" dirty="0" smtClean="0"/>
              <a:t>Οι στροφές </a:t>
            </a:r>
            <a:r>
              <a:rPr lang="el-GR" b="1" dirty="0" err="1" smtClean="0"/>
              <a:t>Spin</a:t>
            </a:r>
            <a:r>
              <a:rPr lang="el-GR" b="1" dirty="0" smtClean="0"/>
              <a:t> είναι λίγο γρηγορότερες αλλά έχουν μικρότερη ακρίβεια.</a:t>
            </a:r>
            <a:endParaRPr lang="en-US" b="1" dirty="0" smtClean="0"/>
          </a:p>
          <a:p>
            <a:pPr algn="just"/>
            <a:endParaRPr lang="el-GR" b="1" dirty="0" smtClean="0"/>
          </a:p>
          <a:p>
            <a:pPr algn="just"/>
            <a:r>
              <a:rPr lang="el-GR" b="1" dirty="0" smtClean="0"/>
              <a:t>Όποτε έχεις να κάνεις μία στροφή, θα πρέπει να επιλέξεις την κατάλληλη.</a:t>
            </a:r>
            <a:endParaRPr lang="en-US" b="1" dirty="0"/>
          </a:p>
        </p:txBody>
      </p:sp>
      <p:grpSp>
        <p:nvGrpSpPr>
          <p:cNvPr id="10" name="Group 9"/>
          <p:cNvGrpSpPr/>
          <p:nvPr/>
        </p:nvGrpSpPr>
        <p:grpSpPr>
          <a:xfrm rot="10800000">
            <a:off x="4133980" y="4741368"/>
            <a:ext cx="1164830" cy="1126313"/>
            <a:chOff x="6507215" y="1439970"/>
            <a:chExt cx="1164830" cy="1407778"/>
          </a:xfrm>
        </p:grpSpPr>
        <p:grpSp>
          <p:nvGrpSpPr>
            <p:cNvPr id="11" name="Group 10"/>
            <p:cNvGrpSpPr/>
            <p:nvPr/>
          </p:nvGrpSpPr>
          <p:grpSpPr>
            <a:xfrm rot="5400000">
              <a:off x="6518632" y="1512901"/>
              <a:ext cx="1141996" cy="1164830"/>
              <a:chOff x="6310708" y="2223670"/>
              <a:chExt cx="809489" cy="898563"/>
            </a:xfrm>
          </p:grpSpPr>
          <p:sp>
            <p:nvSpPr>
              <p:cNvPr id="14" name="Rounded Rectangle 13"/>
              <p:cNvSpPr/>
              <p:nvPr/>
            </p:nvSpPr>
            <p:spPr>
              <a:xfrm>
                <a:off x="6451830" y="2223670"/>
                <a:ext cx="519438" cy="898563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ounded Rectangle 14"/>
              <p:cNvSpPr/>
              <p:nvPr/>
            </p:nvSpPr>
            <p:spPr>
              <a:xfrm>
                <a:off x="6979076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16" name="Rounded Rectangle 15"/>
              <p:cNvSpPr/>
              <p:nvPr/>
            </p:nvSpPr>
            <p:spPr>
              <a:xfrm>
                <a:off x="6310708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17" name="Oval 16"/>
              <p:cNvSpPr>
                <a:spLocks noChangeAspect="1"/>
              </p:cNvSpPr>
              <p:nvPr/>
            </p:nvSpPr>
            <p:spPr>
              <a:xfrm>
                <a:off x="6621904" y="2247641"/>
                <a:ext cx="179290" cy="166284"/>
              </a:xfrm>
              <a:prstGeom prst="ellipse">
                <a:avLst/>
              </a:prstGeom>
              <a:solidFill>
                <a:srgbClr val="FF0000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 rot="10800000">
              <a:off x="7092564" y="1439970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 rot="10800000">
              <a:off x="7102544" y="2478417"/>
              <a:ext cx="465620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</a:t>
              </a: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457200" y="4373571"/>
            <a:ext cx="1708440" cy="370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Αρχική θέση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894082" y="4375841"/>
            <a:ext cx="1708440" cy="370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Τελική θέση 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482172" y="5404910"/>
            <a:ext cx="13390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Κίνηση Κινητήρα Β και Κινητήρα </a:t>
            </a:r>
            <a:r>
              <a:rPr lang="en-US" dirty="0" smtClean="0"/>
              <a:t>C</a:t>
            </a:r>
            <a:endParaRPr lang="en-US" dirty="0"/>
          </a:p>
        </p:txBody>
      </p:sp>
      <p:grpSp>
        <p:nvGrpSpPr>
          <p:cNvPr id="38" name="Group 37"/>
          <p:cNvGrpSpPr/>
          <p:nvPr/>
        </p:nvGrpSpPr>
        <p:grpSpPr>
          <a:xfrm rot="10800000">
            <a:off x="4051860" y="2570197"/>
            <a:ext cx="1164830" cy="1120703"/>
            <a:chOff x="6507215" y="1439970"/>
            <a:chExt cx="1164830" cy="1428169"/>
          </a:xfrm>
        </p:grpSpPr>
        <p:grpSp>
          <p:nvGrpSpPr>
            <p:cNvPr id="39" name="Group 38"/>
            <p:cNvGrpSpPr/>
            <p:nvPr/>
          </p:nvGrpSpPr>
          <p:grpSpPr>
            <a:xfrm rot="5400000">
              <a:off x="6518632" y="1512901"/>
              <a:ext cx="1141996" cy="1164830"/>
              <a:chOff x="6310708" y="2223670"/>
              <a:chExt cx="809489" cy="898563"/>
            </a:xfrm>
          </p:grpSpPr>
          <p:sp>
            <p:nvSpPr>
              <p:cNvPr id="42" name="Rounded Rectangle 41"/>
              <p:cNvSpPr/>
              <p:nvPr/>
            </p:nvSpPr>
            <p:spPr>
              <a:xfrm>
                <a:off x="6451830" y="2223670"/>
                <a:ext cx="519438" cy="898563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Rounded Rectangle 42"/>
              <p:cNvSpPr/>
              <p:nvPr/>
            </p:nvSpPr>
            <p:spPr>
              <a:xfrm>
                <a:off x="6979076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44" name="Rounded Rectangle 43"/>
              <p:cNvSpPr/>
              <p:nvPr/>
            </p:nvSpPr>
            <p:spPr>
              <a:xfrm>
                <a:off x="6310708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45" name="Oval 44"/>
              <p:cNvSpPr>
                <a:spLocks noChangeAspect="1"/>
              </p:cNvSpPr>
              <p:nvPr/>
            </p:nvSpPr>
            <p:spPr>
              <a:xfrm>
                <a:off x="6621904" y="2247641"/>
                <a:ext cx="179290" cy="166284"/>
              </a:xfrm>
              <a:prstGeom prst="ellipse">
                <a:avLst/>
              </a:prstGeom>
              <a:solidFill>
                <a:srgbClr val="FF0000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0" name="TextBox 39"/>
            <p:cNvSpPr txBox="1"/>
            <p:nvPr/>
          </p:nvSpPr>
          <p:spPr>
            <a:xfrm rot="10800000">
              <a:off x="7092564" y="1439970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 rot="10800000">
              <a:off x="7102544" y="2498808"/>
              <a:ext cx="465620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</a:t>
              </a: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2342777" y="2331936"/>
            <a:ext cx="13390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Κίνηση Κινητήρα Β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457200" y="2918543"/>
            <a:ext cx="1708440" cy="370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Αρχική θέση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3894858" y="1725371"/>
            <a:ext cx="1708440" cy="370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Τελική θέση </a:t>
            </a:r>
            <a:endParaRPr lang="en-US" dirty="0"/>
          </a:p>
        </p:txBody>
      </p:sp>
      <p:grpSp>
        <p:nvGrpSpPr>
          <p:cNvPr id="89" name="Group 88"/>
          <p:cNvGrpSpPr/>
          <p:nvPr/>
        </p:nvGrpSpPr>
        <p:grpSpPr>
          <a:xfrm>
            <a:off x="892871" y="1619169"/>
            <a:ext cx="1386064" cy="1149437"/>
            <a:chOff x="892871" y="1599143"/>
            <a:chExt cx="1386064" cy="1464787"/>
          </a:xfrm>
        </p:grpSpPr>
        <p:grpSp>
          <p:nvGrpSpPr>
            <p:cNvPr id="30" name="Group 29"/>
            <p:cNvGrpSpPr/>
            <p:nvPr/>
          </p:nvGrpSpPr>
          <p:grpSpPr>
            <a:xfrm>
              <a:off x="892871" y="1599143"/>
              <a:ext cx="1199001" cy="1464787"/>
              <a:chOff x="6507213" y="1291726"/>
              <a:chExt cx="1199001" cy="1464787"/>
            </a:xfrm>
          </p:grpSpPr>
          <p:grpSp>
            <p:nvGrpSpPr>
              <p:cNvPr id="31" name="Group 30"/>
              <p:cNvGrpSpPr/>
              <p:nvPr/>
            </p:nvGrpSpPr>
            <p:grpSpPr>
              <a:xfrm rot="5400000">
                <a:off x="6518630" y="1512901"/>
                <a:ext cx="1141996" cy="1164830"/>
                <a:chOff x="6310708" y="2223671"/>
                <a:chExt cx="809489" cy="898563"/>
              </a:xfrm>
            </p:grpSpPr>
            <p:sp>
              <p:nvSpPr>
                <p:cNvPr id="34" name="Rounded Rectangle 33"/>
                <p:cNvSpPr/>
                <p:nvPr/>
              </p:nvSpPr>
              <p:spPr>
                <a:xfrm>
                  <a:off x="6451830" y="2223671"/>
                  <a:ext cx="519438" cy="89856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Rounded Rectangle 34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36" name="Rounded Rectangle 35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37" name="Oval 36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2" name="TextBox 31"/>
              <p:cNvSpPr txBox="1"/>
              <p:nvPr/>
            </p:nvSpPr>
            <p:spPr>
              <a:xfrm>
                <a:off x="7216809" y="1291726"/>
                <a:ext cx="465620" cy="369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B</a:t>
                </a: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7240594" y="2387181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</a:t>
                </a:r>
              </a:p>
            </p:txBody>
          </p:sp>
        </p:grpSp>
        <p:cxnSp>
          <p:nvCxnSpPr>
            <p:cNvPr id="53" name="Curved Connector 52"/>
            <p:cNvCxnSpPr/>
            <p:nvPr/>
          </p:nvCxnSpPr>
          <p:spPr>
            <a:xfrm>
              <a:off x="1930037" y="1876829"/>
              <a:ext cx="348898" cy="393929"/>
            </a:xfrm>
            <a:prstGeom prst="curvedConnector2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Group 87"/>
          <p:cNvGrpSpPr/>
          <p:nvPr/>
        </p:nvGrpSpPr>
        <p:grpSpPr>
          <a:xfrm>
            <a:off x="648829" y="4706212"/>
            <a:ext cx="1485589" cy="1155897"/>
            <a:chOff x="648829" y="4735413"/>
            <a:chExt cx="1485589" cy="1444755"/>
          </a:xfrm>
        </p:grpSpPr>
        <p:grpSp>
          <p:nvGrpSpPr>
            <p:cNvPr id="18" name="Group 17"/>
            <p:cNvGrpSpPr/>
            <p:nvPr/>
          </p:nvGrpSpPr>
          <p:grpSpPr>
            <a:xfrm>
              <a:off x="809518" y="4735413"/>
              <a:ext cx="1199001" cy="1444755"/>
              <a:chOff x="6507213" y="1311758"/>
              <a:chExt cx="1199001" cy="1444755"/>
            </a:xfrm>
          </p:grpSpPr>
          <p:grpSp>
            <p:nvGrpSpPr>
              <p:cNvPr id="19" name="Group 18"/>
              <p:cNvGrpSpPr/>
              <p:nvPr/>
            </p:nvGrpSpPr>
            <p:grpSpPr>
              <a:xfrm rot="5400000">
                <a:off x="6518630" y="1512901"/>
                <a:ext cx="1141996" cy="1164830"/>
                <a:chOff x="6310708" y="2223671"/>
                <a:chExt cx="809489" cy="898563"/>
              </a:xfrm>
            </p:grpSpPr>
            <p:sp>
              <p:nvSpPr>
                <p:cNvPr id="22" name="Rounded Rectangle 21"/>
                <p:cNvSpPr/>
                <p:nvPr/>
              </p:nvSpPr>
              <p:spPr>
                <a:xfrm>
                  <a:off x="6451830" y="2223671"/>
                  <a:ext cx="519438" cy="89856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Rounded Rectangle 22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24" name="Rounded Rectangle 23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25" name="Oval 24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0" name="TextBox 19"/>
              <p:cNvSpPr txBox="1"/>
              <p:nvPr/>
            </p:nvSpPr>
            <p:spPr>
              <a:xfrm>
                <a:off x="7216809" y="1311758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B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7240594" y="2387181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</a:t>
                </a:r>
              </a:p>
            </p:txBody>
          </p:sp>
        </p:grpSp>
        <p:cxnSp>
          <p:nvCxnSpPr>
            <p:cNvPr id="58" name="Curved Connector 57"/>
            <p:cNvCxnSpPr/>
            <p:nvPr/>
          </p:nvCxnSpPr>
          <p:spPr>
            <a:xfrm>
              <a:off x="1785520" y="4980768"/>
              <a:ext cx="348898" cy="393929"/>
            </a:xfrm>
            <a:prstGeom prst="curvedConnector2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urved Connector 76"/>
            <p:cNvCxnSpPr/>
            <p:nvPr/>
          </p:nvCxnSpPr>
          <p:spPr>
            <a:xfrm rot="16200000" flipV="1">
              <a:off x="643486" y="5573839"/>
              <a:ext cx="438638" cy="427951"/>
            </a:xfrm>
            <a:prstGeom prst="curvedConnector3">
              <a:avLst>
                <a:gd name="adj1" fmla="val 2789"/>
              </a:avLst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1" name="Straight Connector 90"/>
          <p:cNvCxnSpPr/>
          <p:nvPr/>
        </p:nvCxnSpPr>
        <p:spPr>
          <a:xfrm>
            <a:off x="3393155" y="2219824"/>
            <a:ext cx="2380801" cy="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775674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creen Shot 2019-12-21 at 2.15.5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6121" y="4853940"/>
            <a:ext cx="5016500" cy="9017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ΠΩΣ ΚΑΝΕΙΣ ΣΤΡΟΦΗ </a:t>
            </a:r>
            <a:r>
              <a:rPr lang="en-US" dirty="0" smtClean="0"/>
              <a:t>PIVOT </a:t>
            </a:r>
            <a:r>
              <a:rPr lang="en-US" dirty="0" err="1" smtClean="0"/>
              <a:t>kai</a:t>
            </a:r>
            <a:r>
              <a:rPr lang="en-US" dirty="0" smtClean="0"/>
              <a:t> Spin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471743390"/>
              </p:ext>
            </p:extLst>
          </p:nvPr>
        </p:nvGraphicFramePr>
        <p:xfrm>
          <a:off x="729916" y="1535189"/>
          <a:ext cx="7693293" cy="2713191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02882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63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7033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9777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03423">
                <a:tc gridSpan="4">
                  <a:txBody>
                    <a:bodyPr/>
                    <a:lstStyle/>
                    <a:p>
                      <a:pPr lvl="1" algn="ctr"/>
                      <a:r>
                        <a:rPr lang="en-US" dirty="0"/>
                        <a:t>Steering Value</a:t>
                      </a:r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pPr algn="dist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dist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dist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4596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-50</a:t>
                      </a:r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-100</a:t>
                      </a:r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4258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5258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Pivot </a:t>
                      </a:r>
                      <a:r>
                        <a:rPr lang="el-GR" dirty="0" smtClean="0"/>
                        <a:t>στροφή δεξιά</a:t>
                      </a:r>
                      <a:endParaRPr lang="en-US" dirty="0"/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Pivot </a:t>
                      </a:r>
                      <a:r>
                        <a:rPr lang="el-GR" dirty="0" smtClean="0"/>
                        <a:t>στροφή αριστερά </a:t>
                      </a:r>
                      <a:endParaRPr lang="en-US" dirty="0"/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Spin </a:t>
                      </a:r>
                      <a:r>
                        <a:rPr lang="el-GR" dirty="0" smtClean="0"/>
                        <a:t>στροφή δεξιά</a:t>
                      </a:r>
                      <a:endParaRPr lang="en-US" dirty="0"/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Spin</a:t>
                      </a:r>
                      <a:r>
                        <a:rPr lang="en-US" baseline="0"/>
                        <a:t> </a:t>
                      </a:r>
                      <a:r>
                        <a:rPr lang="el-GR" smtClean="0"/>
                        <a:t>στροφή αριστερά </a:t>
                      </a:r>
                      <a:endParaRPr lang="en-US" dirty="0"/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" name="Oval 13"/>
          <p:cNvSpPr/>
          <p:nvPr/>
        </p:nvSpPr>
        <p:spPr>
          <a:xfrm flipV="1">
            <a:off x="4206427" y="4968875"/>
            <a:ext cx="826396" cy="534458"/>
          </a:xfrm>
          <a:prstGeom prst="ellipse">
            <a:avLst/>
          </a:prstGeom>
          <a:noFill/>
          <a:ln w="57150" cmpd="sng"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668978" y="5570974"/>
            <a:ext cx="3160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Change Steering value here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291186" y="2383237"/>
            <a:ext cx="1144819" cy="1069096"/>
            <a:chOff x="892871" y="1572048"/>
            <a:chExt cx="1386064" cy="1452220"/>
          </a:xfrm>
        </p:grpSpPr>
        <p:grpSp>
          <p:nvGrpSpPr>
            <p:cNvPr id="11" name="Group 10"/>
            <p:cNvGrpSpPr/>
            <p:nvPr/>
          </p:nvGrpSpPr>
          <p:grpSpPr>
            <a:xfrm>
              <a:off x="892871" y="1572048"/>
              <a:ext cx="1199001" cy="1452220"/>
              <a:chOff x="6507213" y="1264631"/>
              <a:chExt cx="1199001" cy="1452220"/>
            </a:xfrm>
          </p:grpSpPr>
          <p:grpSp>
            <p:nvGrpSpPr>
              <p:cNvPr id="16" name="Group 15"/>
              <p:cNvGrpSpPr/>
              <p:nvPr/>
            </p:nvGrpSpPr>
            <p:grpSpPr>
              <a:xfrm rot="5400000">
                <a:off x="6518630" y="1512901"/>
                <a:ext cx="1141996" cy="1164830"/>
                <a:chOff x="6310708" y="2223671"/>
                <a:chExt cx="809489" cy="898563"/>
              </a:xfrm>
            </p:grpSpPr>
            <p:sp>
              <p:nvSpPr>
                <p:cNvPr id="19" name="Rounded Rectangle 18"/>
                <p:cNvSpPr/>
                <p:nvPr/>
              </p:nvSpPr>
              <p:spPr>
                <a:xfrm>
                  <a:off x="6451830" y="2223671"/>
                  <a:ext cx="519438" cy="89856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Rounded Rectangle 19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21" name="Rounded Rectangle 20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24" name="Oval 23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7" name="TextBox 16"/>
              <p:cNvSpPr txBox="1"/>
              <p:nvPr/>
            </p:nvSpPr>
            <p:spPr>
              <a:xfrm>
                <a:off x="7204218" y="1264631"/>
                <a:ext cx="46561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B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7240595" y="2347519"/>
                <a:ext cx="46561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</a:t>
                </a:r>
              </a:p>
            </p:txBody>
          </p:sp>
        </p:grpSp>
        <p:cxnSp>
          <p:nvCxnSpPr>
            <p:cNvPr id="12" name="Curved Connector 11"/>
            <p:cNvCxnSpPr/>
            <p:nvPr/>
          </p:nvCxnSpPr>
          <p:spPr>
            <a:xfrm>
              <a:off x="1930037" y="1876829"/>
              <a:ext cx="348898" cy="393929"/>
            </a:xfrm>
            <a:prstGeom prst="curvedConnector2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4981721" y="2416271"/>
            <a:ext cx="1302446" cy="1045659"/>
            <a:chOff x="648829" y="4659819"/>
            <a:chExt cx="1485589" cy="1520349"/>
          </a:xfrm>
        </p:grpSpPr>
        <p:grpSp>
          <p:nvGrpSpPr>
            <p:cNvPr id="26" name="Group 25"/>
            <p:cNvGrpSpPr/>
            <p:nvPr/>
          </p:nvGrpSpPr>
          <p:grpSpPr>
            <a:xfrm>
              <a:off x="809518" y="4659819"/>
              <a:ext cx="1199001" cy="1520349"/>
              <a:chOff x="6507213" y="1236164"/>
              <a:chExt cx="1199001" cy="1520349"/>
            </a:xfrm>
          </p:grpSpPr>
          <p:grpSp>
            <p:nvGrpSpPr>
              <p:cNvPr id="29" name="Group 28"/>
              <p:cNvGrpSpPr/>
              <p:nvPr/>
            </p:nvGrpSpPr>
            <p:grpSpPr>
              <a:xfrm rot="5400000">
                <a:off x="6518630" y="1512901"/>
                <a:ext cx="1141996" cy="1164830"/>
                <a:chOff x="6310708" y="2223671"/>
                <a:chExt cx="809489" cy="898563"/>
              </a:xfrm>
            </p:grpSpPr>
            <p:sp>
              <p:nvSpPr>
                <p:cNvPr id="32" name="Rounded Rectangle 31"/>
                <p:cNvSpPr/>
                <p:nvPr/>
              </p:nvSpPr>
              <p:spPr>
                <a:xfrm>
                  <a:off x="6451830" y="2223671"/>
                  <a:ext cx="519438" cy="89856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Rounded Rectangle 32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34" name="Rounded Rectangle 33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35" name="Oval 34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0" name="TextBox 29"/>
              <p:cNvSpPr txBox="1"/>
              <p:nvPr/>
            </p:nvSpPr>
            <p:spPr>
              <a:xfrm>
                <a:off x="7216809" y="1236164"/>
                <a:ext cx="465620" cy="369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B</a:t>
                </a: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7240594" y="2387181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</a:t>
                </a:r>
              </a:p>
            </p:txBody>
          </p:sp>
        </p:grpSp>
        <p:cxnSp>
          <p:nvCxnSpPr>
            <p:cNvPr id="27" name="Curved Connector 26"/>
            <p:cNvCxnSpPr/>
            <p:nvPr/>
          </p:nvCxnSpPr>
          <p:spPr>
            <a:xfrm>
              <a:off x="1785520" y="4980768"/>
              <a:ext cx="348898" cy="393929"/>
            </a:xfrm>
            <a:prstGeom prst="curvedConnector2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urved Connector 27"/>
            <p:cNvCxnSpPr/>
            <p:nvPr/>
          </p:nvCxnSpPr>
          <p:spPr>
            <a:xfrm rot="16200000" flipV="1">
              <a:off x="643486" y="5573839"/>
              <a:ext cx="438638" cy="427951"/>
            </a:xfrm>
            <a:prstGeom prst="curvedConnector3">
              <a:avLst>
                <a:gd name="adj1" fmla="val 2789"/>
              </a:avLst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3270002" y="2392632"/>
            <a:ext cx="990314" cy="1082863"/>
            <a:chOff x="6507213" y="1285591"/>
            <a:chExt cx="1199001" cy="1470922"/>
          </a:xfrm>
        </p:grpSpPr>
        <p:grpSp>
          <p:nvGrpSpPr>
            <p:cNvPr id="39" name="Group 38"/>
            <p:cNvGrpSpPr/>
            <p:nvPr/>
          </p:nvGrpSpPr>
          <p:grpSpPr>
            <a:xfrm rot="5400000">
              <a:off x="6518630" y="1512901"/>
              <a:ext cx="1141996" cy="1164830"/>
              <a:chOff x="6310708" y="2223671"/>
              <a:chExt cx="809489" cy="898563"/>
            </a:xfrm>
          </p:grpSpPr>
          <p:sp>
            <p:nvSpPr>
              <p:cNvPr id="42" name="Rounded Rectangle 41"/>
              <p:cNvSpPr/>
              <p:nvPr/>
            </p:nvSpPr>
            <p:spPr>
              <a:xfrm>
                <a:off x="6451830" y="2223671"/>
                <a:ext cx="519438" cy="898563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Rounded Rectangle 42"/>
              <p:cNvSpPr/>
              <p:nvPr/>
            </p:nvSpPr>
            <p:spPr>
              <a:xfrm>
                <a:off x="6979076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44" name="Rounded Rectangle 43"/>
              <p:cNvSpPr/>
              <p:nvPr/>
            </p:nvSpPr>
            <p:spPr>
              <a:xfrm>
                <a:off x="6310708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45" name="Oval 44"/>
              <p:cNvSpPr>
                <a:spLocks noChangeAspect="1"/>
              </p:cNvSpPr>
              <p:nvPr/>
            </p:nvSpPr>
            <p:spPr>
              <a:xfrm>
                <a:off x="6621904" y="2247641"/>
                <a:ext cx="179290" cy="166284"/>
              </a:xfrm>
              <a:prstGeom prst="ellipse">
                <a:avLst/>
              </a:prstGeom>
              <a:solidFill>
                <a:srgbClr val="FF0000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0" name="TextBox 39"/>
            <p:cNvSpPr txBox="1"/>
            <p:nvPr/>
          </p:nvSpPr>
          <p:spPr>
            <a:xfrm>
              <a:off x="7216809" y="1285591"/>
              <a:ext cx="4656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240594" y="2387181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</a:t>
              </a:r>
            </a:p>
          </p:txBody>
        </p:sp>
      </p:grpSp>
      <p:cxnSp>
        <p:nvCxnSpPr>
          <p:cNvPr id="46" name="Curved Connector 45"/>
          <p:cNvCxnSpPr/>
          <p:nvPr/>
        </p:nvCxnSpPr>
        <p:spPr>
          <a:xfrm flipV="1">
            <a:off x="4206427" y="3102824"/>
            <a:ext cx="288172" cy="290003"/>
          </a:xfrm>
          <a:prstGeom prst="curved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7" name="Group 46"/>
          <p:cNvGrpSpPr/>
          <p:nvPr/>
        </p:nvGrpSpPr>
        <p:grpSpPr>
          <a:xfrm>
            <a:off x="6739936" y="2391265"/>
            <a:ext cx="1192067" cy="1016461"/>
            <a:chOff x="648830" y="4702271"/>
            <a:chExt cx="1359689" cy="1477897"/>
          </a:xfrm>
        </p:grpSpPr>
        <p:grpSp>
          <p:nvGrpSpPr>
            <p:cNvPr id="48" name="Group 47"/>
            <p:cNvGrpSpPr/>
            <p:nvPr/>
          </p:nvGrpSpPr>
          <p:grpSpPr>
            <a:xfrm>
              <a:off x="809518" y="4702271"/>
              <a:ext cx="1199001" cy="1477897"/>
              <a:chOff x="6507213" y="1278616"/>
              <a:chExt cx="1199001" cy="1477897"/>
            </a:xfrm>
          </p:grpSpPr>
          <p:grpSp>
            <p:nvGrpSpPr>
              <p:cNvPr id="51" name="Group 50"/>
              <p:cNvGrpSpPr/>
              <p:nvPr/>
            </p:nvGrpSpPr>
            <p:grpSpPr>
              <a:xfrm rot="5400000">
                <a:off x="6518630" y="1512901"/>
                <a:ext cx="1141996" cy="1164830"/>
                <a:chOff x="6310708" y="2223671"/>
                <a:chExt cx="809489" cy="898563"/>
              </a:xfrm>
            </p:grpSpPr>
            <p:sp>
              <p:nvSpPr>
                <p:cNvPr id="54" name="Rounded Rectangle 53"/>
                <p:cNvSpPr/>
                <p:nvPr/>
              </p:nvSpPr>
              <p:spPr>
                <a:xfrm>
                  <a:off x="6451830" y="2223671"/>
                  <a:ext cx="519438" cy="89856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Rounded Rectangle 54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56" name="Rounded Rectangle 55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57" name="Oval 56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2" name="TextBox 51"/>
              <p:cNvSpPr txBox="1"/>
              <p:nvPr/>
            </p:nvSpPr>
            <p:spPr>
              <a:xfrm>
                <a:off x="7216809" y="1278616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B</a:t>
                </a: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7240594" y="2387181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</a:t>
                </a:r>
              </a:p>
            </p:txBody>
          </p:sp>
        </p:grpSp>
        <p:cxnSp>
          <p:nvCxnSpPr>
            <p:cNvPr id="50" name="Curved Connector 49"/>
            <p:cNvCxnSpPr/>
            <p:nvPr/>
          </p:nvCxnSpPr>
          <p:spPr>
            <a:xfrm rot="5400000">
              <a:off x="579473" y="5071186"/>
              <a:ext cx="566668" cy="427953"/>
            </a:xfrm>
            <a:prstGeom prst="curvedConnector3">
              <a:avLst>
                <a:gd name="adj1" fmla="val 5049"/>
              </a:avLst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8" name="Curved Connector 57"/>
          <p:cNvCxnSpPr/>
          <p:nvPr/>
        </p:nvCxnSpPr>
        <p:spPr>
          <a:xfrm flipV="1">
            <a:off x="7865480" y="3017374"/>
            <a:ext cx="288172" cy="290003"/>
          </a:xfrm>
          <a:prstGeom prst="curved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ight Arrow 3"/>
          <p:cNvSpPr/>
          <p:nvPr/>
        </p:nvSpPr>
        <p:spPr>
          <a:xfrm>
            <a:off x="1051560" y="4693920"/>
            <a:ext cx="1894840" cy="106172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Move Steering Block</a:t>
            </a:r>
          </a:p>
        </p:txBody>
      </p:sp>
    </p:spTree>
    <p:extLst>
      <p:ext uri="{BB962C8B-B14F-4D97-AF65-F5344CB8AC3E}">
        <p14:creationId xmlns="" xmlns:p14="http://schemas.microsoft.com/office/powerpoint/2010/main" val="615959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steering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244" y="983268"/>
            <a:ext cx="6411029" cy="5431775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Arial"/>
              <a:buChar char="•"/>
            </a:pPr>
            <a:r>
              <a:rPr lang="el-GR" dirty="0" smtClean="0"/>
              <a:t>Βρείτε </a:t>
            </a:r>
            <a:r>
              <a:rPr lang="el-GR" dirty="0" smtClean="0"/>
              <a:t>στην καρτέλα κίνησης στην </a:t>
            </a:r>
            <a:r>
              <a:rPr lang="el-GR" dirty="0" smtClean="0"/>
              <a:t>παλέτα</a:t>
            </a:r>
            <a:endParaRPr lang="en-US" dirty="0"/>
          </a:p>
          <a:p>
            <a:pPr marL="457200" indent="-457200"/>
            <a:endParaRPr lang="en-US" dirty="0"/>
          </a:p>
          <a:p>
            <a:pPr marL="457200" indent="-457200">
              <a:buFont typeface="Arial"/>
              <a:buChar char="•"/>
            </a:pPr>
            <a:endParaRPr lang="el-GR" dirty="0" smtClean="0"/>
          </a:p>
          <a:p>
            <a:pPr marL="457200" indent="-457200">
              <a:buFont typeface="Arial"/>
              <a:buChar char="•"/>
            </a:pPr>
            <a:endParaRPr lang="el-GR" dirty="0" smtClean="0"/>
          </a:p>
          <a:p>
            <a:pPr marL="457200" indent="-457200">
              <a:buFont typeface="Arial"/>
              <a:buChar char="•"/>
            </a:pPr>
            <a:endParaRPr lang="el-GR" dirty="0" smtClean="0"/>
          </a:p>
          <a:p>
            <a:pPr marL="457200" indent="-457200">
              <a:buFont typeface="Arial"/>
              <a:buChar char="•"/>
            </a:pPr>
            <a:endParaRPr lang="en-US" dirty="0"/>
          </a:p>
          <a:p>
            <a:pPr marL="457200" indent="-457200">
              <a:buFont typeface="Arial"/>
              <a:buChar char="•"/>
            </a:pPr>
            <a:r>
              <a:rPr lang="el-GR" dirty="0" smtClean="0"/>
              <a:t>Το πρώτο πεδίο (από </a:t>
            </a:r>
            <a:r>
              <a:rPr lang="el-GR" dirty="0" smtClean="0"/>
              <a:t>προεπιλογή ευθεία) καθορίζει την τιμή του τιμονιού. Κυμαίνεται από -100 έως 100. </a:t>
            </a:r>
            <a:endParaRPr lang="en-US" dirty="0"/>
          </a:p>
          <a:p>
            <a:pPr marL="457200" indent="-457200">
              <a:buFont typeface="Arial"/>
              <a:buChar char="•"/>
            </a:pPr>
            <a:endParaRPr lang="en-US" dirty="0"/>
          </a:p>
          <a:p>
            <a:pPr marL="457200" indent="-457200">
              <a:buFont typeface="Arial"/>
              <a:buChar char="•"/>
            </a:pPr>
            <a:r>
              <a:rPr lang="el-GR" dirty="0" smtClean="0"/>
              <a:t>Το δεύτερο πεδίο καθορίζει </a:t>
            </a:r>
            <a:r>
              <a:rPr lang="el-GR" dirty="0" smtClean="0"/>
              <a:t>την απόσταση που θα διανύσει και τη μονάδα της (περιστροφές, μοίρες ή δευτερόλεπτα). Θα χρησιμοποιήσουμε </a:t>
            </a:r>
            <a:r>
              <a:rPr lang="el-GR" dirty="0" smtClean="0"/>
              <a:t>μοίρες.</a:t>
            </a:r>
            <a:r>
              <a:rPr lang="en-US" dirty="0" smtClean="0"/>
              <a:t> </a:t>
            </a:r>
            <a:endParaRPr lang="en-US" dirty="0"/>
          </a:p>
          <a:p>
            <a:pPr marL="457200" indent="-457200">
              <a:buFont typeface="Arial"/>
              <a:buChar char="•"/>
            </a:pPr>
            <a:endParaRPr lang="en-US" dirty="0"/>
          </a:p>
          <a:p>
            <a:pPr marL="457200" indent="-457200">
              <a:buFont typeface="Arial"/>
              <a:buChar char="•"/>
            </a:pPr>
            <a:r>
              <a:rPr lang="el-GR" dirty="0" smtClean="0"/>
              <a:t>Το </a:t>
            </a:r>
            <a:r>
              <a:rPr lang="el-GR" dirty="0" smtClean="0"/>
              <a:t>τρίτο </a:t>
            </a:r>
            <a:r>
              <a:rPr lang="el-GR" dirty="0" smtClean="0"/>
              <a:t>πεδίο καθορίζει </a:t>
            </a:r>
            <a:r>
              <a:rPr lang="el-GR" dirty="0" smtClean="0"/>
              <a:t>την </a:t>
            </a:r>
            <a:r>
              <a:rPr lang="el-GR" dirty="0" smtClean="0"/>
              <a:t>ταχύτητα του ρομπότ (εύρος από -100 έως 100</a:t>
            </a:r>
            <a:r>
              <a:rPr lang="el-GR" dirty="0" smtClean="0"/>
              <a:t>).</a:t>
            </a:r>
            <a:endParaRPr lang="en-US" dirty="0"/>
          </a:p>
          <a:p>
            <a:pPr marL="457200" indent="-457200"/>
            <a:endParaRPr lang="en-US" dirty="0"/>
          </a:p>
          <a:p>
            <a:pPr marL="457200" indent="-457200"/>
            <a:r>
              <a:rPr lang="el-GR" sz="2300" i="1" dirty="0" smtClean="0"/>
              <a:t>Συμβουλή: χρησιμοποιήστε το</a:t>
            </a:r>
            <a:r>
              <a:rPr lang="en-US" sz="2300" i="1" dirty="0" smtClean="0"/>
              <a:t> </a:t>
            </a:r>
            <a:r>
              <a:rPr lang="en-US" sz="2300" i="1" dirty="0"/>
              <a:t>Control block Stop </a:t>
            </a:r>
            <a:endParaRPr lang="el-GR" sz="2300" i="1" dirty="0" smtClean="0"/>
          </a:p>
          <a:p>
            <a:pPr marL="457200" indent="-457200"/>
            <a:r>
              <a:rPr lang="en-US" sz="2300" i="1" dirty="0" smtClean="0"/>
              <a:t> </a:t>
            </a:r>
            <a:r>
              <a:rPr lang="el-GR" sz="2300" i="1" dirty="0" smtClean="0"/>
              <a:t> </a:t>
            </a:r>
            <a:r>
              <a:rPr lang="en-US" sz="2300" i="1" dirty="0" smtClean="0"/>
              <a:t>               </a:t>
            </a:r>
            <a:r>
              <a:rPr lang="el-GR" sz="2300" i="1" dirty="0" smtClean="0"/>
              <a:t> </a:t>
            </a:r>
            <a:r>
              <a:rPr lang="en-US" sz="2300" i="1" dirty="0" smtClean="0"/>
              <a:t> </a:t>
            </a:r>
            <a:r>
              <a:rPr lang="el-GR" sz="2300" i="1" dirty="0" smtClean="0"/>
              <a:t> </a:t>
            </a:r>
            <a:r>
              <a:rPr lang="el-GR" sz="2300" i="1" dirty="0" smtClean="0"/>
              <a:t>  για </a:t>
            </a:r>
            <a:r>
              <a:rPr lang="el-GR" sz="2300" i="1" dirty="0" smtClean="0"/>
              <a:t>να τερματίσετε το πρόγραμμα στο </a:t>
            </a:r>
            <a:endParaRPr lang="el-GR" sz="2300" i="1" dirty="0" smtClean="0"/>
          </a:p>
          <a:p>
            <a:pPr marL="457200" indent="-457200"/>
            <a:r>
              <a:rPr lang="el-GR" sz="2300" i="1" dirty="0" smtClean="0"/>
              <a:t>τέλος </a:t>
            </a:r>
            <a:r>
              <a:rPr lang="el-GR" sz="2300" i="1" dirty="0" smtClean="0"/>
              <a:t>του έργου σας</a:t>
            </a:r>
            <a:endParaRPr lang="en-US" sz="2300" i="1" dirty="0"/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endParaRPr lang="en-US" dirty="0"/>
          </a:p>
        </p:txBody>
      </p:sp>
      <p:pic>
        <p:nvPicPr>
          <p:cNvPr id="7" name="Picture 6" descr="Screen Shot 2019-12-21 at 2.16.0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1151" y="2715846"/>
            <a:ext cx="2132540" cy="1109135"/>
          </a:xfrm>
          <a:prstGeom prst="rect">
            <a:avLst/>
          </a:prstGeom>
          <a:ln>
            <a:solidFill>
              <a:srgbClr val="3366FF"/>
            </a:solidFill>
          </a:ln>
        </p:spPr>
      </p:pic>
      <p:pic>
        <p:nvPicPr>
          <p:cNvPr id="8" name="Picture 7" descr="Screen Shot 2019-12-21 at 2.16.12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1015" y="4126207"/>
            <a:ext cx="2270935" cy="901350"/>
          </a:xfrm>
          <a:prstGeom prst="rect">
            <a:avLst/>
          </a:prstGeom>
          <a:ln>
            <a:solidFill>
              <a:srgbClr val="3366FF"/>
            </a:solidFill>
          </a:ln>
        </p:spPr>
      </p:pic>
      <p:pic>
        <p:nvPicPr>
          <p:cNvPr id="10" name="Picture 9" descr="Screen Shot 2019-12-21 at 2.15.02 PM.p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26" t="-1006" r="57607" b="37249"/>
          <a:stretch/>
        </p:blipFill>
        <p:spPr>
          <a:xfrm>
            <a:off x="6410609" y="983268"/>
            <a:ext cx="2329856" cy="1612490"/>
          </a:xfrm>
          <a:prstGeom prst="rect">
            <a:avLst/>
          </a:prstGeom>
          <a:ln>
            <a:solidFill>
              <a:srgbClr val="3366FF"/>
            </a:solidFill>
          </a:ln>
        </p:spPr>
      </p:pic>
      <p:sp>
        <p:nvSpPr>
          <p:cNvPr id="11" name="Rectangle 10"/>
          <p:cNvSpPr/>
          <p:nvPr/>
        </p:nvSpPr>
        <p:spPr>
          <a:xfrm>
            <a:off x="6796899" y="1644406"/>
            <a:ext cx="1846792" cy="381000"/>
          </a:xfrm>
          <a:prstGeom prst="rect">
            <a:avLst/>
          </a:prstGeom>
          <a:noFill/>
          <a:ln w="76200" cmpd="sng"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Screen Shot 2019-12-21 at 2.33.14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182" y="5439793"/>
            <a:ext cx="1212759" cy="33920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2775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creen Shot 2019-12-21 at 2.22.2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5" y="2455654"/>
            <a:ext cx="4291542" cy="14654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ΣΤΡΟΦΗ </a:t>
            </a:r>
            <a:r>
              <a:rPr lang="el-GR" dirty="0" smtClean="0"/>
              <a:t>PIVOT ΚΑΤΑ 90 </a:t>
            </a:r>
            <a:r>
              <a:rPr lang="el-GR" dirty="0" smtClean="0"/>
              <a:t>ΜΟΙΡΕΣ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9419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6214186" y="2621445"/>
            <a:ext cx="884050" cy="610153"/>
          </a:xfrm>
          <a:prstGeom prst="rightArrow">
            <a:avLst/>
          </a:prstGeom>
          <a:solidFill>
            <a:srgbClr val="33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81192" y="4131993"/>
            <a:ext cx="735581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Προγραμμάτισε </a:t>
            </a:r>
            <a:r>
              <a:rPr lang="el-GR" sz="2400" dirty="0" smtClean="0">
                <a:solidFill>
                  <a:srgbClr val="FF0000"/>
                </a:solidFill>
              </a:rPr>
              <a:t>το </a:t>
            </a:r>
            <a:r>
              <a:rPr lang="el-GR" sz="2400" dirty="0" err="1" smtClean="0">
                <a:solidFill>
                  <a:srgbClr val="FF0000"/>
                </a:solidFill>
              </a:rPr>
              <a:t>robot</a:t>
            </a:r>
            <a:r>
              <a:rPr lang="el-GR" sz="2400" dirty="0" smtClean="0">
                <a:solidFill>
                  <a:srgbClr val="FF0000"/>
                </a:solidFill>
              </a:rPr>
              <a:t> να στρίψει 90 μοίρες με στιλ </a:t>
            </a:r>
            <a:r>
              <a:rPr lang="el-GR" sz="2400" dirty="0" err="1" smtClean="0">
                <a:solidFill>
                  <a:srgbClr val="FF0000"/>
                </a:solidFill>
              </a:rPr>
              <a:t>Pivot</a:t>
            </a:r>
            <a:r>
              <a:rPr lang="el-GR" sz="2400" dirty="0" smtClean="0">
                <a:solidFill>
                  <a:srgbClr val="FF0000"/>
                </a:solidFill>
              </a:rPr>
              <a:t>.... </a:t>
            </a:r>
            <a:endParaRPr lang="el-GR" sz="2400" dirty="0" smtClean="0">
              <a:solidFill>
                <a:srgbClr val="FF0000"/>
              </a:solidFill>
            </a:endParaRPr>
          </a:p>
          <a:p>
            <a:r>
              <a:rPr lang="el-GR" sz="2400" dirty="0" err="1" smtClean="0">
                <a:solidFill>
                  <a:srgbClr val="FF0000"/>
                </a:solidFill>
              </a:rPr>
              <a:t>Δοκίμαστε</a:t>
            </a:r>
            <a:r>
              <a:rPr lang="el-GR" sz="2400" dirty="0" smtClean="0">
                <a:solidFill>
                  <a:srgbClr val="FF0000"/>
                </a:solidFill>
              </a:rPr>
              <a:t> </a:t>
            </a:r>
            <a:r>
              <a:rPr lang="el-GR" sz="2400" dirty="0" smtClean="0">
                <a:solidFill>
                  <a:srgbClr val="FF0000"/>
                </a:solidFill>
              </a:rPr>
              <a:t>και </a:t>
            </a:r>
            <a:r>
              <a:rPr lang="el-GR" sz="2400" dirty="0" err="1" smtClean="0">
                <a:solidFill>
                  <a:srgbClr val="FF0000"/>
                </a:solidFill>
              </a:rPr>
              <a:t>παρατήρηστε</a:t>
            </a:r>
            <a:r>
              <a:rPr lang="el-GR" sz="2400" dirty="0" smtClean="0">
                <a:solidFill>
                  <a:srgbClr val="FF0000"/>
                </a:solidFill>
              </a:rPr>
              <a:t> </a:t>
            </a:r>
            <a:r>
              <a:rPr lang="el-GR" sz="2400" dirty="0" smtClean="0">
                <a:solidFill>
                  <a:srgbClr val="FF0000"/>
                </a:solidFill>
              </a:rPr>
              <a:t>αν κάνει πραγματικά στροφή ορθής γωνίας… </a:t>
            </a:r>
            <a:endParaRPr lang="el-GR" sz="2400" dirty="0" smtClean="0">
              <a:solidFill>
                <a:srgbClr val="FF0000"/>
              </a:solidFill>
            </a:endParaRPr>
          </a:p>
          <a:p>
            <a:r>
              <a:rPr lang="el-GR" sz="2400" dirty="0" smtClean="0">
                <a:solidFill>
                  <a:srgbClr val="FF0000"/>
                </a:solidFill>
              </a:rPr>
              <a:t>Κάνει το ρομπότ σας στροφή ορθής γωνίας</a:t>
            </a:r>
            <a:endParaRPr lang="el-GR" sz="2400" dirty="0" smtClean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>
            <a:cxnSpLocks/>
          </p:cNvCxnSpPr>
          <p:nvPr/>
        </p:nvCxnSpPr>
        <p:spPr>
          <a:xfrm flipV="1">
            <a:off x="2860261" y="3448087"/>
            <a:ext cx="0" cy="764990"/>
          </a:xfrm>
          <a:prstGeom prst="straightConnector1">
            <a:avLst/>
          </a:prstGeom>
          <a:ln w="38100" cmpd="sng">
            <a:solidFill>
              <a:srgbClr val="D1282E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4495941" y="2270758"/>
            <a:ext cx="1386064" cy="1371767"/>
            <a:chOff x="892871" y="1692163"/>
            <a:chExt cx="1386064" cy="1371767"/>
          </a:xfrm>
        </p:grpSpPr>
        <p:grpSp>
          <p:nvGrpSpPr>
            <p:cNvPr id="16" name="Group 15"/>
            <p:cNvGrpSpPr/>
            <p:nvPr/>
          </p:nvGrpSpPr>
          <p:grpSpPr>
            <a:xfrm>
              <a:off x="892871" y="1692163"/>
              <a:ext cx="1199001" cy="1371767"/>
              <a:chOff x="6507213" y="1384746"/>
              <a:chExt cx="1199001" cy="1371767"/>
            </a:xfrm>
          </p:grpSpPr>
          <p:grpSp>
            <p:nvGrpSpPr>
              <p:cNvPr id="20" name="Group 19"/>
              <p:cNvGrpSpPr/>
              <p:nvPr/>
            </p:nvGrpSpPr>
            <p:grpSpPr>
              <a:xfrm rot="5400000">
                <a:off x="6518630" y="1512901"/>
                <a:ext cx="1141996" cy="1164830"/>
                <a:chOff x="6310708" y="2223671"/>
                <a:chExt cx="809489" cy="898563"/>
              </a:xfrm>
            </p:grpSpPr>
            <p:sp>
              <p:nvSpPr>
                <p:cNvPr id="23" name="Rounded Rectangle 22"/>
                <p:cNvSpPr/>
                <p:nvPr/>
              </p:nvSpPr>
              <p:spPr>
                <a:xfrm>
                  <a:off x="6451830" y="2223671"/>
                  <a:ext cx="519438" cy="89856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Rounded Rectangle 23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25" name="Rounded Rectangle 24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26" name="Oval 25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1" name="TextBox 20"/>
              <p:cNvSpPr txBox="1"/>
              <p:nvPr/>
            </p:nvSpPr>
            <p:spPr>
              <a:xfrm>
                <a:off x="7216809" y="1384746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B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7240594" y="2387181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</a:t>
                </a:r>
              </a:p>
            </p:txBody>
          </p:sp>
        </p:grpSp>
        <p:cxnSp>
          <p:nvCxnSpPr>
            <p:cNvPr id="18" name="Curved Connector 17"/>
            <p:cNvCxnSpPr/>
            <p:nvPr/>
          </p:nvCxnSpPr>
          <p:spPr>
            <a:xfrm>
              <a:off x="1930037" y="1876829"/>
              <a:ext cx="348898" cy="393929"/>
            </a:xfrm>
            <a:prstGeom prst="curvedConnector2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 rot="5400000">
            <a:off x="7354057" y="2240817"/>
            <a:ext cx="1199001" cy="1371767"/>
            <a:chOff x="6507213" y="1384746"/>
            <a:chExt cx="1199001" cy="1371767"/>
          </a:xfrm>
        </p:grpSpPr>
        <p:grpSp>
          <p:nvGrpSpPr>
            <p:cNvPr id="30" name="Group 29"/>
            <p:cNvGrpSpPr/>
            <p:nvPr/>
          </p:nvGrpSpPr>
          <p:grpSpPr>
            <a:xfrm rot="5400000">
              <a:off x="6518630" y="1512901"/>
              <a:ext cx="1141996" cy="1164830"/>
              <a:chOff x="6310708" y="2223671"/>
              <a:chExt cx="809489" cy="898563"/>
            </a:xfrm>
          </p:grpSpPr>
          <p:sp>
            <p:nvSpPr>
              <p:cNvPr id="33" name="Rounded Rectangle 32"/>
              <p:cNvSpPr/>
              <p:nvPr/>
            </p:nvSpPr>
            <p:spPr>
              <a:xfrm>
                <a:off x="6451830" y="2223671"/>
                <a:ext cx="519438" cy="898563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ounded Rectangle 33"/>
              <p:cNvSpPr/>
              <p:nvPr/>
            </p:nvSpPr>
            <p:spPr>
              <a:xfrm>
                <a:off x="6979076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35" name="Rounded Rectangle 34"/>
              <p:cNvSpPr/>
              <p:nvPr/>
            </p:nvSpPr>
            <p:spPr>
              <a:xfrm>
                <a:off x="6310708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36" name="Oval 35"/>
              <p:cNvSpPr>
                <a:spLocks noChangeAspect="1"/>
              </p:cNvSpPr>
              <p:nvPr/>
            </p:nvSpPr>
            <p:spPr>
              <a:xfrm>
                <a:off x="6621904" y="2247641"/>
                <a:ext cx="179290" cy="166284"/>
              </a:xfrm>
              <a:prstGeom prst="ellipse">
                <a:avLst/>
              </a:prstGeom>
              <a:solidFill>
                <a:srgbClr val="FF0000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7216809" y="1384746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240594" y="2387181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</a:t>
              </a: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6301774" y="2042855"/>
            <a:ext cx="6470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?</a:t>
            </a:r>
          </a:p>
        </p:txBody>
      </p:sp>
      <p:sp>
        <p:nvSpPr>
          <p:cNvPr id="37" name="Oval 36"/>
          <p:cNvSpPr/>
          <p:nvPr/>
        </p:nvSpPr>
        <p:spPr>
          <a:xfrm rot="10800000" flipV="1">
            <a:off x="1888677" y="2926499"/>
            <a:ext cx="1307490" cy="534458"/>
          </a:xfrm>
          <a:prstGeom prst="ellipse">
            <a:avLst/>
          </a:prstGeom>
          <a:noFill/>
          <a:ln w="57150" cmpd="sng"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1345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ΥΠΑΡΧΕΙ </a:t>
            </a:r>
            <a:r>
              <a:rPr lang="el-GR" dirty="0" smtClean="0"/>
              <a:t>ΚΑΙ Η ΛΥΣΗ ΤΟΥ PORT VIEW?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3200" dirty="0" smtClean="0"/>
              <a:t>Απάντηση: Χρησιμοποίησε το </a:t>
            </a:r>
            <a:r>
              <a:rPr lang="el-GR" sz="3200" dirty="0" err="1" smtClean="0"/>
              <a:t>port</a:t>
            </a:r>
            <a:r>
              <a:rPr lang="el-GR" sz="3200" dirty="0" smtClean="0"/>
              <a:t> </a:t>
            </a:r>
            <a:r>
              <a:rPr lang="el-GR" sz="3200" dirty="0" err="1" smtClean="0"/>
              <a:t>view</a:t>
            </a:r>
            <a:r>
              <a:rPr lang="el-GR" sz="3200" dirty="0" smtClean="0"/>
              <a:t> για να μετρήσεις την στροφή και κατόπιν χρησιμοποίησε τη μέτρηση ως μοίρες στροφής.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1771" y="3996333"/>
            <a:ext cx="3271738" cy="2392124"/>
          </a:xfrm>
          <a:prstGeom prst="rect">
            <a:avLst/>
          </a:prstGeom>
        </p:spPr>
      </p:pic>
      <p:pic>
        <p:nvPicPr>
          <p:cNvPr id="13" name="Picture 12" descr="Screen Shot 2019-12-21 at 2.22.29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375" y="4291862"/>
            <a:ext cx="4291542" cy="1465405"/>
          </a:xfrm>
          <a:prstGeom prst="rect">
            <a:avLst/>
          </a:prstGeom>
        </p:spPr>
      </p:pic>
      <p:sp>
        <p:nvSpPr>
          <p:cNvPr id="14" name="Oval 13"/>
          <p:cNvSpPr/>
          <p:nvPr/>
        </p:nvSpPr>
        <p:spPr>
          <a:xfrm rot="10800000" flipV="1">
            <a:off x="2142677" y="4762707"/>
            <a:ext cx="1307490" cy="534458"/>
          </a:xfrm>
          <a:prstGeom prst="ellipse">
            <a:avLst/>
          </a:prstGeom>
          <a:noFill/>
          <a:ln w="57150" cmpd="sng"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15227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TEACHER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6055"/>
            <a:ext cx="8245474" cy="437356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 smtClean="0"/>
              <a:t>Χωρίστε την τάξη σε </a:t>
            </a:r>
            <a:r>
              <a:rPr lang="el-GR" dirty="0" smtClean="0"/>
              <a:t>ομάδες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 smtClean="0"/>
              <a:t>Δώστε </a:t>
            </a:r>
            <a:r>
              <a:rPr lang="el-GR" dirty="0" smtClean="0"/>
              <a:t>σε κάθε ομάδα ένα αντίγραφο του φύλλου εργασίας </a:t>
            </a:r>
            <a:r>
              <a:rPr lang="el-GR" dirty="0" err="1" smtClean="0"/>
              <a:t>Turning</a:t>
            </a:r>
            <a:r>
              <a:rPr lang="el-GR" dirty="0" smtClean="0"/>
              <a:t> </a:t>
            </a:r>
            <a:r>
              <a:rPr lang="el-GR" dirty="0" err="1" smtClean="0"/>
              <a:t>Challenge</a:t>
            </a:r>
            <a:r>
              <a:rPr lang="el-GR" dirty="0" smtClean="0"/>
              <a:t> </a:t>
            </a:r>
            <a:endParaRPr lang="el-G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 smtClean="0"/>
              <a:t>Οι </a:t>
            </a:r>
            <a:r>
              <a:rPr lang="el-GR" dirty="0" smtClean="0"/>
              <a:t>λεπτομέρειες της πρόκλησης βρίσκονται </a:t>
            </a:r>
            <a:r>
              <a:rPr lang="el-GR" dirty="0" smtClean="0"/>
              <a:t>στις Διαφάνειες </a:t>
            </a:r>
            <a:r>
              <a:rPr lang="el-GR" dirty="0" smtClean="0"/>
              <a:t>9 </a:t>
            </a:r>
            <a:r>
              <a:rPr lang="el-GR" dirty="0" smtClean="0"/>
              <a:t>και 10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 smtClean="0"/>
              <a:t>Σελίδα </a:t>
            </a:r>
            <a:r>
              <a:rPr lang="el-GR" dirty="0" smtClean="0"/>
              <a:t>συζήτησης Διαφάνεια </a:t>
            </a:r>
            <a:r>
              <a:rPr lang="el-GR" dirty="0" smtClean="0"/>
              <a:t>11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 smtClean="0"/>
              <a:t>Λύση </a:t>
            </a:r>
            <a:r>
              <a:rPr lang="el-GR" dirty="0" smtClean="0"/>
              <a:t>πρόκλησης στη διαφάνεια </a:t>
            </a:r>
            <a:r>
              <a:rPr lang="el-GR" dirty="0" smtClean="0"/>
              <a:t>12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36365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870324"/>
          </a:xfrm>
        </p:spPr>
        <p:txBody>
          <a:bodyPr/>
          <a:lstStyle/>
          <a:p>
            <a:r>
              <a:rPr lang="el-GR" dirty="0" smtClean="0"/>
              <a:t>ΠΡΟΚΛΗΣΕΙΣ ΣΤΡΟΦΩΝ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3462953" y="4030682"/>
            <a:ext cx="1725434" cy="2130793"/>
            <a:chOff x="741879" y="3987992"/>
            <a:chExt cx="1725434" cy="2130793"/>
          </a:xfrm>
        </p:grpSpPr>
        <p:sp>
          <p:nvSpPr>
            <p:cNvPr id="6" name="Rectangle 5"/>
            <p:cNvSpPr/>
            <p:nvPr/>
          </p:nvSpPr>
          <p:spPr>
            <a:xfrm rot="18069342">
              <a:off x="1115964" y="4336499"/>
              <a:ext cx="1023290" cy="990305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Group 6"/>
            <p:cNvGrpSpPr/>
            <p:nvPr/>
          </p:nvGrpSpPr>
          <p:grpSpPr>
            <a:xfrm rot="18292411">
              <a:off x="1807741" y="5459213"/>
              <a:ext cx="572287" cy="746857"/>
              <a:chOff x="6517598" y="1175206"/>
              <a:chExt cx="1188616" cy="1581307"/>
            </a:xfrm>
          </p:grpSpPr>
          <p:grpSp>
            <p:nvGrpSpPr>
              <p:cNvPr id="8" name="Group 7"/>
              <p:cNvGrpSpPr/>
              <p:nvPr/>
            </p:nvGrpSpPr>
            <p:grpSpPr>
              <a:xfrm rot="5400000">
                <a:off x="6529015" y="1512901"/>
                <a:ext cx="1141996" cy="1164830"/>
                <a:chOff x="6310708" y="2215660"/>
                <a:chExt cx="809489" cy="898563"/>
              </a:xfrm>
            </p:grpSpPr>
            <p:sp>
              <p:nvSpPr>
                <p:cNvPr id="11" name="Rounded Rectangle 10"/>
                <p:cNvSpPr/>
                <p:nvPr/>
              </p:nvSpPr>
              <p:spPr>
                <a:xfrm>
                  <a:off x="6466603" y="2215660"/>
                  <a:ext cx="519438" cy="89856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Rounded Rectangle 11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13" name="Rounded Rectangle 12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14" name="Oval 13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9" name="TextBox 8"/>
              <p:cNvSpPr txBox="1"/>
              <p:nvPr/>
            </p:nvSpPr>
            <p:spPr>
              <a:xfrm>
                <a:off x="7235994" y="1175206"/>
                <a:ext cx="465621" cy="369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B</a:t>
                </a: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240594" y="2387181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</a:t>
                </a:r>
              </a:p>
            </p:txBody>
          </p:sp>
        </p:grpSp>
        <p:cxnSp>
          <p:nvCxnSpPr>
            <p:cNvPr id="16" name="Straight Arrow Connector 15"/>
            <p:cNvCxnSpPr/>
            <p:nvPr/>
          </p:nvCxnSpPr>
          <p:spPr>
            <a:xfrm flipH="1">
              <a:off x="741879" y="3987992"/>
              <a:ext cx="559788" cy="9151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H="1" flipV="1">
              <a:off x="1579322" y="4004057"/>
              <a:ext cx="805571" cy="4689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1942058" y="4736697"/>
              <a:ext cx="506715" cy="85526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751521" y="5156883"/>
              <a:ext cx="952935" cy="5258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35 - Θέση περιεχομένου"/>
          <p:cNvSpPr>
            <a:spLocks noGrp="1"/>
          </p:cNvSpPr>
          <p:nvPr>
            <p:ph idx="1"/>
          </p:nvPr>
        </p:nvSpPr>
        <p:spPr>
          <a:xfrm>
            <a:off x="294238" y="1322593"/>
            <a:ext cx="8245474" cy="4373563"/>
          </a:xfrm>
        </p:spPr>
        <p:txBody>
          <a:bodyPr/>
          <a:lstStyle/>
          <a:p>
            <a:pPr algn="ctr"/>
            <a:r>
              <a:rPr lang="el-GR" u="sng" dirty="0" smtClean="0">
                <a:solidFill>
                  <a:srgbClr val="00B050"/>
                </a:solidFill>
              </a:rPr>
              <a:t>Πρόκληση 1 </a:t>
            </a:r>
            <a:endParaRPr lang="en-US" u="sng" dirty="0" smtClean="0">
              <a:solidFill>
                <a:srgbClr val="00B05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b="0" dirty="0" smtClean="0"/>
              <a:t>Το </a:t>
            </a:r>
            <a:r>
              <a:rPr lang="el-GR" b="0" dirty="0" err="1" smtClean="0"/>
              <a:t>robot</a:t>
            </a:r>
            <a:r>
              <a:rPr lang="el-GR" b="0" dirty="0" smtClean="0"/>
              <a:t> περιπολεί γύρω από το τετράγωνο του σπιτιού σου. Θέλει να κάνει μία </a:t>
            </a:r>
            <a:r>
              <a:rPr lang="el-GR" b="0" dirty="0" smtClean="0">
                <a:solidFill>
                  <a:srgbClr val="C00000"/>
                </a:solidFill>
              </a:rPr>
              <a:t>πλήρη περιστροφή</a:t>
            </a:r>
            <a:endParaRPr lang="en-US" b="0" dirty="0" smtClean="0">
              <a:solidFill>
                <a:srgbClr val="C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b="0" dirty="0" smtClean="0"/>
              <a:t>Μπορείτε </a:t>
            </a:r>
            <a:r>
              <a:rPr lang="el-GR" b="0" dirty="0" smtClean="0"/>
              <a:t>να </a:t>
            </a:r>
            <a:r>
              <a:rPr lang="el-GR" b="0" dirty="0" smtClean="0"/>
              <a:t>προγραμματίσετε </a:t>
            </a:r>
            <a:r>
              <a:rPr lang="el-GR" b="0" dirty="0" smtClean="0"/>
              <a:t>το </a:t>
            </a:r>
            <a:r>
              <a:rPr lang="el-GR" b="0" dirty="0" err="1" smtClean="0"/>
              <a:t>robot</a:t>
            </a:r>
            <a:r>
              <a:rPr lang="el-GR" b="0" dirty="0" smtClean="0"/>
              <a:t> να κινείται ευθεία και να στρίβει αριστερά γύρω από το τετράγωνο? </a:t>
            </a:r>
            <a:endParaRPr lang="en-US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b="0" dirty="0" smtClean="0"/>
              <a:t>Χρησιμοποιήστε ένα τετράγωνο κουτί ή ταινία</a:t>
            </a:r>
            <a:endParaRPr lang="en-US" b="0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968356713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ginner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eginner" id="{2CEFEB64-C992-CF42-AC34-A2A7B15E4CF5}" vid="{484731AA-B6D9-C841-B3ED-40BE794FD840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7023</TotalTime>
  <Words>748</Words>
  <Application>Microsoft Macintosh PowerPoint</Application>
  <PresentationFormat>Προβολή στην οθόνη (4:3)</PresentationFormat>
  <Paragraphs>141</Paragraphs>
  <Slides>13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3</vt:i4>
      </vt:variant>
      <vt:variant>
        <vt:lpstr>Τίτλοι διαφανειών</vt:lpstr>
      </vt:variant>
      <vt:variant>
        <vt:i4>13</vt:i4>
      </vt:variant>
    </vt:vector>
  </HeadingPairs>
  <TitlesOfParts>
    <vt:vector size="16" baseType="lpstr">
      <vt:lpstr>Custom Design</vt:lpstr>
      <vt:lpstr>beginner</vt:lpstr>
      <vt:lpstr>1_Custom Design</vt:lpstr>
      <vt:lpstr>Διαφάνεια 1</vt:lpstr>
      <vt:lpstr>ΑΝΤΙΚΕΙΜΕΝΑ ΜΑΘΗΣΗΣ </vt:lpstr>
      <vt:lpstr>ΣΤΡΟΦΕΣ PIVOT VS. SPIN</vt:lpstr>
      <vt:lpstr>ΠΩΣ ΚΑΝΕΙΣ ΣΤΡΟΦΗ PIVOT kai Spin </vt:lpstr>
      <vt:lpstr>Move steering</vt:lpstr>
      <vt:lpstr>ΣΤΡΟΦΗ PIVOT ΚΑΤΑ 90 ΜΟΙΡΕΣ</vt:lpstr>
      <vt:lpstr>ΥΠΑΡΧΕΙ ΚΑΙ Η ΛΥΣΗ ΤΟΥ PORT VIEW? </vt:lpstr>
      <vt:lpstr>TEACHER INSTRUCTIONS</vt:lpstr>
      <vt:lpstr>ΠΡΟΚΛΗΣΕΙΣ ΣΤΡΟΦΩΝ</vt:lpstr>
      <vt:lpstr>ΠΡΟΚΛΗΣΕΙΣ ΣΤΡΟΦΩΝ</vt:lpstr>
      <vt:lpstr>Συζητηση μεσα στην ταξη</vt:lpstr>
      <vt:lpstr>ΕΠΙΛΥΣΗ ΠΡΟΚΛΗΣΕΩΝ</vt:lpstr>
      <vt:lpstr>CREDITS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EV3 PROGRAMMING Lesson</dc:title>
  <dc:creator>Sanjay Seshan</dc:creator>
  <cp:lastModifiedBy>ΕΛΕΑΝΑ ΚΕΣΚΙΝΗ</cp:lastModifiedBy>
  <cp:revision>48</cp:revision>
  <dcterms:created xsi:type="dcterms:W3CDTF">2014-08-07T02:19:13Z</dcterms:created>
  <dcterms:modified xsi:type="dcterms:W3CDTF">2022-12-07T17:31:38Z</dcterms:modified>
</cp:coreProperties>
</file>