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8" r:id="rId2"/>
  </p:sldMasterIdLst>
  <p:notesMasterIdLst>
    <p:notesMasterId r:id="rId18"/>
  </p:notesMasterIdLst>
  <p:handoutMasterIdLst>
    <p:handoutMasterId r:id="rId19"/>
  </p:handoutMasterIdLst>
  <p:sldIdLst>
    <p:sldId id="417" r:id="rId3"/>
    <p:sldId id="412" r:id="rId4"/>
    <p:sldId id="418" r:id="rId5"/>
    <p:sldId id="410" r:id="rId6"/>
    <p:sldId id="422" r:id="rId7"/>
    <p:sldId id="368" r:id="rId8"/>
    <p:sldId id="369" r:id="rId9"/>
    <p:sldId id="421" r:id="rId10"/>
    <p:sldId id="423" r:id="rId11"/>
    <p:sldId id="413" r:id="rId12"/>
    <p:sldId id="370" r:id="rId13"/>
    <p:sldId id="371" r:id="rId14"/>
    <p:sldId id="419" r:id="rId15"/>
    <p:sldId id="372" r:id="rId16"/>
    <p:sldId id="42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18" autoAdjust="0"/>
    <p:restoredTop sz="96327" autoAdjust="0"/>
  </p:normalViewPr>
  <p:slideViewPr>
    <p:cSldViewPr snapToGrid="0" snapToObject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3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9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Μάθημα 10ο : Αισθητήρας υπερήχων</a:t>
            </a:r>
          </a:p>
          <a:p>
            <a:r>
              <a:rPr lang="en-US" sz="2400" dirty="0" smtClean="0"/>
              <a:t>Ultrasonic Sensor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F083CB0-537A-DB48-A2A4-C789C40EE024}"/>
              </a:ext>
            </a:extLst>
          </p:cNvPr>
          <p:cNvSpPr txBox="1">
            <a:spLocks/>
          </p:cNvSpPr>
          <p:nvPr/>
        </p:nvSpPr>
        <p:spPr>
          <a:xfrm>
            <a:off x="4868091" y="272833"/>
            <a:ext cx="3897684" cy="1598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6" name="5 - Ορθογώνιο"/>
          <p:cNvSpPr/>
          <p:nvPr/>
        </p:nvSpPr>
        <p:spPr>
          <a:xfrm>
            <a:off x="669957" y="2082297"/>
            <a:ext cx="7568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  <a:latin typeface="+mj-lt"/>
                <a:cs typeface="Calibri" pitchFamily="34" charset="0"/>
              </a:rPr>
              <a:t>ΠΡΟΓΡΑΜΜΑΤΙΣΜΟΣ ΜΕ ΤΟ ΚΙΤ ΡΟΜΠΟΤΙΚΗΣ LEGO MINDSTORMS EV3</a:t>
            </a:r>
            <a:endParaRPr lang="en-US" sz="2800" b="1" dirty="0">
              <a:solidFill>
                <a:schemeClr val="tx2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1266" name="Picture 2" descr="EV3 Classroom LEGO® Education - Apps on Google 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498" y="272833"/>
            <a:ext cx="3446919" cy="1723460"/>
          </a:xfrm>
          <a:prstGeom prst="rect">
            <a:avLst/>
          </a:prstGeom>
          <a:noFill/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5097" y="5948127"/>
            <a:ext cx="3945988" cy="282095"/>
          </a:xfrm>
        </p:spPr>
        <p:txBody>
          <a:bodyPr/>
          <a:lstStyle/>
          <a:p>
            <a:r>
              <a:rPr lang="el-GR" dirty="0" smtClean="0"/>
              <a:t>ΟΜΙΛΟΣ ΡΟΜΠΟΤΙΚΗΣ - 5ο </a:t>
            </a:r>
            <a:r>
              <a:rPr lang="el-GR" dirty="0" smtClean="0"/>
              <a:t>ΠΡΟΤΥΠΟ ΓΥΜΝΑΣΙΟ ΧΑΛΚΙΔΑΣ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88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ΠΡΟΚΛΗΣΗ 3: ΑΚΟΛΟΥΘΟΥΜΕ ΤΟΝ ΣΚΥΛΟ (ΤΟ ΧΕΡΙ ΣΑΣ)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673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l-GR" dirty="0" smtClean="0"/>
              <a:t>ΠΡΟΚΛΗΣΗ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884903"/>
            <a:ext cx="8245474" cy="5241261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Αν το ρομπότ είναι πιο κοντά από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l-GR" dirty="0" smtClean="0">
                <a:solidFill>
                  <a:srgbClr val="FF0000"/>
                </a:solidFill>
              </a:rPr>
              <a:t> από το χέρι σας θα κινείται προς τα πίσω, διαφορετικά θα κινείται προς τα εμπρός.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l-GR" b="1" dirty="0" smtClean="0">
                <a:solidFill>
                  <a:srgbClr val="00B050"/>
                </a:solidFill>
              </a:rPr>
              <a:t>Βήματα 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l-GR" b="1" dirty="0" smtClean="0"/>
              <a:t>Βήμα 1: χρησιμοποιήστε μία επανάληψη (</a:t>
            </a:r>
            <a:r>
              <a:rPr lang="el-GR" b="1" dirty="0" err="1" smtClean="0"/>
              <a:t>loop</a:t>
            </a:r>
            <a:r>
              <a:rPr lang="el-GR" b="1" dirty="0" smtClean="0"/>
              <a:t>) που εκτελείται για πάντα. </a:t>
            </a:r>
          </a:p>
          <a:p>
            <a:pPr lvl="1"/>
            <a:r>
              <a:rPr lang="el-GR" b="1" dirty="0" smtClean="0"/>
              <a:t>Βήμα 2: Βάλτε μία εντολή επιλογής </a:t>
            </a:r>
            <a:r>
              <a:rPr lang="en-US" b="1" dirty="0" smtClean="0"/>
              <a:t>If-Else </a:t>
            </a:r>
            <a:r>
              <a:rPr lang="en-US" b="1" dirty="0"/>
              <a:t>block </a:t>
            </a:r>
            <a:r>
              <a:rPr lang="el-GR" b="1" dirty="0" smtClean="0"/>
              <a:t>από το </a:t>
            </a:r>
            <a:r>
              <a:rPr lang="en-US" b="1" dirty="0" smtClean="0"/>
              <a:t>Control </a:t>
            </a:r>
            <a:r>
              <a:rPr lang="en-US" b="1" dirty="0"/>
              <a:t>tab</a:t>
            </a:r>
          </a:p>
          <a:p>
            <a:pPr lvl="1"/>
            <a:r>
              <a:rPr lang="en-US" b="1" dirty="0" smtClean="0"/>
              <a:t>Step 3: </a:t>
            </a:r>
            <a:r>
              <a:rPr lang="el-GR" b="1" dirty="0" smtClean="0"/>
              <a:t>Στην εντολή επιλογής να ελέγχεται ο αισθητήρας υπερήχων.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Βήμα 4: Προσθέστε ένα μπλοκ </a:t>
            </a:r>
            <a:r>
              <a:rPr lang="el-GR" b="1" dirty="0" err="1" smtClean="0"/>
              <a:t>Move</a:t>
            </a:r>
            <a:r>
              <a:rPr lang="el-GR" b="1" dirty="0" smtClean="0"/>
              <a:t> </a:t>
            </a:r>
            <a:r>
              <a:rPr lang="el-GR" b="1" dirty="0" err="1" smtClean="0"/>
              <a:t>Steering</a:t>
            </a:r>
            <a:r>
              <a:rPr lang="el-GR" b="1" dirty="0" smtClean="0"/>
              <a:t> </a:t>
            </a:r>
            <a:r>
              <a:rPr lang="en-US" b="1" dirty="0" smtClean="0"/>
              <a:t>block</a:t>
            </a:r>
            <a:r>
              <a:rPr lang="el-GR" b="1" dirty="0" smtClean="0"/>
              <a:t> για να μετακινηθείτε ευθεία αργά, εάν </a:t>
            </a:r>
            <a:r>
              <a:rPr lang="en-US" b="1" dirty="0" smtClean="0"/>
              <a:t>TRUE</a:t>
            </a:r>
            <a:endParaRPr lang="el-GR" b="1" dirty="0" smtClean="0"/>
          </a:p>
          <a:p>
            <a:pPr lvl="1"/>
            <a:r>
              <a:rPr lang="el-GR" b="1" dirty="0" smtClean="0"/>
              <a:t>Βήμα 4: Διαφορετικά, ρυθμίστε ένα δεύτερο </a:t>
            </a:r>
            <a:r>
              <a:rPr lang="el-GR" b="1" dirty="0" err="1" smtClean="0"/>
              <a:t>Move</a:t>
            </a:r>
            <a:r>
              <a:rPr lang="el-GR" b="1" dirty="0" smtClean="0"/>
              <a:t> </a:t>
            </a:r>
            <a:r>
              <a:rPr lang="el-GR" b="1" dirty="0" err="1" smtClean="0"/>
              <a:t>Steering</a:t>
            </a:r>
            <a:r>
              <a:rPr lang="el-GR" b="1" dirty="0" smtClean="0"/>
              <a:t> </a:t>
            </a:r>
            <a:r>
              <a:rPr lang="en-US" b="1" dirty="0" smtClean="0"/>
              <a:t>block</a:t>
            </a:r>
            <a:r>
              <a:rPr lang="el-GR" b="1" dirty="0" smtClean="0"/>
              <a:t> ώστε να μετακινείται αργά προς τα πίσω εάν είναι FALSE</a:t>
            </a:r>
            <a:endParaRPr lang="en-US" b="1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D5751F-9C44-F248-B8E3-03EDF814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11" y="3687719"/>
            <a:ext cx="4067395" cy="813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0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l-GR" dirty="0" smtClean="0"/>
              <a:t>ΠΡΟΚΛΗΣΗ 3 </a:t>
            </a:r>
            <a:r>
              <a:rPr lang="el-GR" dirty="0" err="1" smtClean="0"/>
              <a:t>λυση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976" y="1339913"/>
            <a:ext cx="4852200" cy="34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884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ΠΡΟΚΛΗΣΗ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5058"/>
            <a:ext cx="8245474" cy="4931106"/>
          </a:xfrm>
        </p:spPr>
        <p:txBody>
          <a:bodyPr>
            <a:normAutofit/>
          </a:bodyPr>
          <a:lstStyle/>
          <a:p>
            <a:r>
              <a:rPr lang="el-GR" dirty="0" smtClean="0"/>
              <a:t>Το προηγούμενο ρομπότ κινείται συνέχεια. Μπορείτε να κάνετε το ρομπότ σας να ξεκουράζεται (σταματάει) όταν η απόσταση μεταξύ του χεριού (σκύλου) και του ρομπότ είναι ανάμεσα στις </a:t>
            </a:r>
            <a:r>
              <a:rPr lang="en-US" dirty="0" smtClean="0"/>
              <a:t>15-20 cm</a:t>
            </a:r>
            <a:r>
              <a:rPr lang="el-GR" dirty="0" smtClean="0"/>
              <a:t>;;; </a:t>
            </a:r>
            <a:endParaRPr lang="en-US" dirty="0" smtClean="0"/>
          </a:p>
          <a:p>
            <a:r>
              <a:rPr lang="el-GR" dirty="0" smtClean="0">
                <a:solidFill>
                  <a:srgbClr val="00B050"/>
                </a:solidFill>
              </a:rPr>
              <a:t>Βήματα: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l-GR" b="1" dirty="0" smtClean="0"/>
              <a:t>Βήμα 1: Χρησιμοποιήσετε το προηγούμενο πρόγραμμα και βάλτε το να ελέγχει αν είναι πάνω από </a:t>
            </a:r>
            <a:r>
              <a:rPr lang="en-US" b="1" dirty="0" smtClean="0"/>
              <a:t>15</a:t>
            </a:r>
            <a:r>
              <a:rPr lang="el-GR" b="1" dirty="0" smtClean="0"/>
              <a:t> ή κάτω από </a:t>
            </a:r>
            <a:r>
              <a:rPr lang="en-US" b="1" dirty="0" smtClean="0"/>
              <a:t>15 </a:t>
            </a:r>
            <a:r>
              <a:rPr lang="el-GR" b="1" dirty="0" smtClean="0"/>
              <a:t>η απόσταση σε </a:t>
            </a:r>
            <a:r>
              <a:rPr lang="en-US" b="1" dirty="0" smtClean="0"/>
              <a:t>cm</a:t>
            </a:r>
            <a:r>
              <a:rPr lang="el-GR" b="1" dirty="0" smtClean="0"/>
              <a:t>. </a:t>
            </a:r>
            <a:endParaRPr lang="en-US" b="1" dirty="0" smtClean="0"/>
          </a:p>
          <a:p>
            <a:pPr lvl="1"/>
            <a:r>
              <a:rPr lang="el-GR" b="1" dirty="0" smtClean="0"/>
              <a:t>Βήμα 2: Αν είναι πάνω από </a:t>
            </a:r>
            <a:r>
              <a:rPr lang="en-US" b="1" dirty="0" smtClean="0"/>
              <a:t>15</a:t>
            </a:r>
            <a:r>
              <a:rPr lang="el-GR" b="1" dirty="0" smtClean="0"/>
              <a:t> τότε στην περίπτωση αυτή βάλτε μία άλλη εντολή επιλογής που να ελέγχει αν είναι πάνω από </a:t>
            </a:r>
            <a:r>
              <a:rPr lang="en-US" b="1" dirty="0" smtClean="0"/>
              <a:t>20</a:t>
            </a:r>
            <a:r>
              <a:rPr lang="el-GR" b="1" dirty="0" smtClean="0"/>
              <a:t> ή όχι.</a:t>
            </a:r>
            <a:endParaRPr lang="en-US" b="1" dirty="0" smtClean="0"/>
          </a:p>
          <a:p>
            <a:pPr lvl="1"/>
            <a:r>
              <a:rPr lang="el-GR" b="1" dirty="0" smtClean="0"/>
              <a:t> Βήμα 3: Έτσι έχετε δημιουργήσει 3 καταστάσεις. Σε κάθε κατάσταση κάνετε το ρομπότ σας να κινείται ανάλογα.</a:t>
            </a:r>
            <a:endParaRPr lang="el-GR" b="1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/>
          </a:bodyPr>
          <a:lstStyle/>
          <a:p>
            <a:r>
              <a:rPr lang="el-GR" dirty="0" smtClean="0"/>
              <a:t>ΠΡΟΚΛΗΣΗ 4 </a:t>
            </a:r>
            <a:r>
              <a:rPr lang="el-GR" dirty="0" err="1" smtClean="0"/>
              <a:t>λυση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DBFD82-C3D0-8648-897E-C8A7DE6F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09" y="911370"/>
            <a:ext cx="5561675" cy="5214793"/>
          </a:xfrm>
          <a:prstGeom prst="rect">
            <a:avLst/>
          </a:prstGeom>
        </p:spPr>
      </p:pic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1327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1800" dirty="0" smtClean="0"/>
              <a:t>Μέρος του παρόντος υλικού προέκυψε από προσαρμογή των μαθημάτων των </a:t>
            </a:r>
            <a:r>
              <a:rPr lang="el-GR" sz="1800" dirty="0" err="1" smtClean="0"/>
              <a:t>Sanjay</a:t>
            </a:r>
            <a:r>
              <a:rPr lang="el-GR" sz="1800" dirty="0" smtClean="0"/>
              <a:t> </a:t>
            </a:r>
            <a:r>
              <a:rPr lang="el-GR" sz="1800" dirty="0" err="1" smtClean="0"/>
              <a:t>Seshan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Arvind</a:t>
            </a:r>
            <a:r>
              <a:rPr lang="el-GR" sz="1800" dirty="0" smtClean="0"/>
              <a:t> </a:t>
            </a:r>
            <a:r>
              <a:rPr lang="el-GR" sz="1800" dirty="0" err="1" smtClean="0"/>
              <a:t>Seshan</a:t>
            </a:r>
            <a:r>
              <a:rPr lang="el-GR" sz="1800" dirty="0" smtClean="0"/>
              <a:t> που διατίθενται στη διεύθυνση </a:t>
            </a:r>
            <a:r>
              <a:rPr lang="el-GR" sz="1800" dirty="0" smtClean="0">
                <a:hlinkClick r:id="rId2"/>
              </a:rPr>
              <a:t>www.ev3lessons.com</a:t>
            </a:r>
            <a:endParaRPr lang="el-GR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Μέρος του παρόντος υλικού προέκυψε από προσαρμογή των μαθημάτων «Προγραμματισμός με το ΚΙΤ ρομποτικής LEGO MINDSTORMS EV3» Σύλλογος Εκπαιδευτικών Πληροφορικής Χίου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Μέρος του παρόντος υλικού προέκυψε από το  Πανεπιστήμιο Αιγαίου / Τμήμα Μηχανικών Πληροφοριακών και Επικοινωνιακών Συστημάτων ΠΜΣ Διδακτική Πληροφορικής &amp; Επικοινωνιών / Φιλίππου Σ. - </a:t>
            </a:r>
            <a:r>
              <a:rPr lang="el-GR" sz="1800" dirty="0" err="1" smtClean="0"/>
              <a:t>Μαυρόπουλος</a:t>
            </a:r>
            <a:r>
              <a:rPr lang="el-GR" sz="1800" dirty="0" smtClean="0"/>
              <a:t> Ν. </a:t>
            </a:r>
            <a:r>
              <a:rPr lang="el-GR" sz="1800" dirty="0" err="1" smtClean="0"/>
              <a:t>icsdweb.aegean.gr</a:t>
            </a:r>
            <a:r>
              <a:rPr lang="el-GR" sz="1800" dirty="0" smtClean="0"/>
              <a:t>/</a:t>
            </a:r>
            <a:r>
              <a:rPr lang="el-GR" sz="1800" dirty="0" err="1" smtClean="0"/>
              <a:t>edurobots</a:t>
            </a:r>
            <a:r>
              <a:rPr lang="el-GR" sz="1800" dirty="0" smtClean="0"/>
              <a:t> 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536870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703" y="4381877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ΑΝΤΙΚΕΙΜΕΝΑ ΜΑΘΗΣΗΣ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χρησιμότητα ενός αισθητήρα υπερήχων (</a:t>
            </a:r>
            <a:r>
              <a:rPr lang="en-US" dirty="0" smtClean="0"/>
              <a:t>ultrasonic)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Πως χρησιμοποιούμε την εντολή αναμονής με τον αισθητήρα υπερήχων (</a:t>
            </a:r>
            <a:r>
              <a:rPr lang="en-US" dirty="0" smtClean="0"/>
              <a:t>Wait Until Ultrasonic Block) 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Ποια η διαφορά μεταξύ του </a:t>
            </a:r>
            <a:r>
              <a:rPr lang="en-US" dirty="0" smtClean="0"/>
              <a:t>Wait Until Ultrasonic Block </a:t>
            </a:r>
            <a:r>
              <a:rPr lang="el-GR" dirty="0" smtClean="0"/>
              <a:t>και του </a:t>
            </a:r>
            <a:r>
              <a:rPr lang="en-US" dirty="0" smtClean="0"/>
              <a:t>Ultrasonic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ΕΙΝΑΙ ΕΝΑΣ ΑΙΣΘΗΤΗΡΑΣ?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Ένας αισθητήρας επιτρέπει στο πρόγραμμα να υπολογίζει και να συλλέγει δεδομένα από το περιβάλλον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Οι αισθητήρες του EV3 είναι:</a:t>
            </a:r>
          </a:p>
          <a:p>
            <a:pPr marL="800100" lvl="1" indent="-342900"/>
            <a:r>
              <a:rPr lang="el-GR" dirty="0" smtClean="0"/>
              <a:t>Χρώματος – αναγνωρίζει χρώματα και φωτεινότητα </a:t>
            </a:r>
          </a:p>
          <a:p>
            <a:pPr marL="800100" lvl="1" indent="-342900"/>
            <a:r>
              <a:rPr lang="el-GR" dirty="0" smtClean="0"/>
              <a:t>Γυροσκόπιο – μετράει την επιτάχυνση στροφής του </a:t>
            </a:r>
            <a:r>
              <a:rPr lang="el-GR" dirty="0" err="1" smtClean="0"/>
              <a:t>robot</a:t>
            </a:r>
            <a:r>
              <a:rPr lang="el-GR" dirty="0" smtClean="0"/>
              <a:t> </a:t>
            </a:r>
          </a:p>
          <a:p>
            <a:pPr marL="800100" lvl="1" indent="-342900"/>
            <a:r>
              <a:rPr lang="el-GR" dirty="0" smtClean="0"/>
              <a:t>Υπερήχων – μετράει την απόσταση από κοντινές επιφάνειες </a:t>
            </a:r>
          </a:p>
          <a:p>
            <a:pPr marL="800100" lvl="1" indent="-342900"/>
            <a:r>
              <a:rPr lang="el-GR" dirty="0" smtClean="0"/>
              <a:t> Επαφής – μετράει την επαφή με μία επιφάνεια </a:t>
            </a:r>
          </a:p>
          <a:p>
            <a:pPr marL="800100" lvl="1" indent="-342900"/>
            <a:r>
              <a:rPr lang="el-GR" dirty="0" smtClean="0"/>
              <a:t> Άλλοι που διατίθενται στο εμπόριο (θερμοκρασίας, πυξίδας, υπέρυθρων…) 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126163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1274" y="5788465"/>
            <a:ext cx="1009791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Color Sensor</a:t>
            </a:r>
          </a:p>
        </p:txBody>
      </p:sp>
    </p:spTree>
    <p:extLst>
      <p:ext uri="{BB962C8B-B14F-4D97-AF65-F5344CB8AC3E}">
        <p14:creationId xmlns="" xmlns:p14="http://schemas.microsoft.com/office/powerpoint/2010/main" val="15910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>
            <a:normAutofit/>
          </a:bodyPr>
          <a:lstStyle/>
          <a:p>
            <a:r>
              <a:rPr lang="el-GR" dirty="0" smtClean="0"/>
              <a:t>ΑΙΘΗΤΗΡΑΣ ΥΠΕΡΗΧΩΝ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724277"/>
            <a:ext cx="8245474" cy="49431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 αισθητήρας υπερήχων μετράει την απόσταση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Τον χρησιμοποιούμε όταν θέλουμε να βεβαιωθούμε για την απόστασή μας από τον στόχο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Η απόσταση μετριέται σε ίντσες ή σε εκατοστά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Για να πάρουμε την τιμή του αισθητήρα χρησιμοποιούμε το </a:t>
            </a:r>
            <a:r>
              <a:rPr lang="el-GR" dirty="0" err="1" smtClean="0"/>
              <a:t>Ultrasonic</a:t>
            </a:r>
            <a:r>
              <a:rPr lang="el-GR" dirty="0" smtClean="0"/>
              <a:t> </a:t>
            </a:r>
            <a:r>
              <a:rPr lang="el-GR" dirty="0" err="1" smtClean="0"/>
              <a:t>Block</a:t>
            </a:r>
            <a:r>
              <a:rPr lang="el-GR" dirty="0" smtClean="0"/>
              <a:t>. Για να χρησιμοποιήσουμε τον αισθητήρα των υπερήχων ώστε να κάνουμε κάτι μέχρι μία απόσταση χρησιμοποιούμε την εντολή “</a:t>
            </a:r>
            <a:r>
              <a:rPr lang="el-GR" dirty="0" err="1" smtClean="0"/>
              <a:t>Wait</a:t>
            </a:r>
            <a:r>
              <a:rPr lang="el-GR" dirty="0" smtClean="0"/>
              <a:t> </a:t>
            </a:r>
            <a:r>
              <a:rPr lang="el-GR" dirty="0" err="1" smtClean="0"/>
              <a:t>Until</a:t>
            </a:r>
            <a:r>
              <a:rPr lang="el-GR" dirty="0" smtClean="0"/>
              <a:t>”.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0986" y="3695907"/>
            <a:ext cx="2921367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Wait for Ultrasonic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0988" y="4361420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 Ultrasonic Value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A9924FE-01FF-2D4C-865C-AD805316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39" y="3355514"/>
            <a:ext cx="5053048" cy="24210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F9BE41-6323-BC43-92C6-35FDFA1C2E96}"/>
              </a:ext>
            </a:extLst>
          </p:cNvPr>
          <p:cNvSpPr/>
          <p:nvPr/>
        </p:nvSpPr>
        <p:spPr>
          <a:xfrm>
            <a:off x="5788732" y="5062152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Ultrasonic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5E0393-090D-5E4E-AD2A-4A81ED4F89D9}"/>
              </a:ext>
            </a:extLst>
          </p:cNvPr>
          <p:cNvSpPr txBox="1"/>
          <p:nvPr/>
        </p:nvSpPr>
        <p:spPr>
          <a:xfrm>
            <a:off x="457199" y="5814284"/>
            <a:ext cx="787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first input on all the blocks is the port number. Change this to the port (1 to 4) that the ultrasonic sensor is connected to. The default port is </a:t>
            </a:r>
            <a:r>
              <a:rPr lang="en-US" sz="1400"/>
              <a:t>usually 4.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l-GR" dirty="0" smtClean="0"/>
              <a:t>ΠΡΟΚΛΗΣΗ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09"/>
            <a:ext cx="7980218" cy="5109909"/>
          </a:xfrm>
        </p:spPr>
        <p:txBody>
          <a:bodyPr/>
          <a:lstStyle/>
          <a:p>
            <a:r>
              <a:rPr lang="el-GR" dirty="0" smtClean="0"/>
              <a:t>Βάλε το ρομπότ να κινείται μέχρι να πλησιάσει στα 20 </a:t>
            </a:r>
            <a:r>
              <a:rPr lang="en-US" dirty="0" smtClean="0"/>
              <a:t>cm </a:t>
            </a:r>
            <a:r>
              <a:rPr lang="el-GR" dirty="0" smtClean="0"/>
              <a:t>από τον τοίχο.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320" y="2147588"/>
            <a:ext cx="41814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92D08E-58C6-3840-B39A-AC4BC84F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11" y="3212338"/>
            <a:ext cx="3590859" cy="97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l-GR" dirty="0" smtClean="0"/>
              <a:t>ΠΡΟΚΛΗΣΗ 1 </a:t>
            </a:r>
            <a:r>
              <a:rPr lang="el-GR" dirty="0" err="1" smtClean="0"/>
              <a:t>αλγοριθμοσ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7980218" cy="5189881"/>
          </a:xfrm>
        </p:spPr>
        <p:txBody>
          <a:bodyPr/>
          <a:lstStyle/>
          <a:p>
            <a:endParaRPr lang="el-GR" dirty="0" smtClean="0">
              <a:solidFill>
                <a:srgbClr val="008000"/>
              </a:solidFill>
            </a:endParaRPr>
          </a:p>
          <a:p>
            <a:endParaRPr lang="el-GR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l-GR" dirty="0" smtClean="0">
                <a:solidFill>
                  <a:srgbClr val="00B050"/>
                </a:solidFill>
              </a:rPr>
              <a:t>Βήματα 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l-GR" sz="1600" dirty="0" smtClean="0"/>
              <a:t>Βήμα 1: Δημιουργήστε ένα νέο έργο </a:t>
            </a:r>
          </a:p>
          <a:p>
            <a:r>
              <a:rPr lang="el-GR" sz="1600" dirty="0" smtClean="0"/>
              <a:t>Βήμα 2: Σύρετε ένα μπλοκ </a:t>
            </a:r>
            <a:r>
              <a:rPr lang="el-GR" sz="1600" dirty="0" err="1" smtClean="0"/>
              <a:t>Start</a:t>
            </a:r>
            <a:r>
              <a:rPr lang="el-GR" sz="1600" dirty="0" smtClean="0"/>
              <a:t> </a:t>
            </a:r>
            <a:r>
              <a:rPr lang="el-GR" sz="1600" dirty="0" err="1" smtClean="0"/>
              <a:t>Moving</a:t>
            </a:r>
            <a:r>
              <a:rPr lang="el-GR" sz="1600" dirty="0" smtClean="0"/>
              <a:t> </a:t>
            </a:r>
          </a:p>
          <a:p>
            <a:r>
              <a:rPr lang="el-GR" sz="1600" dirty="0" smtClean="0"/>
              <a:t>Βήμα 3: Σύρετε ένα μπλοκ </a:t>
            </a:r>
            <a:r>
              <a:rPr lang="el-GR" sz="1600" dirty="0" err="1" smtClean="0"/>
              <a:t>αισθ</a:t>
            </a:r>
            <a:r>
              <a:rPr lang="el-GR" sz="1600" dirty="0" smtClean="0"/>
              <a:t>. υπερήχων </a:t>
            </a:r>
          </a:p>
          <a:p>
            <a:r>
              <a:rPr lang="el-GR" sz="1600" dirty="0" smtClean="0"/>
              <a:t>Βήμα 4: Περιμένετε έως ότου η απόσταση </a:t>
            </a:r>
          </a:p>
          <a:p>
            <a:r>
              <a:rPr lang="el-GR" sz="1600" dirty="0" smtClean="0"/>
              <a:t>είναι μικρότερη από 20 cm </a:t>
            </a:r>
          </a:p>
          <a:p>
            <a:r>
              <a:rPr lang="el-GR" sz="1600" dirty="0" smtClean="0"/>
              <a:t>Βήμα 5: Σταματήστε την κίνηση </a:t>
            </a:r>
          </a:p>
          <a:p>
            <a:r>
              <a:rPr lang="el-GR" sz="1600" dirty="0" smtClean="0"/>
              <a:t>Βήμα 6: Τερματισμός προγράμματος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6" name="Picture 5" descr="Screen Shot 2019-12-21 at 3.54.20 PM.png">
            <a:extLst>
              <a:ext uri="{FF2B5EF4-FFF2-40B4-BE49-F238E27FC236}">
                <a16:creationId xmlns="" xmlns:a16="http://schemas.microsoft.com/office/drawing/2014/main" id="{47D79E51-4032-B041-8138-EDE15EB1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2801993"/>
            <a:ext cx="3590859" cy="679578"/>
          </a:xfrm>
          <a:prstGeom prst="rect">
            <a:avLst/>
          </a:prstGeom>
        </p:spPr>
      </p:pic>
      <p:pic>
        <p:nvPicPr>
          <p:cNvPr id="8" name="Picture 7" descr="Screen Shot 2019-12-21 at 3.54.25 PM.png">
            <a:extLst>
              <a:ext uri="{FF2B5EF4-FFF2-40B4-BE49-F238E27FC236}">
                <a16:creationId xmlns="" xmlns:a16="http://schemas.microsoft.com/office/drawing/2014/main" id="{3022970E-B3E2-804D-96F7-86F54907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01" y="4189326"/>
            <a:ext cx="1716099" cy="743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41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l-GR" dirty="0" smtClean="0"/>
              <a:t>ΠΡΟΚΛΗΣΗ 1 </a:t>
            </a:r>
            <a:r>
              <a:rPr lang="el-GR" dirty="0" err="1" smtClean="0"/>
              <a:t>λυση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46812E-A62C-6E4D-A4CA-63ABE650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7636"/>
            <a:ext cx="60833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46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ΠΡΟΚΛΗΣΗ 2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367074"/>
            <a:ext cx="8245474" cy="4759090"/>
          </a:xfrm>
        </p:spPr>
        <p:txBody>
          <a:bodyPr/>
          <a:lstStyle/>
          <a:p>
            <a:r>
              <a:rPr lang="el-GR" dirty="0" smtClean="0"/>
              <a:t>Προγραμματίστε το ρομπότ να κινηθεί μέχρι να πλησιάσει τον τοίχο σε απόσταση μικρότερη των 20εκ. Ακολούθως, να κάνει αναστροφή και να κινηθεί 3sec.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437" y="2521120"/>
            <a:ext cx="4206605" cy="34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Προκληση</a:t>
            </a:r>
            <a:r>
              <a:rPr lang="el-GR" dirty="0" smtClean="0"/>
              <a:t> 2 </a:t>
            </a:r>
            <a:r>
              <a:rPr lang="el-GR" dirty="0" err="1" smtClean="0"/>
              <a:t>λυση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5ο ΠΡΟΤΥΠΟ ΓΥΜΝΑΣΙΟ ΧΑΛΚΙΔΑΣ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264" y="1665838"/>
            <a:ext cx="4942926" cy="36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6503</TotalTime>
  <Words>726</Words>
  <Application>Microsoft Macintosh PowerPoint</Application>
  <PresentationFormat>Προβολή στην οθόνη (4:3)</PresentationFormat>
  <Paragraphs>95</Paragraphs>
  <Slides>15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beginner</vt:lpstr>
      <vt:lpstr>Custom Design</vt:lpstr>
      <vt:lpstr>Διαφάνεια 1</vt:lpstr>
      <vt:lpstr>ΑΝΤΙΚΕΙΜΕΝΑ ΜΑΘΗΣΗΣ</vt:lpstr>
      <vt:lpstr>ΤΙ ΕΙΝΑΙ ΕΝΑΣ ΑΙΣΘΗΤΗΡΑΣ?</vt:lpstr>
      <vt:lpstr>ΑΙΘΗΤΗΡΑΣ ΥΠΕΡΗΧΩΝ</vt:lpstr>
      <vt:lpstr>ΠΡΟΚΛΗΣΗ 1</vt:lpstr>
      <vt:lpstr>ΠΡΟΚΛΗΣΗ 1 αλγοριθμοσ</vt:lpstr>
      <vt:lpstr>ΠΡΟΚΛΗΣΗ 1 λυση</vt:lpstr>
      <vt:lpstr>ΠΡΟΚΛΗΣΗ 2</vt:lpstr>
      <vt:lpstr>Προκληση 2 λυση</vt:lpstr>
      <vt:lpstr>ΠΡΟΚΛΗΣΗ 3: ΑΚΟΛΟΥΘΟΥΜΕ ΤΟΝ ΣΚΥΛΟ (ΤΟ ΧΕΡΙ ΣΑΣ)</vt:lpstr>
      <vt:lpstr>ΠΡΟΚΛΗΣΗ 3</vt:lpstr>
      <vt:lpstr>ΠΡΟΚΛΗΣΗ 3 λυση</vt:lpstr>
      <vt:lpstr>ΠΡΟΚΛΗΣΗ 4</vt:lpstr>
      <vt:lpstr>ΠΡΟΚΛΗΣΗ 4 λυση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ΕΛΕΑΝΑ ΚΕΣΚΙΝΗ</cp:lastModifiedBy>
  <cp:revision>41</cp:revision>
  <cp:lastPrinted>2016-07-05T00:39:00Z</cp:lastPrinted>
  <dcterms:created xsi:type="dcterms:W3CDTF">2014-08-07T02:19:13Z</dcterms:created>
  <dcterms:modified xsi:type="dcterms:W3CDTF">2023-12-01T10:11:20Z</dcterms:modified>
</cp:coreProperties>
</file>