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5" r:id="rId1"/>
    <p:sldMasterId id="2147483847" r:id="rId2"/>
  </p:sldMasterIdLst>
  <p:notesMasterIdLst>
    <p:notesMasterId r:id="rId18"/>
  </p:notesMasterIdLst>
  <p:handoutMasterIdLst>
    <p:handoutMasterId r:id="rId19"/>
  </p:handoutMasterIdLst>
  <p:sldIdLst>
    <p:sldId id="310" r:id="rId3"/>
    <p:sldId id="288" r:id="rId4"/>
    <p:sldId id="292" r:id="rId5"/>
    <p:sldId id="293" r:id="rId6"/>
    <p:sldId id="301" r:id="rId7"/>
    <p:sldId id="302" r:id="rId8"/>
    <p:sldId id="303" r:id="rId9"/>
    <p:sldId id="305" r:id="rId10"/>
    <p:sldId id="308" r:id="rId11"/>
    <p:sldId id="296" r:id="rId12"/>
    <p:sldId id="297" r:id="rId13"/>
    <p:sldId id="299" r:id="rId14"/>
    <p:sldId id="309" r:id="rId15"/>
    <p:sldId id="287" r:id="rId16"/>
    <p:sldId id="27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5000" autoAdjust="0"/>
    <p:restoredTop sz="95882" autoAdjust="0"/>
  </p:normalViewPr>
  <p:slideViewPr>
    <p:cSldViewPr snapToGrid="0" snapToObjects="1">
      <p:cViewPr varScale="1">
        <p:scale>
          <a:sx n="80" d="100"/>
          <a:sy n="80" d="100"/>
        </p:scale>
        <p:origin x="-1301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9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4B44E-40A3-0E46-B16A-9BF1250A248B}" type="datetimeFigureOut">
              <a:rPr lang="en-US" smtClean="0"/>
              <a:pPr/>
              <a:t>2/14/2025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F1604-CF25-2840-A4A3-96CDE36049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6357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AD16C-2DB4-6642-BAD4-9ED973A087A0}" type="datetimeFigureOut">
              <a:rPr lang="en-US" smtClean="0"/>
              <a:pPr/>
              <a:t>2/14/2025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BF589-3978-3C45-966B-D7B7A71F2A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88416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4312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49507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73553" y="471740"/>
            <a:ext cx="4857665" cy="2001435"/>
          </a:xfrm>
          <a:ln>
            <a:noFill/>
          </a:ln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54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INTERMEDIATE PROGRAMMING LESSON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8051" y="3452894"/>
            <a:ext cx="6004883" cy="401411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4175F-53EE-42E3-939D-BFAF47007684}" type="datetime1">
              <a:rPr lang="en-US" smtClean="0"/>
              <a:pPr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854305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 userDrawn="1"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TextBox 12"/>
          <p:cNvSpPr txBox="1"/>
          <p:nvPr userDrawn="1"/>
        </p:nvSpPr>
        <p:spPr>
          <a:xfrm>
            <a:off x="1481621" y="5931894"/>
            <a:ext cx="2391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By </a:t>
            </a:r>
            <a:r>
              <a:rPr lang="en-US"/>
              <a:t>Droids Robotics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4036" y="4938756"/>
            <a:ext cx="1317585" cy="1260490"/>
          </a:xfrm>
          <a:prstGeom prst="rect">
            <a:avLst/>
          </a:prstGeom>
        </p:spPr>
      </p:pic>
      <p:pic>
        <p:nvPicPr>
          <p:cNvPr id="15" name="Picture 14" descr="EV3Lessons.com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22605" y="409394"/>
            <a:ext cx="3487140" cy="129522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61468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FE06-2296-4C05-922F-10973217F8CE}" type="datetime1">
              <a:rPr lang="en-US" smtClean="0"/>
              <a:pPr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0666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038-A4C2-4804-B383-684B0068B876}" type="datetime1">
              <a:rPr lang="en-US" smtClean="0"/>
              <a:pPr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9129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96279" y="154094"/>
            <a:ext cx="3853207" cy="1870649"/>
          </a:xfrm>
          <a:ln>
            <a:noFill/>
          </a:ln>
        </p:spPr>
        <p:txBody>
          <a:bodyPr anchor="ctr">
            <a:normAutofit/>
          </a:bodyPr>
          <a:lstStyle>
            <a:lvl1pPr algn="l">
              <a:lnSpc>
                <a:spcPct val="85000"/>
              </a:lnSpc>
              <a:defRPr sz="4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INTERMEDIATE PROGRAMMING LESSON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8051" y="3452894"/>
            <a:ext cx="6004883" cy="401411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0D0CD-EFE7-4DAC-82AA-469BF308DCEB}" type="datetime1">
              <a:rPr lang="en-US" smtClean="0"/>
              <a:pPr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854305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TextBox 7"/>
          <p:cNvSpPr txBox="1"/>
          <p:nvPr/>
        </p:nvSpPr>
        <p:spPr>
          <a:xfrm>
            <a:off x="2363695" y="3959525"/>
            <a:ext cx="4373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j-lt"/>
              </a:rPr>
              <a:t>By</a:t>
            </a:r>
            <a:r>
              <a:rPr lang="en-US" baseline="0" dirty="0">
                <a:latin typeface="+mj-lt"/>
              </a:rPr>
              <a:t> Sanjay and Arvind Seshan</a:t>
            </a:r>
            <a:endParaRPr lang="en-US" dirty="0">
              <a:latin typeface="+mj-lt"/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5" name="Picture 14" descr="A picture containing drawing&#10;&#10;Description automatically generated">
            <a:extLst>
              <a:ext uri="{FF2B5EF4-FFF2-40B4-BE49-F238E27FC236}">
                <a16:creationId xmlns:a16="http://schemas.microsoft.com/office/drawing/2014/main" xmlns="" id="{D18B0B13-CBA1-1140-8AA4-30D9EEA8B5A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/>
          <a:srcRect l="2055" t="7277" r="2818" b="5432"/>
          <a:stretch/>
        </p:blipFill>
        <p:spPr>
          <a:xfrm>
            <a:off x="4172606" y="154094"/>
            <a:ext cx="4866289" cy="1870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02603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BDEC5-F2EE-408D-AAF0-E1A0145D604D}" type="datetime1">
              <a:rPr lang="en-US" smtClean="0"/>
              <a:pPr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87729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5AB03-E814-49B4-BBDD-5EE38CF35481}" type="datetime1">
              <a:rPr lang="en-US" smtClean="0"/>
              <a:pPr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5553998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7E2F-358D-4502-B09D-F2766A99AA08}" type="datetime1">
              <a:rPr lang="en-US" smtClean="0"/>
              <a:pPr/>
              <a:t>2/14/2025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13091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5D657-2300-4D43-9FA7-E499DF0C25A8}" type="datetime1">
              <a:rPr lang="en-US" smtClean="0"/>
              <a:pPr/>
              <a:t>2/14/2025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25943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FC70C-895E-4B1D-B89D-165928BECBB2}" type="datetime1">
              <a:rPr lang="en-US" smtClean="0"/>
              <a:pPr/>
              <a:t>2/14/2025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256164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DA8C4-90EE-4E5E-8D2F-B28B34858E52}" type="datetime1">
              <a:rPr lang="en-US" smtClean="0"/>
              <a:pPr/>
              <a:t>2/14/2025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72498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04A1E741-2E54-4212-A0B8-284BC41BDBEA}" type="datetime1">
              <a:rPr lang="en-US" smtClean="0"/>
              <a:pPr/>
              <a:t>2/14/2025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52984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46D61-C980-4051-98E7-01A28FDFCFCE}" type="datetime1">
              <a:rPr lang="en-US" smtClean="0"/>
              <a:pPr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5103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587B7-FABD-445B-9AF1-9B55FE2E213E}" type="datetime1">
              <a:rPr lang="en-US" smtClean="0"/>
              <a:pPr/>
              <a:t>2/14/2025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01308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A769-E75D-4CF8-828C-1E5B773E655E}" type="datetime1">
              <a:rPr lang="en-US" smtClean="0"/>
              <a:pPr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774201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50217-547B-40C1-BABA-CAEF811984FE}" type="datetime1">
              <a:rPr lang="en-US" smtClean="0"/>
              <a:pPr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735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47594-FD05-40B6-8333-1E0A19F69AC4}" type="datetime1">
              <a:rPr lang="en-US" smtClean="0"/>
              <a:pPr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10232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61FD8-FEBD-4CAD-A096-755EA43D0A4E}" type="datetime1">
              <a:rPr lang="en-US" smtClean="0"/>
              <a:pPr/>
              <a:t>2/14/2025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1861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7A3E0-0A9D-41DA-A3EB-62C2E82E311B}" type="datetime1">
              <a:rPr lang="en-US" smtClean="0"/>
              <a:pPr/>
              <a:t>2/14/2025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036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C1F7-9258-4B18-8BAF-C429BC273700}" type="datetime1">
              <a:rPr lang="en-US" smtClean="0"/>
              <a:pPr/>
              <a:t>2/14/2025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434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D10DA-B1EE-482A-9E9C-919410FF5488}" type="datetime1">
              <a:rPr lang="en-US" smtClean="0"/>
              <a:pPr/>
              <a:t>2/14/2025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03425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D24FB978-688E-4575-B1C6-C372A171F380}" type="datetime1">
              <a:rPr lang="en-US" smtClean="0"/>
              <a:pPr/>
              <a:t>2/14/2025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89965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BC39D-E8B9-416F-B7B5-8A5430F743ED}" type="datetime1">
              <a:rPr lang="en-US" smtClean="0"/>
              <a:pPr/>
              <a:t>2/14/2025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3206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874" y="287088"/>
            <a:ext cx="8596812" cy="87405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874" y="1505616"/>
            <a:ext cx="8596811" cy="465452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3B9BC2D-C96E-4008-9D16-90D1AF92D517}" type="datetime1">
              <a:rPr lang="en-US" smtClean="0"/>
              <a:pPr/>
              <a:t>2/14/2025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5ο ΠΡΟΤΥΠΟ ΓΥΜΝΑΣΙΟ ΧΑΛΚΙΔΑΣ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382A7F7-08BF-4252-8141-63FB96055BB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27874" y="1335314"/>
            <a:ext cx="8596811" cy="1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1721074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  <p:sldLayoutId id="2147483846" r:id="rId11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874" y="287088"/>
            <a:ext cx="8596812" cy="87405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874" y="1505616"/>
            <a:ext cx="8596811" cy="465452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E9FE322-7DB3-4E1E-A0B2-7DFCAE6057C9}" type="datetime1">
              <a:rPr lang="en-US" smtClean="0"/>
              <a:pPr/>
              <a:t>2/14/2025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5ο ΠΡΟΤΥΠΟ ΓΥΜΝΑΣΙΟ ΧΑΛΚΙΔΑΣ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382A7F7-08BF-4252-8141-63FB96055BB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27874" y="1335314"/>
            <a:ext cx="8596811" cy="1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2873050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0" r:id="rId3"/>
    <p:sldLayoutId id="2147483851" r:id="rId4"/>
    <p:sldLayoutId id="2147483852" r:id="rId5"/>
    <p:sldLayoutId id="2147483853" r:id="rId6"/>
    <p:sldLayoutId id="2147483854" r:id="rId7"/>
    <p:sldLayoutId id="2147483855" r:id="rId8"/>
    <p:sldLayoutId id="2147483856" r:id="rId9"/>
    <p:sldLayoutId id="2147483857" r:id="rId10"/>
    <p:sldLayoutId id="2147483858" r:id="rId11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548051" y="3854305"/>
            <a:ext cx="6004883" cy="827423"/>
          </a:xfrm>
        </p:spPr>
        <p:txBody>
          <a:bodyPr>
            <a:normAutofit/>
          </a:bodyPr>
          <a:lstStyle/>
          <a:p>
            <a:r>
              <a:rPr lang="el-GR" sz="2400" dirty="0" smtClean="0"/>
              <a:t>Μάθημα </a:t>
            </a:r>
            <a:r>
              <a:rPr lang="el-GR" dirty="0" smtClean="0"/>
              <a:t>10</a:t>
            </a:r>
            <a:r>
              <a:rPr lang="el-GR" sz="1600" dirty="0" smtClean="0"/>
              <a:t>ο</a:t>
            </a:r>
            <a:r>
              <a:rPr lang="el-GR" sz="2400" dirty="0" smtClean="0"/>
              <a:t> : </a:t>
            </a:r>
            <a:r>
              <a:rPr lang="el-GR" sz="2400" dirty="0" err="1" smtClean="0"/>
              <a:t>Μεταβλητεσ</a:t>
            </a:r>
            <a:endParaRPr lang="el-GR" sz="2400" dirty="0" smtClean="0"/>
          </a:p>
          <a:p>
            <a:endParaRPr lang="en-US" sz="2400" dirty="0"/>
          </a:p>
        </p:txBody>
      </p:sp>
      <p:sp>
        <p:nvSpPr>
          <p:cNvPr id="7" name="Title 1">
            <a:extLst>
              <a:ext uri="{FF2B5EF4-FFF2-40B4-BE49-F238E27FC236}">
                <a16:creationId xmlns="" xmlns:a16="http://schemas.microsoft.com/office/drawing/2014/main" id="{9F083CB0-537A-DB48-A2A4-C789C40EE024}"/>
              </a:ext>
            </a:extLst>
          </p:cNvPr>
          <p:cNvSpPr txBox="1">
            <a:spLocks/>
          </p:cNvSpPr>
          <p:nvPr/>
        </p:nvSpPr>
        <p:spPr>
          <a:xfrm>
            <a:off x="4868091" y="272833"/>
            <a:ext cx="3897684" cy="159805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200" dirty="0"/>
          </a:p>
        </p:txBody>
      </p:sp>
      <p:sp>
        <p:nvSpPr>
          <p:cNvPr id="6" name="5 - Ορθογώνιο"/>
          <p:cNvSpPr/>
          <p:nvPr/>
        </p:nvSpPr>
        <p:spPr>
          <a:xfrm>
            <a:off x="669957" y="2082297"/>
            <a:ext cx="75686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800" b="1" dirty="0" smtClean="0">
                <a:solidFill>
                  <a:schemeClr val="tx2"/>
                </a:solidFill>
                <a:latin typeface="+mj-lt"/>
                <a:cs typeface="Calibri" pitchFamily="34" charset="0"/>
              </a:rPr>
              <a:t>ΠΡΟΓΡΑΜΜΑΤΙΣΜΟΣ ΜΕ ΤΟ ΚΙΤ ΡΟΜΠΟΤΙΚΗΣ LEGO MINDSTORMS EV3</a:t>
            </a:r>
            <a:endParaRPr lang="en-US" sz="2800" b="1" dirty="0">
              <a:solidFill>
                <a:schemeClr val="tx2"/>
              </a:solidFill>
              <a:latin typeface="+mj-lt"/>
              <a:cs typeface="Calibri" pitchFamily="34" charset="0"/>
            </a:endParaRPr>
          </a:p>
        </p:txBody>
      </p:sp>
      <p:pic>
        <p:nvPicPr>
          <p:cNvPr id="11266" name="Picture 2" descr="EV3 Classroom LEGO® Education - Apps on Google Pla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82498" y="272833"/>
            <a:ext cx="3446919" cy="1723460"/>
          </a:xfrm>
          <a:prstGeom prst="rect">
            <a:avLst/>
          </a:prstGeom>
          <a:noFill/>
        </p:spPr>
      </p:pic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628870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Challenges</a:t>
            </a:r>
            <a:endParaRPr lang="en-US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7875" y="1505616"/>
            <a:ext cx="5734656" cy="4654528"/>
          </a:xfrm>
        </p:spPr>
        <p:txBody>
          <a:bodyPr/>
          <a:lstStyle/>
          <a:p>
            <a:r>
              <a:rPr lang="en-US" dirty="0"/>
              <a:t>Challenge 1: </a:t>
            </a:r>
          </a:p>
          <a:p>
            <a:pPr lvl="1"/>
            <a:r>
              <a:rPr lang="en-US" dirty="0"/>
              <a:t>Can you make a program that displays the number of times</a:t>
            </a:r>
          </a:p>
          <a:p>
            <a:r>
              <a:rPr lang="en-US" dirty="0"/>
              <a:t>Challenge 2: </a:t>
            </a:r>
          </a:p>
          <a:p>
            <a:pPr lvl="1"/>
            <a:r>
              <a:rPr lang="en-US" dirty="0"/>
              <a:t>Can you make a program that displays the number of times that you have clicked the up button?</a:t>
            </a:r>
          </a:p>
          <a:p>
            <a:r>
              <a:rPr lang="en-US" dirty="0"/>
              <a:t> Challenge 3:</a:t>
            </a:r>
          </a:p>
          <a:p>
            <a:pPr lvl="1"/>
            <a:r>
              <a:rPr lang="en-US" dirty="0"/>
              <a:t>Can you write a program that counts the number of black lines you have crossed?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6616005" y="3034145"/>
            <a:ext cx="1849452" cy="2880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 flipV="1">
            <a:off x="7479083" y="2652087"/>
            <a:ext cx="24659" cy="28233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084533" y="5494652"/>
            <a:ext cx="838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START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084533" y="2189750"/>
            <a:ext cx="838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FINISH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381742" y="2042948"/>
            <a:ext cx="2416617" cy="382103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6924245" y="1673616"/>
            <a:ext cx="1282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Challenge 2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6640662" y="3773962"/>
            <a:ext cx="1849452" cy="2880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6640662" y="4073303"/>
            <a:ext cx="1849452" cy="2880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6700940" y="4895970"/>
            <a:ext cx="1849452" cy="2880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752072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300" dirty="0"/>
              <a:t>Challenge 1 Solution: Count Clicks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pic>
        <p:nvPicPr>
          <p:cNvPr id="7" name="Picture 6" descr="Screen Shot 2019-12-24 at 9.57.59 PM.png">
            <a:extLst>
              <a:ext uri="{FF2B5EF4-FFF2-40B4-BE49-F238E27FC236}">
                <a16:creationId xmlns:a16="http://schemas.microsoft.com/office/drawing/2014/main" xmlns="" id="{4D346FBA-B74B-C742-9C60-2C33059D5F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6486" y="1733550"/>
            <a:ext cx="5219700" cy="38735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5E4F166-5C1A-6C4A-8228-54E5E19118D3}"/>
              </a:ext>
            </a:extLst>
          </p:cNvPr>
          <p:cNvSpPr txBox="1"/>
          <p:nvPr/>
        </p:nvSpPr>
        <p:spPr>
          <a:xfrm>
            <a:off x="2578719" y="2495862"/>
            <a:ext cx="38951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Initialize the Counter variable to 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D2121D1-0A8C-6540-BDA3-316A82352E1D}"/>
              </a:ext>
            </a:extLst>
          </p:cNvPr>
          <p:cNvSpPr txBox="1"/>
          <p:nvPr/>
        </p:nvSpPr>
        <p:spPr>
          <a:xfrm>
            <a:off x="4104442" y="3285622"/>
            <a:ext cx="3477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Every time the Up button is pressed, increase the Counter variable by one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ED368256-45E3-8C4C-849E-3C40E743BC47}"/>
              </a:ext>
            </a:extLst>
          </p:cNvPr>
          <p:cNvSpPr txBox="1"/>
          <p:nvPr/>
        </p:nvSpPr>
        <p:spPr>
          <a:xfrm>
            <a:off x="5418894" y="4672557"/>
            <a:ext cx="3477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Write that Counter Variable to the screen to display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5B4DC0EA-FFDF-1D4D-AE3D-733816A572B6}"/>
              </a:ext>
            </a:extLst>
          </p:cNvPr>
          <p:cNvSpPr txBox="1"/>
          <p:nvPr/>
        </p:nvSpPr>
        <p:spPr>
          <a:xfrm>
            <a:off x="4104442" y="4138358"/>
            <a:ext cx="47692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Wait until the button is released otherwise it will go through the loop multiple times each time you press the button</a:t>
            </a:r>
          </a:p>
        </p:txBody>
      </p:sp>
    </p:spTree>
    <p:extLst>
      <p:ext uri="{BB962C8B-B14F-4D97-AF65-F5344CB8AC3E}">
        <p14:creationId xmlns:p14="http://schemas.microsoft.com/office/powerpoint/2010/main" xmlns="" val="22210710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n-US" sz="4300" dirty="0"/>
              <a:t>Challenge 2 Solution: Count the Lines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pic>
        <p:nvPicPr>
          <p:cNvPr id="7" name="Picture 6" descr="Screen Shot 2019-12-24 at 10.00.23 PM.png">
            <a:extLst>
              <a:ext uri="{FF2B5EF4-FFF2-40B4-BE49-F238E27FC236}">
                <a16:creationId xmlns:a16="http://schemas.microsoft.com/office/drawing/2014/main" xmlns="" id="{F34D5AF9-B0C8-7145-A15C-E0F4F478E8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6539" y="1468686"/>
            <a:ext cx="5517066" cy="472891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CB35A25B-2DE6-ED47-B2D3-4D80FB61FC2A}"/>
              </a:ext>
            </a:extLst>
          </p:cNvPr>
          <p:cNvSpPr txBox="1"/>
          <p:nvPr/>
        </p:nvSpPr>
        <p:spPr>
          <a:xfrm>
            <a:off x="2578719" y="2271263"/>
            <a:ext cx="38951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Initialize the Counter variable to 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961A8DDF-5F7B-0745-BC9D-102A2BD8C8EE}"/>
              </a:ext>
            </a:extLst>
          </p:cNvPr>
          <p:cNvSpPr txBox="1"/>
          <p:nvPr/>
        </p:nvSpPr>
        <p:spPr>
          <a:xfrm>
            <a:off x="3947508" y="3581439"/>
            <a:ext cx="3477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Every time a black line is seen, increase the Counter variable by one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B99498CB-1AC9-304D-996E-0A1632586E06}"/>
              </a:ext>
            </a:extLst>
          </p:cNvPr>
          <p:cNvSpPr txBox="1"/>
          <p:nvPr/>
        </p:nvSpPr>
        <p:spPr>
          <a:xfrm>
            <a:off x="5479625" y="5167979"/>
            <a:ext cx="3477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Write that Counter Variable to the screen to display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A83D9FED-FA61-DB45-B2D4-A852213AC234}"/>
              </a:ext>
            </a:extLst>
          </p:cNvPr>
          <p:cNvSpPr txBox="1"/>
          <p:nvPr/>
        </p:nvSpPr>
        <p:spPr>
          <a:xfrm>
            <a:off x="3947508" y="4583838"/>
            <a:ext cx="47692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Wait until the sensor sees white, otherwise you will count the same black line multiple times.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BC2F437-B190-B046-A43C-94544C19D4E7}"/>
              </a:ext>
            </a:extLst>
          </p:cNvPr>
          <p:cNvSpPr txBox="1"/>
          <p:nvPr/>
        </p:nvSpPr>
        <p:spPr>
          <a:xfrm>
            <a:off x="2977995" y="2816534"/>
            <a:ext cx="38951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Start moving the robot</a:t>
            </a:r>
          </a:p>
        </p:txBody>
      </p:sp>
    </p:spTree>
    <p:extLst>
      <p:ext uri="{BB962C8B-B14F-4D97-AF65-F5344CB8AC3E}">
        <p14:creationId xmlns:p14="http://schemas.microsoft.com/office/powerpoint/2010/main" xmlns="" val="1095804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7AD4F1E3-DF15-BD40-9244-CA70B3438E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874" y="1798601"/>
            <a:ext cx="5556929" cy="436154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A17800-131F-1F48-8F3A-B05A61291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Non-numeric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057D6AA-4F97-FD4F-808F-2584C174A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5093" y="1498959"/>
            <a:ext cx="4129593" cy="4361544"/>
          </a:xfrm>
        </p:spPr>
        <p:txBody>
          <a:bodyPr>
            <a:normAutofit/>
          </a:bodyPr>
          <a:lstStyle/>
          <a:p>
            <a:r>
              <a:rPr lang="en-US" dirty="0"/>
              <a:t>Variables can also store text</a:t>
            </a:r>
          </a:p>
          <a:p>
            <a:r>
              <a:rPr lang="en-US" dirty="0"/>
              <a:t>Unlike EV3-G, any variable can store text or numbers (there are no variable types)</a:t>
            </a:r>
          </a:p>
          <a:p>
            <a:r>
              <a:rPr lang="en-US" dirty="0"/>
              <a:t>In the example on the left, we use the “Error Message” variable to store text that describes what went wrong</a:t>
            </a:r>
          </a:p>
          <a:p>
            <a:r>
              <a:rPr lang="en-US" dirty="0"/>
              <a:t>The program lets the user know if the robot travelled too far or too little if the goal was to move 500 degrees.</a:t>
            </a:r>
          </a:p>
          <a:p>
            <a:r>
              <a:rPr lang="en-US" dirty="0"/>
              <a:t>Note: 1sec at 50 % speed should move 500 degrees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7DC601C-2B12-C644-A1EC-1DFC1643F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60654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and 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We use variables in the following lessons: </a:t>
            </a:r>
          </a:p>
          <a:p>
            <a:pPr lvl="1"/>
            <a:r>
              <a:rPr lang="en-US" dirty="0"/>
              <a:t>Advanced: Menu System</a:t>
            </a:r>
          </a:p>
          <a:p>
            <a:pPr lvl="1"/>
            <a:r>
              <a:rPr lang="en-US" dirty="0"/>
              <a:t>Advanced: Parallel Beam Synchronization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79101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This tutorial was created by Sanjay Seshan and Arvind Seshan</a:t>
            </a:r>
          </a:p>
          <a:p>
            <a:pPr lvl="1"/>
            <a:r>
              <a:rPr lang="en-US" dirty="0"/>
              <a:t>More lessons at www.ev3lessons.com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96016" y="422817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2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51304" y="3149063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61110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ΑΝΤΙΚΕΙΜΕΝΑ ΜΑΘΗΣΗΣ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l-GR" dirty="0" smtClean="0"/>
              <a:t>Τι είναι μία μεταβλητή 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 smtClean="0"/>
              <a:t>Πώς την ονομάζουμε 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 smtClean="0"/>
              <a:t>Πώς εκχωρούμε τιμή σε μία μεταβλητή 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 smtClean="0"/>
              <a:t>Πώς διαβάζουμε την τιμή της μεταβλητής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7131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ΜΕΤΑΒΛΗΤΕΣ</a:t>
            </a:r>
            <a:endParaRPr lang="en-US" alt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l-GR" dirty="0" smtClean="0"/>
              <a:t>Όταν θέλουμε να θυμάται το πρόγραμμά μας μία τιμή, δεσμεύουμε ένα κομμάτι της μνήμης του υπολογιστή (μεταβλητή) για να μπορούμε να την αποθηκεύσουμε και να την ανακτήσουμε. </a:t>
            </a:r>
            <a:endParaRPr lang="el-GR" sz="900" dirty="0" smtClean="0"/>
          </a:p>
          <a:p>
            <a:pPr>
              <a:lnSpc>
                <a:spcPct val="100000"/>
              </a:lnSpc>
            </a:pPr>
            <a:endParaRPr lang="el-GR" dirty="0" smtClean="0"/>
          </a:p>
          <a:p>
            <a:pPr lvl="1">
              <a:buFont typeface="Wingdings" pitchFamily="2" charset="2"/>
              <a:buChar char="Ø"/>
            </a:pPr>
            <a:r>
              <a:rPr lang="el-GR" b="1" dirty="0" smtClean="0"/>
              <a:t>Κάθε μεταβλητή έχει ένα όνομα</a:t>
            </a:r>
          </a:p>
          <a:p>
            <a:pPr lvl="1">
              <a:buFont typeface="Wingdings" pitchFamily="2" charset="2"/>
              <a:buChar char="Ø"/>
            </a:pPr>
            <a:endParaRPr lang="el-GR" b="1" dirty="0" smtClean="0"/>
          </a:p>
          <a:p>
            <a:pPr lvl="1">
              <a:buFont typeface="Wingdings" pitchFamily="2" charset="2"/>
              <a:buChar char="Ø"/>
            </a:pPr>
            <a:r>
              <a:rPr lang="el-GR" b="1" dirty="0" smtClean="0"/>
              <a:t>Κάθε μεταβλητή έχει έναν τύπο ανάλογα με τα δεδομένα που περιέχει </a:t>
            </a:r>
          </a:p>
          <a:p>
            <a:pPr lvl="3"/>
            <a:r>
              <a:rPr lang="el-GR" dirty="0" smtClean="0"/>
              <a:t> Αριθμητική (</a:t>
            </a:r>
            <a:r>
              <a:rPr lang="el-GR" dirty="0" err="1" smtClean="0"/>
              <a:t>Numeric</a:t>
            </a:r>
            <a:r>
              <a:rPr lang="el-GR" dirty="0" smtClean="0"/>
              <a:t>) </a:t>
            </a:r>
          </a:p>
          <a:p>
            <a:pPr lvl="3"/>
            <a:r>
              <a:rPr lang="el-GR" dirty="0" smtClean="0"/>
              <a:t> Λογική (</a:t>
            </a:r>
            <a:r>
              <a:rPr lang="el-GR" dirty="0" err="1" smtClean="0"/>
              <a:t>Logic</a:t>
            </a:r>
            <a:r>
              <a:rPr lang="el-GR" dirty="0" smtClean="0"/>
              <a:t>) </a:t>
            </a:r>
          </a:p>
          <a:p>
            <a:pPr lvl="3"/>
            <a:r>
              <a:rPr lang="el-GR" dirty="0" smtClean="0"/>
              <a:t>Χαρακτήρα (</a:t>
            </a:r>
            <a:r>
              <a:rPr lang="el-GR" dirty="0" err="1" smtClean="0"/>
              <a:t>Text</a:t>
            </a:r>
            <a:r>
              <a:rPr lang="el-GR" dirty="0" smtClean="0"/>
              <a:t>) </a:t>
            </a:r>
          </a:p>
          <a:p>
            <a:pPr lvl="3">
              <a:buNone/>
            </a:pPr>
            <a:endParaRPr lang="el-GR" dirty="0" smtClean="0"/>
          </a:p>
          <a:p>
            <a:pPr lvl="1">
              <a:buFont typeface="Wingdings" pitchFamily="2" charset="2"/>
              <a:buChar char="Ø"/>
            </a:pPr>
            <a:r>
              <a:rPr lang="el-GR" b="1" dirty="0" smtClean="0"/>
              <a:t>Κάθε μεταβλητή έχει ένα περιεχόμενο (τιμή) </a:t>
            </a:r>
          </a:p>
          <a:p>
            <a:pPr lvl="3"/>
            <a:r>
              <a:rPr lang="el-GR" dirty="0" smtClean="0"/>
              <a:t>Βάζουμε τιμή στην μεταβλητή (</a:t>
            </a:r>
            <a:r>
              <a:rPr lang="el-GR" dirty="0" err="1" smtClean="0"/>
              <a:t>Write</a:t>
            </a:r>
            <a:r>
              <a:rPr lang="el-GR" dirty="0" smtClean="0"/>
              <a:t>) </a:t>
            </a:r>
          </a:p>
          <a:p>
            <a:pPr lvl="3"/>
            <a:r>
              <a:rPr lang="el-GR" dirty="0" smtClean="0"/>
              <a:t>Διαβάσουμε την τιμή της μεταβλητής (</a:t>
            </a:r>
            <a:r>
              <a:rPr lang="el-GR" dirty="0" err="1" smtClean="0"/>
              <a:t>Read</a:t>
            </a:r>
            <a:r>
              <a:rPr lang="el-GR" dirty="0" smtClean="0"/>
              <a:t>)</a:t>
            </a:r>
            <a:endParaRPr lang="en-US" alt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09869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Variables?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μεταβλητές είναι ένας εύκολος τρόπος μεταφοράς δεδομένων μέσω κώδικα </a:t>
            </a:r>
            <a:endParaRPr lang="en-US" dirty="0" smtClean="0"/>
          </a:p>
          <a:p>
            <a:r>
              <a:rPr lang="el-GR" dirty="0" smtClean="0"/>
              <a:t>Μπορείτε επίσης να χρησιμοποιήσετε μεταβλητές για να μεταφέρετε δεδομένα σε ένα </a:t>
            </a:r>
            <a:r>
              <a:rPr lang="el-GR" dirty="0" err="1" smtClean="0"/>
              <a:t>My</a:t>
            </a:r>
            <a:r>
              <a:rPr lang="el-GR" dirty="0" smtClean="0"/>
              <a:t> </a:t>
            </a:r>
            <a:r>
              <a:rPr lang="el-GR" dirty="0" err="1" smtClean="0"/>
              <a:t>Block</a:t>
            </a:r>
            <a:r>
              <a:rPr lang="el-GR" dirty="0" smtClean="0"/>
              <a:t> χωρίς είσοδο (π.χ. μια μεταβλητή για το μέγεθος τροχού σε </a:t>
            </a:r>
            <a:r>
              <a:rPr lang="el-GR" dirty="0" err="1" smtClean="0"/>
              <a:t>Move</a:t>
            </a:r>
            <a:r>
              <a:rPr lang="el-GR" dirty="0" smtClean="0"/>
              <a:t> </a:t>
            </a:r>
            <a:r>
              <a:rPr lang="el-GR" dirty="0" err="1" smtClean="0"/>
              <a:t>Inches</a:t>
            </a:r>
            <a:r>
              <a:rPr lang="el-GR" dirty="0" smtClean="0"/>
              <a:t> – Πιθανότατα δεν θέλετε να είναι είσοδος, καθώς αλλάζει σπάνια.</a:t>
            </a:r>
            <a:endParaRPr lang="en-US" dirty="0" smtClean="0"/>
          </a:p>
          <a:p>
            <a:r>
              <a:rPr lang="el-GR" dirty="0" smtClean="0"/>
              <a:t> Μπορείτε επίσης να χρησιμοποιήσετε την τιμή σε άλλα τμήματα κώδικα και θέλετε να το αλλάξετε μόνο σε ένα σημείο.) </a:t>
            </a:r>
            <a:endParaRPr lang="en-US" dirty="0" smtClean="0"/>
          </a:p>
          <a:p>
            <a:r>
              <a:rPr lang="el-GR" dirty="0" smtClean="0"/>
              <a:t>Οι μεταβλητές λίστας μπορούν να αποθηκεύσουν πολλά στοιχεία δεδομένων και να διευκολύνουν την επεξεργασία όλων τους. Θα καλύψουμε τις μεταβλητές λίστας σε ένα ξεχωριστό μάθημα στην ενότητα για προχωρημένους.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93120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reen Shot 2019-12-24 at 9.40.5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9704" y="1635764"/>
            <a:ext cx="3441700" cy="42291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Δημιουργώντας μια Μεταβλητή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8753" y="1505616"/>
            <a:ext cx="5675931" cy="4654528"/>
          </a:xfrm>
        </p:spPr>
        <p:txBody>
          <a:bodyPr/>
          <a:lstStyle/>
          <a:p>
            <a:r>
              <a:rPr lang="el-GR" dirty="0" smtClean="0"/>
              <a:t>Για να δημιουργήσετε μια μεταβλητή, κάντε κύλιση προς τα κάτω στην ενότητα </a:t>
            </a:r>
            <a:r>
              <a:rPr lang="en-US" b="1" dirty="0" smtClean="0"/>
              <a:t>Variables</a:t>
            </a:r>
            <a:r>
              <a:rPr lang="el-GR" dirty="0" smtClean="0"/>
              <a:t>.</a:t>
            </a:r>
            <a:endParaRPr lang="en-US" dirty="0" smtClean="0"/>
          </a:p>
          <a:p>
            <a:r>
              <a:rPr lang="el-GR" dirty="0" smtClean="0"/>
              <a:t>Επιλέξτε </a:t>
            </a:r>
            <a:r>
              <a:rPr lang="en-US" b="1" dirty="0" smtClean="0"/>
              <a:t>Make a Variable </a:t>
            </a:r>
            <a:r>
              <a:rPr lang="en-US" dirty="0" smtClean="0"/>
              <a:t>and </a:t>
            </a:r>
            <a:r>
              <a:rPr lang="el-GR" dirty="0" smtClean="0"/>
              <a:t>και Ονομάστε την.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l-GR" dirty="0" smtClean="0"/>
              <a:t>Στο παρακάτω παράδειγμα, δημιουργήθηκε μια μεταβλητή που ονομάζεται</a:t>
            </a:r>
            <a:r>
              <a:rPr lang="en-US" dirty="0" smtClean="0"/>
              <a:t>“circumference”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pic>
        <p:nvPicPr>
          <p:cNvPr id="10" name="Picture 9" descr="Screen Shot 2019-12-24 at 10.02.56 PM.png">
            <a:extLst>
              <a:ext uri="{FF2B5EF4-FFF2-40B4-BE49-F238E27FC236}">
                <a16:creationId xmlns:a16="http://schemas.microsoft.com/office/drawing/2014/main" xmlns="" id="{1CC6F7E8-D568-EB43-915C-AA06A543DD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01404" y="3429000"/>
            <a:ext cx="4660900" cy="267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58276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to a Variable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874" y="1505616"/>
            <a:ext cx="4063571" cy="638978"/>
          </a:xfrm>
        </p:spPr>
        <p:txBody>
          <a:bodyPr>
            <a:normAutofit/>
          </a:bodyPr>
          <a:lstStyle/>
          <a:p>
            <a:r>
              <a:rPr lang="el-GR" sz="1800" dirty="0" smtClean="0"/>
              <a:t>Μόλις δημιουργήσετε τη μεταβλητή, θα εμφανιστεί στη γραμμή </a:t>
            </a:r>
            <a:r>
              <a:rPr lang="el-GR" sz="1800" b="1" dirty="0" smtClean="0"/>
              <a:t>μενού</a:t>
            </a:r>
            <a:r>
              <a:rPr lang="el-GR" sz="1800" dirty="0" smtClean="0"/>
              <a:t>.</a:t>
            </a:r>
            <a:endParaRPr lang="en-US" sz="19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pic>
        <p:nvPicPr>
          <p:cNvPr id="6" name="Picture 5" descr="Screen Shot 2019-12-24 at 10.03.05 PM.png">
            <a:extLst>
              <a:ext uri="{FF2B5EF4-FFF2-40B4-BE49-F238E27FC236}">
                <a16:creationId xmlns:a16="http://schemas.microsoft.com/office/drawing/2014/main" xmlns="" id="{6F092495-E2D4-414A-A679-DB99144AA36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0176" t="19061" r="7106"/>
          <a:stretch/>
        </p:blipFill>
        <p:spPr>
          <a:xfrm>
            <a:off x="312002" y="2068985"/>
            <a:ext cx="2798285" cy="409115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E59BABC3-75C7-264D-99CA-956608F4B8EF}"/>
              </a:ext>
            </a:extLst>
          </p:cNvPr>
          <p:cNvSpPr/>
          <p:nvPr/>
        </p:nvSpPr>
        <p:spPr>
          <a:xfrm>
            <a:off x="278950" y="3559260"/>
            <a:ext cx="3004113" cy="638978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Screen Shot 2019-12-24 at 9.49.10 PM.png">
            <a:extLst>
              <a:ext uri="{FF2B5EF4-FFF2-40B4-BE49-F238E27FC236}">
                <a16:creationId xmlns:a16="http://schemas.microsoft.com/office/drawing/2014/main" xmlns="" id="{494728F0-BEBF-134D-879B-A9B4A63510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0" y="4198238"/>
            <a:ext cx="3903108" cy="874055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xmlns="" id="{BAB2475C-189E-2E46-9416-F593BB133EF7}"/>
              </a:ext>
            </a:extLst>
          </p:cNvPr>
          <p:cNvSpPr txBox="1">
            <a:spLocks/>
          </p:cNvSpPr>
          <p:nvPr/>
        </p:nvSpPr>
        <p:spPr>
          <a:xfrm>
            <a:off x="4526280" y="1455253"/>
            <a:ext cx="4063571" cy="2565904"/>
          </a:xfrm>
          <a:prstGeom prst="rect">
            <a:avLst/>
          </a:prstGeom>
        </p:spPr>
        <p:txBody>
          <a:bodyPr vert="horz" lIns="0" tIns="45720" rIns="0" bIns="45720" rtlCol="0">
            <a:normAutofit fontScale="92500"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l-GR" dirty="0" smtClean="0"/>
              <a:t>Στο παρακάτω παράδειγμα, η </a:t>
            </a:r>
            <a:r>
              <a:rPr lang="en-US" b="1" dirty="0" smtClean="0"/>
              <a:t>Circumference</a:t>
            </a:r>
            <a:r>
              <a:rPr lang="en-US" dirty="0" smtClean="0"/>
              <a:t> </a:t>
            </a:r>
            <a:r>
              <a:rPr lang="el-GR" dirty="0" smtClean="0"/>
              <a:t>αναφέρεται </a:t>
            </a:r>
            <a:r>
              <a:rPr lang="el-GR" dirty="0" smtClean="0"/>
              <a:t>στην περιφέρεια του τροχού ρομπότ EV3 </a:t>
            </a:r>
            <a:r>
              <a:rPr lang="el-GR" dirty="0" err="1" smtClean="0"/>
              <a:t>Educator</a:t>
            </a:r>
            <a:r>
              <a:rPr lang="el-GR" dirty="0" smtClean="0"/>
              <a:t> σε </a:t>
            </a:r>
            <a:r>
              <a:rPr lang="el-GR" dirty="0" smtClean="0"/>
              <a:t>εκατοστά.</a:t>
            </a:r>
            <a:endParaRPr lang="en-US" dirty="0"/>
          </a:p>
          <a:p>
            <a:r>
              <a:rPr lang="en-US" dirty="0"/>
              <a:t>Circumference = Pi X Wheel Diameter</a:t>
            </a:r>
          </a:p>
          <a:p>
            <a:r>
              <a:rPr lang="en-US" dirty="0"/>
              <a:t>Circumference = 3.14 X </a:t>
            </a:r>
            <a:r>
              <a:rPr lang="en-US" dirty="0" smtClean="0"/>
              <a:t>5.6</a:t>
            </a:r>
            <a:endParaRPr lang="en-US" dirty="0"/>
          </a:p>
          <a:p>
            <a:r>
              <a:rPr lang="el-GR" dirty="0" smtClean="0"/>
              <a:t>Αυτό μπορεί να υπολογιστεί </a:t>
            </a:r>
            <a:r>
              <a:rPr lang="el-GR" dirty="0" smtClean="0"/>
              <a:t>χρησιμοποιώντας ένα</a:t>
            </a:r>
            <a:r>
              <a:rPr lang="en-US" dirty="0" smtClean="0"/>
              <a:t> </a:t>
            </a:r>
            <a:r>
              <a:rPr lang="en-US" b="1" dirty="0"/>
              <a:t>Math Block</a:t>
            </a: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5ABFCCB9-C251-F249-AD99-0B8B32370E2B}"/>
              </a:ext>
            </a:extLst>
          </p:cNvPr>
          <p:cNvCxnSpPr/>
          <p:nvPr/>
        </p:nvCxnSpPr>
        <p:spPr>
          <a:xfrm>
            <a:off x="4313479" y="1505616"/>
            <a:ext cx="0" cy="46545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21779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a Variable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875" y="1505616"/>
            <a:ext cx="3512268" cy="4654528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dirty="0" smtClean="0"/>
              <a:t>Η μεταβλητή μπορεί τώρα να χρησιμοποιηθεί σε οποιοδήποτε μπλοκ με τελεστή οβάλ σχήματος όπου κανονικά θα πληκτρολογούσατε μια </a:t>
            </a:r>
            <a:r>
              <a:rPr lang="el-GR" dirty="0" smtClean="0"/>
              <a:t>τιμή.</a:t>
            </a:r>
          </a:p>
          <a:p>
            <a:pPr algn="just"/>
            <a:r>
              <a:rPr lang="el-GR" dirty="0" smtClean="0"/>
              <a:t> </a:t>
            </a:r>
            <a:r>
              <a:rPr lang="el-GR" dirty="0" smtClean="0"/>
              <a:t>Στο παράδειγμα στα δεξιά, η περιφέρεια χρησιμοποιείται για να μετακινηθεί το ρομπότ προς τα εμπρός 20 εκατοστά</a:t>
            </a:r>
            <a:r>
              <a:rPr lang="en-US" dirty="0" smtClean="0"/>
              <a:t>(20 </a:t>
            </a:r>
            <a:r>
              <a:rPr lang="en-US" dirty="0"/>
              <a:t>CM/Centimeters in a Circumference)</a:t>
            </a:r>
          </a:p>
          <a:p>
            <a:pPr algn="just"/>
            <a:r>
              <a:rPr lang="el-GR" dirty="0" smtClean="0"/>
              <a:t>Για παράδειγμα, εάν η περιφέρεια ήταν 10 cm, το ρομπότ θα έπρεπε να κινηθεί 2 περιστροφές για να μετακινηθεί 20 </a:t>
            </a:r>
            <a:r>
              <a:rPr lang="el-GR" dirty="0" err="1" smtClean="0"/>
              <a:t>cm</a:t>
            </a:r>
            <a:r>
              <a:rPr lang="el-GR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pic>
        <p:nvPicPr>
          <p:cNvPr id="6" name="Picture 5" descr="Screen Shot 2019-12-24 at 9.51.40 PM.png">
            <a:extLst>
              <a:ext uri="{FF2B5EF4-FFF2-40B4-BE49-F238E27FC236}">
                <a16:creationId xmlns:a16="http://schemas.microsoft.com/office/drawing/2014/main" xmlns="" id="{CA981573-54B6-984E-8275-5DC13C78B7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56825" y="1748498"/>
            <a:ext cx="4559300" cy="1841500"/>
          </a:xfrm>
          <a:prstGeom prst="rect">
            <a:avLst/>
          </a:prstGeom>
        </p:spPr>
      </p:pic>
      <p:pic>
        <p:nvPicPr>
          <p:cNvPr id="7" name="Picture 6" descr="Screen Shot 2019-12-24 at 9.51.23 PM.png">
            <a:extLst>
              <a:ext uri="{FF2B5EF4-FFF2-40B4-BE49-F238E27FC236}">
                <a16:creationId xmlns:a16="http://schemas.microsoft.com/office/drawing/2014/main" xmlns="" id="{9D720C0F-D6DC-E848-86C5-1818F64EC4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40142" y="4377661"/>
            <a:ext cx="5283200" cy="876300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xmlns="" id="{1EA8B771-6F1D-3848-A3B8-2C37C72F59B8}"/>
              </a:ext>
            </a:extLst>
          </p:cNvPr>
          <p:cNvCxnSpPr>
            <a:cxnSpLocks/>
          </p:cNvCxnSpPr>
          <p:nvPr/>
        </p:nvCxnSpPr>
        <p:spPr>
          <a:xfrm flipV="1">
            <a:off x="7425344" y="2429999"/>
            <a:ext cx="0" cy="60549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545360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4E25F9-5956-8A42-980E-0B4D9FA0B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Βάζοντάς τα όλα μαζί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0F42249-D189-444F-AF95-D43866A41C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874" y="1505616"/>
            <a:ext cx="8281125" cy="4654528"/>
          </a:xfrm>
        </p:spPr>
        <p:txBody>
          <a:bodyPr/>
          <a:lstStyle/>
          <a:p>
            <a:r>
              <a:rPr lang="el-GR" dirty="0" smtClean="0"/>
              <a:t>Σε αυτό το παράδειγμα, το πρόγραμμα μετακινείται κατά 20 </a:t>
            </a:r>
            <a:r>
              <a:rPr lang="el-GR" dirty="0" smtClean="0"/>
              <a:t>εκατοστά.</a:t>
            </a:r>
          </a:p>
          <a:p>
            <a:r>
              <a:rPr lang="el-GR" dirty="0" smtClean="0"/>
              <a:t>Ορίστε </a:t>
            </a:r>
            <a:r>
              <a:rPr lang="el-GR" dirty="0" smtClean="0"/>
              <a:t>πρώτα τη μεταβλητή </a:t>
            </a:r>
            <a:r>
              <a:rPr lang="el-GR" dirty="0" smtClean="0"/>
              <a:t>«</a:t>
            </a:r>
            <a:r>
              <a:rPr lang="en-US" dirty="0" smtClean="0"/>
              <a:t>circumference</a:t>
            </a:r>
            <a:r>
              <a:rPr lang="el-GR" dirty="0" smtClean="0"/>
              <a:t>»πριν </a:t>
            </a:r>
            <a:r>
              <a:rPr lang="el-GR" dirty="0" smtClean="0"/>
              <a:t>τη χρησιμοποιήσετε στο </a:t>
            </a:r>
            <a:r>
              <a:rPr lang="el-GR" dirty="0" smtClean="0"/>
              <a:t>πρόγραμμα</a:t>
            </a:r>
            <a:r>
              <a:rPr lang="en-US" dirty="0" smtClean="0"/>
              <a:t>.</a:t>
            </a:r>
            <a:r>
              <a:rPr lang="el-GR" dirty="0" smtClean="0"/>
              <a:t> </a:t>
            </a:r>
            <a:r>
              <a:rPr lang="el-GR" dirty="0" smtClean="0"/>
              <a:t>Χρησιμοποιήστε τη μεταβλητή στο μπλοκ κίνησης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14D7176-E4B4-644D-B938-1AF973122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pic>
        <p:nvPicPr>
          <p:cNvPr id="6" name="Picture 5" descr="Screen Shot 2019-12-24 at 9.51.53 PM.png">
            <a:extLst>
              <a:ext uri="{FF2B5EF4-FFF2-40B4-BE49-F238E27FC236}">
                <a16:creationId xmlns:a16="http://schemas.microsoft.com/office/drawing/2014/main" xmlns="" id="{F82C4638-1E90-9446-BF55-229D350D1E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7522" y="3200400"/>
            <a:ext cx="7701477" cy="2677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64704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Changing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874" y="1505616"/>
            <a:ext cx="4063571" cy="638978"/>
          </a:xfrm>
        </p:spPr>
        <p:txBody>
          <a:bodyPr>
            <a:normAutofit/>
          </a:bodyPr>
          <a:lstStyle/>
          <a:p>
            <a:r>
              <a:rPr lang="en-US" sz="1900" dirty="0"/>
              <a:t>Once you have created the variable, it will appear in the menu bar.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pic>
        <p:nvPicPr>
          <p:cNvPr id="6" name="Picture 5" descr="Screen Shot 2019-12-24 at 10.03.05 PM.png">
            <a:extLst>
              <a:ext uri="{FF2B5EF4-FFF2-40B4-BE49-F238E27FC236}">
                <a16:creationId xmlns:a16="http://schemas.microsoft.com/office/drawing/2014/main" xmlns="" id="{6F092495-E2D4-414A-A679-DB99144AA36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0176" t="19061" r="7106"/>
          <a:stretch/>
        </p:blipFill>
        <p:spPr>
          <a:xfrm>
            <a:off x="312002" y="2068985"/>
            <a:ext cx="2798285" cy="409115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E59BABC3-75C7-264D-99CA-956608F4B8EF}"/>
              </a:ext>
            </a:extLst>
          </p:cNvPr>
          <p:cNvSpPr/>
          <p:nvPr/>
        </p:nvSpPr>
        <p:spPr>
          <a:xfrm>
            <a:off x="312002" y="4105124"/>
            <a:ext cx="3004113" cy="638978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xmlns="" id="{BAB2475C-189E-2E46-9416-F593BB133EF7}"/>
              </a:ext>
            </a:extLst>
          </p:cNvPr>
          <p:cNvSpPr txBox="1">
            <a:spLocks/>
          </p:cNvSpPr>
          <p:nvPr/>
        </p:nvSpPr>
        <p:spPr>
          <a:xfrm>
            <a:off x="4526280" y="1455253"/>
            <a:ext cx="4063571" cy="2565904"/>
          </a:xfrm>
          <a:prstGeom prst="rect">
            <a:avLst/>
          </a:prstGeom>
        </p:spPr>
        <p:txBody>
          <a:bodyPr vert="horz" lIns="0" tIns="45720" rIns="0" bIns="45720" rtlCol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 the example below, counter is initialized to 1. The change by 2 will add 2 to the counter. </a:t>
            </a:r>
          </a:p>
          <a:p>
            <a:r>
              <a:rPr lang="en-US" dirty="0"/>
              <a:t>The display block will show a 3 on the screen since 1 + 2 = 3</a:t>
            </a:r>
          </a:p>
          <a:p>
            <a:r>
              <a:rPr lang="en-US" dirty="0"/>
              <a:t>Note that you can change by a negative number as well – this will subtract from the variable. </a:t>
            </a: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5ABFCCB9-C251-F249-AD99-0B8B32370E2B}"/>
              </a:ext>
            </a:extLst>
          </p:cNvPr>
          <p:cNvCxnSpPr/>
          <p:nvPr/>
        </p:nvCxnSpPr>
        <p:spPr>
          <a:xfrm>
            <a:off x="4313479" y="1505616"/>
            <a:ext cx="0" cy="46545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75FA0746-CD3B-A44F-B7F1-69C1C7130B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2609" y="4415200"/>
            <a:ext cx="4311959" cy="1379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1798778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intermediatev2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rmediatev2" id="{63F5E447-E8B5-4335-8726-12777BA731C5}" vid="{7C754D33-5435-4000-AB94-F54A58B2A98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5053</TotalTime>
  <Words>846</Words>
  <Application>Microsoft Macintosh PowerPoint</Application>
  <PresentationFormat>Προβολή στην οθόνη (4:3)</PresentationFormat>
  <Paragraphs>99</Paragraphs>
  <Slides>15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15</vt:i4>
      </vt:variant>
    </vt:vector>
  </HeadingPairs>
  <TitlesOfParts>
    <vt:vector size="17" baseType="lpstr">
      <vt:lpstr>Retrospect</vt:lpstr>
      <vt:lpstr>intermediatev2</vt:lpstr>
      <vt:lpstr>Διαφάνεια 1</vt:lpstr>
      <vt:lpstr>ΑΝΤΙΚΕΙΜΕΝΑ ΜΑΘΗΣΗΣ</vt:lpstr>
      <vt:lpstr>ΜΕΤΑΒΛΗΤΕΣ</vt:lpstr>
      <vt:lpstr>Why Variables?</vt:lpstr>
      <vt:lpstr>Δημιουργώντας μια Μεταβλητή</vt:lpstr>
      <vt:lpstr>Writing to a Variable</vt:lpstr>
      <vt:lpstr>Reading a Variable</vt:lpstr>
      <vt:lpstr>Βάζοντάς τα όλα μαζί</vt:lpstr>
      <vt:lpstr>Changing Variables</vt:lpstr>
      <vt:lpstr>Challenges</vt:lpstr>
      <vt:lpstr>Challenge 1 Solution: Count Clicks</vt:lpstr>
      <vt:lpstr>Challenge 2 Solution: Count the Lines</vt:lpstr>
      <vt:lpstr>Non-numeric Variables</vt:lpstr>
      <vt:lpstr>Discussion and Next Steps</vt:lpstr>
      <vt:lpstr>Credits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Proportional Control</dc:title>
  <dc:creator>Sanjay Seshan</dc:creator>
  <cp:lastModifiedBy>ΕΛΕΑΝΑ ΚΕΣΚΙΝΗ</cp:lastModifiedBy>
  <cp:revision>85</cp:revision>
  <cp:lastPrinted>2016-07-20T03:39:07Z</cp:lastPrinted>
  <dcterms:created xsi:type="dcterms:W3CDTF">2014-10-28T21:59:38Z</dcterms:created>
  <dcterms:modified xsi:type="dcterms:W3CDTF">2025-02-14T13:09:47Z</dcterms:modified>
</cp:coreProperties>
</file>