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47" r:id="rId2"/>
  </p:sldMasterIdLst>
  <p:notesMasterIdLst>
    <p:notesMasterId r:id="rId18"/>
  </p:notesMasterIdLst>
  <p:handoutMasterIdLst>
    <p:handoutMasterId r:id="rId19"/>
  </p:handoutMasterIdLst>
  <p:sldIdLst>
    <p:sldId id="310" r:id="rId3"/>
    <p:sldId id="288" r:id="rId4"/>
    <p:sldId id="292" r:id="rId5"/>
    <p:sldId id="293" r:id="rId6"/>
    <p:sldId id="301" r:id="rId7"/>
    <p:sldId id="302" r:id="rId8"/>
    <p:sldId id="303" r:id="rId9"/>
    <p:sldId id="305" r:id="rId10"/>
    <p:sldId id="308" r:id="rId11"/>
    <p:sldId id="296" r:id="rId12"/>
    <p:sldId id="297" r:id="rId13"/>
    <p:sldId id="299" r:id="rId14"/>
    <p:sldId id="309" r:id="rId15"/>
    <p:sldId id="28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000" autoAdjust="0"/>
    <p:restoredTop sz="95882" autoAdjust="0"/>
  </p:normalViewPr>
  <p:slideViewPr>
    <p:cSldViewPr snapToGrid="0" snapToObjects="1"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75F-53EE-42E3-939D-BFAF47007684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6146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FE06-2296-4C05-922F-10973217F8C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66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038-A4C2-4804-B383-684B0068B876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12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D0CD-EFE7-4DAC-82AA-469BF308DCEB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D18B0B13-CBA1-1140-8AA4-30D9EEA8B5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l="2055" t="7277" r="2818" b="5432"/>
          <a:stretch/>
        </p:blipFill>
        <p:spPr>
          <a:xfrm>
            <a:off x="4172606" y="154094"/>
            <a:ext cx="4866289" cy="18706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26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DEC5-F2EE-408D-AAF0-E1A0145D604D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77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B03-E814-49B4-BBDD-5EE38CF35481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5539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7E2F-358D-4502-B09D-F2766A99AA08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309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D657-2300-4D43-9FA7-E499DF0C25A8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59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C70C-895E-4B1D-B89D-165928BECBB2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616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8C4-90EE-4E5E-8D2F-B28B34858E52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7249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4A1E741-2E54-4212-A0B8-284BC41BDBEA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98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6D61-C980-4051-98E7-01A28FDFCFC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1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7B7-FABD-445B-9AF1-9B55FE2E213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0130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A769-E75D-4CF8-828C-1E5B773E655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42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0217-547B-40C1-BABA-CAEF811984F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3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7594-FD05-40B6-8333-1E0A19F69AC4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232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1FD8-FEBD-4CAD-A096-755EA43D0A4E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186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A3E0-0A9D-41DA-A3EB-62C2E82E311B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03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C1F7-9258-4B18-8BAF-C429BC273700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3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10DA-B1EE-482A-9E9C-919410FF5488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42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4FB978-688E-4575-B1C6-C372A171F380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9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C39D-E8B9-416F-B7B5-8A5430F743ED}" type="datetime1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20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B9BC2D-C96E-4008-9D16-90D1AF92D517}" type="datetime1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7210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9FE322-7DB3-4E1E-A0B2-7DFCAE6057C9}" type="datetime1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87305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8051" y="3854305"/>
            <a:ext cx="6004883" cy="827423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Μάθημα </a:t>
            </a:r>
            <a:r>
              <a:rPr lang="el-GR" dirty="0" smtClean="0"/>
              <a:t>10</a:t>
            </a:r>
            <a:r>
              <a:rPr lang="el-GR" sz="1600" dirty="0" smtClean="0"/>
              <a:t>ο</a:t>
            </a:r>
            <a:r>
              <a:rPr lang="el-GR" sz="2400" dirty="0" smtClean="0"/>
              <a:t> : </a:t>
            </a:r>
            <a:r>
              <a:rPr lang="el-GR" sz="2400" dirty="0" err="1" smtClean="0"/>
              <a:t>Μεταβλητεσ</a:t>
            </a:r>
            <a:endParaRPr lang="el-GR" sz="2400" dirty="0" smtClean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88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5" y="1505616"/>
            <a:ext cx="5734656" cy="4654528"/>
          </a:xfrm>
        </p:spPr>
        <p:txBody>
          <a:bodyPr/>
          <a:lstStyle/>
          <a:p>
            <a:r>
              <a:rPr lang="en-US" dirty="0"/>
              <a:t>Challenge 1: </a:t>
            </a:r>
          </a:p>
          <a:p>
            <a:pPr lvl="1"/>
            <a:r>
              <a:rPr lang="en-US" dirty="0"/>
              <a:t>Can you make a program that displays the number of times</a:t>
            </a:r>
          </a:p>
          <a:p>
            <a:r>
              <a:rPr lang="en-US" dirty="0"/>
              <a:t>Challenge 2: </a:t>
            </a:r>
          </a:p>
          <a:p>
            <a:pPr lvl="1"/>
            <a:r>
              <a:rPr lang="en-US" dirty="0"/>
              <a:t>Can you make a program that displays the number of times that you have clicked the up button?</a:t>
            </a:r>
          </a:p>
          <a:p>
            <a:r>
              <a:rPr lang="en-US" dirty="0"/>
              <a:t> Challenge 3:</a:t>
            </a:r>
          </a:p>
          <a:p>
            <a:pPr lvl="1"/>
            <a:r>
              <a:rPr lang="en-US" dirty="0"/>
              <a:t>Can you write a program that counts the number of black lines you have crossed?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616005" y="3034145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479083" y="2652087"/>
            <a:ext cx="24659" cy="2823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533" y="5494652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4533" y="2189750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1742" y="2042948"/>
            <a:ext cx="2416617" cy="38210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24245" y="1673616"/>
            <a:ext cx="12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Challenge 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40662" y="3773962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40662" y="4073303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00940" y="4895970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520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300" dirty="0"/>
              <a:t>Challenge 1 Solution: Count Clicks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 descr="Screen Shot 2019-12-24 at 9.57.59 PM.png">
            <a:extLst>
              <a:ext uri="{FF2B5EF4-FFF2-40B4-BE49-F238E27FC236}">
                <a16:creationId xmlns="" xmlns:a16="http://schemas.microsoft.com/office/drawing/2014/main" id="{4D346FBA-B74B-C742-9C60-2C33059D5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6" y="1733550"/>
            <a:ext cx="5219700" cy="387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E4F166-5C1A-6C4A-8228-54E5E19118D3}"/>
              </a:ext>
            </a:extLst>
          </p:cNvPr>
          <p:cNvSpPr txBox="1"/>
          <p:nvPr/>
        </p:nvSpPr>
        <p:spPr>
          <a:xfrm>
            <a:off x="2578719" y="2495862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Initialize the Counter variable to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D2121D1-0A8C-6540-BDA3-316A82352E1D}"/>
              </a:ext>
            </a:extLst>
          </p:cNvPr>
          <p:cNvSpPr txBox="1"/>
          <p:nvPr/>
        </p:nvSpPr>
        <p:spPr>
          <a:xfrm>
            <a:off x="4104442" y="3285622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 time the Up button is pressed, increase the Counter variable by 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D368256-45E3-8C4C-849E-3C40E743BC47}"/>
              </a:ext>
            </a:extLst>
          </p:cNvPr>
          <p:cNvSpPr txBox="1"/>
          <p:nvPr/>
        </p:nvSpPr>
        <p:spPr>
          <a:xfrm>
            <a:off x="5418894" y="4672557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Write that Counter Variable to the screen to display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B4DC0EA-FFDF-1D4D-AE3D-733816A572B6}"/>
              </a:ext>
            </a:extLst>
          </p:cNvPr>
          <p:cNvSpPr txBox="1"/>
          <p:nvPr/>
        </p:nvSpPr>
        <p:spPr>
          <a:xfrm>
            <a:off x="4104442" y="4138358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Wait until the button is released otherwise it will go through the loop multiple times each time you press the button</a:t>
            </a:r>
          </a:p>
        </p:txBody>
      </p:sp>
    </p:spTree>
    <p:extLst>
      <p:ext uri="{BB962C8B-B14F-4D97-AF65-F5344CB8AC3E}">
        <p14:creationId xmlns="" xmlns:p14="http://schemas.microsoft.com/office/powerpoint/2010/main" val="222107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300" dirty="0"/>
              <a:t>Challenge 2 Solution: Count the Lines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 descr="Screen Shot 2019-12-24 at 10.00.23 PM.png">
            <a:extLst>
              <a:ext uri="{FF2B5EF4-FFF2-40B4-BE49-F238E27FC236}">
                <a16:creationId xmlns="" xmlns:a16="http://schemas.microsoft.com/office/drawing/2014/main" id="{F34D5AF9-B0C8-7145-A15C-E0F4F478E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9" y="1468686"/>
            <a:ext cx="5517066" cy="4728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B35A25B-2DE6-ED47-B2D3-4D80FB61FC2A}"/>
              </a:ext>
            </a:extLst>
          </p:cNvPr>
          <p:cNvSpPr txBox="1"/>
          <p:nvPr/>
        </p:nvSpPr>
        <p:spPr>
          <a:xfrm>
            <a:off x="2578719" y="2271263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Initialize the Counter variable to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61A8DDF-5F7B-0745-BC9D-102A2BD8C8EE}"/>
              </a:ext>
            </a:extLst>
          </p:cNvPr>
          <p:cNvSpPr txBox="1"/>
          <p:nvPr/>
        </p:nvSpPr>
        <p:spPr>
          <a:xfrm>
            <a:off x="3947508" y="3581439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 time a black line is seen, increase the Counter variable by 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9498CB-1AC9-304D-996E-0A1632586E06}"/>
              </a:ext>
            </a:extLst>
          </p:cNvPr>
          <p:cNvSpPr txBox="1"/>
          <p:nvPr/>
        </p:nvSpPr>
        <p:spPr>
          <a:xfrm>
            <a:off x="5479625" y="5167979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Write that Counter Variable to the screen to display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83D9FED-FA61-DB45-B2D4-A852213AC234}"/>
              </a:ext>
            </a:extLst>
          </p:cNvPr>
          <p:cNvSpPr txBox="1"/>
          <p:nvPr/>
        </p:nvSpPr>
        <p:spPr>
          <a:xfrm>
            <a:off x="3947508" y="4583838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Wait until the sensor sees white, otherwise you will count the same black line multiple times.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C2F437-B190-B046-A43C-94544C19D4E7}"/>
              </a:ext>
            </a:extLst>
          </p:cNvPr>
          <p:cNvSpPr txBox="1"/>
          <p:nvPr/>
        </p:nvSpPr>
        <p:spPr>
          <a:xfrm>
            <a:off x="2977995" y="2816534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Start moving the robot</a:t>
            </a:r>
          </a:p>
        </p:txBody>
      </p:sp>
    </p:spTree>
    <p:extLst>
      <p:ext uri="{BB962C8B-B14F-4D97-AF65-F5344CB8AC3E}">
        <p14:creationId xmlns="" xmlns:p14="http://schemas.microsoft.com/office/powerpoint/2010/main" val="10958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AD4F1E3-DF15-BD40-9244-CA70B343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74" y="1798601"/>
            <a:ext cx="5556929" cy="4361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A17800-131F-1F48-8F3A-B05A612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Non-numeric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57D6AA-4F97-FD4F-808F-2584C174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93" y="1498959"/>
            <a:ext cx="4129593" cy="4361544"/>
          </a:xfrm>
        </p:spPr>
        <p:txBody>
          <a:bodyPr>
            <a:normAutofit/>
          </a:bodyPr>
          <a:lstStyle/>
          <a:p>
            <a:r>
              <a:rPr lang="en-US" dirty="0"/>
              <a:t>Variables can also store text</a:t>
            </a:r>
          </a:p>
          <a:p>
            <a:r>
              <a:rPr lang="en-US" dirty="0"/>
              <a:t>Unlike EV3-G, any variable can store text or numbers (there are no variable types)</a:t>
            </a:r>
          </a:p>
          <a:p>
            <a:r>
              <a:rPr lang="en-US" dirty="0"/>
              <a:t>In the example on the left, we use the “Error Message” variable to store text that describes what went wrong</a:t>
            </a:r>
          </a:p>
          <a:p>
            <a:r>
              <a:rPr lang="en-US" dirty="0"/>
              <a:t>The program lets the user know if the robot travelled too far or too little if the goal was to move 500 degrees.</a:t>
            </a:r>
          </a:p>
          <a:p>
            <a:r>
              <a:rPr lang="en-US" dirty="0"/>
              <a:t>Note: 1sec at 50 % speed should move 500 degrees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7DC601C-2B12-C644-A1EC-1DFC1643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06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use variables in the following lessons: </a:t>
            </a:r>
          </a:p>
          <a:p>
            <a:pPr lvl="1"/>
            <a:r>
              <a:rPr lang="en-US" dirty="0"/>
              <a:t>Advanced: Menu System</a:t>
            </a:r>
          </a:p>
          <a:p>
            <a:pPr lvl="1"/>
            <a:r>
              <a:rPr lang="en-US" dirty="0"/>
              <a:t>Advanced: Parallel Beam 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791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This tutorial was created by Sanjay Seshan and Arvind Seshan</a:t>
            </a:r>
          </a:p>
          <a:p>
            <a:pPr lvl="1"/>
            <a:r>
              <a:rPr lang="en-US" dirty="0"/>
              <a:t>More 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22817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14906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Τι είναι μία μεταβλητή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την ονομάζουμε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εκχωρούμε τιμή σε μία μεταβλητή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διαβάζουμε την τιμή της μεταβλητής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13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ΜΕΤΑΒΛΗΤΕΣ</a:t>
            </a:r>
            <a:endParaRPr lang="en-US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 smtClean="0"/>
              <a:t>Όταν θέλουμε να θυμάται το πρόγραμμά μας μία τιμή, δεσμεύουμε ένα κομμάτι της μνήμης του υπολογιστή (μεταβλητή) για να μπορούμε να την αποθηκεύσουμε και να την ανακτήσουμε. </a:t>
            </a:r>
            <a:endParaRPr lang="el-GR" sz="900" dirty="0" smtClean="0"/>
          </a:p>
          <a:p>
            <a:pPr>
              <a:lnSpc>
                <a:spcPct val="100000"/>
              </a:lnSpc>
            </a:pPr>
            <a:endParaRPr lang="el-GR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 όνομα</a:t>
            </a:r>
          </a:p>
          <a:p>
            <a:pPr lvl="1">
              <a:buFont typeface="Wingdings" pitchFamily="2" charset="2"/>
              <a:buChar char="Ø"/>
            </a:pPr>
            <a:endParaRPr lang="el-GR" b="1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έναν τύπο ανάλογα με τα δεδομένα που περιέχει </a:t>
            </a:r>
          </a:p>
          <a:p>
            <a:pPr lvl="3"/>
            <a:r>
              <a:rPr lang="el-GR" dirty="0" smtClean="0"/>
              <a:t> Αριθμητική (</a:t>
            </a:r>
            <a:r>
              <a:rPr lang="el-GR" dirty="0" err="1" smtClean="0"/>
              <a:t>Numeric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 Λογική (</a:t>
            </a:r>
            <a:r>
              <a:rPr lang="el-GR" dirty="0" err="1" smtClean="0"/>
              <a:t>Logic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Χαρακτήρα (</a:t>
            </a:r>
            <a:r>
              <a:rPr lang="el-GR" dirty="0" err="1" smtClean="0"/>
              <a:t>Text</a:t>
            </a:r>
            <a:r>
              <a:rPr lang="el-GR" dirty="0" smtClean="0"/>
              <a:t>) </a:t>
            </a:r>
          </a:p>
          <a:p>
            <a:pPr lvl="3">
              <a:buNone/>
            </a:pPr>
            <a:endParaRPr lang="el-GR" dirty="0" smtClean="0"/>
          </a:p>
          <a:p>
            <a:pPr lvl="1">
              <a:buFont typeface="Wingdings" pitchFamily="2" charset="2"/>
              <a:buChar char="Ø"/>
            </a:pPr>
            <a:r>
              <a:rPr lang="el-GR" b="1" dirty="0" smtClean="0"/>
              <a:t>Κάθε μεταβλητή έχει ένα περιεχόμενο (τιμή) </a:t>
            </a:r>
          </a:p>
          <a:p>
            <a:pPr lvl="3"/>
            <a:r>
              <a:rPr lang="el-GR" dirty="0" smtClean="0"/>
              <a:t>Βάζουμε τιμή στην μεταβλητή (</a:t>
            </a:r>
            <a:r>
              <a:rPr lang="el-GR" dirty="0" err="1" smtClean="0"/>
              <a:t>Write</a:t>
            </a:r>
            <a:r>
              <a:rPr lang="el-GR" dirty="0" smtClean="0"/>
              <a:t>) </a:t>
            </a:r>
          </a:p>
          <a:p>
            <a:pPr lvl="3"/>
            <a:r>
              <a:rPr lang="el-GR" dirty="0" smtClean="0"/>
              <a:t>Διαβάσουμε την τιμή της μεταβλητής (</a:t>
            </a:r>
            <a:r>
              <a:rPr lang="el-GR" dirty="0" err="1" smtClean="0"/>
              <a:t>Read</a:t>
            </a:r>
            <a:r>
              <a:rPr lang="el-GR" dirty="0" smtClean="0"/>
              <a:t>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8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μεταβλητές είναι ένας εύκολος τρόπος μεταφοράς δεδομένων μέσω κώδικα </a:t>
            </a:r>
            <a:endParaRPr lang="en-US" dirty="0" smtClean="0"/>
          </a:p>
          <a:p>
            <a:r>
              <a:rPr lang="el-GR" dirty="0" smtClean="0"/>
              <a:t>Μπορείτε </a:t>
            </a:r>
            <a:r>
              <a:rPr lang="el-GR" dirty="0" smtClean="0"/>
              <a:t>επίσης να χρησιμοποιήσετε μεταβλητές για να μεταφέρετε δεδομένα σε ένα </a:t>
            </a:r>
            <a:r>
              <a:rPr lang="el-GR" dirty="0" err="1" smtClean="0"/>
              <a:t>My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 χωρίς είσοδο (π.χ. μια μεταβλητή για το μέγεθος τροχού σε </a:t>
            </a:r>
            <a:r>
              <a:rPr lang="el-GR" dirty="0" err="1" smtClean="0"/>
              <a:t>Move</a:t>
            </a:r>
            <a:r>
              <a:rPr lang="el-GR" dirty="0" smtClean="0"/>
              <a:t> </a:t>
            </a:r>
            <a:r>
              <a:rPr lang="el-GR" dirty="0" err="1" smtClean="0"/>
              <a:t>Inches</a:t>
            </a:r>
            <a:r>
              <a:rPr lang="el-GR" dirty="0" smtClean="0"/>
              <a:t> – Πιθανότατα δεν θέλετε να είναι είσοδος, καθώς αλλάζει σπάνια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Μπορείτε επίσης να χρησιμοποιήσετε την τιμή σε άλλα </a:t>
            </a:r>
            <a:r>
              <a:rPr lang="el-GR" dirty="0" smtClean="0"/>
              <a:t>τμήματα κώδικα </a:t>
            </a:r>
            <a:r>
              <a:rPr lang="el-GR" dirty="0" smtClean="0"/>
              <a:t>και θέλετε να το αλλάξετε μόνο σε ένα σημείο.) </a:t>
            </a:r>
            <a:endParaRPr lang="en-US" dirty="0" smtClean="0"/>
          </a:p>
          <a:p>
            <a:r>
              <a:rPr lang="el-GR" dirty="0" smtClean="0"/>
              <a:t>Οι </a:t>
            </a:r>
            <a:r>
              <a:rPr lang="el-GR" dirty="0" smtClean="0"/>
              <a:t>μεταβλητές λίστας μπορούν να αποθηκεύσουν πολλά στοιχεία δεδομένων και να διευκολύνουν την επεξεργασία όλων τους. Θα καλύψουμε τις μεταβλητές λίστας σε ένα ξεχωριστό μάθημα στην ενότητα για προχωρημένους.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31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9-12-24 at 9.40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4" y="1635764"/>
            <a:ext cx="3441700" cy="4229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53" y="1505616"/>
            <a:ext cx="5675931" cy="4654528"/>
          </a:xfrm>
        </p:spPr>
        <p:txBody>
          <a:bodyPr/>
          <a:lstStyle/>
          <a:p>
            <a:r>
              <a:rPr lang="en-US" dirty="0"/>
              <a:t>To create a variable, scroll down to the Variables section</a:t>
            </a:r>
          </a:p>
          <a:p>
            <a:r>
              <a:rPr lang="en-US" dirty="0"/>
              <a:t>Select Make a Variable and Name it.</a:t>
            </a:r>
          </a:p>
          <a:p>
            <a:r>
              <a:rPr lang="en-US" dirty="0"/>
              <a:t>In the example below, a variable called “circumference” has been made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" name="Picture 9" descr="Screen Shot 2019-12-24 at 10.02.56 PM.png">
            <a:extLst>
              <a:ext uri="{FF2B5EF4-FFF2-40B4-BE49-F238E27FC236}">
                <a16:creationId xmlns="" xmlns:a16="http://schemas.microsoft.com/office/drawing/2014/main" id="{1CC6F7E8-D568-EB43-915C-AA06A543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04" y="3429000"/>
            <a:ext cx="4660900" cy="2679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82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/>
          </a:bodyPr>
          <a:lstStyle/>
          <a:p>
            <a:r>
              <a:rPr lang="en-US" sz="1900" dirty="0"/>
              <a:t>Once you have created the variable, it will appear in the menu bar.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="" xmlns:a16="http://schemas.microsoft.com/office/drawing/2014/main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278950" y="3559260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9-12-24 at 9.49.10 PM.png">
            <a:extLst>
              <a:ext uri="{FF2B5EF4-FFF2-40B4-BE49-F238E27FC236}">
                <a16:creationId xmlns="" xmlns:a16="http://schemas.microsoft.com/office/drawing/2014/main" id="{494728F0-BEBF-134D-879B-A9B4A6351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8238"/>
            <a:ext cx="3903108" cy="87405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example below, Circumference is set to the circumference of the EV3 Educator robot wheel in centimeters.</a:t>
            </a:r>
          </a:p>
          <a:p>
            <a:r>
              <a:rPr lang="en-US" dirty="0"/>
              <a:t>Circumference = Pi X Wheel Diameter</a:t>
            </a:r>
          </a:p>
          <a:p>
            <a:r>
              <a:rPr lang="en-US" dirty="0"/>
              <a:t>Circumference = 3.14 X 5.6</a:t>
            </a:r>
          </a:p>
          <a:p>
            <a:endParaRPr lang="en-US" dirty="0"/>
          </a:p>
          <a:p>
            <a:r>
              <a:rPr lang="en-US" dirty="0"/>
              <a:t>This can be calculated using a Math Block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21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5" y="1505616"/>
            <a:ext cx="3512268" cy="4654528"/>
          </a:xfrm>
        </p:spPr>
        <p:txBody>
          <a:bodyPr/>
          <a:lstStyle/>
          <a:p>
            <a:r>
              <a:rPr lang="en-US" dirty="0"/>
              <a:t>The variable can now be used in any block with an oval shape operator where you would normally type in a value</a:t>
            </a:r>
          </a:p>
          <a:p>
            <a:r>
              <a:rPr lang="en-US" dirty="0"/>
              <a:t>In the example on the right, the circumference is used to move the robot forward 20 centimeters (20 CM/Centimeters in a Circumference)</a:t>
            </a:r>
          </a:p>
          <a:p>
            <a:r>
              <a:rPr lang="en-US" dirty="0"/>
              <a:t>For example, if the circumference was 10CM, the robot would have to move 2 rotations to move 20CM.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9.51.40 PM.png">
            <a:extLst>
              <a:ext uri="{FF2B5EF4-FFF2-40B4-BE49-F238E27FC236}">
                <a16:creationId xmlns="" xmlns:a16="http://schemas.microsoft.com/office/drawing/2014/main" id="{CA981573-54B6-984E-8275-5DC13C78B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25" y="1748498"/>
            <a:ext cx="4559300" cy="1841500"/>
          </a:xfrm>
          <a:prstGeom prst="rect">
            <a:avLst/>
          </a:prstGeom>
        </p:spPr>
      </p:pic>
      <p:pic>
        <p:nvPicPr>
          <p:cNvPr id="7" name="Picture 6" descr="Screen Shot 2019-12-24 at 9.51.23 PM.png">
            <a:extLst>
              <a:ext uri="{FF2B5EF4-FFF2-40B4-BE49-F238E27FC236}">
                <a16:creationId xmlns="" xmlns:a16="http://schemas.microsoft.com/office/drawing/2014/main" id="{9D720C0F-D6DC-E848-86C5-1818F64EC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42" y="4377661"/>
            <a:ext cx="5283200" cy="8763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EA8B771-6F1D-3848-A3B8-2C37C72F59B8}"/>
              </a:ext>
            </a:extLst>
          </p:cNvPr>
          <p:cNvCxnSpPr>
            <a:cxnSpLocks/>
          </p:cNvCxnSpPr>
          <p:nvPr/>
        </p:nvCxnSpPr>
        <p:spPr>
          <a:xfrm flipV="1">
            <a:off x="7425344" y="2429999"/>
            <a:ext cx="0" cy="6054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4536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4E25F9-5956-8A42-980E-0B4D9FA0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F42249-D189-444F-AF95-D43866A4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4" y="1505616"/>
            <a:ext cx="8281125" cy="4654528"/>
          </a:xfrm>
        </p:spPr>
        <p:txBody>
          <a:bodyPr/>
          <a:lstStyle/>
          <a:p>
            <a:r>
              <a:rPr lang="en-US" dirty="0"/>
              <a:t>In this example, the program moves 20CM</a:t>
            </a:r>
          </a:p>
          <a:p>
            <a:r>
              <a:rPr lang="en-US" dirty="0"/>
              <a:t>First set the variable “circumference” before using it in the program</a:t>
            </a:r>
          </a:p>
          <a:p>
            <a:r>
              <a:rPr lang="en-US" dirty="0"/>
              <a:t>Use the variable in the movement block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4D7176-E4B4-644D-B938-1AF97312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9.51.53 PM.png">
            <a:extLst>
              <a:ext uri="{FF2B5EF4-FFF2-40B4-BE49-F238E27FC236}">
                <a16:creationId xmlns="" xmlns:a16="http://schemas.microsoft.com/office/drawing/2014/main" id="{F82C4638-1E90-9446-BF55-229D350D1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2" y="3200400"/>
            <a:ext cx="7701477" cy="26771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4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/>
          </a:bodyPr>
          <a:lstStyle/>
          <a:p>
            <a:r>
              <a:rPr lang="en-US" sz="1900" dirty="0"/>
              <a:t>Once you have created the variable, it will appear in the menu bar.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="" xmlns:a16="http://schemas.microsoft.com/office/drawing/2014/main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312002" y="4105124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example below, counter is initialized to 1. The change by 2 will add 2 to the counter. </a:t>
            </a:r>
          </a:p>
          <a:p>
            <a:r>
              <a:rPr lang="en-US" dirty="0"/>
              <a:t>The display block will show a 3 on the screen since 1 + 2 = 3</a:t>
            </a:r>
          </a:p>
          <a:p>
            <a:r>
              <a:rPr lang="en-US" dirty="0"/>
              <a:t>Note that you can change by a negative number as well – this will subtract from the variable. 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5FA0746-CD3B-A44F-B7F1-69C1C7130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609" y="4415200"/>
            <a:ext cx="4311959" cy="13793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987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</TotalTime>
  <Words>848</Words>
  <Application>Microsoft Macintosh PowerPoint</Application>
  <PresentationFormat>Προβολή στην οθόνη (4:3)</PresentationFormat>
  <Paragraphs>101</Paragraphs>
  <Slides>15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Retrospect</vt:lpstr>
      <vt:lpstr>intermediatev2</vt:lpstr>
      <vt:lpstr>Διαφάνεια 1</vt:lpstr>
      <vt:lpstr>ΑΝΤΙΚΕΙΜΕΝΑ ΜΑΘΗΣΗΣ</vt:lpstr>
      <vt:lpstr>ΜΕΤΑΒΛΗΤΕΣ</vt:lpstr>
      <vt:lpstr>Why Variables?</vt:lpstr>
      <vt:lpstr>Creating a Variable</vt:lpstr>
      <vt:lpstr>Writing to a Variable</vt:lpstr>
      <vt:lpstr>Reading a Variable</vt:lpstr>
      <vt:lpstr>Putting it all together</vt:lpstr>
      <vt:lpstr>Changing Variables</vt:lpstr>
      <vt:lpstr>Challenges</vt:lpstr>
      <vt:lpstr>Challenge 1 Solution: Count Clicks</vt:lpstr>
      <vt:lpstr>Challenge 2 Solution: Count the Lines</vt:lpstr>
      <vt:lpstr>Non-numeric Variables</vt:lpstr>
      <vt:lpstr>Discussion and Next Steps</vt:lpstr>
      <vt:lpstr>Credits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ΕΛΕΑΝΑ ΚΕΣΚΙΝΗ</cp:lastModifiedBy>
  <cp:revision>83</cp:revision>
  <cp:lastPrinted>2016-07-20T03:39:07Z</cp:lastPrinted>
  <dcterms:created xsi:type="dcterms:W3CDTF">2014-10-28T21:59:38Z</dcterms:created>
  <dcterms:modified xsi:type="dcterms:W3CDTF">2024-04-05T10:04:33Z</dcterms:modified>
</cp:coreProperties>
</file>