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6" r:id="rId7"/>
    <p:sldId id="261" r:id="rId8"/>
    <p:sldId id="262" r:id="rId9"/>
    <p:sldId id="265" r:id="rId10"/>
    <p:sldId id="263" r:id="rId11"/>
    <p:sldId id="264"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24678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94339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2667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28588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4026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008000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483087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8753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856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5BCAD085-E8A6-8845-BD4E-CB4CCA059FC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42304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02102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4292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3769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2848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BCAD085-E8A6-8845-BD4E-CB4CCA059FC4}"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582363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5BCAD085-E8A6-8845-BD4E-CB4CCA059FC4}"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2101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3/19/2025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3669105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dirty="0" err="1"/>
              <a:t>Δι</a:t>
            </a:r>
            <a:r>
              <a:rPr dirty="0"/>
              <a:t>ατροφή και Διατροφικές Συνήθειες των Εφήβων</a:t>
            </a:r>
          </a:p>
        </p:txBody>
      </p:sp>
      <p:sp>
        <p:nvSpPr>
          <p:cNvPr id="3" name="Subtitle 2"/>
          <p:cNvSpPr>
            <a:spLocks noGrp="1"/>
          </p:cNvSpPr>
          <p:nvPr>
            <p:ph type="subTitle" idx="1"/>
          </p:nvPr>
        </p:nvSpPr>
        <p:spPr>
          <a:xfrm>
            <a:off x="1963109" y="5158830"/>
            <a:ext cx="5826719" cy="1096899"/>
          </a:xfrm>
        </p:spPr>
        <p:txBody>
          <a:bodyPr/>
          <a:lstStyle/>
          <a:p>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Άσκηση 1: Αντιστοίχιση</a:t>
            </a:r>
          </a:p>
        </p:txBody>
      </p:sp>
      <p:sp>
        <p:nvSpPr>
          <p:cNvPr id="3" name="Content Placeholder 2"/>
          <p:cNvSpPr>
            <a:spLocks noGrp="1"/>
          </p:cNvSpPr>
          <p:nvPr>
            <p:ph idx="1"/>
          </p:nvPr>
        </p:nvSpPr>
        <p:spPr>
          <a:xfrm>
            <a:off x="609599" y="1815152"/>
            <a:ext cx="6347714" cy="4226211"/>
          </a:xfrm>
        </p:spPr>
        <p:txBody>
          <a:bodyPr>
            <a:normAutofit/>
          </a:bodyPr>
          <a:lstStyle/>
          <a:p>
            <a:pPr marL="0" indent="0">
              <a:buNone/>
            </a:pPr>
            <a:r>
              <a:rPr dirty="0" err="1"/>
              <a:t>Αντιστοιχίστε</a:t>
            </a:r>
            <a:r>
              <a:rPr dirty="0"/>
              <a:t> τα </a:t>
            </a:r>
            <a:r>
              <a:rPr dirty="0" err="1"/>
              <a:t>τρόφιμ</a:t>
            </a:r>
            <a:r>
              <a:rPr dirty="0"/>
              <a:t>α με την κατηγορία τους:</a:t>
            </a:r>
          </a:p>
          <a:p>
            <a:r>
              <a:rPr dirty="0"/>
              <a:t>1. </a:t>
            </a:r>
            <a:r>
              <a:rPr dirty="0" err="1"/>
              <a:t>Σολωμός</a:t>
            </a:r>
            <a:endParaRPr dirty="0"/>
          </a:p>
          <a:p>
            <a:r>
              <a:rPr dirty="0"/>
              <a:t>2. </a:t>
            </a:r>
            <a:r>
              <a:rPr dirty="0" err="1"/>
              <a:t>Ψωμί</a:t>
            </a:r>
            <a:r>
              <a:rPr dirty="0"/>
              <a:t> </a:t>
            </a:r>
            <a:r>
              <a:rPr dirty="0" err="1"/>
              <a:t>ολικής</a:t>
            </a:r>
            <a:r>
              <a:rPr dirty="0"/>
              <a:t> </a:t>
            </a:r>
            <a:r>
              <a:rPr dirty="0" err="1"/>
              <a:t>άλεσης</a:t>
            </a:r>
            <a:endParaRPr dirty="0"/>
          </a:p>
          <a:p>
            <a:r>
              <a:rPr dirty="0"/>
              <a:t>3. </a:t>
            </a:r>
            <a:r>
              <a:rPr dirty="0" err="1"/>
              <a:t>Μήλο</a:t>
            </a:r>
            <a:endParaRPr dirty="0"/>
          </a:p>
          <a:p>
            <a:r>
              <a:rPr dirty="0"/>
              <a:t>4. </a:t>
            </a:r>
            <a:r>
              <a:rPr dirty="0" err="1"/>
              <a:t>Ελ</a:t>
            </a:r>
            <a:r>
              <a:rPr dirty="0"/>
              <a:t>αιόλαδο</a:t>
            </a:r>
          </a:p>
          <a:p>
            <a:endParaRPr dirty="0"/>
          </a:p>
          <a:p>
            <a:r>
              <a:rPr dirty="0"/>
              <a:t>a. </a:t>
            </a:r>
            <a:r>
              <a:rPr dirty="0" err="1"/>
              <a:t>Πρωτεΐνες</a:t>
            </a:r>
            <a:endParaRPr dirty="0"/>
          </a:p>
          <a:p>
            <a:r>
              <a:rPr dirty="0"/>
              <a:t>b. </a:t>
            </a:r>
            <a:r>
              <a:rPr dirty="0" err="1"/>
              <a:t>Φρούτ</a:t>
            </a:r>
            <a:r>
              <a:rPr dirty="0"/>
              <a:t>α/Λαχανικά</a:t>
            </a:r>
          </a:p>
          <a:p>
            <a:r>
              <a:rPr dirty="0"/>
              <a:t>c. </a:t>
            </a:r>
            <a:r>
              <a:rPr dirty="0" err="1"/>
              <a:t>Λί</a:t>
            </a:r>
            <a:r>
              <a:rPr dirty="0"/>
              <a:t>πη</a:t>
            </a:r>
          </a:p>
          <a:p>
            <a:r>
              <a:rPr dirty="0"/>
              <a:t>d. </a:t>
            </a:r>
            <a:r>
              <a:rPr dirty="0" err="1"/>
              <a:t>Υδ</a:t>
            </a:r>
            <a:r>
              <a:rPr dirty="0"/>
              <a:t>ατάνθρακες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41194"/>
            <a:ext cx="6347713" cy="1241946"/>
          </a:xfrm>
        </p:spPr>
        <p:txBody>
          <a:bodyPr/>
          <a:lstStyle/>
          <a:p>
            <a:pPr algn="ctr"/>
            <a:r>
              <a:rPr dirty="0" err="1"/>
              <a:t>Άσκηση</a:t>
            </a:r>
            <a:r>
              <a:rPr dirty="0"/>
              <a:t> 2: </a:t>
            </a:r>
            <a:r>
              <a:rPr dirty="0" err="1"/>
              <a:t>Συμ</a:t>
            </a:r>
            <a:r>
              <a:rPr dirty="0"/>
              <a:t>πλήρωση Κενών</a:t>
            </a:r>
          </a:p>
        </p:txBody>
      </p:sp>
      <p:sp>
        <p:nvSpPr>
          <p:cNvPr id="3" name="Content Placeholder 2"/>
          <p:cNvSpPr>
            <a:spLocks noGrp="1"/>
          </p:cNvSpPr>
          <p:nvPr>
            <p:ph idx="1"/>
          </p:nvPr>
        </p:nvSpPr>
        <p:spPr>
          <a:xfrm>
            <a:off x="609599" y="1583140"/>
            <a:ext cx="7360694" cy="4899547"/>
          </a:xfrm>
        </p:spPr>
        <p:txBody>
          <a:bodyPr>
            <a:normAutofit lnSpcReduction="10000"/>
          </a:bodyPr>
          <a:lstStyle/>
          <a:p>
            <a:pPr marL="0" indent="0">
              <a:buNone/>
            </a:pPr>
            <a:r>
              <a:rPr dirty="0" err="1"/>
              <a:t>Συμ</a:t>
            </a:r>
            <a:r>
              <a:rPr dirty="0"/>
              <a:t>πληρώστε τα κενά:</a:t>
            </a:r>
          </a:p>
          <a:p>
            <a:r>
              <a:rPr dirty="0"/>
              <a:t>1. Τα </a:t>
            </a:r>
            <a:r>
              <a:rPr dirty="0" err="1"/>
              <a:t>ενεργει</a:t>
            </a:r>
            <a:r>
              <a:rPr dirty="0"/>
              <a:t>ακά ποτά περιέχουν __________ και __________, που μπορούν να προκαλέσουν </a:t>
            </a:r>
            <a:r>
              <a:rPr dirty="0" smtClean="0"/>
              <a:t>__________.</a:t>
            </a:r>
            <a:endParaRPr lang="el-GR" dirty="0" smtClean="0"/>
          </a:p>
          <a:p>
            <a:endParaRPr dirty="0"/>
          </a:p>
          <a:p>
            <a:r>
              <a:rPr dirty="0"/>
              <a:t>2. </a:t>
            </a:r>
            <a:r>
              <a:rPr dirty="0" err="1"/>
              <a:t>Γι</a:t>
            </a:r>
            <a:r>
              <a:rPr dirty="0"/>
              <a:t>α να έχουμε ισορροπημένη διατροφή, πρέπει να καταναλώνουμε καθημερινά __________, __________ και </a:t>
            </a:r>
            <a:r>
              <a:rPr dirty="0" smtClean="0"/>
              <a:t>__________.</a:t>
            </a:r>
            <a:endParaRPr lang="el-GR" dirty="0" smtClean="0"/>
          </a:p>
          <a:p>
            <a:endParaRPr lang="el-GR" dirty="0" smtClean="0"/>
          </a:p>
          <a:p>
            <a:r>
              <a:rPr lang="el-GR" dirty="0"/>
              <a:t>Οι υδατάνθρακες αποτελούν την κύρια πηγή __________ για το σώμα και πρέπει να καταναλώνονται σε συνδυασμό με __________ για ισορροπημένη διατροφή</a:t>
            </a:r>
            <a:r>
              <a:rPr lang="el-GR" dirty="0" smtClean="0"/>
              <a:t>.</a:t>
            </a:r>
          </a:p>
          <a:p>
            <a:endParaRPr lang="el-GR" dirty="0" smtClean="0"/>
          </a:p>
          <a:p>
            <a:r>
              <a:rPr lang="el-GR" dirty="0" smtClean="0"/>
              <a:t>Η </a:t>
            </a:r>
            <a:r>
              <a:rPr lang="el-GR" dirty="0"/>
              <a:t>υπερβολική κατανάλωση λίπους μπορεί να οδηγήσει σε προβλήματα __________, ενώ η έλλειψη βιταμινών μπορεί να επηρεάσει την __________ του σώματος.</a:t>
            </a:r>
            <a:endParaRP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Δραστηριότητα: Δημιουργία Υγιεινού Μενού</a:t>
            </a:r>
          </a:p>
        </p:txBody>
      </p:sp>
      <p:sp>
        <p:nvSpPr>
          <p:cNvPr id="3" name="Θέση περιεχομένου 2"/>
          <p:cNvSpPr>
            <a:spLocks noGrp="1"/>
          </p:cNvSpPr>
          <p:nvPr>
            <p:ph idx="1"/>
          </p:nvPr>
        </p:nvSpPr>
        <p:spPr>
          <a:xfrm>
            <a:off x="609598" y="2160590"/>
            <a:ext cx="6814783" cy="3880773"/>
          </a:xfrm>
        </p:spPr>
        <p:txBody>
          <a:bodyPr>
            <a:normAutofit/>
          </a:bodyPr>
          <a:lstStyle/>
          <a:p>
            <a:r>
              <a:rPr lang="el-GR" sz="2000" dirty="0"/>
              <a:t>Συνθέστε ένα ημερήσιο μενού για έναν έφηβο που θέλει να ακολουθήσει υγιεινές διατροφικές συνήθειες. Περιλαμβάνει πρωινό, μεσημεριανό, βραδινό και δύο σνακ. Σκεφτείτε ισορροπία μεταξύ πρωτεϊνών, υδατανθράκων και λιπών.</a:t>
            </a:r>
          </a:p>
        </p:txBody>
      </p:sp>
    </p:spTree>
    <p:extLst>
      <p:ext uri="{BB962C8B-B14F-4D97-AF65-F5344CB8AC3E}">
        <p14:creationId xmlns:p14="http://schemas.microsoft.com/office/powerpoint/2010/main" val="120943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Εισ</a:t>
            </a:r>
            <a:r>
              <a:rPr dirty="0"/>
              <a:t>αγωγή</a:t>
            </a:r>
          </a:p>
        </p:txBody>
      </p:sp>
      <p:sp>
        <p:nvSpPr>
          <p:cNvPr id="3" name="Content Placeholder 2"/>
          <p:cNvSpPr>
            <a:spLocks noGrp="1"/>
          </p:cNvSpPr>
          <p:nvPr>
            <p:ph idx="1"/>
          </p:nvPr>
        </p:nvSpPr>
        <p:spPr/>
        <p:txBody>
          <a:bodyPr>
            <a:normAutofit/>
          </a:bodyPr>
          <a:lstStyle/>
          <a:p>
            <a:pPr algn="just"/>
            <a:r>
              <a:rPr sz="2000" dirty="0"/>
              <a:t>Η </a:t>
            </a:r>
            <a:r>
              <a:rPr sz="2000" dirty="0" err="1"/>
              <a:t>δι</a:t>
            </a:r>
            <a:r>
              <a:rPr sz="2000" dirty="0"/>
              <a:t>ατροφή είναι καθοριστική για την ανάπτυξη και την ευεξία των εφήβων. </a:t>
            </a:r>
            <a:r>
              <a:rPr sz="2000" dirty="0" err="1"/>
              <a:t>Στην</a:t>
            </a:r>
            <a:r>
              <a:rPr sz="2000" dirty="0"/>
              <a:t> </a:t>
            </a:r>
            <a:r>
              <a:rPr sz="2000" dirty="0" err="1"/>
              <a:t>εφη</a:t>
            </a:r>
            <a:r>
              <a:rPr sz="2000" dirty="0"/>
              <a:t>βεία, το σώμα απαιτεί θρεπτικά συστατικά για να αντιμετωπίσει τις ταχείες σωματικές και νοητικές αλλαγές. </a:t>
            </a:r>
            <a:r>
              <a:rPr sz="2000" dirty="0" err="1"/>
              <a:t>Οι</a:t>
            </a:r>
            <a:r>
              <a:rPr sz="2000" dirty="0"/>
              <a:t> </a:t>
            </a:r>
            <a:r>
              <a:rPr sz="2000" dirty="0" err="1"/>
              <a:t>σωστές</a:t>
            </a:r>
            <a:r>
              <a:rPr sz="2000" dirty="0"/>
              <a:t> </a:t>
            </a:r>
            <a:r>
              <a:rPr sz="2000" dirty="0" err="1"/>
              <a:t>δι</a:t>
            </a:r>
            <a:r>
              <a:rPr sz="2000" dirty="0"/>
              <a:t>ατροφικές επιλογές έχουν μακροπρόθεσμα οφέλη για τη σωματική υγεία, την ψυχική ευημερία και την απόδοση στο σχολείο.</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Τι χρειάζεται το σώμα στην εφηβεία;</a:t>
            </a:r>
          </a:p>
        </p:txBody>
      </p:sp>
      <p:sp>
        <p:nvSpPr>
          <p:cNvPr id="3" name="Content Placeholder 2"/>
          <p:cNvSpPr>
            <a:spLocks noGrp="1"/>
          </p:cNvSpPr>
          <p:nvPr>
            <p:ph idx="1"/>
          </p:nvPr>
        </p:nvSpPr>
        <p:spPr/>
        <p:txBody>
          <a:bodyPr/>
          <a:lstStyle/>
          <a:p>
            <a:r>
              <a:rPr dirty="0"/>
              <a:t>1</a:t>
            </a:r>
            <a:r>
              <a:rPr sz="2000" dirty="0"/>
              <a:t>. </a:t>
            </a:r>
            <a:r>
              <a:rPr sz="2000" dirty="0" err="1"/>
              <a:t>Πρωτεΐνες</a:t>
            </a:r>
            <a:r>
              <a:rPr sz="2000" dirty="0"/>
              <a:t>: </a:t>
            </a:r>
            <a:r>
              <a:rPr sz="2000" dirty="0" err="1"/>
              <a:t>Κρέ</a:t>
            </a:r>
            <a:r>
              <a:rPr sz="2000" dirty="0"/>
              <a:t>ας, ψάρι, αυγά, όσπρια</a:t>
            </a:r>
            <a:r>
              <a:rPr sz="2000" dirty="0" smtClean="0"/>
              <a:t>.</a:t>
            </a:r>
            <a:endParaRPr lang="el-GR" sz="2000" dirty="0" smtClean="0"/>
          </a:p>
          <a:p>
            <a:endParaRPr sz="2000" dirty="0"/>
          </a:p>
          <a:p>
            <a:r>
              <a:rPr sz="2000" dirty="0"/>
              <a:t>2. </a:t>
            </a:r>
            <a:r>
              <a:rPr sz="2000" dirty="0" err="1"/>
              <a:t>Υδ</a:t>
            </a:r>
            <a:r>
              <a:rPr sz="2000" dirty="0"/>
              <a:t>ατάνθρακες: Δημητριακά ολικής άλεσης, πατάτες, ρύζι</a:t>
            </a:r>
            <a:r>
              <a:rPr sz="2000" dirty="0" smtClean="0"/>
              <a:t>.</a:t>
            </a:r>
            <a:endParaRPr lang="el-GR" sz="2000" dirty="0" smtClean="0"/>
          </a:p>
          <a:p>
            <a:endParaRPr sz="2000" dirty="0"/>
          </a:p>
          <a:p>
            <a:r>
              <a:rPr sz="2000" dirty="0"/>
              <a:t>3. </a:t>
            </a:r>
            <a:r>
              <a:rPr sz="2000" dirty="0" err="1"/>
              <a:t>Λί</a:t>
            </a:r>
            <a:r>
              <a:rPr sz="2000" dirty="0"/>
              <a:t>πη: Ξηροί καρποί, ελαιόλαδο, αβοκάντο</a:t>
            </a:r>
            <a:r>
              <a:rPr sz="2000" dirty="0" smtClean="0"/>
              <a:t>.</a:t>
            </a:r>
            <a:endParaRPr lang="el-GR" sz="2000" dirty="0" smtClean="0"/>
          </a:p>
          <a:p>
            <a:endParaRPr sz="2000" dirty="0"/>
          </a:p>
          <a:p>
            <a:r>
              <a:rPr sz="2000" dirty="0"/>
              <a:t>4. </a:t>
            </a:r>
            <a:r>
              <a:rPr sz="2000" dirty="0" err="1"/>
              <a:t>Βιτ</a:t>
            </a:r>
            <a:r>
              <a:rPr sz="2000" dirty="0"/>
              <a:t>αμίνες και Ιχνοστοιχεία: Φρούτα, λαχανικά.</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a:t>Παρα</a:t>
            </a:r>
            <a:r>
              <a:rPr dirty="0" err="1"/>
              <a:t>δείγμ</a:t>
            </a:r>
            <a:r>
              <a:rPr dirty="0"/>
              <a:t>ατα Ισορροπημένων Γευμάτων</a:t>
            </a:r>
          </a:p>
        </p:txBody>
      </p:sp>
      <p:sp>
        <p:nvSpPr>
          <p:cNvPr id="3" name="Content Placeholder 2"/>
          <p:cNvSpPr>
            <a:spLocks noGrp="1"/>
          </p:cNvSpPr>
          <p:nvPr>
            <p:ph idx="1"/>
          </p:nvPr>
        </p:nvSpPr>
        <p:spPr/>
        <p:txBody>
          <a:bodyPr>
            <a:normAutofit/>
          </a:bodyPr>
          <a:lstStyle/>
          <a:p>
            <a:r>
              <a:rPr sz="2000" dirty="0" err="1"/>
              <a:t>Πρωινό</a:t>
            </a:r>
            <a:r>
              <a:rPr sz="2000" dirty="0"/>
              <a:t>: </a:t>
            </a:r>
            <a:r>
              <a:rPr sz="2000" dirty="0" err="1"/>
              <a:t>Δημητρι</a:t>
            </a:r>
            <a:r>
              <a:rPr sz="2000" dirty="0"/>
              <a:t>ακά ολικής άλεσης με γάλα, φρούτο</a:t>
            </a:r>
            <a:r>
              <a:rPr sz="2000" dirty="0" smtClean="0"/>
              <a:t>.</a:t>
            </a:r>
            <a:endParaRPr lang="el-GR" sz="2000" dirty="0" smtClean="0"/>
          </a:p>
          <a:p>
            <a:endParaRPr sz="2000" dirty="0"/>
          </a:p>
          <a:p>
            <a:r>
              <a:rPr sz="2000" dirty="0" err="1"/>
              <a:t>Μεσημερι</a:t>
            </a:r>
            <a:r>
              <a:rPr sz="2000" dirty="0"/>
              <a:t>ανό: Κοτόπουλο με ρύζι και λαχανικά</a:t>
            </a:r>
            <a:r>
              <a:rPr sz="2000" dirty="0" smtClean="0"/>
              <a:t>.</a:t>
            </a:r>
            <a:endParaRPr lang="el-GR" sz="2000" dirty="0" smtClean="0"/>
          </a:p>
          <a:p>
            <a:endParaRPr sz="2000" dirty="0"/>
          </a:p>
          <a:p>
            <a:r>
              <a:rPr sz="2000" dirty="0" err="1"/>
              <a:t>Βρ</a:t>
            </a:r>
            <a:r>
              <a:rPr sz="2000" dirty="0"/>
              <a:t>αδινό: Ψάρι με σαλάτα και ψωμί ολικής άλεσης</a:t>
            </a:r>
            <a:r>
              <a:rPr sz="2000" dirty="0" smtClean="0"/>
              <a:t>.</a:t>
            </a:r>
            <a:endParaRPr lang="el-GR" sz="2000" dirty="0" smtClean="0"/>
          </a:p>
          <a:p>
            <a:endParaRPr sz="2000" dirty="0"/>
          </a:p>
          <a:p>
            <a:r>
              <a:rPr sz="2000" dirty="0" err="1"/>
              <a:t>Σν</a:t>
            </a:r>
            <a:r>
              <a:rPr sz="2000" dirty="0"/>
              <a:t>ακ: Γιαούρτι με μέλι και ξηρούς καρπούς.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dirty="0" err="1"/>
              <a:t>Δι</a:t>
            </a:r>
            <a:r>
              <a:rPr dirty="0"/>
              <a:t>ατροφικές Συνήθειες που πρέπει να αποφεύγονται</a:t>
            </a:r>
          </a:p>
        </p:txBody>
      </p:sp>
      <p:sp>
        <p:nvSpPr>
          <p:cNvPr id="3" name="Content Placeholder 2"/>
          <p:cNvSpPr>
            <a:spLocks noGrp="1"/>
          </p:cNvSpPr>
          <p:nvPr>
            <p:ph idx="1"/>
          </p:nvPr>
        </p:nvSpPr>
        <p:spPr/>
        <p:txBody>
          <a:bodyPr>
            <a:normAutofit/>
          </a:bodyPr>
          <a:lstStyle/>
          <a:p>
            <a:r>
              <a:rPr sz="2000" dirty="0"/>
              <a:t>1. Υπ</a:t>
            </a:r>
            <a:r>
              <a:rPr sz="2000" dirty="0" err="1"/>
              <a:t>ερ</a:t>
            </a:r>
            <a:r>
              <a:rPr sz="2000" dirty="0"/>
              <a:t>βολική κατανάλωση ζάχαρης</a:t>
            </a:r>
            <a:r>
              <a:rPr sz="2000" dirty="0" smtClean="0"/>
              <a:t>.</a:t>
            </a:r>
            <a:endParaRPr lang="el-GR" sz="2000" dirty="0" smtClean="0"/>
          </a:p>
          <a:p>
            <a:endParaRPr sz="2000" dirty="0"/>
          </a:p>
          <a:p>
            <a:r>
              <a:rPr sz="2000" dirty="0"/>
              <a:t>2. Fast Food</a:t>
            </a:r>
            <a:r>
              <a:rPr sz="2000" dirty="0" smtClean="0"/>
              <a:t>.</a:t>
            </a:r>
            <a:endParaRPr lang="el-GR" sz="2000" dirty="0" smtClean="0"/>
          </a:p>
          <a:p>
            <a:endParaRPr sz="2000" dirty="0"/>
          </a:p>
          <a:p>
            <a:r>
              <a:rPr sz="2000" dirty="0"/>
              <a:t>3. </a:t>
            </a:r>
            <a:r>
              <a:rPr sz="2000" dirty="0" err="1"/>
              <a:t>Ενεργει</a:t>
            </a:r>
            <a:r>
              <a:rPr sz="2000" dirty="0"/>
              <a:t>ακά ποτά: Η κατανάλωση ενεργειακών ποτών μπορεί να προκαλέσει προβλήματα υγείας, όπως αύξηση της πίεσης, αϋπνία και καρδιακά προβλήματα.</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Επιπτώσεις των Ενεργειακών Ποτών</a:t>
            </a:r>
          </a:p>
        </p:txBody>
      </p:sp>
      <p:sp>
        <p:nvSpPr>
          <p:cNvPr id="3" name="Θέση περιεχομένου 2"/>
          <p:cNvSpPr>
            <a:spLocks noGrp="1"/>
          </p:cNvSpPr>
          <p:nvPr>
            <p:ph idx="1"/>
          </p:nvPr>
        </p:nvSpPr>
        <p:spPr>
          <a:xfrm>
            <a:off x="609599" y="2160590"/>
            <a:ext cx="7237864" cy="3880773"/>
          </a:xfrm>
        </p:spPr>
        <p:txBody>
          <a:bodyPr>
            <a:normAutofit/>
          </a:bodyPr>
          <a:lstStyle/>
          <a:p>
            <a:r>
              <a:rPr lang="el-GR" sz="2000" dirty="0"/>
              <a:t>Η κατανάλωση ενεργειακών ποτών έχει αυξηθεί τα τελευταία χρόνια στους εφήβους, αλλά μπορεί να είναι επικίνδυνη. Τα ενεργειακά ποτά περιέχουν μεγάλες ποσότητες καφεΐνης, που μπορεί να προκαλέσει ταχυκαρδίες, άγχος και διαταραχές ύπνου. Η ζάχαρη που περιέχουν μπορεί να οδηγήσει σε αύξηση του σωματικού βάρους και την ανάπτυξη παχυσαρκίας. Επιπλέον, η κατανάλωσή τους συνδέεται με αυξημένο ρίσκο εμφάνισης υπέρτασης.</a:t>
            </a:r>
          </a:p>
        </p:txBody>
      </p:sp>
    </p:spTree>
    <p:extLst>
      <p:ext uri="{BB962C8B-B14F-4D97-AF65-F5344CB8AC3E}">
        <p14:creationId xmlns:p14="http://schemas.microsoft.com/office/powerpoint/2010/main" val="3543652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Υγιεινές Συνήθειες</a:t>
            </a:r>
          </a:p>
        </p:txBody>
      </p:sp>
      <p:sp>
        <p:nvSpPr>
          <p:cNvPr id="3" name="Content Placeholder 2"/>
          <p:cNvSpPr>
            <a:spLocks noGrp="1"/>
          </p:cNvSpPr>
          <p:nvPr>
            <p:ph idx="1"/>
          </p:nvPr>
        </p:nvSpPr>
        <p:spPr>
          <a:xfrm>
            <a:off x="609599" y="2160590"/>
            <a:ext cx="6746544" cy="3880773"/>
          </a:xfrm>
        </p:spPr>
        <p:txBody>
          <a:bodyPr>
            <a:normAutofit/>
          </a:bodyPr>
          <a:lstStyle/>
          <a:p>
            <a:r>
              <a:rPr sz="2000" dirty="0"/>
              <a:t>1. Κα</a:t>
            </a:r>
            <a:r>
              <a:rPr sz="2000" dirty="0" err="1"/>
              <a:t>θημερινή</a:t>
            </a:r>
            <a:r>
              <a:rPr sz="2000" dirty="0"/>
              <a:t> κατα</a:t>
            </a:r>
            <a:r>
              <a:rPr sz="2000" dirty="0" err="1"/>
              <a:t>νάλωση</a:t>
            </a:r>
            <a:r>
              <a:rPr sz="2000" dirty="0"/>
              <a:t> </a:t>
            </a:r>
            <a:r>
              <a:rPr sz="2000" dirty="0" err="1"/>
              <a:t>φρούτων</a:t>
            </a:r>
            <a:r>
              <a:rPr sz="2000" dirty="0"/>
              <a:t> και λαχα</a:t>
            </a:r>
            <a:r>
              <a:rPr sz="2000" dirty="0" err="1"/>
              <a:t>νικών</a:t>
            </a:r>
            <a:r>
              <a:rPr sz="2000" dirty="0" smtClean="0"/>
              <a:t>.</a:t>
            </a:r>
            <a:endParaRPr lang="el-GR" sz="2000" dirty="0" smtClean="0"/>
          </a:p>
          <a:p>
            <a:endParaRPr sz="2000" dirty="0"/>
          </a:p>
          <a:p>
            <a:r>
              <a:rPr sz="2000" dirty="0"/>
              <a:t>2. </a:t>
            </a:r>
            <a:r>
              <a:rPr sz="2000" dirty="0" err="1"/>
              <a:t>Πίνετε</a:t>
            </a:r>
            <a:r>
              <a:rPr sz="2000" dirty="0"/>
              <a:t> α</a:t>
            </a:r>
            <a:r>
              <a:rPr sz="2000" dirty="0" err="1"/>
              <a:t>ρκετό</a:t>
            </a:r>
            <a:r>
              <a:rPr sz="2000" dirty="0"/>
              <a:t> </a:t>
            </a:r>
            <a:r>
              <a:rPr sz="2000" dirty="0" err="1"/>
              <a:t>νερό</a:t>
            </a:r>
            <a:r>
              <a:rPr sz="2000" dirty="0" smtClean="0"/>
              <a:t>.</a:t>
            </a:r>
            <a:endParaRPr lang="el-GR" sz="2000" dirty="0" smtClean="0"/>
          </a:p>
          <a:p>
            <a:endParaRPr sz="2000" dirty="0"/>
          </a:p>
          <a:p>
            <a:r>
              <a:rPr sz="2000" dirty="0"/>
              <a:t>3. Απ</a:t>
            </a:r>
            <a:r>
              <a:rPr sz="2000" dirty="0" err="1"/>
              <a:t>οφύγετε</a:t>
            </a:r>
            <a:r>
              <a:rPr sz="2000" dirty="0"/>
              <a:t> τα ανα</a:t>
            </a:r>
            <a:r>
              <a:rPr sz="2000" dirty="0" err="1"/>
              <a:t>ψυκτικά</a:t>
            </a:r>
            <a:r>
              <a:rPr sz="2000" dirty="0"/>
              <a:t> και τα </a:t>
            </a:r>
            <a:r>
              <a:rPr sz="2000" dirty="0" err="1"/>
              <a:t>ενεργει</a:t>
            </a:r>
            <a:r>
              <a:rPr sz="2000" dirty="0"/>
              <a:t>ακά ποτά</a:t>
            </a:r>
            <a:r>
              <a:rPr sz="2000" dirty="0" smtClean="0"/>
              <a:t>.</a:t>
            </a:r>
            <a:endParaRPr lang="el-GR" sz="2000" dirty="0" smtClean="0"/>
          </a:p>
          <a:p>
            <a:endParaRPr sz="2000" dirty="0"/>
          </a:p>
          <a:p>
            <a:r>
              <a:rPr sz="2000" dirty="0"/>
              <a:t>4. Κατανα</a:t>
            </a:r>
            <a:r>
              <a:rPr sz="2000" dirty="0" err="1"/>
              <a:t>λώνετε</a:t>
            </a:r>
            <a:r>
              <a:rPr sz="2000" dirty="0"/>
              <a:t> </a:t>
            </a:r>
            <a:r>
              <a:rPr sz="2000" dirty="0" err="1"/>
              <a:t>ισορρο</a:t>
            </a:r>
            <a:r>
              <a:rPr sz="2000" dirty="0"/>
              <a:t>πημένα γεύματα.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86604"/>
            <a:ext cx="6347713" cy="696036"/>
          </a:xfrm>
        </p:spPr>
        <p:txBody>
          <a:bodyPr/>
          <a:lstStyle/>
          <a:p>
            <a:pPr algn="ctr"/>
            <a:r>
              <a:rPr dirty="0" err="1"/>
              <a:t>Ερωτήσεις</a:t>
            </a:r>
            <a:r>
              <a:rPr dirty="0"/>
              <a:t> Κατα</a:t>
            </a:r>
            <a:r>
              <a:rPr dirty="0" err="1"/>
              <a:t>νόησης</a:t>
            </a:r>
            <a:endParaRPr dirty="0"/>
          </a:p>
        </p:txBody>
      </p:sp>
      <p:sp>
        <p:nvSpPr>
          <p:cNvPr id="3" name="Content Placeholder 2"/>
          <p:cNvSpPr>
            <a:spLocks noGrp="1"/>
          </p:cNvSpPr>
          <p:nvPr>
            <p:ph idx="1"/>
          </p:nvPr>
        </p:nvSpPr>
        <p:spPr>
          <a:xfrm>
            <a:off x="609599" y="1173707"/>
            <a:ext cx="6582772" cy="5472753"/>
          </a:xfrm>
        </p:spPr>
        <p:txBody>
          <a:bodyPr>
            <a:normAutofit lnSpcReduction="10000"/>
          </a:bodyPr>
          <a:lstStyle/>
          <a:p>
            <a:r>
              <a:rPr dirty="0">
                <a:solidFill>
                  <a:schemeClr val="accent2"/>
                </a:solidFill>
              </a:rPr>
              <a:t>1. </a:t>
            </a:r>
            <a:r>
              <a:rPr dirty="0" err="1">
                <a:solidFill>
                  <a:schemeClr val="accent2"/>
                </a:solidFill>
              </a:rPr>
              <a:t>Τι</a:t>
            </a:r>
            <a:r>
              <a:rPr dirty="0">
                <a:solidFill>
                  <a:schemeClr val="accent2"/>
                </a:solidFill>
              </a:rPr>
              <a:t> </a:t>
            </a:r>
            <a:r>
              <a:rPr dirty="0" err="1">
                <a:solidFill>
                  <a:schemeClr val="accent2"/>
                </a:solidFill>
              </a:rPr>
              <a:t>ρόλο</a:t>
            </a:r>
            <a:r>
              <a:rPr dirty="0">
                <a:solidFill>
                  <a:schemeClr val="accent2"/>
                </a:solidFill>
              </a:rPr>
              <a:t> πα</a:t>
            </a:r>
            <a:r>
              <a:rPr dirty="0" err="1">
                <a:solidFill>
                  <a:schemeClr val="accent2"/>
                </a:solidFill>
              </a:rPr>
              <a:t>ίζουν</a:t>
            </a:r>
            <a:r>
              <a:rPr dirty="0">
                <a:solidFill>
                  <a:schemeClr val="accent2"/>
                </a:solidFill>
              </a:rPr>
              <a:t> </a:t>
            </a:r>
            <a:r>
              <a:rPr dirty="0" err="1">
                <a:solidFill>
                  <a:schemeClr val="accent2"/>
                </a:solidFill>
              </a:rPr>
              <a:t>οι</a:t>
            </a:r>
            <a:r>
              <a:rPr dirty="0">
                <a:solidFill>
                  <a:schemeClr val="accent2"/>
                </a:solidFill>
              </a:rPr>
              <a:t> π</a:t>
            </a:r>
            <a:r>
              <a:rPr dirty="0" err="1">
                <a:solidFill>
                  <a:schemeClr val="accent2"/>
                </a:solidFill>
              </a:rPr>
              <a:t>ρωτεΐνες</a:t>
            </a:r>
            <a:r>
              <a:rPr dirty="0">
                <a:solidFill>
                  <a:schemeClr val="accent2"/>
                </a:solidFill>
              </a:rPr>
              <a:t> </a:t>
            </a:r>
            <a:r>
              <a:rPr dirty="0" err="1">
                <a:solidFill>
                  <a:schemeClr val="accent2"/>
                </a:solidFill>
              </a:rPr>
              <a:t>στη</a:t>
            </a:r>
            <a:r>
              <a:rPr dirty="0">
                <a:solidFill>
                  <a:schemeClr val="accent2"/>
                </a:solidFill>
              </a:rPr>
              <a:t> </a:t>
            </a:r>
            <a:r>
              <a:rPr dirty="0" err="1">
                <a:solidFill>
                  <a:schemeClr val="accent2"/>
                </a:solidFill>
              </a:rPr>
              <a:t>δι</a:t>
            </a:r>
            <a:r>
              <a:rPr dirty="0">
                <a:solidFill>
                  <a:schemeClr val="accent2"/>
                </a:solidFill>
              </a:rPr>
              <a:t>ατροφή των εφήβων</a:t>
            </a:r>
            <a:r>
              <a:rPr dirty="0" smtClean="0">
                <a:solidFill>
                  <a:schemeClr val="accent2"/>
                </a:solidFill>
              </a:rPr>
              <a:t>;</a:t>
            </a:r>
            <a:endParaRPr lang="el-GR" dirty="0" smtClean="0">
              <a:solidFill>
                <a:schemeClr val="accent2"/>
              </a:solidFill>
            </a:endParaRPr>
          </a:p>
          <a:p>
            <a:pPr marL="0" indent="0">
              <a:buNone/>
            </a:pPr>
            <a:r>
              <a:rPr lang="el-GR" dirty="0"/>
              <a:t>Οι πρωτεΐνες είναι απαραίτητες για την ανάπτυξη των μυών, την επισκευή των κυττάρων και την παραγωγή ενζύμων και ορμονών</a:t>
            </a:r>
            <a:r>
              <a:rPr lang="el-GR" dirty="0" smtClean="0"/>
              <a:t>.</a:t>
            </a:r>
          </a:p>
          <a:p>
            <a:pPr marL="0" indent="0">
              <a:buNone/>
            </a:pPr>
            <a:endParaRPr dirty="0"/>
          </a:p>
          <a:p>
            <a:r>
              <a:rPr dirty="0">
                <a:solidFill>
                  <a:schemeClr val="accent2"/>
                </a:solidFill>
              </a:rPr>
              <a:t>2. </a:t>
            </a:r>
            <a:r>
              <a:rPr dirty="0" err="1">
                <a:solidFill>
                  <a:schemeClr val="accent2"/>
                </a:solidFill>
              </a:rPr>
              <a:t>Γι</a:t>
            </a:r>
            <a:r>
              <a:rPr dirty="0">
                <a:solidFill>
                  <a:schemeClr val="accent2"/>
                </a:solidFill>
              </a:rPr>
              <a:t>ατί είναι σημαντική η κατανάλωση υδατανθράκων</a:t>
            </a:r>
            <a:r>
              <a:rPr dirty="0" smtClean="0">
                <a:solidFill>
                  <a:schemeClr val="accent2"/>
                </a:solidFill>
              </a:rPr>
              <a:t>;</a:t>
            </a:r>
            <a:endParaRPr lang="el-GR" dirty="0" smtClean="0">
              <a:solidFill>
                <a:schemeClr val="accent2"/>
              </a:solidFill>
            </a:endParaRPr>
          </a:p>
          <a:p>
            <a:pPr marL="0" indent="0">
              <a:buNone/>
            </a:pPr>
            <a:r>
              <a:rPr lang="el-GR" dirty="0"/>
              <a:t>Οι υδατάνθρακες παρέχουν ενέργεια που είναι απαραίτητη για την καθημερινή σωματική και νοητική δραστηριότητα των εφήβων</a:t>
            </a:r>
            <a:r>
              <a:rPr lang="el-GR" dirty="0" smtClean="0"/>
              <a:t>.</a:t>
            </a:r>
          </a:p>
          <a:p>
            <a:pPr marL="0" indent="0">
              <a:buNone/>
            </a:pPr>
            <a:endParaRPr dirty="0"/>
          </a:p>
          <a:p>
            <a:r>
              <a:rPr dirty="0">
                <a:solidFill>
                  <a:schemeClr val="accent2"/>
                </a:solidFill>
              </a:rPr>
              <a:t>3. </a:t>
            </a:r>
            <a:r>
              <a:rPr dirty="0" err="1">
                <a:solidFill>
                  <a:schemeClr val="accent2"/>
                </a:solidFill>
              </a:rPr>
              <a:t>Ποιες</a:t>
            </a:r>
            <a:r>
              <a:rPr dirty="0">
                <a:solidFill>
                  <a:schemeClr val="accent2"/>
                </a:solidFill>
              </a:rPr>
              <a:t> </a:t>
            </a:r>
            <a:r>
              <a:rPr dirty="0" err="1">
                <a:solidFill>
                  <a:schemeClr val="accent2"/>
                </a:solidFill>
              </a:rPr>
              <a:t>είν</a:t>
            </a:r>
            <a:r>
              <a:rPr dirty="0">
                <a:solidFill>
                  <a:schemeClr val="accent2"/>
                </a:solidFill>
              </a:rPr>
              <a:t>αι οι επιπτώσεις της κατανάλωσης ενεργειακών ποτών</a:t>
            </a:r>
            <a:r>
              <a:rPr dirty="0" smtClean="0">
                <a:solidFill>
                  <a:schemeClr val="accent2"/>
                </a:solidFill>
              </a:rPr>
              <a:t>;</a:t>
            </a:r>
            <a:endParaRPr lang="el-GR" dirty="0" smtClean="0">
              <a:solidFill>
                <a:schemeClr val="accent2"/>
              </a:solidFill>
            </a:endParaRPr>
          </a:p>
          <a:p>
            <a:pPr marL="0" indent="0">
              <a:buNone/>
            </a:pPr>
            <a:r>
              <a:rPr lang="el-GR" dirty="0"/>
              <a:t>Η κατανάλωση ενεργειακών ποτών μπορεί να προκαλέσει ταχυκαρδία, άγχος, αϋπνία και αύξηση της αρτηριακής πίεσης, ενώ η υπερβολική ζάχαρη μπορεί να οδηγήσει σε παχυσαρκία</a:t>
            </a:r>
            <a:endParaRP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9599" y="423081"/>
            <a:ext cx="6347713" cy="968991"/>
          </a:xfrm>
        </p:spPr>
        <p:txBody>
          <a:bodyPr/>
          <a:lstStyle/>
          <a:p>
            <a:pPr algn="ctr"/>
            <a:r>
              <a:rPr lang="el-GR" dirty="0" smtClean="0"/>
              <a:t>Ερωτήσεις Κατανόησης</a:t>
            </a:r>
            <a:endParaRPr lang="el-GR" dirty="0"/>
          </a:p>
        </p:txBody>
      </p:sp>
      <p:sp>
        <p:nvSpPr>
          <p:cNvPr id="3" name="Θέση περιεχομένου 2"/>
          <p:cNvSpPr>
            <a:spLocks noGrp="1"/>
          </p:cNvSpPr>
          <p:nvPr>
            <p:ph idx="1"/>
          </p:nvPr>
        </p:nvSpPr>
        <p:spPr>
          <a:xfrm>
            <a:off x="609598" y="1501254"/>
            <a:ext cx="6487237" cy="4735773"/>
          </a:xfrm>
        </p:spPr>
        <p:txBody>
          <a:bodyPr/>
          <a:lstStyle/>
          <a:p>
            <a:pPr lvl="0">
              <a:buClr>
                <a:srgbClr val="90C226"/>
              </a:buClr>
            </a:pPr>
            <a:r>
              <a:rPr lang="el-GR" dirty="0">
                <a:solidFill>
                  <a:schemeClr val="accent2"/>
                </a:solidFill>
              </a:rPr>
              <a:t>4. Ποια είναι η σημασία της κατανάλωσης φρούτων και λαχανικών</a:t>
            </a:r>
            <a:r>
              <a:rPr lang="el-GR" dirty="0" smtClean="0">
                <a:solidFill>
                  <a:schemeClr val="accent2"/>
                </a:solidFill>
              </a:rPr>
              <a:t>;</a:t>
            </a:r>
          </a:p>
          <a:p>
            <a:pPr marL="0" lvl="0" indent="0">
              <a:buClr>
                <a:srgbClr val="90C226"/>
              </a:buClr>
              <a:buNone/>
            </a:pPr>
            <a:r>
              <a:rPr lang="el-GR" dirty="0">
                <a:solidFill>
                  <a:prstClr val="black">
                    <a:lumMod val="75000"/>
                    <a:lumOff val="25000"/>
                  </a:prstClr>
                </a:solidFill>
              </a:rPr>
              <a:t>Τα φρούτα και τα λαχανικά παρέχουν απαραίτητες βιταμίνες, ιχνοστοιχεία και φυτικές ίνες, που ενισχύουν το ανοσοποιητικό σύστημα και διατηρούν την καλή υγεία</a:t>
            </a:r>
            <a:r>
              <a:rPr lang="el-GR" dirty="0" smtClean="0">
                <a:solidFill>
                  <a:prstClr val="black">
                    <a:lumMod val="75000"/>
                    <a:lumOff val="25000"/>
                  </a:prstClr>
                </a:solidFill>
              </a:rPr>
              <a:t>.</a:t>
            </a:r>
          </a:p>
          <a:p>
            <a:pPr marL="0" lvl="0" indent="0">
              <a:buClr>
                <a:srgbClr val="90C226"/>
              </a:buClr>
              <a:buNone/>
            </a:pPr>
            <a:endParaRPr lang="el-GR" dirty="0">
              <a:solidFill>
                <a:prstClr val="black">
                  <a:lumMod val="75000"/>
                  <a:lumOff val="25000"/>
                </a:prstClr>
              </a:solidFill>
            </a:endParaRPr>
          </a:p>
          <a:p>
            <a:pPr lvl="0">
              <a:buClr>
                <a:srgbClr val="90C226"/>
              </a:buClr>
            </a:pPr>
            <a:r>
              <a:rPr lang="el-GR" dirty="0">
                <a:solidFill>
                  <a:schemeClr val="accent2"/>
                </a:solidFill>
              </a:rPr>
              <a:t>5. Τι προβλήματα μπορεί να προκαλέσει η υπερβολική κατανάλωση ζάχαρης</a:t>
            </a:r>
            <a:r>
              <a:rPr lang="el-GR" dirty="0" smtClean="0">
                <a:solidFill>
                  <a:schemeClr val="accent2"/>
                </a:solidFill>
              </a:rPr>
              <a:t>;</a:t>
            </a:r>
          </a:p>
          <a:p>
            <a:pPr marL="0" lvl="0" indent="0">
              <a:buClr>
                <a:srgbClr val="90C226"/>
              </a:buClr>
              <a:buNone/>
            </a:pPr>
            <a:r>
              <a:rPr lang="el-GR" dirty="0">
                <a:solidFill>
                  <a:prstClr val="black">
                    <a:lumMod val="75000"/>
                    <a:lumOff val="25000"/>
                  </a:prstClr>
                </a:solidFill>
              </a:rPr>
              <a:t>Η υπερβολική κατανάλωση ζάχαρης μπορεί να οδηγήσει σε παχυσαρκία, αυξημένο κίνδυνο για διαβήτη τύπου 2 και τερηδόνα στα δόντια.</a:t>
            </a:r>
          </a:p>
          <a:p>
            <a:endParaRPr lang="el-GR" dirty="0"/>
          </a:p>
        </p:txBody>
      </p:sp>
    </p:spTree>
    <p:extLst>
      <p:ext uri="{BB962C8B-B14F-4D97-AF65-F5344CB8AC3E}">
        <p14:creationId xmlns:p14="http://schemas.microsoft.com/office/powerpoint/2010/main" val="501908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TotalTime>
  <Words>626</Words>
  <Application>Microsoft Office PowerPoint</Application>
  <PresentationFormat>Προβολή στην οθόνη (4:3)</PresentationFormat>
  <Paragraphs>72</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Arial</vt:lpstr>
      <vt:lpstr>Trebuchet MS</vt:lpstr>
      <vt:lpstr>Wingdings 3</vt:lpstr>
      <vt:lpstr>Όψη</vt:lpstr>
      <vt:lpstr>Διατροφή και Διατροφικές Συνήθειες των Εφήβων</vt:lpstr>
      <vt:lpstr>Εισαγωγή</vt:lpstr>
      <vt:lpstr>Τι χρειάζεται το σώμα στην εφηβεία;</vt:lpstr>
      <vt:lpstr>Παραδείγματα Ισορροπημένων Γευμάτων</vt:lpstr>
      <vt:lpstr>Διατροφικές Συνήθειες που πρέπει να αποφεύγονται</vt:lpstr>
      <vt:lpstr>Επιπτώσεις των Ενεργειακών Ποτών</vt:lpstr>
      <vt:lpstr>Υγιεινές Συνήθειες</vt:lpstr>
      <vt:lpstr>Ερωτήσεις Κατανόησης</vt:lpstr>
      <vt:lpstr>Ερωτήσεις Κατανόησης</vt:lpstr>
      <vt:lpstr>Άσκηση 1: Αντιστοίχιση</vt:lpstr>
      <vt:lpstr>Άσκηση 2: Συμπλήρωση Κενών</vt:lpstr>
      <vt:lpstr>Δραστηριότητα: Δημιουργία Υγιεινού Μενού</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Διατροφή και Διατροφικές Συνήθειες των Εφήβων</dc:title>
  <dc:subject/>
  <dc:creator>Giannis Galanos</dc:creator>
  <cp:keywords/>
  <dc:description>generated using python-pptx</dc:description>
  <cp:lastModifiedBy>Giannis Galanos</cp:lastModifiedBy>
  <cp:revision>7</cp:revision>
  <dcterms:created xsi:type="dcterms:W3CDTF">2013-01-27T09:14:16Z</dcterms:created>
  <dcterms:modified xsi:type="dcterms:W3CDTF">2025-03-19T20:18:43Z</dcterms:modified>
  <cp:category/>
</cp:coreProperties>
</file>