
<file path=[Content_Types].xml><?xml version="1.0" encoding="utf-8"?>
<Types xmlns="http://schemas.openxmlformats.org/package/2006/content-types">
  <Default ContentType="image/jpeg" Extension="jpg"/>
  <Default ContentType="audio/mpeg" Extension="mp3"/>
  <Default ContentType="image/vnd.ms-photo" Extension="wdp"/>
  <Default ContentType="image/svg+xml" Extension="svg"/>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y="6858000" cx="12192000"/>
  <p:notesSz cx="6858000" cy="9144000"/>
  <p:defaultTextStyle>
    <a:defPPr lvl="0">
      <a:defRPr lang="en-US"/>
    </a:defPPr>
    <a:lvl1pPr defTabSz="457200" eaLnBrk="1" hangingPunct="1" latinLnBrk="0" lvl="0" marL="0" rtl="0" algn="l">
      <a:defRPr kern="1200" sz="1800">
        <a:solidFill>
          <a:schemeClr val="tx1"/>
        </a:solidFill>
        <a:latin typeface="+mn-lt"/>
        <a:ea typeface="+mn-ea"/>
        <a:cs typeface="+mn-cs"/>
      </a:defRPr>
    </a:lvl1pPr>
    <a:lvl2pPr defTabSz="457200" eaLnBrk="1" hangingPunct="1" latinLnBrk="0" lvl="1" marL="457200" rtl="0" algn="l">
      <a:defRPr kern="1200" sz="1800">
        <a:solidFill>
          <a:schemeClr val="tx1"/>
        </a:solidFill>
        <a:latin typeface="+mn-lt"/>
        <a:ea typeface="+mn-ea"/>
        <a:cs typeface="+mn-cs"/>
      </a:defRPr>
    </a:lvl2pPr>
    <a:lvl3pPr defTabSz="457200" eaLnBrk="1" hangingPunct="1" latinLnBrk="0" lvl="2" marL="914400" rtl="0" algn="l">
      <a:defRPr kern="1200" sz="1800">
        <a:solidFill>
          <a:schemeClr val="tx1"/>
        </a:solidFill>
        <a:latin typeface="+mn-lt"/>
        <a:ea typeface="+mn-ea"/>
        <a:cs typeface="+mn-cs"/>
      </a:defRPr>
    </a:lvl3pPr>
    <a:lvl4pPr defTabSz="457200" eaLnBrk="1" hangingPunct="1" latinLnBrk="0" lvl="3" marL="1371600" rtl="0" algn="l">
      <a:defRPr kern="1200" sz="1800">
        <a:solidFill>
          <a:schemeClr val="tx1"/>
        </a:solidFill>
        <a:latin typeface="+mn-lt"/>
        <a:ea typeface="+mn-ea"/>
        <a:cs typeface="+mn-cs"/>
      </a:defRPr>
    </a:lvl4pPr>
    <a:lvl5pPr defTabSz="457200" eaLnBrk="1" hangingPunct="1" latinLnBrk="0" lvl="4" marL="1828800" rtl="0" algn="l">
      <a:defRPr kern="1200" sz="1800">
        <a:solidFill>
          <a:schemeClr val="tx1"/>
        </a:solidFill>
        <a:latin typeface="+mn-lt"/>
        <a:ea typeface="+mn-ea"/>
        <a:cs typeface="+mn-cs"/>
      </a:defRPr>
    </a:lvl5pPr>
    <a:lvl6pPr defTabSz="457200" eaLnBrk="1" hangingPunct="1" latinLnBrk="0" lvl="5" marL="2286000" rtl="0" algn="l">
      <a:defRPr kern="1200" sz="1800">
        <a:solidFill>
          <a:schemeClr val="tx1"/>
        </a:solidFill>
        <a:latin typeface="+mn-lt"/>
        <a:ea typeface="+mn-ea"/>
        <a:cs typeface="+mn-cs"/>
      </a:defRPr>
    </a:lvl6pPr>
    <a:lvl7pPr defTabSz="457200" eaLnBrk="1" hangingPunct="1" latinLnBrk="0" lvl="6" marL="2743200" rtl="0" algn="l">
      <a:defRPr kern="1200" sz="1800">
        <a:solidFill>
          <a:schemeClr val="tx1"/>
        </a:solidFill>
        <a:latin typeface="+mn-lt"/>
        <a:ea typeface="+mn-ea"/>
        <a:cs typeface="+mn-cs"/>
      </a:defRPr>
    </a:lvl7pPr>
    <a:lvl8pPr defTabSz="457200" eaLnBrk="1" hangingPunct="1" latinLnBrk="0" lvl="7" marL="3200400" rtl="0" algn="l">
      <a:defRPr kern="1200" sz="1800">
        <a:solidFill>
          <a:schemeClr val="tx1"/>
        </a:solidFill>
        <a:latin typeface="+mn-lt"/>
        <a:ea typeface="+mn-ea"/>
        <a:cs typeface="+mn-cs"/>
      </a:defRPr>
    </a:lvl8pPr>
    <a:lvl9pPr defTabSz="4572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2" Type="http://schemas.openxmlformats.org/officeDocument/2006/relationships/slide" Target="slides/slide19.xml"/><Relationship Id="rId21" Type="http://schemas.openxmlformats.org/officeDocument/2006/relationships/slide" Target="slides/slide18.xml"/><Relationship Id="rId24" Type="http://schemas.openxmlformats.org/officeDocument/2006/relationships/slide" Target="slides/slide21.xml"/><Relationship Id="rId23" Type="http://schemas.openxmlformats.org/officeDocument/2006/relationships/slide" Target="slides/slide20.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25" Type="http://schemas.openxmlformats.org/officeDocument/2006/relationships/slide" Target="slides/slide22.xml"/><Relationship Id="rId28" Type="http://schemas.openxmlformats.org/officeDocument/2006/relationships/slide" Target="slides/slide25.xml"/><Relationship Id="rId27" Type="http://schemas.openxmlformats.org/officeDocument/2006/relationships/slide" Target="slides/slide24.xml"/><Relationship Id="rId5" Type="http://schemas.openxmlformats.org/officeDocument/2006/relationships/slide" Target="slides/slide2.xml"/><Relationship Id="rId6" Type="http://schemas.openxmlformats.org/officeDocument/2006/relationships/slide" Target="slides/slide3.xml"/><Relationship Id="rId29" Type="http://schemas.openxmlformats.org/officeDocument/2006/relationships/slide" Target="slides/slide26.xml"/><Relationship Id="rId7" Type="http://schemas.openxmlformats.org/officeDocument/2006/relationships/slide" Target="slides/slide4.xml"/><Relationship Id="rId8" Type="http://schemas.openxmlformats.org/officeDocument/2006/relationships/slide" Target="slides/slide5.xml"/><Relationship Id="rId31" Type="http://schemas.openxmlformats.org/officeDocument/2006/relationships/slide" Target="slides/slide28.xml"/><Relationship Id="rId30" Type="http://schemas.openxmlformats.org/officeDocument/2006/relationships/slide" Target="slides/slide27.xml"/><Relationship Id="rId11" Type="http://schemas.openxmlformats.org/officeDocument/2006/relationships/slide" Target="slides/slide8.xml"/><Relationship Id="rId33" Type="http://schemas.openxmlformats.org/officeDocument/2006/relationships/slide" Target="slides/slide30.xml"/><Relationship Id="rId10" Type="http://schemas.openxmlformats.org/officeDocument/2006/relationships/slide" Target="slides/slide7.xml"/><Relationship Id="rId32" Type="http://schemas.openxmlformats.org/officeDocument/2006/relationships/slide" Target="slides/slide29.xml"/><Relationship Id="rId13" Type="http://schemas.openxmlformats.org/officeDocument/2006/relationships/slide" Target="slides/slide10.xml"/><Relationship Id="rId35" Type="http://schemas.openxmlformats.org/officeDocument/2006/relationships/slide" Target="slides/slide32.xml"/><Relationship Id="rId12" Type="http://schemas.openxmlformats.org/officeDocument/2006/relationships/slide" Target="slides/slide9.xml"/><Relationship Id="rId34" Type="http://schemas.openxmlformats.org/officeDocument/2006/relationships/slide" Target="slides/slide31.xml"/><Relationship Id="rId15" Type="http://schemas.openxmlformats.org/officeDocument/2006/relationships/slide" Target="slides/slide12.xml"/><Relationship Id="rId14" Type="http://schemas.openxmlformats.org/officeDocument/2006/relationships/slide" Target="slides/slide11.xml"/><Relationship Id="rId17" Type="http://schemas.openxmlformats.org/officeDocument/2006/relationships/slide" Target="slides/slide14.xml"/><Relationship Id="rId16" Type="http://schemas.openxmlformats.org/officeDocument/2006/relationships/slide" Target="slides/slide13.xml"/><Relationship Id="rId19" Type="http://schemas.openxmlformats.org/officeDocument/2006/relationships/slide" Target="slides/slide16.xml"/><Relationship Id="rId18"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9440093-8477-443C-A6D8-F75FC85E04BE}" type="datetimeFigureOut">
              <a:rPr lang="el-GR" smtClean="0"/>
              <a:t>21/4/2023</a:t>
            </a:fld>
            <a:endParaRPr lang="el-G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l-G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0FEEDF1-4F83-43A5-AB3D-F1938124B136}" type="slidenum">
              <a:rPr lang="el-GR" smtClean="0"/>
              <a:t>‹#›</a:t>
            </a:fld>
            <a:endParaRPr lang="el-G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6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9440093-8477-443C-A6D8-F75FC85E04BE}" type="datetimeFigureOut">
              <a:rPr lang="el-GR" smtClean="0"/>
              <a:t>21/4/2023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429093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9440093-8477-443C-A6D8-F75FC85E04BE}" type="datetimeFigureOut">
              <a:rPr lang="el-GR" smtClean="0"/>
              <a:t>21/4/2023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165446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9440093-8477-443C-A6D8-F75FC85E04BE}" type="datetimeFigureOut">
              <a:rPr lang="el-GR" smtClean="0"/>
              <a:t>21/4/2023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48516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9440093-8477-443C-A6D8-F75FC85E04BE}" type="datetimeFigureOut">
              <a:rPr lang="el-GR" smtClean="0"/>
              <a:t>21/4/2023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FEEDF1-4F83-43A5-AB3D-F1938124B136}" type="slidenum">
              <a:rPr lang="el-GR" smtClean="0"/>
              <a:t>‹#›</a:t>
            </a:fld>
            <a:endParaRPr lang="el-G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32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D9440093-8477-443C-A6D8-F75FC85E04BE}" type="datetimeFigureOut">
              <a:rPr lang="el-GR" smtClean="0"/>
              <a:t>21/4/2023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123748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D9440093-8477-443C-A6D8-F75FC85E04BE}" type="datetimeFigureOut">
              <a:rPr lang="el-GR" smtClean="0"/>
              <a:t>21/4/2023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392007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9440093-8477-443C-A6D8-F75FC85E04BE}" type="datetimeFigureOut">
              <a:rPr lang="el-GR" smtClean="0"/>
              <a:t>21/4/2023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378757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40093-8477-443C-A6D8-F75FC85E04BE}" type="datetimeFigureOut">
              <a:rPr lang="el-GR" smtClean="0"/>
              <a:t>21/4/2023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286804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9440093-8477-443C-A6D8-F75FC85E04BE}" type="datetimeFigureOut">
              <a:rPr lang="el-GR" smtClean="0"/>
              <a:t>21/4/2023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154654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9440093-8477-443C-A6D8-F75FC85E04BE}" type="datetimeFigureOut">
              <a:rPr lang="el-GR" smtClean="0"/>
              <a:t>21/4/2023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0FEEDF1-4F83-43A5-AB3D-F1938124B136}" type="slidenum">
              <a:rPr lang="el-GR" smtClean="0"/>
              <a:t>‹#›</a:t>
            </a:fld>
            <a:endParaRPr lang="el-GR"/>
          </a:p>
        </p:txBody>
      </p:sp>
    </p:spTree>
    <p:extLst>
      <p:ext uri="{BB962C8B-B14F-4D97-AF65-F5344CB8AC3E}">
        <p14:creationId xmlns:p14="http://schemas.microsoft.com/office/powerpoint/2010/main" val="401679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9440093-8477-443C-A6D8-F75FC85E04BE}" type="datetimeFigureOut">
              <a:rPr lang="el-GR" smtClean="0"/>
              <a:t>21/4/2023</a:t>
            </a:fld>
            <a:endParaRPr lang="el-G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l-G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A0FEEDF1-4F83-43A5-AB3D-F1938124B136}" type="slidenum">
              <a:rPr lang="el-GR" smtClean="0"/>
              <a:t>‹#›</a:t>
            </a:fld>
            <a:endParaRPr lang="el-GR"/>
          </a:p>
        </p:txBody>
      </p:sp>
    </p:spTree>
    <p:extLst>
      <p:ext uri="{BB962C8B-B14F-4D97-AF65-F5344CB8AC3E}">
        <p14:creationId xmlns:p14="http://schemas.microsoft.com/office/powerpoint/2010/main" val="157020353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6.jp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jpg"/><Relationship Id="rId10" Type="http://schemas.microsoft.com/office/2007/relationships/hdphoto" Target="../media/hdphoto7.wdp"/><Relationship Id="rId4" Type="http://schemas.openxmlformats.org/officeDocument/2006/relationships/image" Target="../media/image2.jpe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9.jp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1.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32.jp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3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2.jpeg"/><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209550" y="133350"/>
            <a:ext cx="11853862" cy="6567487"/>
          </a:xfrm>
          <a:prstGeom prst="rect">
            <a:avLst/>
          </a:prstGeom>
          <a:blipFill>
            <a:blip r:embed="rId2"/>
            <a:tile tx="0" ty="0" sx="100000" sy="100000" flip="none" algn="tl"/>
          </a:blipFill>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r>
              <a:rPr lang="el-GR" sz="3200" b="1" dirty="0">
                <a:ln w="0"/>
                <a:solidFill>
                  <a:schemeClr val="tx1">
                    <a:lumMod val="75000"/>
                    <a:lumOff val="25000"/>
                  </a:schemeClr>
                </a:solidFill>
                <a:effectLst>
                  <a:outerShdw blurRad="38100" dist="19050" dir="2700000" algn="tl" rotWithShape="0">
                    <a:schemeClr val="dk1">
                      <a:alpha val="40000"/>
                    </a:schemeClr>
                  </a:outerShdw>
                </a:effectLst>
              </a:rPr>
              <a:t>Μέρα που ανθίζει η εργατική τάξη </a:t>
            </a:r>
          </a:p>
          <a:p>
            <a:r>
              <a:rPr lang="el-GR" sz="3200" b="1" dirty="0">
                <a:ln w="0"/>
                <a:solidFill>
                  <a:schemeClr val="tx1">
                    <a:lumMod val="75000"/>
                    <a:lumOff val="25000"/>
                  </a:schemeClr>
                </a:solidFill>
                <a:effectLst>
                  <a:outerShdw blurRad="38100" dist="19050" dir="2700000" algn="tl" rotWithShape="0">
                    <a:schemeClr val="dk1">
                      <a:alpha val="40000"/>
                    </a:schemeClr>
                  </a:outerShdw>
                </a:effectLst>
              </a:rPr>
              <a:t>και ο εργαζόμενος άνθρωπος</a:t>
            </a:r>
            <a:endParaRPr lang="el-GR" sz="3200" dirty="0">
              <a:ln w="0"/>
              <a:solidFill>
                <a:schemeClr val="tx1">
                  <a:lumMod val="75000"/>
                  <a:lumOff val="25000"/>
                </a:schemeClr>
              </a:solidFill>
              <a:effectLst>
                <a:outerShdw blurRad="38100" dist="19050" dir="2700000" algn="tl" rotWithShape="0">
                  <a:schemeClr val="dk1">
                    <a:alpha val="40000"/>
                  </a:schemeClr>
                </a:outerShdw>
              </a:effectLst>
            </a:endParaRPr>
          </a:p>
          <a:p>
            <a:endParaRPr lang="el-GR" sz="3200" b="1" dirty="0">
              <a:ln w="0"/>
              <a:solidFill>
                <a:schemeClr val="tx1">
                  <a:lumMod val="75000"/>
                  <a:lumOff val="25000"/>
                </a:schemeClr>
              </a:solidFill>
              <a:effectLst>
                <a:outerShdw blurRad="38100" dist="19050" dir="2700000" algn="tl" rotWithShape="0">
                  <a:schemeClr val="dk1">
                    <a:alpha val="40000"/>
                  </a:schemeClr>
                </a:outerShdw>
              </a:effectLst>
            </a:endParaRPr>
          </a:p>
          <a:p>
            <a:r>
              <a:rPr lang="el-GR" sz="3200" dirty="0">
                <a:ln w="0"/>
                <a:solidFill>
                  <a:schemeClr val="tx1">
                    <a:lumMod val="75000"/>
                    <a:lumOff val="25000"/>
                  </a:schemeClr>
                </a:solidFill>
                <a:effectLst>
                  <a:outerShdw blurRad="38100" dist="19050" dir="2700000" algn="tl" rotWithShape="0">
                    <a:schemeClr val="dk1">
                      <a:alpha val="40000"/>
                    </a:schemeClr>
                  </a:outerShdw>
                </a:effectLst>
              </a:rPr>
              <a:t>Η 1</a:t>
            </a:r>
            <a:r>
              <a:rPr lang="el-GR" sz="3200" baseline="30000" dirty="0">
                <a:ln w="0"/>
                <a:solidFill>
                  <a:schemeClr val="tx1">
                    <a:lumMod val="75000"/>
                    <a:lumOff val="25000"/>
                  </a:schemeClr>
                </a:solidFill>
                <a:effectLst>
                  <a:outerShdw blurRad="38100" dist="19050" dir="2700000" algn="tl" rotWithShape="0">
                    <a:schemeClr val="dk1">
                      <a:alpha val="40000"/>
                    </a:schemeClr>
                  </a:outerShdw>
                </a:effectLst>
              </a:rPr>
              <a:t>η</a:t>
            </a:r>
            <a:r>
              <a:rPr lang="el-GR" sz="3200" dirty="0">
                <a:ln w="0"/>
                <a:solidFill>
                  <a:schemeClr val="tx1">
                    <a:lumMod val="75000"/>
                    <a:lumOff val="25000"/>
                  </a:schemeClr>
                </a:solidFill>
                <a:effectLst>
                  <a:outerShdw blurRad="38100" dist="19050" dir="2700000" algn="tl" rotWithShape="0">
                    <a:schemeClr val="dk1">
                      <a:alpha val="40000"/>
                    </a:schemeClr>
                  </a:outerShdw>
                </a:effectLst>
              </a:rPr>
              <a:t> του Μάη είναι γιορτή αφιερωμένη στους αγώνες των εργαζομένων για καλύτερες συνθήκες εργασίας, για ζωή με δικαιώματα. </a:t>
            </a:r>
            <a:endParaRPr lang="el-GR" sz="3200" dirty="0">
              <a:ln w="0"/>
              <a:solidFill>
                <a:schemeClr val="tx1">
                  <a:lumMod val="75000"/>
                  <a:lumOff val="25000"/>
                </a:schemeClr>
              </a:solidFill>
            </a:endParaRPr>
          </a:p>
        </p:txBody>
      </p:sp>
      <p:sp>
        <p:nvSpPr>
          <p:cNvPr id="4" name="Ορθογώνιο 3">
            <a:extLst>
              <a:ext uri="{FF2B5EF4-FFF2-40B4-BE49-F238E27FC236}">
                <a16:creationId xmlns:a16="http://schemas.microsoft.com/office/drawing/2014/main" id="{11D6EF20-E3CF-53CC-93CD-0625AAFFF0F4}"/>
              </a:ext>
            </a:extLst>
          </p:cNvPr>
          <p:cNvSpPr/>
          <p:nvPr/>
        </p:nvSpPr>
        <p:spPr>
          <a:xfrm>
            <a:off x="2556588" y="942593"/>
            <a:ext cx="6223845" cy="1324746"/>
          </a:xfrm>
          <a:prstGeom prst="rect">
            <a:avLst/>
          </a:prstGeom>
          <a:noFill/>
        </p:spPr>
        <p:txBody>
          <a:bodyPr wrap="none" lIns="91440" tIns="45720" rIns="91440" bIns="45720">
            <a:prstTxWarp prst="textArchUp">
              <a:avLst/>
            </a:prstTxWarp>
            <a:spAutoFit/>
          </a:bodyPr>
          <a:lstStyle/>
          <a:p>
            <a:pPr algn="ctr"/>
            <a:r>
              <a:rPr lang="el-GR" sz="6600" b="1" spc="50" dirty="0">
                <a:ln w="9525" cmpd="sng">
                  <a:solidFill>
                    <a:schemeClr val="accent1"/>
                  </a:solidFill>
                  <a:prstDash val="solid"/>
                </a:ln>
                <a:solidFill>
                  <a:srgbClr val="FF0000"/>
                </a:solidFill>
                <a:effectLst>
                  <a:glow rad="38100">
                    <a:schemeClr val="accent1">
                      <a:alpha val="40000"/>
                    </a:schemeClr>
                  </a:glow>
                </a:effectLst>
              </a:rPr>
              <a:t>ΠΡΩΤΟΜΑΓΙΑ</a:t>
            </a:r>
            <a:endParaRPr lang="el-GR" sz="6600" b="1" cap="none" spc="50" dirty="0">
              <a:ln w="9525" cmpd="sng">
                <a:solidFill>
                  <a:schemeClr val="accent1"/>
                </a:solidFill>
                <a:prstDash val="solid"/>
              </a:ln>
              <a:solidFill>
                <a:srgbClr val="FF0000"/>
              </a:solidFill>
              <a:effectLst>
                <a:glow rad="38100">
                  <a:schemeClr val="accent1">
                    <a:alpha val="40000"/>
                  </a:schemeClr>
                </a:glow>
              </a:effectLst>
            </a:endParaRPr>
          </a:p>
        </p:txBody>
      </p:sp>
      <p:pic>
        <p:nvPicPr>
          <p:cNvPr id="1026" name="Picture 2" descr="1 de mayo icono de calendario día del trabajo ilustración vectorial en estilo plano">
            <a:extLst>
              <a:ext uri="{FF2B5EF4-FFF2-40B4-BE49-F238E27FC236}">
                <a16:creationId xmlns:a16="http://schemas.microsoft.com/office/drawing/2014/main" id="{C3BD89A4-FCDB-AB30-F16E-E57AAD2B321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288" b="81150" l="22045" r="76518">
                        <a14:foregroundMark x1="21246" y1="23642" x2="53994" y2="24760"/>
                        <a14:foregroundMark x1="65070" y1="19763" x2="67093" y2="18850"/>
                        <a14:foregroundMark x1="53994" y1="24760" x2="54591" y2="24491"/>
                        <a14:foregroundMark x1="76255" y1="25849" x2="78594" y2="27636"/>
                        <a14:foregroundMark x1="67093" y1="18850" x2="69713" y2="20852"/>
                        <a14:foregroundMark x1="78594" y1="27636" x2="77476" y2="74281"/>
                        <a14:foregroundMark x1="77476" y1="74281" x2="63578" y2="80990"/>
                        <a14:foregroundMark x1="63578" y1="80990" x2="25719" y2="80192"/>
                        <a14:foregroundMark x1="25719" y1="80192" x2="21725" y2="66294"/>
                        <a14:foregroundMark x1="21725" y1="66294" x2="22364" y2="32907"/>
                        <a14:foregroundMark x1="22364" y1="32907" x2="42013" y2="47284"/>
                        <a14:foregroundMark x1="42013" y1="47284" x2="57668" y2="48722"/>
                        <a14:foregroundMark x1="57668" y1="48722" x2="41214" y2="34665"/>
                        <a14:foregroundMark x1="41214" y1="34665" x2="58626" y2="47923"/>
                        <a14:foregroundMark x1="58626" y1="47923" x2="55272" y2="62141"/>
                        <a14:foregroundMark x1="55272" y1="62141" x2="57029" y2="71885"/>
                        <a14:foregroundMark x1="36102" y1="59425" x2="33546" y2="48243"/>
                        <a14:foregroundMark x1="36422" y1="69649" x2="23003" y2="46166"/>
                        <a14:foregroundMark x1="23003" y1="46166" x2="25399" y2="44728"/>
                        <a14:foregroundMark x1="32268" y1="71086" x2="52556" y2="74760"/>
                        <a14:foregroundMark x1="27955" y1="75240" x2="50319" y2="79233"/>
                        <a14:foregroundMark x1="44089" y1="64058" x2="42332" y2="48722"/>
                        <a14:foregroundMark x1="60703" y1="70128" x2="62939" y2="54313"/>
                        <a14:foregroundMark x1="68051" y1="73323" x2="71406" y2="50639"/>
                        <a14:foregroundMark x1="74281" y1="68850" x2="73802" y2="47284"/>
                        <a14:foregroundMark x1="47764" y1="61661" x2="53994" y2="53035"/>
                        <a14:foregroundMark x1="37540" y1="62780" x2="55911" y2="53834"/>
                        <a14:foregroundMark x1="29073" y1="56869" x2="59585" y2="51597"/>
                        <a14:foregroundMark x1="28754" y1="49361" x2="55911" y2="49521"/>
                        <a14:foregroundMark x1="63259" y1="41374" x2="62939" y2="65655"/>
                        <a14:foregroundMark x1="62939" y1="65655" x2="62460" y2="66294"/>
                        <a14:foregroundMark x1="51917" y1="70128" x2="63898" y2="71565"/>
                        <a14:foregroundMark x1="64696" y1="74121" x2="38339" y2="71406"/>
                        <a14:foregroundMark x1="29872" y1="76997" x2="26038" y2="57188"/>
                        <a14:foregroundMark x1="31150" y1="74121" x2="27157" y2="76677"/>
                        <a14:foregroundMark x1="27157" y1="76997" x2="27157" y2="64537"/>
                        <a14:foregroundMark x1="32428" y1="47284" x2="37540" y2="45687"/>
                        <a14:foregroundMark x1="29393" y1="46965" x2="31310" y2="45048"/>
                        <a14:foregroundMark x1="47125" y1="65974" x2="46006" y2="66773"/>
                        <a14:foregroundMark x1="43770" y1="66773" x2="36422" y2="66773"/>
                        <a14:foregroundMark x1="66613" y1="56709" x2="67732" y2="44728"/>
                        <a14:foregroundMark x1="70607" y1="48243" x2="70288" y2="44728"/>
                        <a14:foregroundMark x1="76518" y1="56869" x2="75399" y2="50639"/>
                        <a14:foregroundMark x1="29712" y1="23003" x2="31310" y2="20447"/>
                        <a14:foregroundMark x1="66933" y1="31150" x2="67252" y2="24441"/>
                        <a14:foregroundMark x1="31949" y1="31150" x2="32748" y2="24441"/>
                        <a14:foregroundMark x1="51917" y1="71406" x2="51118" y2="60863"/>
                        <a14:foregroundMark x1="66933" y1="27796" x2="67252" y2="22204"/>
                        <a14:foregroundMark x1="22045" y1="80990" x2="22364" y2="71565"/>
                        <a14:foregroundMark x1="66613" y1="81150" x2="76198" y2="80351"/>
                        <a14:backgroundMark x1="59265" y1="24441" x2="63578" y2="22684"/>
                        <a14:backgroundMark x1="63259" y1="22684" x2="58786" y2="24121"/>
                        <a14:backgroundMark x1="76518" y1="23323" x2="70288" y2="21885"/>
                        <a14:backgroundMark x1="58786" y1="23802" x2="54792" y2="24760"/>
                      </a14:backgroundRemoval>
                    </a14:imgEffect>
                  </a14:imgLayer>
                </a14:imgProps>
              </a:ext>
              <a:ext uri="{28A0092B-C50C-407E-A947-70E740481C1C}">
                <a14:useLocalDpi xmlns:a14="http://schemas.microsoft.com/office/drawing/2010/main" val="0"/>
              </a:ext>
            </a:extLst>
          </a:blip>
          <a:srcRect l="20904" t="16808" r="21469" b="18232"/>
          <a:stretch/>
        </p:blipFill>
        <p:spPr bwMode="auto">
          <a:xfrm rot="954187">
            <a:off x="9925050" y="295275"/>
            <a:ext cx="1943100" cy="219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05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8"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AA2E9A71-63D1-7F30-22FB-2644C592FD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282" b="98718" l="2174" r="97205">
                        <a14:foregroundMark x1="2795" y1="4487" x2="621" y2="80769"/>
                        <a14:foregroundMark x1="621" y1="80769" x2="12219" y2="94300"/>
                        <a14:foregroundMark x1="17649" y1="96688" x2="31366" y2="92949"/>
                        <a14:foregroundMark x1="56923" y1="98469" x2="58075" y2="98718"/>
                        <a14:foregroundMark x1="31366" y1="92949" x2="46762" y2="96275"/>
                        <a14:foregroundMark x1="25466" y1="64103" x2="54658" y2="60897"/>
                        <a14:foregroundMark x1="54658" y1="60897" x2="54348" y2="25641"/>
                        <a14:foregroundMark x1="54348" y1="25641" x2="53106" y2="33333"/>
                        <a14:foregroundMark x1="19876" y1="45513" x2="62112" y2="35256"/>
                        <a14:foregroundMark x1="62112" y1="35256" x2="62112" y2="35256"/>
                        <a14:foregroundMark x1="7764" y1="21154" x2="6211" y2="80769"/>
                        <a14:foregroundMark x1="6211" y1="80769" x2="5901" y2="82051"/>
                        <a14:foregroundMark x1="2174" y1="94231" x2="6522" y2="66026"/>
                        <a14:foregroundMark x1="58075" y1="38462" x2="97205" y2="39744"/>
                        <a14:foregroundMark x1="83540" y1="14744" x2="84783" y2="5128"/>
                        <a14:foregroundMark x1="61801" y1="11538" x2="64907" y2="1282"/>
                        <a14:backgroundMark x1="50932" y1="99359" x2="54348" y2="97436"/>
                        <a14:backgroundMark x1="53727" y1="99359" x2="53727" y2="99359"/>
                        <a14:backgroundMark x1="52174" y1="98718" x2="47516" y2="98718"/>
                        <a14:backgroundMark x1="50311" y1="96154" x2="57453" y2="96795"/>
                        <a14:backgroundMark x1="11801" y1="95513" x2="17391" y2="97436"/>
                        <a14:backgroundMark x1="53416" y1="98077" x2="53416" y2="98077"/>
                      </a14:backgroundRemoval>
                    </a14:imgEffect>
                  </a14:imgLayer>
                </a14:imgProps>
              </a:ext>
              <a:ext uri="{28A0092B-C50C-407E-A947-70E740481C1C}">
                <a14:useLocalDpi xmlns:a14="http://schemas.microsoft.com/office/drawing/2010/main" val="0"/>
              </a:ext>
            </a:extLst>
          </a:blip>
          <a:stretch>
            <a:fillRect/>
          </a:stretch>
        </p:blipFill>
        <p:spPr>
          <a:xfrm>
            <a:off x="456130" y="82519"/>
            <a:ext cx="5706280" cy="1527189"/>
          </a:xfrm>
          <a:prstGeom prst="rect">
            <a:avLst/>
          </a:prstGeom>
        </p:spPr>
      </p:pic>
      <p:sp>
        <p:nvSpPr>
          <p:cNvPr id="6" name="Ορθογώνιο 5">
            <a:extLst>
              <a:ext uri="{FF2B5EF4-FFF2-40B4-BE49-F238E27FC236}">
                <a16:creationId xmlns:a16="http://schemas.microsoft.com/office/drawing/2014/main" id="{C69B473C-4F55-5691-8303-3BCF0E1C1A22}"/>
              </a:ext>
            </a:extLst>
          </p:cNvPr>
          <p:cNvSpPr/>
          <p:nvPr/>
        </p:nvSpPr>
        <p:spPr>
          <a:xfrm>
            <a:off x="1147684" y="307504"/>
            <a:ext cx="4323171" cy="1077218"/>
          </a:xfrm>
          <a:prstGeom prst="rect">
            <a:avLst/>
          </a:prstGeom>
          <a:noFill/>
        </p:spPr>
        <p:txBody>
          <a:bodyPr wrap="none" lIns="91440" tIns="45720" rIns="91440" bIns="45720">
            <a:spAutoFit/>
          </a:bodyPr>
          <a:lstStyle/>
          <a:p>
            <a:pPr algn="ctr"/>
            <a:r>
              <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Απ</a:t>
            </a:r>
            <a:r>
              <a:rPr lang="el-GR"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ό πότε γιορτάζουμε </a:t>
            </a:r>
          </a:p>
          <a:p>
            <a:pPr algn="ctr"/>
            <a:r>
              <a:rPr lang="el-GR"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την Πρωτομαγιά;</a:t>
            </a:r>
            <a:endPar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Εικόνα 7">
            <a:extLst>
              <a:ext uri="{FF2B5EF4-FFF2-40B4-BE49-F238E27FC236}">
                <a16:creationId xmlns:a16="http://schemas.microsoft.com/office/drawing/2014/main" id="{005BE87F-E0EB-0F01-D31C-4316C51DD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916" y="548408"/>
            <a:ext cx="4114801" cy="5784234"/>
          </a:xfrm>
          <a:custGeom>
            <a:avLst/>
            <a:gdLst>
              <a:gd name="connsiteX0" fmla="*/ 0 w 4114801"/>
              <a:gd name="connsiteY0" fmla="*/ 0 h 5784234"/>
              <a:gd name="connsiteX1" fmla="*/ 768096 w 4114801"/>
              <a:gd name="connsiteY1" fmla="*/ 0 h 5784234"/>
              <a:gd name="connsiteX2" fmla="*/ 1495044 w 4114801"/>
              <a:gd name="connsiteY2" fmla="*/ 0 h 5784234"/>
              <a:gd name="connsiteX3" fmla="*/ 2139697 w 4114801"/>
              <a:gd name="connsiteY3" fmla="*/ 0 h 5784234"/>
              <a:gd name="connsiteX4" fmla="*/ 2743201 w 4114801"/>
              <a:gd name="connsiteY4" fmla="*/ 0 h 5784234"/>
              <a:gd name="connsiteX5" fmla="*/ 3387853 w 4114801"/>
              <a:gd name="connsiteY5" fmla="*/ 0 h 5784234"/>
              <a:gd name="connsiteX6" fmla="*/ 4114801 w 4114801"/>
              <a:gd name="connsiteY6" fmla="*/ 0 h 5784234"/>
              <a:gd name="connsiteX7" fmla="*/ 4114801 w 4114801"/>
              <a:gd name="connsiteY7" fmla="*/ 642693 h 5784234"/>
              <a:gd name="connsiteX8" fmla="*/ 4114801 w 4114801"/>
              <a:gd name="connsiteY8" fmla="*/ 1169701 h 5784234"/>
              <a:gd name="connsiteX9" fmla="*/ 4114801 w 4114801"/>
              <a:gd name="connsiteY9" fmla="*/ 1638866 h 5784234"/>
              <a:gd name="connsiteX10" fmla="*/ 4114801 w 4114801"/>
              <a:gd name="connsiteY10" fmla="*/ 2165874 h 5784234"/>
              <a:gd name="connsiteX11" fmla="*/ 4114801 w 4114801"/>
              <a:gd name="connsiteY11" fmla="*/ 2635040 h 5784234"/>
              <a:gd name="connsiteX12" fmla="*/ 4114801 w 4114801"/>
              <a:gd name="connsiteY12" fmla="*/ 3104206 h 5784234"/>
              <a:gd name="connsiteX13" fmla="*/ 4114801 w 4114801"/>
              <a:gd name="connsiteY13" fmla="*/ 3804741 h 5784234"/>
              <a:gd name="connsiteX14" fmla="*/ 4114801 w 4114801"/>
              <a:gd name="connsiteY14" fmla="*/ 4563118 h 5784234"/>
              <a:gd name="connsiteX15" fmla="*/ 4114801 w 4114801"/>
              <a:gd name="connsiteY15" fmla="*/ 5784234 h 5784234"/>
              <a:gd name="connsiteX16" fmla="*/ 3470149 w 4114801"/>
              <a:gd name="connsiteY16" fmla="*/ 5784234 h 5784234"/>
              <a:gd name="connsiteX17" fmla="*/ 2702053 w 4114801"/>
              <a:gd name="connsiteY17" fmla="*/ 5784234 h 5784234"/>
              <a:gd name="connsiteX18" fmla="*/ 2098549 w 4114801"/>
              <a:gd name="connsiteY18" fmla="*/ 5784234 h 5784234"/>
              <a:gd name="connsiteX19" fmla="*/ 1536192 w 4114801"/>
              <a:gd name="connsiteY19" fmla="*/ 5784234 h 5784234"/>
              <a:gd name="connsiteX20" fmla="*/ 891540 w 4114801"/>
              <a:gd name="connsiteY20" fmla="*/ 5784234 h 5784234"/>
              <a:gd name="connsiteX21" fmla="*/ 0 w 4114801"/>
              <a:gd name="connsiteY21" fmla="*/ 5784234 h 5784234"/>
              <a:gd name="connsiteX22" fmla="*/ 0 w 4114801"/>
              <a:gd name="connsiteY22" fmla="*/ 5257226 h 5784234"/>
              <a:gd name="connsiteX23" fmla="*/ 0 w 4114801"/>
              <a:gd name="connsiteY23" fmla="*/ 4556691 h 5784234"/>
              <a:gd name="connsiteX24" fmla="*/ 0 w 4114801"/>
              <a:gd name="connsiteY24" fmla="*/ 3971841 h 5784234"/>
              <a:gd name="connsiteX25" fmla="*/ 0 w 4114801"/>
              <a:gd name="connsiteY25" fmla="*/ 3213463 h 5784234"/>
              <a:gd name="connsiteX26" fmla="*/ 0 w 4114801"/>
              <a:gd name="connsiteY26" fmla="*/ 2744298 h 5784234"/>
              <a:gd name="connsiteX27" fmla="*/ 0 w 4114801"/>
              <a:gd name="connsiteY27" fmla="*/ 2217290 h 5784234"/>
              <a:gd name="connsiteX28" fmla="*/ 0 w 4114801"/>
              <a:gd name="connsiteY28" fmla="*/ 1516755 h 5784234"/>
              <a:gd name="connsiteX29" fmla="*/ 0 w 4114801"/>
              <a:gd name="connsiteY29" fmla="*/ 989747 h 5784234"/>
              <a:gd name="connsiteX30" fmla="*/ 0 w 4114801"/>
              <a:gd name="connsiteY30" fmla="*/ 0 h 578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14801" h="5784234" fill="none" extrusionOk="0">
                <a:moveTo>
                  <a:pt x="0" y="0"/>
                </a:moveTo>
                <a:cubicBezTo>
                  <a:pt x="201933" y="-12452"/>
                  <a:pt x="406036" y="13612"/>
                  <a:pt x="768096" y="0"/>
                </a:cubicBezTo>
                <a:cubicBezTo>
                  <a:pt x="1130156" y="-13612"/>
                  <a:pt x="1337582" y="-13894"/>
                  <a:pt x="1495044" y="0"/>
                </a:cubicBezTo>
                <a:cubicBezTo>
                  <a:pt x="1652506" y="13894"/>
                  <a:pt x="1959993" y="23642"/>
                  <a:pt x="2139697" y="0"/>
                </a:cubicBezTo>
                <a:cubicBezTo>
                  <a:pt x="2319401" y="-23642"/>
                  <a:pt x="2610085" y="-8007"/>
                  <a:pt x="2743201" y="0"/>
                </a:cubicBezTo>
                <a:cubicBezTo>
                  <a:pt x="2876317" y="8007"/>
                  <a:pt x="3150190" y="-18733"/>
                  <a:pt x="3387853" y="0"/>
                </a:cubicBezTo>
                <a:cubicBezTo>
                  <a:pt x="3625516" y="18733"/>
                  <a:pt x="3809610" y="-18153"/>
                  <a:pt x="4114801" y="0"/>
                </a:cubicBezTo>
                <a:cubicBezTo>
                  <a:pt x="4137249" y="171334"/>
                  <a:pt x="4128032" y="373178"/>
                  <a:pt x="4114801" y="642693"/>
                </a:cubicBezTo>
                <a:cubicBezTo>
                  <a:pt x="4101570" y="912208"/>
                  <a:pt x="4108554" y="992191"/>
                  <a:pt x="4114801" y="1169701"/>
                </a:cubicBezTo>
                <a:cubicBezTo>
                  <a:pt x="4121048" y="1347211"/>
                  <a:pt x="4095900" y="1523442"/>
                  <a:pt x="4114801" y="1638866"/>
                </a:cubicBezTo>
                <a:cubicBezTo>
                  <a:pt x="4133702" y="1754291"/>
                  <a:pt x="4106724" y="1940107"/>
                  <a:pt x="4114801" y="2165874"/>
                </a:cubicBezTo>
                <a:cubicBezTo>
                  <a:pt x="4122878" y="2391641"/>
                  <a:pt x="4091548" y="2414932"/>
                  <a:pt x="4114801" y="2635040"/>
                </a:cubicBezTo>
                <a:cubicBezTo>
                  <a:pt x="4138054" y="2855148"/>
                  <a:pt x="4103593" y="2929518"/>
                  <a:pt x="4114801" y="3104206"/>
                </a:cubicBezTo>
                <a:cubicBezTo>
                  <a:pt x="4126009" y="3278894"/>
                  <a:pt x="4089216" y="3528987"/>
                  <a:pt x="4114801" y="3804741"/>
                </a:cubicBezTo>
                <a:cubicBezTo>
                  <a:pt x="4140386" y="4080495"/>
                  <a:pt x="4089684" y="4224490"/>
                  <a:pt x="4114801" y="4563118"/>
                </a:cubicBezTo>
                <a:cubicBezTo>
                  <a:pt x="4139918" y="4901746"/>
                  <a:pt x="4111457" y="5420056"/>
                  <a:pt x="4114801" y="5784234"/>
                </a:cubicBezTo>
                <a:cubicBezTo>
                  <a:pt x="3974758" y="5804855"/>
                  <a:pt x="3767840" y="5766017"/>
                  <a:pt x="3470149" y="5784234"/>
                </a:cubicBezTo>
                <a:cubicBezTo>
                  <a:pt x="3172458" y="5802451"/>
                  <a:pt x="3007162" y="5756936"/>
                  <a:pt x="2702053" y="5784234"/>
                </a:cubicBezTo>
                <a:cubicBezTo>
                  <a:pt x="2396944" y="5811532"/>
                  <a:pt x="2369978" y="5782000"/>
                  <a:pt x="2098549" y="5784234"/>
                </a:cubicBezTo>
                <a:cubicBezTo>
                  <a:pt x="1827120" y="5786468"/>
                  <a:pt x="1721876" y="5781111"/>
                  <a:pt x="1536192" y="5784234"/>
                </a:cubicBezTo>
                <a:cubicBezTo>
                  <a:pt x="1350508" y="5787357"/>
                  <a:pt x="1041797" y="5798546"/>
                  <a:pt x="891540" y="5784234"/>
                </a:cubicBezTo>
                <a:cubicBezTo>
                  <a:pt x="741283" y="5769922"/>
                  <a:pt x="322258" y="5798094"/>
                  <a:pt x="0" y="5784234"/>
                </a:cubicBezTo>
                <a:cubicBezTo>
                  <a:pt x="12046" y="5595457"/>
                  <a:pt x="-22184" y="5510378"/>
                  <a:pt x="0" y="5257226"/>
                </a:cubicBezTo>
                <a:cubicBezTo>
                  <a:pt x="22184" y="5004074"/>
                  <a:pt x="-23052" y="4733203"/>
                  <a:pt x="0" y="4556691"/>
                </a:cubicBezTo>
                <a:cubicBezTo>
                  <a:pt x="23052" y="4380180"/>
                  <a:pt x="-3946" y="4147847"/>
                  <a:pt x="0" y="3971841"/>
                </a:cubicBezTo>
                <a:cubicBezTo>
                  <a:pt x="3946" y="3795835"/>
                  <a:pt x="-19061" y="3539389"/>
                  <a:pt x="0" y="3213463"/>
                </a:cubicBezTo>
                <a:cubicBezTo>
                  <a:pt x="19061" y="2887537"/>
                  <a:pt x="12057" y="2908875"/>
                  <a:pt x="0" y="2744298"/>
                </a:cubicBezTo>
                <a:cubicBezTo>
                  <a:pt x="-12057" y="2579722"/>
                  <a:pt x="-6102" y="2417941"/>
                  <a:pt x="0" y="2217290"/>
                </a:cubicBezTo>
                <a:cubicBezTo>
                  <a:pt x="6102" y="2016639"/>
                  <a:pt x="23999" y="1737544"/>
                  <a:pt x="0" y="1516755"/>
                </a:cubicBezTo>
                <a:cubicBezTo>
                  <a:pt x="-23999" y="1295967"/>
                  <a:pt x="17626" y="1118757"/>
                  <a:pt x="0" y="989747"/>
                </a:cubicBezTo>
                <a:cubicBezTo>
                  <a:pt x="-17626" y="860737"/>
                  <a:pt x="-1750" y="308657"/>
                  <a:pt x="0" y="0"/>
                </a:cubicBezTo>
                <a:close/>
              </a:path>
              <a:path w="4114801" h="5784234" stroke="0" extrusionOk="0">
                <a:moveTo>
                  <a:pt x="0" y="0"/>
                </a:moveTo>
                <a:cubicBezTo>
                  <a:pt x="226584" y="21573"/>
                  <a:pt x="345325" y="-20780"/>
                  <a:pt x="603504" y="0"/>
                </a:cubicBezTo>
                <a:cubicBezTo>
                  <a:pt x="861683" y="20780"/>
                  <a:pt x="974085" y="13506"/>
                  <a:pt x="1289304" y="0"/>
                </a:cubicBezTo>
                <a:cubicBezTo>
                  <a:pt x="1604523" y="-13506"/>
                  <a:pt x="1732693" y="28446"/>
                  <a:pt x="1975104" y="0"/>
                </a:cubicBezTo>
                <a:cubicBezTo>
                  <a:pt x="2217515" y="-28446"/>
                  <a:pt x="2385718" y="-423"/>
                  <a:pt x="2619757" y="0"/>
                </a:cubicBezTo>
                <a:cubicBezTo>
                  <a:pt x="2853796" y="423"/>
                  <a:pt x="3196438" y="-1377"/>
                  <a:pt x="3387853" y="0"/>
                </a:cubicBezTo>
                <a:cubicBezTo>
                  <a:pt x="3579268" y="1377"/>
                  <a:pt x="3900566" y="1609"/>
                  <a:pt x="4114801" y="0"/>
                </a:cubicBezTo>
                <a:cubicBezTo>
                  <a:pt x="4109812" y="223010"/>
                  <a:pt x="4108239" y="343692"/>
                  <a:pt x="4114801" y="469166"/>
                </a:cubicBezTo>
                <a:cubicBezTo>
                  <a:pt x="4121363" y="594640"/>
                  <a:pt x="4124846" y="793624"/>
                  <a:pt x="4114801" y="938331"/>
                </a:cubicBezTo>
                <a:cubicBezTo>
                  <a:pt x="4104756" y="1083039"/>
                  <a:pt x="4117536" y="1244582"/>
                  <a:pt x="4114801" y="1407497"/>
                </a:cubicBezTo>
                <a:cubicBezTo>
                  <a:pt x="4112066" y="1570412"/>
                  <a:pt x="4117518" y="1837581"/>
                  <a:pt x="4114801" y="1992347"/>
                </a:cubicBezTo>
                <a:cubicBezTo>
                  <a:pt x="4112085" y="2147113"/>
                  <a:pt x="4096820" y="2350954"/>
                  <a:pt x="4114801" y="2635040"/>
                </a:cubicBezTo>
                <a:cubicBezTo>
                  <a:pt x="4132782" y="2919126"/>
                  <a:pt x="4133677" y="3002242"/>
                  <a:pt x="4114801" y="3104206"/>
                </a:cubicBezTo>
                <a:cubicBezTo>
                  <a:pt x="4095925" y="3206170"/>
                  <a:pt x="4093661" y="3573168"/>
                  <a:pt x="4114801" y="3862583"/>
                </a:cubicBezTo>
                <a:cubicBezTo>
                  <a:pt x="4135941" y="4151998"/>
                  <a:pt x="4137149" y="4252575"/>
                  <a:pt x="4114801" y="4563118"/>
                </a:cubicBezTo>
                <a:cubicBezTo>
                  <a:pt x="4092453" y="4873661"/>
                  <a:pt x="4124934" y="4994016"/>
                  <a:pt x="4114801" y="5205811"/>
                </a:cubicBezTo>
                <a:cubicBezTo>
                  <a:pt x="4104668" y="5417606"/>
                  <a:pt x="4116236" y="5587511"/>
                  <a:pt x="4114801" y="5784234"/>
                </a:cubicBezTo>
                <a:cubicBezTo>
                  <a:pt x="3900410" y="5760256"/>
                  <a:pt x="3603077" y="5798218"/>
                  <a:pt x="3470149" y="5784234"/>
                </a:cubicBezTo>
                <a:cubicBezTo>
                  <a:pt x="3337221" y="5770250"/>
                  <a:pt x="3007444" y="5768887"/>
                  <a:pt x="2784349" y="5784234"/>
                </a:cubicBezTo>
                <a:cubicBezTo>
                  <a:pt x="2561254" y="5799581"/>
                  <a:pt x="2321181" y="5806986"/>
                  <a:pt x="2180845" y="5784234"/>
                </a:cubicBezTo>
                <a:cubicBezTo>
                  <a:pt x="2040509" y="5761482"/>
                  <a:pt x="1863061" y="5801994"/>
                  <a:pt x="1618488" y="5784234"/>
                </a:cubicBezTo>
                <a:cubicBezTo>
                  <a:pt x="1373915" y="5766474"/>
                  <a:pt x="1240142" y="5812166"/>
                  <a:pt x="891540" y="5784234"/>
                </a:cubicBezTo>
                <a:cubicBezTo>
                  <a:pt x="542938" y="5756302"/>
                  <a:pt x="388379" y="5767785"/>
                  <a:pt x="0" y="5784234"/>
                </a:cubicBezTo>
                <a:cubicBezTo>
                  <a:pt x="-12112" y="5681289"/>
                  <a:pt x="4830" y="5441527"/>
                  <a:pt x="0" y="5315068"/>
                </a:cubicBezTo>
                <a:cubicBezTo>
                  <a:pt x="-4830" y="5188609"/>
                  <a:pt x="-14853" y="4842359"/>
                  <a:pt x="0" y="4672376"/>
                </a:cubicBezTo>
                <a:cubicBezTo>
                  <a:pt x="14853" y="4502393"/>
                  <a:pt x="33914" y="4128081"/>
                  <a:pt x="0" y="3971841"/>
                </a:cubicBezTo>
                <a:cubicBezTo>
                  <a:pt x="-33914" y="3815601"/>
                  <a:pt x="10788" y="3715092"/>
                  <a:pt x="0" y="3502675"/>
                </a:cubicBezTo>
                <a:cubicBezTo>
                  <a:pt x="-10788" y="3290258"/>
                  <a:pt x="8500" y="3127271"/>
                  <a:pt x="0" y="2859982"/>
                </a:cubicBezTo>
                <a:cubicBezTo>
                  <a:pt x="-8500" y="2592693"/>
                  <a:pt x="-3990" y="2351739"/>
                  <a:pt x="0" y="2101605"/>
                </a:cubicBezTo>
                <a:cubicBezTo>
                  <a:pt x="3990" y="1851471"/>
                  <a:pt x="-29059" y="1713552"/>
                  <a:pt x="0" y="1516755"/>
                </a:cubicBezTo>
                <a:cubicBezTo>
                  <a:pt x="29059" y="1319958"/>
                  <a:pt x="5973" y="1150929"/>
                  <a:pt x="0" y="1047589"/>
                </a:cubicBezTo>
                <a:cubicBezTo>
                  <a:pt x="-5973" y="944249"/>
                  <a:pt x="-40969" y="292697"/>
                  <a:pt x="0" y="0"/>
                </a:cubicBezTo>
                <a:close/>
              </a:path>
            </a:pathLst>
          </a:custGeom>
          <a:ln>
            <a:solidFill>
              <a:schemeClr val="tx1"/>
            </a:solidFill>
            <a:extLst>
              <a:ext uri="{C807C97D-BFC1-408E-A445-0C87EB9F89A2}">
                <ask:lineSketchStyleProps xmlns:ask="http://schemas.microsoft.com/office/drawing/2018/sketchyshapes" sd="2549756893">
                  <a:prstGeom prst="rect">
                    <a:avLst/>
                  </a:prstGeom>
                  <ask:type>
                    <ask:lineSketchFreehand/>
                  </ask:type>
                </ask:lineSketchStyleProps>
              </a:ext>
            </a:extLst>
          </a:ln>
        </p:spPr>
      </p:pic>
      <p:sp>
        <p:nvSpPr>
          <p:cNvPr id="9" name="TextBox 8">
            <a:extLst>
              <a:ext uri="{FF2B5EF4-FFF2-40B4-BE49-F238E27FC236}">
                <a16:creationId xmlns:a16="http://schemas.microsoft.com/office/drawing/2014/main" id="{EA185C27-BAF9-F988-08AD-1014D055CC89}"/>
              </a:ext>
            </a:extLst>
          </p:cNvPr>
          <p:cNvSpPr txBox="1"/>
          <p:nvPr/>
        </p:nvSpPr>
        <p:spPr>
          <a:xfrm>
            <a:off x="456129" y="1931437"/>
            <a:ext cx="6495177" cy="4401205"/>
          </a:xfrm>
          <a:prstGeom prst="rect">
            <a:avLst/>
          </a:prstGeom>
          <a:noFill/>
        </p:spPr>
        <p:txBody>
          <a:bodyPr wrap="square" rtlCol="0">
            <a:spAutoFit/>
          </a:bodyPr>
          <a:lstStyle/>
          <a:p>
            <a:r>
              <a:rPr lang="el-GR" sz="2800" b="1" dirty="0"/>
              <a:t>Η 1</a:t>
            </a:r>
            <a:r>
              <a:rPr lang="el-GR" sz="2800" b="1" baseline="30000" dirty="0"/>
              <a:t>η</a:t>
            </a:r>
            <a:r>
              <a:rPr lang="el-GR" sz="2800" b="1" dirty="0"/>
              <a:t> Μαΐου  καθιερώθηκε ως Παγκόσμια Ημέρα των Εργατών το 1889 στο ιδρυτικό συνέδριο της Δεύτερης Διεθνούς Ένωσης των Εργατών. Από τότε και κάθε χρόνο αυτή τη μέρα, οι εργάτες σε όλο τον κόσμο διαδηλώνουν μαζί με τις οικογένειες τους. Τιμούν όσους θυσίασαν τη ζωή τους. Παλεύουν για το 8ωρο, για το δικαίωμα τους στη δουλειά και τη ζωή. </a:t>
            </a:r>
          </a:p>
        </p:txBody>
      </p:sp>
    </p:spTree>
    <p:extLst>
      <p:ext uri="{BB962C8B-B14F-4D97-AF65-F5344CB8AC3E}">
        <p14:creationId xmlns:p14="http://schemas.microsoft.com/office/powerpoint/2010/main" val="37346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7E769366-4F8D-F3CE-8AF7-8901A0FF7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5" y="855693"/>
            <a:ext cx="4510089" cy="5350953"/>
          </a:xfrm>
          <a:prstGeom prst="rect">
            <a:avLst/>
          </a:prstGeom>
        </p:spPr>
      </p:pic>
      <p:pic>
        <p:nvPicPr>
          <p:cNvPr id="7" name="Εικόνα 6">
            <a:extLst>
              <a:ext uri="{FF2B5EF4-FFF2-40B4-BE49-F238E27FC236}">
                <a16:creationId xmlns:a16="http://schemas.microsoft.com/office/drawing/2014/main" id="{D1CFD518-16B7-6A8D-468C-70F2AEDF0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110" y="231807"/>
            <a:ext cx="4201207" cy="2156620"/>
          </a:xfrm>
          <a:prstGeom prst="rect">
            <a:avLst/>
          </a:prstGeom>
        </p:spPr>
      </p:pic>
      <p:sp>
        <p:nvSpPr>
          <p:cNvPr id="8" name="Ορθογώνιο 7">
            <a:extLst>
              <a:ext uri="{FF2B5EF4-FFF2-40B4-BE49-F238E27FC236}">
                <a16:creationId xmlns:a16="http://schemas.microsoft.com/office/drawing/2014/main" id="{CFA1085B-041D-E7BF-E0D3-91008F741D05}"/>
              </a:ext>
            </a:extLst>
          </p:cNvPr>
          <p:cNvSpPr/>
          <p:nvPr/>
        </p:nvSpPr>
        <p:spPr>
          <a:xfrm>
            <a:off x="6043063" y="506618"/>
            <a:ext cx="3300962" cy="1569660"/>
          </a:xfrm>
          <a:prstGeom prst="rect">
            <a:avLst/>
          </a:prstGeom>
          <a:noFill/>
        </p:spPr>
        <p:txBody>
          <a:bodyPr wrap="square" lIns="91440" tIns="45720" rIns="91440" bIns="45720">
            <a:spAutoFit/>
          </a:bodyPr>
          <a:lstStyle/>
          <a:p>
            <a:pPr algn="ctr"/>
            <a:r>
              <a:rPr lang="el-GR" sz="2400" b="1" dirty="0">
                <a:ln w="0"/>
                <a:effectLst>
                  <a:outerShdw blurRad="38100" dist="19050" dir="2700000" algn="tl" rotWithShape="0">
                    <a:schemeClr val="dk1">
                      <a:alpha val="40000"/>
                    </a:schemeClr>
                  </a:outerShdw>
                </a:effectLst>
              </a:rPr>
              <a:t>Πότε γιορτάστηκε </a:t>
            </a:r>
          </a:p>
          <a:p>
            <a:pPr algn="ctr"/>
            <a:r>
              <a:rPr lang="el-GR" sz="2400" b="1" dirty="0">
                <a:ln w="0"/>
                <a:effectLst>
                  <a:outerShdw blurRad="38100" dist="19050" dir="2700000" algn="tl" rotWithShape="0">
                    <a:schemeClr val="dk1">
                      <a:alpha val="40000"/>
                    </a:schemeClr>
                  </a:outerShdw>
                </a:effectLst>
              </a:rPr>
              <a:t>για πρώτη φορά </a:t>
            </a:r>
          </a:p>
          <a:p>
            <a:pPr algn="ctr"/>
            <a:r>
              <a:rPr lang="el-GR" sz="2400" b="1" dirty="0">
                <a:ln w="0"/>
                <a:effectLst>
                  <a:outerShdw blurRad="38100" dist="19050" dir="2700000" algn="tl" rotWithShape="0">
                    <a:schemeClr val="dk1">
                      <a:alpha val="40000"/>
                    </a:schemeClr>
                  </a:outerShdw>
                </a:effectLst>
              </a:rPr>
              <a:t>η Πρωτομαγιά </a:t>
            </a:r>
          </a:p>
          <a:p>
            <a:pPr algn="ctr"/>
            <a:r>
              <a:rPr lang="el-GR" sz="2400" b="1" dirty="0">
                <a:ln w="0"/>
                <a:effectLst>
                  <a:outerShdw blurRad="38100" dist="19050" dir="2700000" algn="tl" rotWithShape="0">
                    <a:schemeClr val="dk1">
                      <a:alpha val="40000"/>
                    </a:schemeClr>
                  </a:outerShdw>
                </a:effectLst>
              </a:rPr>
              <a:t>στην Ελλάδα;</a:t>
            </a:r>
            <a:endParaRPr lang="el-GR" sz="2400" b="1" cap="none" spc="0" dirty="0">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2E7104D5-4600-47B1-4E19-4D9F1CCA9A09}"/>
              </a:ext>
            </a:extLst>
          </p:cNvPr>
          <p:cNvSpPr txBox="1"/>
          <p:nvPr/>
        </p:nvSpPr>
        <p:spPr>
          <a:xfrm>
            <a:off x="5029200" y="2609850"/>
            <a:ext cx="6572250" cy="4247317"/>
          </a:xfrm>
          <a:prstGeom prst="rect">
            <a:avLst/>
          </a:prstGeom>
          <a:noFill/>
        </p:spPr>
        <p:txBody>
          <a:bodyPr wrap="square" rtlCol="0">
            <a:spAutoFit/>
          </a:bodyPr>
          <a:lstStyle/>
          <a:p>
            <a:r>
              <a:rPr lang="el-GR" b="1" dirty="0">
                <a:latin typeface="Verdana" panose="020B0604030504040204" pitchFamily="34" charset="0"/>
                <a:ea typeface="Verdana" panose="020B0604030504040204" pitchFamily="34" charset="0"/>
              </a:rPr>
              <a:t>Το 1893 γιορτάστηκε η πρώτη Πρωτομαγιά στην Ελλάδα μετά από κάλεσμα του Κεντρικού Σοσιαλιστικού Συλλόγου. </a:t>
            </a:r>
          </a:p>
          <a:p>
            <a:endParaRPr lang="el-GR" b="1" dirty="0">
              <a:latin typeface="Verdana" panose="020B0604030504040204" pitchFamily="34" charset="0"/>
              <a:ea typeface="Verdana" panose="020B0604030504040204" pitchFamily="34" charset="0"/>
            </a:endParaRPr>
          </a:p>
          <a:p>
            <a:r>
              <a:rPr lang="el-GR" b="1" dirty="0">
                <a:latin typeface="Verdana" panose="020B0604030504040204" pitchFamily="34" charset="0"/>
                <a:ea typeface="Verdana" panose="020B0604030504040204" pitchFamily="34" charset="0"/>
              </a:rPr>
              <a:t>Τα δύο πρώτα αιτήματα του ψηφίσματος της συγκέντρωσης ήταν:</a:t>
            </a:r>
          </a:p>
          <a:p>
            <a:endParaRPr lang="el-GR" b="1" dirty="0">
              <a:latin typeface="Verdana" panose="020B0604030504040204" pitchFamily="34" charset="0"/>
              <a:ea typeface="Verdana" panose="020B0604030504040204" pitchFamily="34" charset="0"/>
            </a:endParaRPr>
          </a:p>
          <a:p>
            <a:r>
              <a:rPr lang="el-GR" b="1" dirty="0">
                <a:solidFill>
                  <a:schemeClr val="accent5">
                    <a:lumMod val="50000"/>
                  </a:schemeClr>
                </a:solidFill>
                <a:latin typeface="Verdana" panose="020B0604030504040204" pitchFamily="34" charset="0"/>
                <a:ea typeface="Verdana" panose="020B0604030504040204" pitchFamily="34" charset="0"/>
              </a:rPr>
              <a:t>«α. Την Κυριακήν να κλείωνται τα καταστήματα καθ' όλην την ημέραν και οι </a:t>
            </a:r>
            <a:r>
              <a:rPr lang="el-GR" b="1" dirty="0" err="1">
                <a:solidFill>
                  <a:schemeClr val="accent5">
                    <a:lumMod val="50000"/>
                  </a:schemeClr>
                </a:solidFill>
                <a:latin typeface="Verdana" panose="020B0604030504040204" pitchFamily="34" charset="0"/>
                <a:ea typeface="Verdana" panose="020B0604030504040204" pitchFamily="34" charset="0"/>
              </a:rPr>
              <a:t>εργάται</a:t>
            </a:r>
            <a:endParaRPr lang="el-GR" b="1">
              <a:solidFill>
                <a:schemeClr val="accent5">
                  <a:lumMod val="50000"/>
                </a:schemeClr>
              </a:solidFill>
              <a:latin typeface="Verdana" panose="020B0604030504040204" pitchFamily="34" charset="0"/>
              <a:ea typeface="Verdana" panose="020B0604030504040204" pitchFamily="34" charset="0"/>
            </a:endParaRPr>
          </a:p>
          <a:p>
            <a:r>
              <a:rPr lang="el-GR" b="1">
                <a:solidFill>
                  <a:schemeClr val="accent5">
                    <a:lumMod val="50000"/>
                  </a:schemeClr>
                </a:solidFill>
                <a:latin typeface="Verdana" panose="020B0604030504040204" pitchFamily="34" charset="0"/>
                <a:ea typeface="Verdana" panose="020B0604030504040204" pitchFamily="34" charset="0"/>
              </a:rPr>
              <a:t> </a:t>
            </a:r>
            <a:r>
              <a:rPr lang="el-GR" b="1" dirty="0">
                <a:solidFill>
                  <a:schemeClr val="accent5">
                    <a:lumMod val="50000"/>
                  </a:schemeClr>
                </a:solidFill>
                <a:latin typeface="Verdana" panose="020B0604030504040204" pitchFamily="34" charset="0"/>
                <a:ea typeface="Verdana" panose="020B0604030504040204" pitchFamily="34" charset="0"/>
              </a:rPr>
              <a:t>ν' αναπαύωνται.</a:t>
            </a:r>
          </a:p>
          <a:p>
            <a:endParaRPr lang="el-GR" b="1" dirty="0">
              <a:solidFill>
                <a:schemeClr val="accent5">
                  <a:lumMod val="50000"/>
                </a:schemeClr>
              </a:solidFill>
              <a:latin typeface="Verdana" panose="020B0604030504040204" pitchFamily="34" charset="0"/>
              <a:ea typeface="Verdana" panose="020B0604030504040204" pitchFamily="34" charset="0"/>
            </a:endParaRPr>
          </a:p>
          <a:p>
            <a:r>
              <a:rPr lang="el-GR" b="1" dirty="0">
                <a:solidFill>
                  <a:schemeClr val="accent5">
                    <a:lumMod val="50000"/>
                  </a:schemeClr>
                </a:solidFill>
                <a:latin typeface="Verdana" panose="020B0604030504040204" pitchFamily="34" charset="0"/>
                <a:ea typeface="Verdana" panose="020B0604030504040204" pitchFamily="34" charset="0"/>
              </a:rPr>
              <a:t>β. Οι εργάται να εργάζωνται επί 8 ώρας την ημέραν και ν' απαγορευθή η εργασία εις τους ανηλίκους».</a:t>
            </a:r>
          </a:p>
          <a:p>
            <a:endParaRPr lang="el-GR" dirty="0"/>
          </a:p>
        </p:txBody>
      </p:sp>
    </p:spTree>
    <p:extLst>
      <p:ext uri="{BB962C8B-B14F-4D97-AF65-F5344CB8AC3E}">
        <p14:creationId xmlns:p14="http://schemas.microsoft.com/office/powerpoint/2010/main" val="35108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95262" y="88932"/>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7" name="Εικόνα 6">
            <a:extLst>
              <a:ext uri="{FF2B5EF4-FFF2-40B4-BE49-F238E27FC236}">
                <a16:creationId xmlns:a16="http://schemas.microsoft.com/office/drawing/2014/main" id="{CFEB0294-F6F5-EF32-6BAA-29713CEC89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1500" l="993" r="96526">
                        <a14:foregroundMark x1="8022" y1="52716" x2="8437" y2="47000"/>
                        <a14:foregroundMark x1="6948" y1="67500" x2="7935" y2="53905"/>
                        <a14:foregroundMark x1="3226" y1="80000" x2="4149" y2="56279"/>
                        <a14:foregroundMark x1="1443" y1="43121" x2="993" y2="43000"/>
                        <a14:foregroundMark x1="1985" y1="91000" x2="1737" y2="82500"/>
                        <a14:foregroundMark x1="18362" y1="91500" x2="22581" y2="91500"/>
                        <a14:foregroundMark x1="89330" y1="62000" x2="96526" y2="61000"/>
                        <a14:foregroundMark x1="90819" y1="72500" x2="92060" y2="72500"/>
                        <a14:foregroundMark x1="24814" y1="20000" x2="31266" y2="18500"/>
                        <a14:foregroundMark x1="53252" y1="19195" x2="55087" y2="19000"/>
                        <a14:foregroundMark x1="50372" y1="19500" x2="50984" y2="19435"/>
                        <a14:backgroundMark x1="5459" y1="45000" x2="2233" y2="45500"/>
                        <a14:backgroundMark x1="3474" y1="51000" x2="2481" y2="51000"/>
                        <a14:backgroundMark x1="50124" y1="22500" x2="52605" y2="21500"/>
                      </a14:backgroundRemoval>
                    </a14:imgEffect>
                  </a14:imgLayer>
                </a14:imgProps>
              </a:ext>
              <a:ext uri="{28A0092B-C50C-407E-A947-70E740481C1C}">
                <a14:useLocalDpi xmlns:a14="http://schemas.microsoft.com/office/drawing/2010/main" val="0"/>
              </a:ext>
            </a:extLst>
          </a:blip>
          <a:stretch>
            <a:fillRect/>
          </a:stretch>
        </p:blipFill>
        <p:spPr>
          <a:xfrm>
            <a:off x="2700337" y="-247650"/>
            <a:ext cx="6791325" cy="2486026"/>
          </a:xfrm>
          <a:prstGeom prst="rect">
            <a:avLst/>
          </a:prstGeom>
        </p:spPr>
      </p:pic>
      <p:sp>
        <p:nvSpPr>
          <p:cNvPr id="8" name="Ορθογώνιο 7">
            <a:extLst>
              <a:ext uri="{FF2B5EF4-FFF2-40B4-BE49-F238E27FC236}">
                <a16:creationId xmlns:a16="http://schemas.microsoft.com/office/drawing/2014/main" id="{8F9C1DF8-0BD2-1084-33A1-FDF409A093D0}"/>
              </a:ext>
            </a:extLst>
          </p:cNvPr>
          <p:cNvSpPr/>
          <p:nvPr/>
        </p:nvSpPr>
        <p:spPr>
          <a:xfrm>
            <a:off x="3744857" y="486852"/>
            <a:ext cx="5008680" cy="1200329"/>
          </a:xfrm>
          <a:prstGeom prst="rect">
            <a:avLst/>
          </a:prstGeom>
          <a:noFill/>
        </p:spPr>
        <p:txBody>
          <a:bodyPr wrap="none" lIns="91440" tIns="45720" rIns="91440" bIns="45720">
            <a:spAutoFit/>
          </a:bodyPr>
          <a:lstStyle/>
          <a:p>
            <a:pPr algn="ctr"/>
            <a:r>
              <a:rPr lang="el-G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Ιστορικές Πρωτομαγιές </a:t>
            </a:r>
          </a:p>
          <a:p>
            <a:pPr algn="ctr"/>
            <a:r>
              <a:rPr lang="el-G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στην Ελλάδα</a:t>
            </a:r>
            <a:endParaRPr lang="el-GR"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TextBox 3">
            <a:extLst>
              <a:ext uri="{FF2B5EF4-FFF2-40B4-BE49-F238E27FC236}">
                <a16:creationId xmlns:a16="http://schemas.microsoft.com/office/drawing/2014/main" id="{A0EC04A9-74F5-0B0B-1C1A-1A78655FC992}"/>
              </a:ext>
            </a:extLst>
          </p:cNvPr>
          <p:cNvSpPr txBox="1"/>
          <p:nvPr/>
        </p:nvSpPr>
        <p:spPr>
          <a:xfrm>
            <a:off x="572276" y="2520983"/>
            <a:ext cx="11047445" cy="3416320"/>
          </a:xfrm>
          <a:prstGeom prst="rect">
            <a:avLst/>
          </a:prstGeom>
          <a:noFill/>
        </p:spPr>
        <p:txBody>
          <a:bodyPr wrap="square" rtlCol="0">
            <a:spAutoFit/>
          </a:bodyPr>
          <a:lstStyle/>
          <a:p>
            <a:r>
              <a:rPr lang="el-GR" sz="2800" b="1" i="0" dirty="0">
                <a:solidFill>
                  <a:srgbClr val="000000"/>
                </a:solidFill>
                <a:effectLst/>
                <a:latin typeface="Verdana" panose="020B0604030504040204" pitchFamily="34" charset="0"/>
              </a:rPr>
              <a:t>Πρωτομαγιά του 1936.</a:t>
            </a:r>
            <a:r>
              <a:rPr lang="el-GR" sz="2800" dirty="0">
                <a:solidFill>
                  <a:srgbClr val="000000"/>
                </a:solidFill>
                <a:latin typeface="Verdana" panose="020B0604030504040204" pitchFamily="34" charset="0"/>
              </a:rPr>
              <a:t>Ο</a:t>
            </a:r>
            <a:r>
              <a:rPr lang="el-GR" sz="2800" b="0" i="0" dirty="0">
                <a:solidFill>
                  <a:srgbClr val="000000"/>
                </a:solidFill>
                <a:effectLst/>
                <a:latin typeface="Verdana" panose="020B0604030504040204" pitchFamily="34" charset="0"/>
              </a:rPr>
              <a:t>ι απεργιακοί αγώνες πολλών εργατικών κλάδων στη Θεσσαλονίκη, που ξεκίνησαν το Μάρτη, κλιμακώνονται την Πρωτομαγιά, με πανεργατική απεργία διαρκείας και παλλαϊκά συλλαλητήρια του λαού της Θεσσαλονίκης, τα οποία συνεχίζονται και τις επόμενες μέρες. Η κυβέρνηση Μεταξά δίνει εντολή στην αστυνομία να διαλύσει τους απεργούς με κάθε τρόπο. </a:t>
            </a:r>
          </a:p>
          <a:p>
            <a:endParaRPr lang="el-GR" sz="2000" b="0" i="0" dirty="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23546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DA8CB92E-C8B2-5859-7863-570D0DBFD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05" y="158416"/>
            <a:ext cx="4602068" cy="6243116"/>
          </a:xfrm>
          <a:prstGeom prst="rect">
            <a:avLst/>
          </a:prstGeom>
        </p:spPr>
      </p:pic>
      <p:pic>
        <p:nvPicPr>
          <p:cNvPr id="9" name="Εικόνα 8">
            <a:extLst>
              <a:ext uri="{FF2B5EF4-FFF2-40B4-BE49-F238E27FC236}">
                <a16:creationId xmlns:a16="http://schemas.microsoft.com/office/drawing/2014/main" id="{4FFBC932-A427-5EBA-7707-34035707F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591" y="231807"/>
            <a:ext cx="6869508" cy="4769401"/>
          </a:xfrm>
          <a:prstGeom prst="rect">
            <a:avLst/>
          </a:prstGeom>
        </p:spPr>
      </p:pic>
    </p:spTree>
    <p:extLst>
      <p:ext uri="{BB962C8B-B14F-4D97-AF65-F5344CB8AC3E}">
        <p14:creationId xmlns:p14="http://schemas.microsoft.com/office/powerpoint/2010/main" val="611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2400" b="1" i="0" dirty="0">
              <a:solidFill>
                <a:srgbClr val="000000"/>
              </a:solidFill>
              <a:effectLst/>
              <a:latin typeface="Verdana" panose="020B0604030504040204" pitchFamily="34" charset="0"/>
            </a:endParaRPr>
          </a:p>
          <a:p>
            <a:r>
              <a:rPr lang="el-GR" sz="2400" b="1" i="0" dirty="0">
                <a:solidFill>
                  <a:srgbClr val="000000"/>
                </a:solidFill>
                <a:effectLst/>
                <a:latin typeface="Verdana" panose="020B0604030504040204" pitchFamily="34" charset="0"/>
              </a:rPr>
              <a:t>Σάββατο, 9 Μάη</a:t>
            </a:r>
            <a:r>
              <a:rPr lang="el-GR" sz="2400" b="0" i="0" dirty="0">
                <a:solidFill>
                  <a:srgbClr val="000000"/>
                </a:solidFill>
                <a:effectLst/>
                <a:latin typeface="Verdana" panose="020B0604030504040204" pitchFamily="34" charset="0"/>
              </a:rPr>
              <a:t>: Αρχίζει μεγάλη πανεργατική απεργία, η μεγαλύτερη που γνώρισε η Θεσσαλονίκη, 30.000 απεργοί, με τη συμπαράσταση όλου του λαού, καταλαμβάνουν το κέντρο της πόλης και διαδηλώνουν. Χωροφύλακες χτυπούν τους απεργούς και σκοτώνουν 9 διαδηλωτές, ενώ τραυματίζουν πάνω από 200. Πρώτος νεκρός ,είναι ο αυτοκινητιστής </a:t>
            </a:r>
            <a:r>
              <a:rPr lang="el-GR" sz="2400" b="1" i="0" dirty="0">
                <a:solidFill>
                  <a:srgbClr val="000000"/>
                </a:solidFill>
                <a:effectLst/>
                <a:latin typeface="Verdana" panose="020B0604030504040204" pitchFamily="34" charset="0"/>
              </a:rPr>
              <a:t>Τάσος Τούσης.</a:t>
            </a:r>
            <a:r>
              <a:rPr lang="el-GR" sz="2400" b="0" i="0" dirty="0">
                <a:solidFill>
                  <a:srgbClr val="000000"/>
                </a:solidFill>
                <a:effectLst/>
                <a:latin typeface="Verdana" panose="020B0604030504040204" pitchFamily="34" charset="0"/>
              </a:rPr>
              <a:t> Ο τραγικός του θάνατος θα εμπνεύσει τον μεγάλο μας ποιητή </a:t>
            </a:r>
            <a:r>
              <a:rPr lang="el-GR" sz="2400" b="1" i="0" dirty="0">
                <a:solidFill>
                  <a:srgbClr val="000000"/>
                </a:solidFill>
                <a:effectLst/>
                <a:latin typeface="Verdana" panose="020B0604030504040204" pitchFamily="34" charset="0"/>
              </a:rPr>
              <a:t>Γιάννη Ρίτσο</a:t>
            </a:r>
            <a:r>
              <a:rPr lang="el-GR" sz="2400" b="0" i="0" dirty="0">
                <a:solidFill>
                  <a:srgbClr val="000000"/>
                </a:solidFill>
                <a:effectLst/>
                <a:latin typeface="Verdana" panose="020B0604030504040204" pitchFamily="34" charset="0"/>
              </a:rPr>
              <a:t> να γράψει τον «Επιτάφιο».</a:t>
            </a:r>
            <a:endParaRPr lang="el-GR" sz="2400" dirty="0"/>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79E692BA-45D5-E1A2-316E-02276E40F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821" y="3178434"/>
            <a:ext cx="5095875" cy="3524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Επιτάφιος (Γιάννης Ρίτσος) - Βικιπαίδεια">
            <a:extLst>
              <a:ext uri="{FF2B5EF4-FFF2-40B4-BE49-F238E27FC236}">
                <a16:creationId xmlns:a16="http://schemas.microsoft.com/office/drawing/2014/main" id="{C1266C1C-6070-9DE6-DB26-ABB555515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542" y="3178433"/>
            <a:ext cx="2433007" cy="340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3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76262" y="190549"/>
            <a:ext cx="11839475" cy="6476902"/>
          </a:xfrm>
          <a:blipFill>
            <a:blip r:embed="rId4"/>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pPr algn="l"/>
            <a:r>
              <a:rPr lang="el-GR" sz="1800" b="1" i="1" dirty="0">
                <a:solidFill>
                  <a:srgbClr val="000000"/>
                </a:solidFill>
                <a:effectLst/>
                <a:latin typeface="Verdana" panose="020B0604030504040204" pitchFamily="34" charset="0"/>
              </a:rPr>
              <a:t>Γιε μου, σπλάχνο των σπλάχνων μου, </a:t>
            </a:r>
          </a:p>
          <a:p>
            <a:pPr algn="l"/>
            <a:r>
              <a:rPr lang="el-GR" sz="1800" b="1" i="1" dirty="0">
                <a:solidFill>
                  <a:srgbClr val="000000"/>
                </a:solidFill>
                <a:effectLst/>
                <a:latin typeface="Verdana" panose="020B0604030504040204" pitchFamily="34" charset="0"/>
              </a:rPr>
              <a:t>καρδούλα της καρδιάς μου,</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πουλάκι της φτωχιάς αυλής, </a:t>
            </a:r>
          </a:p>
          <a:p>
            <a:pPr algn="l"/>
            <a:r>
              <a:rPr lang="el-GR" sz="1800" b="1" i="1" dirty="0">
                <a:solidFill>
                  <a:srgbClr val="000000"/>
                </a:solidFill>
                <a:effectLst/>
                <a:latin typeface="Verdana" panose="020B0604030504040204" pitchFamily="34" charset="0"/>
              </a:rPr>
              <a:t>ανθέ της ερημιάς μου,</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Πώς κλείσαν τα ματάκια σου και δε θωρείς που </a:t>
            </a:r>
          </a:p>
          <a:p>
            <a:pPr algn="l"/>
            <a:r>
              <a:rPr lang="el-GR" sz="1800" b="1" i="1" dirty="0">
                <a:solidFill>
                  <a:srgbClr val="000000"/>
                </a:solidFill>
                <a:effectLst/>
                <a:latin typeface="Verdana" panose="020B0604030504040204" pitchFamily="34" charset="0"/>
              </a:rPr>
              <a:t>κλαίω</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και δε σαλεύεις, δε γροικάς τα που πικρά </a:t>
            </a:r>
          </a:p>
          <a:p>
            <a:pPr algn="l"/>
            <a:r>
              <a:rPr lang="el-GR" sz="1800" b="1" i="1" dirty="0">
                <a:solidFill>
                  <a:srgbClr val="000000"/>
                </a:solidFill>
                <a:effectLst/>
                <a:latin typeface="Verdana" panose="020B0604030504040204" pitchFamily="34" charset="0"/>
              </a:rPr>
              <a:t>σου λέω;</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Μέρα Μαγιού μού μίσεψες, μέρα Μαγιού σε χάνω,</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άνοιξη, γιε, π' αγάπαγες κι ανέβαινες απάνω</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στο λιακωτό και κοίταζες και δίχως να χορταίνεις</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άρμεγες με τα μάτια σου το φως της οικουμένης (...)</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Γλυκέ μου, εσύ δε χάθηκες, μέσα στις φλέβες μου είσαι.</a:t>
            </a:r>
            <a:endParaRPr lang="el-GR" sz="1800" b="1" i="0" dirty="0">
              <a:solidFill>
                <a:srgbClr val="000000"/>
              </a:solidFill>
              <a:effectLst/>
              <a:latin typeface="Verdana" panose="020B0604030504040204" pitchFamily="34" charset="0"/>
            </a:endParaRPr>
          </a:p>
          <a:p>
            <a:pPr algn="l"/>
            <a:r>
              <a:rPr lang="el-GR" sz="1800" b="1" i="1" dirty="0">
                <a:solidFill>
                  <a:srgbClr val="000000"/>
                </a:solidFill>
                <a:effectLst/>
                <a:latin typeface="Verdana" panose="020B0604030504040204" pitchFamily="34" charset="0"/>
              </a:rPr>
              <a:t>Γιε μου, στις φλέβες ολουνών, έμπα βαθιά και ζήσε.</a:t>
            </a:r>
            <a:endParaRPr lang="el-GR" sz="1800" b="1" i="0" dirty="0">
              <a:solidFill>
                <a:srgbClr val="000000"/>
              </a:solidFill>
              <a:effectLst/>
              <a:latin typeface="Verdana" panose="020B0604030504040204" pitchFamily="34" charset="0"/>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6" name="Εικόνα 5">
            <a:extLst>
              <a:ext uri="{FF2B5EF4-FFF2-40B4-BE49-F238E27FC236}">
                <a16:creationId xmlns:a16="http://schemas.microsoft.com/office/drawing/2014/main" id="{B4F810EF-4C2A-AD5E-4DD1-1C05D0E9B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2629" y="2072458"/>
            <a:ext cx="4997971" cy="2824940"/>
          </a:xfrm>
          <a:prstGeom prst="rect">
            <a:avLst/>
          </a:prstGeom>
        </p:spPr>
      </p:pic>
      <p:pic>
        <p:nvPicPr>
          <p:cNvPr id="7" name="Εικόνα 6">
            <a:extLst>
              <a:ext uri="{FF2B5EF4-FFF2-40B4-BE49-F238E27FC236}">
                <a16:creationId xmlns:a16="http://schemas.microsoft.com/office/drawing/2014/main" id="{BD0776EB-4CA0-64A8-6093-B66804E9BC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31093" y="115769"/>
            <a:ext cx="7787952" cy="1557590"/>
          </a:xfrm>
          <a:prstGeom prst="rect">
            <a:avLst/>
          </a:prstGeom>
        </p:spPr>
      </p:pic>
      <p:sp>
        <p:nvSpPr>
          <p:cNvPr id="8" name="Ορθογώνιο 7">
            <a:extLst>
              <a:ext uri="{FF2B5EF4-FFF2-40B4-BE49-F238E27FC236}">
                <a16:creationId xmlns:a16="http://schemas.microsoft.com/office/drawing/2014/main" id="{36220501-2F7D-7E0A-3BED-202D28D21A9E}"/>
              </a:ext>
            </a:extLst>
          </p:cNvPr>
          <p:cNvSpPr/>
          <p:nvPr/>
        </p:nvSpPr>
        <p:spPr>
          <a:xfrm>
            <a:off x="6512711" y="350929"/>
            <a:ext cx="3272050" cy="923330"/>
          </a:xfrm>
          <a:prstGeom prst="rect">
            <a:avLst/>
          </a:prstGeom>
          <a:noFill/>
        </p:spPr>
        <p:txBody>
          <a:bodyPr wrap="none" lIns="91440" tIns="45720" rIns="91440" bIns="45720">
            <a:spAutoFit/>
          </a:bodyPr>
          <a:lstStyle/>
          <a:p>
            <a:pPr algn="ctr"/>
            <a:r>
              <a:rPr lang="el-G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Επιτάφιος</a:t>
            </a:r>
          </a:p>
        </p:txBody>
      </p:sp>
      <p:pic>
        <p:nvPicPr>
          <p:cNvPr id="9" name="ΜΕΡΑ ΜΑΓΙΟΥ ΜΟΥ ΜΙΣΕΨΕΣ Γρ  Μπιθικώτσης (ΣΤΙΧΟΙ)">
            <a:hlinkClick r:id="" action="ppaction://media"/>
            <a:extLst>
              <a:ext uri="{FF2B5EF4-FFF2-40B4-BE49-F238E27FC236}">
                <a16:creationId xmlns:a16="http://schemas.microsoft.com/office/drawing/2014/main" id="{3184F8D8-E210-3AEA-2AF7-14633DD6B6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81614" y="5566707"/>
            <a:ext cx="487363" cy="487363"/>
          </a:xfrm>
          <a:prstGeom prst="rect">
            <a:avLst/>
          </a:prstGeom>
        </p:spPr>
      </p:pic>
      <p:pic>
        <p:nvPicPr>
          <p:cNvPr id="5" name="Εικόνα 4">
            <a:extLst>
              <a:ext uri="{FF2B5EF4-FFF2-40B4-BE49-F238E27FC236}">
                <a16:creationId xmlns:a16="http://schemas.microsoft.com/office/drawing/2014/main" id="{77F02F1D-703C-3220-9FA8-B061FB183F3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5455" r="93091">
                        <a14:foregroundMark x1="8364" y1="63929" x2="5455" y2="48929"/>
                        <a14:foregroundMark x1="29818" y1="76786" x2="38909" y2="76786"/>
                        <a14:foregroundMark x1="93091" y1="48214" x2="91273" y2="43214"/>
                      </a14:backgroundRemoval>
                    </a14:imgEffect>
                  </a14:imgLayer>
                </a14:imgProps>
              </a:ext>
              <a:ext uri="{28A0092B-C50C-407E-A947-70E740481C1C}">
                <a14:useLocalDpi xmlns:a14="http://schemas.microsoft.com/office/drawing/2010/main" val="0"/>
              </a:ext>
            </a:extLst>
          </a:blip>
          <a:stretch>
            <a:fillRect/>
          </a:stretch>
        </p:blipFill>
        <p:spPr>
          <a:xfrm>
            <a:off x="10318125" y="5258631"/>
            <a:ext cx="1457107" cy="1483600"/>
          </a:xfrm>
          <a:prstGeom prst="rect">
            <a:avLst/>
          </a:prstGeom>
        </p:spPr>
      </p:pic>
    </p:spTree>
    <p:extLst>
      <p:ext uri="{BB962C8B-B14F-4D97-AF65-F5344CB8AC3E}">
        <p14:creationId xmlns:p14="http://schemas.microsoft.com/office/powerpoint/2010/main" val="365448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12" fill="hold"/>
                                        <p:tgtEl>
                                          <p:spTgt spid="9"/>
                                        </p:tgtEl>
                                      </p:cBhvr>
                                    </p:cmd>
                                  </p:childTnLst>
                                </p:cTn>
                              </p:par>
                              <p:par>
                                <p:cTn id="7" presetID="21"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4519EFE0-338D-A1DB-F4D4-53BA846E1E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24" b="87931" l="1147" r="99083">
                        <a14:foregroundMark x1="6881" y1="53448" x2="15596" y2="61207"/>
                        <a14:foregroundMark x1="12156" y1="80172" x2="18807" y2="92241"/>
                        <a14:foregroundMark x1="2982" y1="84483" x2="1376" y2="81897"/>
                        <a14:foregroundMark x1="72248" y1="4310" x2="80046" y2="4310"/>
                        <a14:foregroundMark x1="88073" y1="54310" x2="92661" y2="61207"/>
                        <a14:foregroundMark x1="96789" y1="37069" x2="98394" y2="32759"/>
                        <a14:foregroundMark x1="97936" y1="74138" x2="99083" y2="76724"/>
                      </a14:backgroundRemoval>
                    </a14:imgEffect>
                  </a14:imgLayer>
                </a14:imgProps>
              </a:ext>
              <a:ext uri="{28A0092B-C50C-407E-A947-70E740481C1C}">
                <a14:useLocalDpi xmlns:a14="http://schemas.microsoft.com/office/drawing/2010/main" val="0"/>
              </a:ext>
            </a:extLst>
          </a:blip>
          <a:stretch>
            <a:fillRect/>
          </a:stretch>
        </p:blipFill>
        <p:spPr>
          <a:xfrm rot="366071">
            <a:off x="257176" y="231807"/>
            <a:ext cx="11934824" cy="1856877"/>
          </a:xfrm>
          <a:prstGeom prst="rect">
            <a:avLst/>
          </a:prstGeom>
        </p:spPr>
      </p:pic>
      <p:sp>
        <p:nvSpPr>
          <p:cNvPr id="6" name="Ορθογώνιο 5">
            <a:extLst>
              <a:ext uri="{FF2B5EF4-FFF2-40B4-BE49-F238E27FC236}">
                <a16:creationId xmlns:a16="http://schemas.microsoft.com/office/drawing/2014/main" id="{B880A481-786C-07F3-FF9A-AEEB82E3E568}"/>
              </a:ext>
            </a:extLst>
          </p:cNvPr>
          <p:cNvSpPr/>
          <p:nvPr/>
        </p:nvSpPr>
        <p:spPr>
          <a:xfrm>
            <a:off x="1953053" y="329248"/>
            <a:ext cx="1574470"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1944</a:t>
            </a:r>
          </a:p>
        </p:txBody>
      </p:sp>
      <p:sp>
        <p:nvSpPr>
          <p:cNvPr id="7" name="Ορθογώνιο 6">
            <a:extLst>
              <a:ext uri="{FF2B5EF4-FFF2-40B4-BE49-F238E27FC236}">
                <a16:creationId xmlns:a16="http://schemas.microsoft.com/office/drawing/2014/main" id="{5D441952-CB3E-E92B-A55B-0333943FBA5C}"/>
              </a:ext>
            </a:extLst>
          </p:cNvPr>
          <p:cNvSpPr/>
          <p:nvPr/>
        </p:nvSpPr>
        <p:spPr>
          <a:xfrm>
            <a:off x="3720991" y="790913"/>
            <a:ext cx="6730958" cy="369332"/>
          </a:xfrm>
          <a:prstGeom prst="rect">
            <a:avLst/>
          </a:prstGeom>
          <a:noFill/>
        </p:spPr>
        <p:txBody>
          <a:bodyPr wrap="none" lIns="91440" tIns="45720" rIns="91440" bIns="45720">
            <a:prstTxWarp prst="textChevronInverted">
              <a:avLst>
                <a:gd name="adj" fmla="val 100000"/>
              </a:avLst>
            </a:prstTxWarp>
            <a:spAutoFit/>
          </a:bodyPr>
          <a:lstStyle/>
          <a:p>
            <a:pPr algn="ctr"/>
            <a:r>
              <a:rPr lang="el-GR" b="1" i="0" dirty="0">
                <a:solidFill>
                  <a:srgbClr val="000000"/>
                </a:solidFill>
                <a:effectLst/>
                <a:latin typeface="Verdana" panose="020B0604030504040204" pitchFamily="34" charset="0"/>
              </a:rPr>
              <a:t>Οι 200 εκτελεσμένοι κομμουνιστές στην Καισαριανή</a:t>
            </a:r>
            <a:endParaRPr lang="el-GR"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9" name="Εικόνα 8">
            <a:extLst>
              <a:ext uri="{FF2B5EF4-FFF2-40B4-BE49-F238E27FC236}">
                <a16:creationId xmlns:a16="http://schemas.microsoft.com/office/drawing/2014/main" id="{528ABAC9-003D-6F35-4FAE-DFA0ED92F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41" y="2048166"/>
            <a:ext cx="5595298" cy="3820789"/>
          </a:xfrm>
          <a:prstGeom prst="rect">
            <a:avLst/>
          </a:prstGeom>
        </p:spPr>
      </p:pic>
      <p:sp>
        <p:nvSpPr>
          <p:cNvPr id="10" name="TextBox 9">
            <a:extLst>
              <a:ext uri="{FF2B5EF4-FFF2-40B4-BE49-F238E27FC236}">
                <a16:creationId xmlns:a16="http://schemas.microsoft.com/office/drawing/2014/main" id="{F8CA5CFE-8407-14E0-8369-CDCCDCF466D2}"/>
              </a:ext>
            </a:extLst>
          </p:cNvPr>
          <p:cNvSpPr txBox="1"/>
          <p:nvPr/>
        </p:nvSpPr>
        <p:spPr>
          <a:xfrm>
            <a:off x="6260841" y="1979550"/>
            <a:ext cx="5802569" cy="4401205"/>
          </a:xfrm>
          <a:prstGeom prst="rect">
            <a:avLst/>
          </a:prstGeom>
          <a:noFill/>
        </p:spPr>
        <p:txBody>
          <a:bodyPr wrap="square" rtlCol="0">
            <a:spAutoFit/>
          </a:bodyPr>
          <a:lstStyle/>
          <a:p>
            <a:r>
              <a:rPr lang="el-GR" sz="2800" b="0" i="0" dirty="0">
                <a:solidFill>
                  <a:srgbClr val="000000"/>
                </a:solidFill>
                <a:effectLst/>
                <a:latin typeface="Verdana" panose="020B0604030504040204" pitchFamily="34" charset="0"/>
              </a:rPr>
              <a:t>Την Πρωτομαγιά του '44, οι δυνάμεις κατοχής, σε αντίποινα για την εξόντωση ενός Γερμανού στρατηγού και του επιτελείου του, εκτέλεσαν στο Σκοπευτήριο της Καισαριανής 200 κομμουνιστές, που τους πήραν από το στρατόπεδο του Χαϊδαρίου. </a:t>
            </a:r>
          </a:p>
          <a:p>
            <a:pPr algn="l" fontAlgn="t"/>
            <a:r>
              <a:rPr lang="el-GR" sz="2800" b="0" i="0" dirty="0">
                <a:solidFill>
                  <a:srgbClr val="000000"/>
                </a:solidFill>
                <a:effectLst/>
                <a:latin typeface="Verdana" panose="020B0604030504040204" pitchFamily="34" charset="0"/>
              </a:rPr>
              <a:t> </a:t>
            </a:r>
            <a:endParaRPr lang="el-GR" sz="2800" dirty="0"/>
          </a:p>
        </p:txBody>
      </p:sp>
    </p:spTree>
    <p:extLst>
      <p:ext uri="{BB962C8B-B14F-4D97-AF65-F5344CB8AC3E}">
        <p14:creationId xmlns:p14="http://schemas.microsoft.com/office/powerpoint/2010/main" val="289345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pPr algn="l"/>
            <a:r>
              <a:rPr lang="el-GR" sz="2400" b="0" i="0" dirty="0">
                <a:solidFill>
                  <a:srgbClr val="000000"/>
                </a:solidFill>
                <a:effectLst/>
                <a:latin typeface="Verdana" panose="020B0604030504040204" pitchFamily="34" charset="0"/>
              </a:rPr>
              <a:t>Λίγο πριν αντικρίσουν το εκτελεστικό απόσπασμα, κατά τη μεταφορά τους στο Σκοπευτήριο, πολλοί από τους μελλοθάνατους κατάφεραν να γράψουν μερικές λέξεις στα δικά τους αγαπημένα πρόσωπα και να πετάξουν τα σημειώματα στους δρόμους της Αθήνας. </a:t>
            </a:r>
          </a:p>
          <a:p>
            <a:pPr algn="l"/>
            <a:endParaRPr lang="el-GR" sz="2400" b="0" i="0" dirty="0">
              <a:solidFill>
                <a:srgbClr val="000000"/>
              </a:solidFill>
              <a:effectLst/>
              <a:latin typeface="Verdana" panose="020B0604030504040204" pitchFamily="34" charset="0"/>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15" name="Εικόνα 14">
            <a:extLst>
              <a:ext uri="{FF2B5EF4-FFF2-40B4-BE49-F238E27FC236}">
                <a16:creationId xmlns:a16="http://schemas.microsoft.com/office/drawing/2014/main" id="{2439ECF7-3124-8FA7-287D-4CFC8E7813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8430" l="5000" r="92333">
                        <a14:foregroundMark x1="8667" y1="35537" x2="6667" y2="63636"/>
                        <a14:foregroundMark x1="6333" y1="36364" x2="5333" y2="31405"/>
                        <a14:foregroundMark x1="92333" y1="37190" x2="92333" y2="69421"/>
                        <a14:foregroundMark x1="61333" y1="85950" x2="71333" y2="85950"/>
                        <a14:foregroundMark x1="45667" y1="13223" x2="55333" y2="25620"/>
                        <a14:foregroundMark x1="19333" y1="81818" x2="28000" y2="88430"/>
                      </a14:backgroundRemoval>
                    </a14:imgEffect>
                  </a14:imgLayer>
                </a14:imgProps>
              </a:ext>
              <a:ext uri="{28A0092B-C50C-407E-A947-70E740481C1C}">
                <a14:useLocalDpi xmlns:a14="http://schemas.microsoft.com/office/drawing/2010/main" val="0"/>
              </a:ext>
            </a:extLst>
          </a:blip>
          <a:stretch>
            <a:fillRect/>
          </a:stretch>
        </p:blipFill>
        <p:spPr>
          <a:xfrm rot="20905055">
            <a:off x="117226" y="2526922"/>
            <a:ext cx="7006927" cy="2826127"/>
          </a:xfrm>
          <a:prstGeom prst="rect">
            <a:avLst/>
          </a:prstGeom>
        </p:spPr>
      </p:pic>
      <p:sp>
        <p:nvSpPr>
          <p:cNvPr id="18" name="TextBox 17">
            <a:extLst>
              <a:ext uri="{FF2B5EF4-FFF2-40B4-BE49-F238E27FC236}">
                <a16:creationId xmlns:a16="http://schemas.microsoft.com/office/drawing/2014/main" id="{9B5192F9-3302-B9C0-96CC-76F493785D2A}"/>
              </a:ext>
            </a:extLst>
          </p:cNvPr>
          <p:cNvSpPr txBox="1"/>
          <p:nvPr/>
        </p:nvSpPr>
        <p:spPr>
          <a:xfrm rot="20702530">
            <a:off x="836255" y="3032044"/>
            <a:ext cx="6181724" cy="1815882"/>
          </a:xfrm>
          <a:prstGeom prst="rect">
            <a:avLst/>
          </a:prstGeom>
          <a:noFill/>
        </p:spPr>
        <p:txBody>
          <a:bodyPr wrap="square">
            <a:spAutoFit/>
          </a:bodyPr>
          <a:lstStyle/>
          <a:p>
            <a:r>
              <a:rPr lang="el-GR" sz="2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rPr>
              <a:t>Οταν ο άνθρωπος δίνει τη ζωή του </a:t>
            </a:r>
            <a:endParaRPr lang="en-US" sz="2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endParaRPr>
          </a:p>
          <a:p>
            <a:r>
              <a:rPr lang="el-GR" sz="2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rPr>
              <a:t>για ανώτερα ιδανικά, </a:t>
            </a:r>
            <a:endParaRPr lang="en-US" sz="2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endParaRPr>
          </a:p>
          <a:p>
            <a:r>
              <a:rPr lang="el-GR" sz="2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rPr>
              <a:t>δεν πεθαίνει ποτές</a:t>
            </a:r>
            <a:r>
              <a:rPr lang="en-US" sz="2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rPr>
              <a:t>.</a:t>
            </a:r>
          </a:p>
          <a:p>
            <a:r>
              <a:rPr lang="en-US" sz="2800" b="1" dirty="0">
                <a:solidFill>
                  <a:srgbClr val="000000"/>
                </a:solidFill>
                <a:latin typeface="Ink Free" panose="03080402000500000000" pitchFamily="66" charset="0"/>
                <a:ea typeface="Times New Roman" panose="02020603050405020304" pitchFamily="18" charset="0"/>
                <a:cs typeface="Times New Roman" panose="02020603050405020304" pitchFamily="18" charset="0"/>
              </a:rPr>
              <a:t>                              </a:t>
            </a:r>
            <a:r>
              <a:rPr lang="el-GR" sz="1800" b="1" kern="1200" dirty="0">
                <a:solidFill>
                  <a:srgbClr val="000000"/>
                </a:solidFill>
                <a:effectLst/>
                <a:latin typeface="Ink Free" panose="03080402000500000000" pitchFamily="66" charset="0"/>
                <a:ea typeface="Times New Roman" panose="02020603050405020304" pitchFamily="18" charset="0"/>
                <a:cs typeface="Times New Roman" panose="02020603050405020304" pitchFamily="18" charset="0"/>
              </a:rPr>
              <a:t>Μήτσος Ρεμπούτσικας</a:t>
            </a:r>
            <a:endParaRPr lang="el-GR" sz="2800" b="1" dirty="0"/>
          </a:p>
        </p:txBody>
      </p:sp>
      <p:pic>
        <p:nvPicPr>
          <p:cNvPr id="20" name="Εικόνα 19">
            <a:extLst>
              <a:ext uri="{FF2B5EF4-FFF2-40B4-BE49-F238E27FC236}">
                <a16:creationId xmlns:a16="http://schemas.microsoft.com/office/drawing/2014/main" id="{D2E8CE99-B839-E0A3-8E2B-6C70805AC2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767" b="94660" l="5000" r="95000">
                        <a14:foregroundMark x1="23000" y1="15534" x2="72667" y2="21359"/>
                        <a14:foregroundMark x1="40667" y1="10680" x2="71000" y2="9709"/>
                        <a14:foregroundMark x1="71000" y1="9709" x2="74333" y2="9709"/>
                        <a14:foregroundMark x1="9333" y1="10680" x2="20333" y2="7767"/>
                        <a14:foregroundMark x1="20333" y1="7767" x2="25667" y2="8738"/>
                        <a14:foregroundMark x1="6667" y1="10194" x2="6000" y2="34466"/>
                        <a14:foregroundMark x1="5000" y1="66505" x2="5667" y2="67961"/>
                        <a14:foregroundMark x1="5333" y1="38835" x2="5333" y2="33981"/>
                        <a14:foregroundMark x1="93667" y1="9709" x2="91000" y2="19903"/>
                        <a14:foregroundMark x1="94000" y1="79126" x2="95000" y2="74272"/>
                        <a14:foregroundMark x1="34333" y1="92718" x2="46667" y2="94660"/>
                      </a14:backgroundRemoval>
                    </a14:imgEffect>
                  </a14:imgLayer>
                </a14:imgProps>
              </a:ext>
              <a:ext uri="{28A0092B-C50C-407E-A947-70E740481C1C}">
                <a14:useLocalDpi xmlns:a14="http://schemas.microsoft.com/office/drawing/2010/main" val="0"/>
              </a:ext>
            </a:extLst>
          </a:blip>
          <a:stretch>
            <a:fillRect/>
          </a:stretch>
        </p:blipFill>
        <p:spPr>
          <a:xfrm>
            <a:off x="6709446" y="1710150"/>
            <a:ext cx="5582620" cy="3833399"/>
          </a:xfrm>
          <a:prstGeom prst="rect">
            <a:avLst/>
          </a:prstGeom>
        </p:spPr>
      </p:pic>
      <p:sp>
        <p:nvSpPr>
          <p:cNvPr id="21" name="TextBox 20">
            <a:extLst>
              <a:ext uri="{FF2B5EF4-FFF2-40B4-BE49-F238E27FC236}">
                <a16:creationId xmlns:a16="http://schemas.microsoft.com/office/drawing/2014/main" id="{2DB3E002-7A3A-E608-9DEF-177F61DBABA1}"/>
              </a:ext>
            </a:extLst>
          </p:cNvPr>
          <p:cNvSpPr txBox="1"/>
          <p:nvPr/>
        </p:nvSpPr>
        <p:spPr>
          <a:xfrm>
            <a:off x="7336523" y="2193643"/>
            <a:ext cx="4148839" cy="1754326"/>
          </a:xfrm>
          <a:prstGeom prst="rect">
            <a:avLst/>
          </a:prstGeom>
          <a:noFill/>
        </p:spPr>
        <p:txBody>
          <a:bodyPr wrap="square" rtlCol="0">
            <a:spAutoFit/>
          </a:bodyPr>
          <a:lstStyle/>
          <a:p>
            <a:r>
              <a:rPr lang="el-GR" sz="36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rPr>
              <a:t>Καλύτερα να πεθαίνει κανείς </a:t>
            </a:r>
            <a:endParaRPr lang="en-US" sz="36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endParaRPr>
          </a:p>
          <a:p>
            <a:r>
              <a:rPr lang="el-GR" sz="36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rPr>
              <a:t>στον αγώνα για τη λευτεριά, </a:t>
            </a:r>
            <a:endParaRPr lang="en-US" sz="36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endParaRPr>
          </a:p>
          <a:p>
            <a:r>
              <a:rPr lang="el-GR" sz="36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rPr>
              <a:t>παρά να  σκλάβος</a:t>
            </a:r>
            <a:r>
              <a:rPr lang="en-US" sz="36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rPr>
              <a:t>.</a:t>
            </a:r>
            <a:endParaRPr lang="el-GR" sz="3600" b="1" dirty="0"/>
          </a:p>
        </p:txBody>
      </p:sp>
      <p:sp>
        <p:nvSpPr>
          <p:cNvPr id="23" name="TextBox 22">
            <a:extLst>
              <a:ext uri="{FF2B5EF4-FFF2-40B4-BE49-F238E27FC236}">
                <a16:creationId xmlns:a16="http://schemas.microsoft.com/office/drawing/2014/main" id="{1DEC87F0-C4CC-4646-8F4F-1D46841AD597}"/>
              </a:ext>
            </a:extLst>
          </p:cNvPr>
          <p:cNvSpPr txBox="1"/>
          <p:nvPr/>
        </p:nvSpPr>
        <p:spPr>
          <a:xfrm>
            <a:off x="8079581" y="4191761"/>
            <a:ext cx="6234112" cy="707886"/>
          </a:xfrm>
          <a:prstGeom prst="rect">
            <a:avLst/>
          </a:prstGeom>
          <a:noFill/>
        </p:spPr>
        <p:txBody>
          <a:bodyPr wrap="square">
            <a:spAutoFit/>
          </a:bodyPr>
          <a:lstStyle/>
          <a:p>
            <a:r>
              <a:rPr lang="el-GR" sz="4000" b="1" kern="1200" dirty="0">
                <a:solidFill>
                  <a:srgbClr val="000000"/>
                </a:solidFill>
                <a:effectLst/>
                <a:latin typeface="Gabriola" panose="04040605051002020D02" pitchFamily="82" charset="0"/>
                <a:ea typeface="Times New Roman" panose="02020603050405020304" pitchFamily="18" charset="0"/>
                <a:cs typeface="Times New Roman" panose="02020603050405020304" pitchFamily="18" charset="0"/>
              </a:rPr>
              <a:t>Νίκος Μαριακάκης</a:t>
            </a:r>
            <a:r>
              <a:rPr lang="el-GR" sz="4000" b="1"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l-GR" sz="4000" b="1" dirty="0"/>
          </a:p>
        </p:txBody>
      </p:sp>
    </p:spTree>
    <p:extLst>
      <p:ext uri="{BB962C8B-B14F-4D97-AF65-F5344CB8AC3E}">
        <p14:creationId xmlns:p14="http://schemas.microsoft.com/office/powerpoint/2010/main" val="1185577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4"/>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F6C0A585-F11D-D8C3-99E4-1EBF75DFE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582" y="321883"/>
            <a:ext cx="10842836" cy="5607295"/>
          </a:xfrm>
          <a:prstGeom prst="rect">
            <a:avLst/>
          </a:prstGeom>
        </p:spPr>
      </p:pic>
      <p:pic>
        <p:nvPicPr>
          <p:cNvPr id="6" name="Γιώργος Νταλάρας - Τα παιδιά της ερημιάς (Official Audio Release HQ)">
            <a:hlinkClick r:id="" action="ppaction://media"/>
            <a:extLst>
              <a:ext uri="{FF2B5EF4-FFF2-40B4-BE49-F238E27FC236}">
                <a16:creationId xmlns:a16="http://schemas.microsoft.com/office/drawing/2014/main" id="{C1A15A81-7474-F800-C3D1-737759BB96A5}"/>
              </a:ext>
            </a:extLst>
          </p:cNvPr>
          <p:cNvPicPr>
            <a:picLocks noChangeAspect="1"/>
          </p:cNvPicPr>
          <p:nvPr>
            <a:audioFile r:link="rId1"/>
            <p:extLst>
              <p:ext uri="{DAA4B4D4-6D71-4841-9C94-3DE7FCFB9230}">
                <p14:media xmlns:p14="http://schemas.microsoft.com/office/powerpoint/2010/main" r:embed="rId2">
                  <p14:trim st="700"/>
                </p14:media>
              </p:ext>
            </p:extLst>
          </p:nvPr>
        </p:nvPicPr>
        <p:blipFill>
          <a:blip r:embed="rId6"/>
          <a:stretch>
            <a:fillRect/>
          </a:stretch>
        </p:blipFill>
        <p:spPr>
          <a:xfrm>
            <a:off x="7147243" y="6108648"/>
            <a:ext cx="487363" cy="487363"/>
          </a:xfrm>
          <a:prstGeom prst="rect">
            <a:avLst/>
          </a:prstGeom>
        </p:spPr>
      </p:pic>
      <p:pic>
        <p:nvPicPr>
          <p:cNvPr id="4" name="Εικόνα 3">
            <a:extLst>
              <a:ext uri="{FF2B5EF4-FFF2-40B4-BE49-F238E27FC236}">
                <a16:creationId xmlns:a16="http://schemas.microsoft.com/office/drawing/2014/main" id="{B66690F6-F615-24B1-4821-6032E56FD8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5455" r="93091">
                        <a14:foregroundMark x1="8364" y1="63929" x2="5455" y2="48929"/>
                        <a14:foregroundMark x1="29818" y1="76786" x2="38909" y2="76786"/>
                        <a14:foregroundMark x1="93091" y1="48214" x2="91273" y2="43214"/>
                      </a14:backgroundRemoval>
                    </a14:imgEffect>
                  </a14:imgLayer>
                </a14:imgProps>
              </a:ext>
              <a:ext uri="{28A0092B-C50C-407E-A947-70E740481C1C}">
                <a14:useLocalDpi xmlns:a14="http://schemas.microsoft.com/office/drawing/2010/main" val="0"/>
              </a:ext>
            </a:extLst>
          </a:blip>
          <a:stretch>
            <a:fillRect/>
          </a:stretch>
        </p:blipFill>
        <p:spPr>
          <a:xfrm>
            <a:off x="10411431" y="5715033"/>
            <a:ext cx="1457107" cy="1483600"/>
          </a:xfrm>
          <a:prstGeom prst="rect">
            <a:avLst/>
          </a:prstGeom>
        </p:spPr>
      </p:pic>
    </p:spTree>
    <p:extLst>
      <p:ext uri="{BB962C8B-B14F-4D97-AF65-F5344CB8AC3E}">
        <p14:creationId xmlns:p14="http://schemas.microsoft.com/office/powerpoint/2010/main" val="182649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60" fill="hold"/>
                                        <p:tgtEl>
                                          <p:spTgt spid="6"/>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el-GR" sz="4800" b="1" dirty="0">
                <a:solidFill>
                  <a:srgbClr val="0070C0"/>
                </a:solidFill>
                <a:effectLst>
                  <a:outerShdw blurRad="38100" dist="38100" dir="2700000" algn="tl">
                    <a:srgbClr val="000000">
                      <a:alpha val="43137"/>
                    </a:srgbClr>
                  </a:outerShdw>
                </a:effectLst>
              </a:rPr>
              <a:t>Η πρωτομαγιά είναι μέρα μνήμης, τιμής και αγώνα!</a:t>
            </a:r>
          </a:p>
          <a:p>
            <a:endParaRPr lang="el-GR" sz="3200" b="1" dirty="0">
              <a:ln w="0"/>
              <a:solidFill>
                <a:srgbClr val="0070C0"/>
              </a:solidFill>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2" descr="1η ΤΟΥ ΜΑΗ ΕΡΓΑΤΙΚΗ ΠΡΩΤΟΜΑΓΙΑ | Πανελλήνια Ομοσπονδία Σωματείων  Ταχυδρομικών Π.Ο.Σ.Τ.">
            <a:extLst>
              <a:ext uri="{FF2B5EF4-FFF2-40B4-BE49-F238E27FC236}">
                <a16:creationId xmlns:a16="http://schemas.microsoft.com/office/drawing/2014/main" id="{C90344CA-13D9-EDC1-DAE0-4320A3143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523" y="1704421"/>
            <a:ext cx="9056452" cy="452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0" y="0"/>
            <a:ext cx="12036318" cy="6890174"/>
          </a:xfrm>
          <a:blipFill>
            <a:blip r:embed="rId2"/>
            <a:tile tx="0" ty="0" sx="100000" sy="100000" flip="none" algn="tl"/>
          </a:blipFill>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4" name="Υπότιτλος 2">
            <a:extLst>
              <a:ext uri="{FF2B5EF4-FFF2-40B4-BE49-F238E27FC236}">
                <a16:creationId xmlns:a16="http://schemas.microsoft.com/office/drawing/2014/main" id="{BECD2057-BB4D-0771-D15A-26212078DA79}"/>
              </a:ext>
            </a:extLst>
          </p:cNvPr>
          <p:cNvSpPr txBox="1">
            <a:spLocks/>
          </p:cNvSpPr>
          <p:nvPr/>
        </p:nvSpPr>
        <p:spPr>
          <a:xfrm>
            <a:off x="9335845" y="63580"/>
            <a:ext cx="2768325" cy="1281621"/>
          </a:xfrm>
          <a:prstGeom prst="rect">
            <a:avLst/>
          </a:prstGeom>
          <a:blipFill>
            <a:blip r:embed="rId2"/>
            <a:tile tx="0" ty="0" sx="100000" sy="100000" flip="none" algn="tl"/>
          </a:blipFill>
        </p:spPr>
        <p:txBody>
          <a:bodyPr vert="horz" lIns="91440" tIns="45720" rIns="91440" bIns="45720" rtlCol="0">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endParaRPr lang="el-GR" sz="3200" b="1">
              <a:ln w="0"/>
              <a:effectLst>
                <a:outerShdw blurRad="38100" dist="19050" dir="2700000" algn="tl" rotWithShape="0">
                  <a:schemeClr val="dk1">
                    <a:alpha val="40000"/>
                  </a:schemeClr>
                </a:outerShdw>
              </a:effectLst>
            </a:endParaRPr>
          </a:p>
          <a:p>
            <a:endParaRPr lang="el-GR" sz="3200" b="1">
              <a:ln w="0"/>
              <a:effectLst>
                <a:outerShdw blurRad="38100" dist="19050" dir="2700000" algn="tl" rotWithShape="0">
                  <a:schemeClr val="dk1">
                    <a:alpha val="40000"/>
                  </a:schemeClr>
                </a:outerShdw>
              </a:effectLst>
            </a:endParaRPr>
          </a:p>
          <a:p>
            <a:endParaRPr lang="el-GR" sz="3200" b="1">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pic>
        <p:nvPicPr>
          <p:cNvPr id="5" name="Picture 2" descr="Fotor Bubble Clip Art - Bubble Clip Art Online for Free | Fotor ">
            <a:extLst>
              <a:ext uri="{FF2B5EF4-FFF2-40B4-BE49-F238E27FC236}">
                <a16:creationId xmlns:a16="http://schemas.microsoft.com/office/drawing/2014/main" id="{964A1BAC-B349-E1F6-2BF9-3821D7470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99348">
            <a:off x="245225" y="528710"/>
            <a:ext cx="4774244" cy="3341971"/>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a:extLst>
              <a:ext uri="{FF2B5EF4-FFF2-40B4-BE49-F238E27FC236}">
                <a16:creationId xmlns:a16="http://schemas.microsoft.com/office/drawing/2014/main" id="{BB97603E-7A34-7489-4A6E-2EA22F4C79ED}"/>
              </a:ext>
            </a:extLst>
          </p:cNvPr>
          <p:cNvSpPr/>
          <p:nvPr/>
        </p:nvSpPr>
        <p:spPr>
          <a:xfrm rot="20033688">
            <a:off x="530962" y="794426"/>
            <a:ext cx="3416576" cy="923330"/>
          </a:xfrm>
          <a:prstGeom prst="rect">
            <a:avLst/>
          </a:prstGeom>
          <a:noFill/>
        </p:spPr>
        <p:txBody>
          <a:bodyPr wrap="non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Γνωρίζεις;</a:t>
            </a:r>
            <a:endParaRPr lang="el-G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078" name="Picture 6" descr="Question Mark Clip Art Free Clipart Images Transparent - Clipart Question  Marks Png, Png Download - kindpng">
            <a:extLst>
              <a:ext uri="{FF2B5EF4-FFF2-40B4-BE49-F238E27FC236}">
                <a16:creationId xmlns:a16="http://schemas.microsoft.com/office/drawing/2014/main" id="{7D90DAE8-A59C-0866-B8CF-696AE055376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93248" l="10000" r="90000">
                        <a14:foregroundMark x1="72326" y1="57074" x2="75930" y2="55788"/>
                        <a14:foregroundMark x1="43837" y1="11254" x2="50581" y2="20579"/>
                        <a14:foregroundMark x1="51860" y1="27010" x2="51860" y2="27010"/>
                        <a14:foregroundMark x1="47779" y1="57008" x2="47907" y2="64952"/>
                        <a14:foregroundMark x1="47558" y1="43248" x2="47627" y2="47526"/>
                        <a14:foregroundMark x1="47907" y1="71865" x2="46512" y2="72347"/>
                        <a14:foregroundMark x1="62326" y1="78939" x2="64884" y2="82476"/>
                        <a14:foregroundMark x1="57907" y1="72830" x2="58791" y2="74052"/>
                        <a14:foregroundMark x1="64884" y1="90836" x2="65581" y2="90836"/>
                        <a14:foregroundMark x1="31860" y1="93248" x2="32093" y2="89068"/>
                        <a14:foregroundMark x1="32333" y1="76629" x2="31860" y2="72347"/>
                        <a14:foregroundMark x1="33140" y1="83923" x2="32717" y2="80100"/>
                        <a14:foregroundMark x1="33140" y1="57074" x2="32442" y2="55788"/>
                        <a14:foregroundMark x1="25644" y1="34314" x2="24419" y2="31190"/>
                        <a14:foregroundMark x1="31163" y1="48392" x2="27883" y2="40027"/>
                        <a14:foregroundMark x1="59053" y1="73859" x2="56860" y2="70096"/>
                        <a14:foregroundMark x1="63605" y1="81672" x2="62107" y2="79100"/>
                        <a14:foregroundMark x1="63605" y1="82958" x2="66279" y2="76045"/>
                        <a14:foregroundMark x1="33140" y1="82154" x2="34767" y2="81672"/>
                        <a14:foregroundMark x1="37209" y1="76527" x2="36512" y2="73312"/>
                        <a14:backgroundMark x1="25814" y1="39068" x2="27093" y2="39068"/>
                        <a14:backgroundMark x1="28140" y1="36817" x2="23140" y2="38103"/>
                        <a14:backgroundMark x1="27442" y1="40032" x2="27442" y2="42283"/>
                        <a14:backgroundMark x1="45814" y1="18328" x2="46860" y2="14630"/>
                        <a14:backgroundMark x1="46163" y1="55305" x2="49186" y2="53859"/>
                        <a14:backgroundMark x1="51163" y1="49678" x2="44535" y2="51608"/>
                        <a14:backgroundMark x1="58953" y1="84405" x2="61860" y2="74759"/>
                        <a14:backgroundMark x1="62907" y1="74759" x2="57907" y2="78457"/>
                        <a14:backgroundMark x1="32791" y1="77974" x2="28488" y2="74277"/>
                        <a14:backgroundMark x1="33140" y1="76527" x2="29767" y2="72347"/>
                      </a14:backgroundRemoval>
                    </a14:imgEffect>
                  </a14:imgLayer>
                </a14:imgProps>
              </a:ext>
              <a:ext uri="{28A0092B-C50C-407E-A947-70E740481C1C}">
                <a14:useLocalDpi xmlns:a14="http://schemas.microsoft.com/office/drawing/2010/main" val="0"/>
              </a:ext>
            </a:extLst>
          </a:blip>
          <a:srcRect/>
          <a:stretch>
            <a:fillRect/>
          </a:stretch>
        </p:blipFill>
        <p:spPr bwMode="auto">
          <a:xfrm rot="19974330">
            <a:off x="2668611" y="1055072"/>
            <a:ext cx="1500354" cy="108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uestion Mark Clip Art Free Clipart Images Transparent - Clipart Question  Marks Png, Png Download - kindpng">
            <a:extLst>
              <a:ext uri="{FF2B5EF4-FFF2-40B4-BE49-F238E27FC236}">
                <a16:creationId xmlns:a16="http://schemas.microsoft.com/office/drawing/2014/main" id="{B69283ED-406A-D3C7-7137-9F99959D11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93248" l="10000" r="90000">
                        <a14:foregroundMark x1="72326" y1="57074" x2="75930" y2="55788"/>
                        <a14:foregroundMark x1="43837" y1="11254" x2="50581" y2="20579"/>
                        <a14:foregroundMark x1="51860" y1="27010" x2="51860" y2="27010"/>
                        <a14:foregroundMark x1="47779" y1="57008" x2="47907" y2="64952"/>
                        <a14:foregroundMark x1="47558" y1="43248" x2="47627" y2="47526"/>
                        <a14:foregroundMark x1="47907" y1="71865" x2="46512" y2="72347"/>
                        <a14:foregroundMark x1="62326" y1="78939" x2="64884" y2="82476"/>
                        <a14:foregroundMark x1="57907" y1="72830" x2="58791" y2="74052"/>
                        <a14:foregroundMark x1="64884" y1="90836" x2="65581" y2="90836"/>
                        <a14:foregroundMark x1="31860" y1="93248" x2="32093" y2="89068"/>
                        <a14:foregroundMark x1="32333" y1="76629" x2="31860" y2="72347"/>
                        <a14:foregroundMark x1="33140" y1="83923" x2="32717" y2="80100"/>
                        <a14:foregroundMark x1="33140" y1="57074" x2="32442" y2="55788"/>
                        <a14:foregroundMark x1="25644" y1="34314" x2="24419" y2="31190"/>
                        <a14:foregroundMark x1="31163" y1="48392" x2="27883" y2="40027"/>
                        <a14:foregroundMark x1="59053" y1="73859" x2="56860" y2="70096"/>
                        <a14:foregroundMark x1="63605" y1="81672" x2="62107" y2="79100"/>
                        <a14:foregroundMark x1="63605" y1="82958" x2="66279" y2="76045"/>
                        <a14:foregroundMark x1="33140" y1="82154" x2="34767" y2="81672"/>
                        <a14:foregroundMark x1="37209" y1="76527" x2="36512" y2="73312"/>
                        <a14:backgroundMark x1="25814" y1="39068" x2="27093" y2="39068"/>
                        <a14:backgroundMark x1="28140" y1="36817" x2="23140" y2="38103"/>
                        <a14:backgroundMark x1="27442" y1="40032" x2="27442" y2="42283"/>
                        <a14:backgroundMark x1="45814" y1="18328" x2="46860" y2="14630"/>
                        <a14:backgroundMark x1="46163" y1="55305" x2="49186" y2="53859"/>
                        <a14:backgroundMark x1="51163" y1="49678" x2="44535" y2="51608"/>
                        <a14:backgroundMark x1="58953" y1="84405" x2="61860" y2="74759"/>
                        <a14:backgroundMark x1="62907" y1="74759" x2="57907" y2="78457"/>
                        <a14:backgroundMark x1="32791" y1="77974" x2="28488" y2="74277"/>
                        <a14:backgroundMark x1="33140" y1="76527" x2="29767" y2="72347"/>
                      </a14:backgroundRemoval>
                    </a14:imgEffect>
                  </a14:imgLayer>
                </a14:imgProps>
              </a:ext>
              <a:ext uri="{28A0092B-C50C-407E-A947-70E740481C1C}">
                <a14:useLocalDpi xmlns:a14="http://schemas.microsoft.com/office/drawing/2010/main" val="0"/>
              </a:ext>
            </a:extLst>
          </a:blip>
          <a:srcRect/>
          <a:stretch>
            <a:fillRect/>
          </a:stretch>
        </p:blipFill>
        <p:spPr bwMode="auto">
          <a:xfrm rot="19974330">
            <a:off x="1753643" y="1511030"/>
            <a:ext cx="1500354" cy="108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Question Mark Clip Art Free Clipart Images Transparent - Clipart Question  Marks Png, Png Download - kindpng">
            <a:extLst>
              <a:ext uri="{FF2B5EF4-FFF2-40B4-BE49-F238E27FC236}">
                <a16:creationId xmlns:a16="http://schemas.microsoft.com/office/drawing/2014/main" id="{F95EA554-54BD-889B-DB8B-9D9227310E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93248" l="10000" r="90000">
                        <a14:foregroundMark x1="72326" y1="57074" x2="75930" y2="55788"/>
                        <a14:foregroundMark x1="43837" y1="11254" x2="50581" y2="20579"/>
                        <a14:foregroundMark x1="51860" y1="27010" x2="51860" y2="27010"/>
                        <a14:foregroundMark x1="47779" y1="57008" x2="47907" y2="64952"/>
                        <a14:foregroundMark x1="47558" y1="43248" x2="47627" y2="47526"/>
                        <a14:foregroundMark x1="47907" y1="71865" x2="46512" y2="72347"/>
                        <a14:foregroundMark x1="62326" y1="78939" x2="64884" y2="82476"/>
                        <a14:foregroundMark x1="57907" y1="72830" x2="58791" y2="74052"/>
                        <a14:foregroundMark x1="64884" y1="90836" x2="65581" y2="90836"/>
                        <a14:foregroundMark x1="31860" y1="93248" x2="32093" y2="89068"/>
                        <a14:foregroundMark x1="32333" y1="76629" x2="31860" y2="72347"/>
                        <a14:foregroundMark x1="33140" y1="83923" x2="32717" y2="80100"/>
                        <a14:foregroundMark x1="33140" y1="57074" x2="32442" y2="55788"/>
                        <a14:foregroundMark x1="25644" y1="34314" x2="24419" y2="31190"/>
                        <a14:foregroundMark x1="31163" y1="48392" x2="27883" y2="40027"/>
                        <a14:foregroundMark x1="59053" y1="73859" x2="56860" y2="70096"/>
                        <a14:foregroundMark x1="63605" y1="81672" x2="62107" y2="79100"/>
                        <a14:foregroundMark x1="63605" y1="82958" x2="66279" y2="76045"/>
                        <a14:foregroundMark x1="33140" y1="82154" x2="34767" y2="81672"/>
                        <a14:foregroundMark x1="37209" y1="76527" x2="36512" y2="73312"/>
                        <a14:backgroundMark x1="25814" y1="39068" x2="27093" y2="39068"/>
                        <a14:backgroundMark x1="28140" y1="36817" x2="23140" y2="38103"/>
                        <a14:backgroundMark x1="27442" y1="40032" x2="27442" y2="42283"/>
                        <a14:backgroundMark x1="45814" y1="18328" x2="46860" y2="14630"/>
                        <a14:backgroundMark x1="46163" y1="55305" x2="49186" y2="53859"/>
                        <a14:backgroundMark x1="51163" y1="49678" x2="44535" y2="51608"/>
                        <a14:backgroundMark x1="58953" y1="84405" x2="61860" y2="74759"/>
                        <a14:backgroundMark x1="62907" y1="74759" x2="57907" y2="78457"/>
                        <a14:backgroundMark x1="32791" y1="77974" x2="28488" y2="74277"/>
                        <a14:backgroundMark x1="33140" y1="76527" x2="29767" y2="72347"/>
                      </a14:backgroundRemoval>
                    </a14:imgEffect>
                  </a14:imgLayer>
                </a14:imgProps>
              </a:ext>
              <a:ext uri="{28A0092B-C50C-407E-A947-70E740481C1C}">
                <a14:useLocalDpi xmlns:a14="http://schemas.microsoft.com/office/drawing/2010/main" val="0"/>
              </a:ext>
            </a:extLst>
          </a:blip>
          <a:srcRect/>
          <a:stretch>
            <a:fillRect/>
          </a:stretch>
        </p:blipFill>
        <p:spPr bwMode="auto">
          <a:xfrm rot="19974330">
            <a:off x="890097" y="1932516"/>
            <a:ext cx="1263033" cy="10456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peech Bubble Red PNG Clipart​ | Gallery Yopriceville - High-Quality Free  Images and Transparent PNG Clipart">
            <a:extLst>
              <a:ext uri="{FF2B5EF4-FFF2-40B4-BE49-F238E27FC236}">
                <a16:creationId xmlns:a16="http://schemas.microsoft.com/office/drawing/2014/main" id="{876600C4-79B4-ED51-D444-CE2CEB0AA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6456" y="63580"/>
            <a:ext cx="4187200" cy="2736153"/>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a:extLst>
              <a:ext uri="{FF2B5EF4-FFF2-40B4-BE49-F238E27FC236}">
                <a16:creationId xmlns:a16="http://schemas.microsoft.com/office/drawing/2014/main" id="{8BFB2F35-0393-868E-2E10-B5AAEDE113A3}"/>
              </a:ext>
            </a:extLst>
          </p:cNvPr>
          <p:cNvSpPr/>
          <p:nvPr/>
        </p:nvSpPr>
        <p:spPr>
          <a:xfrm>
            <a:off x="6086011" y="301986"/>
            <a:ext cx="3847785" cy="954107"/>
          </a:xfrm>
          <a:prstGeom prst="rect">
            <a:avLst/>
          </a:prstGeom>
          <a:noFill/>
        </p:spPr>
        <p:txBody>
          <a:bodyPr wrap="none" lIns="91440" tIns="45720" rIns="91440" bIns="45720">
            <a:spAutoFit/>
          </a:bodyPr>
          <a:lstStyle/>
          <a:p>
            <a:pPr algn="ctr"/>
            <a:r>
              <a:rPr lang="el-GR" sz="2800" b="1" dirty="0">
                <a:ln w="0"/>
                <a:solidFill>
                  <a:schemeClr val="bg1"/>
                </a:solidFill>
                <a:effectLst>
                  <a:outerShdw blurRad="38100" dist="19050" dir="2700000" algn="tl" rotWithShape="0">
                    <a:schemeClr val="dk1">
                      <a:alpha val="40000"/>
                    </a:schemeClr>
                  </a:outerShdw>
                </a:effectLst>
              </a:rPr>
              <a:t>Πώς γεννήθηκε η </a:t>
            </a:r>
          </a:p>
          <a:p>
            <a:pPr algn="ctr"/>
            <a:r>
              <a:rPr lang="el-GR" sz="2800" b="1" dirty="0">
                <a:ln w="0"/>
                <a:solidFill>
                  <a:schemeClr val="bg1"/>
                </a:solidFill>
                <a:effectLst>
                  <a:outerShdw blurRad="38100" dist="19050" dir="2700000" algn="tl" rotWithShape="0">
                    <a:schemeClr val="dk1">
                      <a:alpha val="40000"/>
                    </a:schemeClr>
                  </a:outerShdw>
                </a:effectLst>
              </a:rPr>
              <a:t>Εργατική Πρωτομαγιά;</a:t>
            </a:r>
            <a:endParaRPr lang="el-GR" sz="2800" b="1" cap="none" spc="0" dirty="0">
              <a:ln w="0"/>
              <a:solidFill>
                <a:schemeClr val="bg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6BC4140C-B32A-8432-523D-CE4A73C938CE}"/>
              </a:ext>
            </a:extLst>
          </p:cNvPr>
          <p:cNvSpPr txBox="1"/>
          <p:nvPr/>
        </p:nvSpPr>
        <p:spPr>
          <a:xfrm>
            <a:off x="1904214" y="3544478"/>
            <a:ext cx="9634194" cy="3170099"/>
          </a:xfrm>
          <a:prstGeom prst="rect">
            <a:avLst/>
          </a:prstGeom>
          <a:noFill/>
        </p:spPr>
        <p:txBody>
          <a:bodyPr wrap="square" rtlCol="0">
            <a:spAutoFit/>
          </a:bodyPr>
          <a:lstStyle/>
          <a:p>
            <a:r>
              <a:rPr lang="el-GR" sz="3200" b="1" dirty="0">
                <a:solidFill>
                  <a:schemeClr val="accent5">
                    <a:lumMod val="75000"/>
                  </a:schemeClr>
                </a:solidFill>
              </a:rPr>
              <a:t>1</a:t>
            </a:r>
            <a:r>
              <a:rPr lang="el-GR" sz="3200" b="1" baseline="30000" dirty="0">
                <a:solidFill>
                  <a:schemeClr val="accent5">
                    <a:lumMod val="75000"/>
                  </a:schemeClr>
                </a:solidFill>
              </a:rPr>
              <a:t>η</a:t>
            </a:r>
            <a:r>
              <a:rPr lang="el-GR" sz="3200" b="1" dirty="0">
                <a:solidFill>
                  <a:schemeClr val="accent5">
                    <a:lumMod val="75000"/>
                  </a:schemeClr>
                </a:solidFill>
              </a:rPr>
              <a:t> Μαΐου  1886</a:t>
            </a:r>
            <a:r>
              <a:rPr lang="el-GR" sz="2800" b="1" dirty="0"/>
              <a:t>. Οι εργάτες των ΗΠΑ αποφασίζουν να κάνουν ΑΠΕΡΓΙΑ. Εκείνη την ημέρα, καθώς και τις επόμενες, οι δρόμοι πλημμυρίζουν με απεργούς και διαδηλωτές. Διαμαρτύρονται για τις πολύ δύσκολες και επικίνδυνες συνθήκες κάτω από τις οποίες δουλεύουν. Πολλοί από αυτούς δουλεύουν ακόμα και 10, 12 ή και 14 ώρες την ημέρα. </a:t>
            </a:r>
          </a:p>
        </p:txBody>
      </p:sp>
    </p:spTree>
    <p:extLst>
      <p:ext uri="{BB962C8B-B14F-4D97-AF65-F5344CB8AC3E}">
        <p14:creationId xmlns:p14="http://schemas.microsoft.com/office/powerpoint/2010/main" val="35990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00013 -0.02407 L 0.12513 -0.02407 C 0.18112 -0.02407 0.25013 0.04491 0.25013 0.10093 L 0.25013 0.22593 " pathEditMode="relative" rAng="0" ptsTypes="AAAA">
                                      <p:cBhvr>
                                        <p:cTn id="6" dur="2000" fill="hold"/>
                                        <p:tgtEl>
                                          <p:spTgt spid="3078"/>
                                        </p:tgtEl>
                                        <p:attrNameLst>
                                          <p:attrName>ppt_x</p:attrName>
                                          <p:attrName>ppt_y</p:attrName>
                                        </p:attrNameLst>
                                      </p:cBhvr>
                                      <p:rCtr x="12500" y="12500"/>
                                    </p:animMotion>
                                  </p:childTnLst>
                                </p:cTn>
                              </p:par>
                              <p:par>
                                <p:cTn id="7" presetID="38" presetClass="path" presetSubtype="0" accel="50000" decel="50000" fill="hold" nodeType="withEffect">
                                  <p:stCondLst>
                                    <p:cond delay="0"/>
                                  </p:stCondLst>
                                  <p:childTnLst>
                                    <p:animMotion origin="layout" path="M 0 0 L 0.016 0.099 L 0.031 0 L 0.047 0.099 L 0.063 0 L 0.078 0.099 L 0.094 0 L 0.109 0.099 L 0.125 0 L 0.141 0.099 L 0.156 0 L 0.172 0.099 L 0.187 0 L 0.203 0.099 L 0.219 0 L 0.234 0.099 L 0.25 0 E" pathEditMode="relative" ptsTypes="">
                                      <p:cBhvr>
                                        <p:cTn id="8" dur="2000" fill="hold"/>
                                        <p:tgtEl>
                                          <p:spTgt spid="7"/>
                                        </p:tgtEl>
                                        <p:attrNameLst>
                                          <p:attrName>ppt_x</p:attrName>
                                          <p:attrName>ppt_y</p:attrName>
                                        </p:attrNameLst>
                                      </p:cBhvr>
                                    </p:animMotion>
                                  </p:childTnLst>
                                </p:cTn>
                              </p:par>
                              <p:par>
                                <p:cTn id="9" presetID="53" presetClass="path" presetSubtype="0" accel="50000" decel="50000" fill="hold" nodeType="withEffect">
                                  <p:stCondLst>
                                    <p:cond delay="0"/>
                                  </p:stCondLst>
                                  <p:childTnLst>
                                    <p:animMotion origin="layout" path="M 0 0 C -0.066 0.006 -0.115 0.021 -0.115 0.033 C -0.115 0.044 -0.067 0.052 -0.003 0.052 C 0.061 0.052 0.115 0.044 0.115 0.033 C 0.115 0.021 0.059 0.018 -0.005 0.026 C -0.068 0.035 -0.115 0.05 -0.115 0.061 C -0.115 0.072 -0.066 0.081 -0.003 0.081 C 0.061 0.081 0.115 0.072 0.115 0.061 C 0.115 0.05 0.059 0.047 -0.004 0.055 C -0.068 0.063 -0.115 0.078 -0.115 0.089 C -0.115 0.101 -0.066 0.11 -0.002 0.11 C 0.061 0.11 0.115 0.101 0.115 0.089 C 0.115 0.079 0.059 0.076 -0.004 0.083 C -0.067 0.091 -0.115 0.107 -0.115 0.118 C -0.115 0.129 -0.065 0.138 -0.002 0.138 C 0.063 0.138 0.115 0.129 0.115 0.118 C 0.115 0.107 0.06 0.104 -0.003 0.112 C -0.066 0.12 -0.115 0.135 -0.115 0.146 C -0.115 0.158 -0.065 0.166 -0.001 0.166 C 0.063 0.166 0.115 0.157 0.115 0.146 C 0.115 0.135 0.06 0.132 -0.003 0.14 C -0.066 0.148 -0.115 0.164 -0.115 0.174 C -0.115 0.185 -0.064 0.194 -0.001 0.194 C 0.063 0.194 0.115 0.185 0.115 0.174 C 0.115 0.164 0.061 0.161 -0.003 0.168 C -0.066 0.176 -0.115 0.192 -0.115 0.203 C -0.115 0.213 -0.064 0.223 0 0.223 C 0.064 0.223 0.115 0.214 0.115 0.203 C 0.115 0.192 0.061 0.189 -0.002 0.197 C -0.065 0.205 -0.116 0.22 -0.115 0.231 C -0.114 0.242 -0.064 0.25 0 0.25 C 0.064 0.25 0.115 0.241 0.115 0.23 C 0.115 0.22 0.063 0.217 0 0.226 E" pathEditMode="relative" ptsTypes="">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4"/>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el-GR" sz="4000" b="1" dirty="0">
                <a:solidFill>
                  <a:srgbClr val="7030A0"/>
                </a:solidFill>
                <a:effectLst>
                  <a:outerShdw blurRad="38100" dist="38100" dir="2700000" algn="tl">
                    <a:srgbClr val="000000">
                      <a:alpha val="43137"/>
                    </a:srgbClr>
                  </a:outerShdw>
                </a:effectLst>
              </a:rPr>
              <a:t>Οι εργαζόμενοι τιμούν τη μέρα αυτή, τους αγώνες του παρελθόντος και διεκδικούν καλύτερους όρους ζωής για το παρόν και το μέλλον!</a:t>
            </a:r>
          </a:p>
          <a:p>
            <a:endParaRPr lang="el-GR" sz="4400" b="1" dirty="0">
              <a:ln w="0"/>
              <a:solidFill>
                <a:srgbClr val="7030A0"/>
              </a:solidFill>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2" descr="Το σχέδιο της ΕΛΑΣ για την Πρωτομαγιά – Τι θα γίνει με τις συγκεντρώσεις">
            <a:extLst>
              <a:ext uri="{FF2B5EF4-FFF2-40B4-BE49-F238E27FC236}">
                <a16:creationId xmlns:a16="http://schemas.microsoft.com/office/drawing/2014/main" id="{FED30CFF-6589-B8E8-2176-7765AA978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867" y="2948879"/>
            <a:ext cx="4763440"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663D44-23D1-05D7-8627-2757451015A5}"/>
              </a:ext>
            </a:extLst>
          </p:cNvPr>
          <p:cNvSpPr txBox="1"/>
          <p:nvPr/>
        </p:nvSpPr>
        <p:spPr>
          <a:xfrm>
            <a:off x="391886" y="2041206"/>
            <a:ext cx="6204857" cy="4401205"/>
          </a:xfrm>
          <a:prstGeom prst="rect">
            <a:avLst/>
          </a:prstGeom>
          <a:noFill/>
        </p:spPr>
        <p:txBody>
          <a:bodyPr wrap="square" rtlCol="0">
            <a:spAutoFit/>
          </a:bodyPr>
          <a:lstStyle/>
          <a:p>
            <a:r>
              <a:rPr lang="el-GR" sz="3200" b="1" dirty="0"/>
              <a:t>Γιορτάζουν γιατί:</a:t>
            </a:r>
          </a:p>
          <a:p>
            <a:endParaRPr lang="el-GR" sz="3200" b="1" dirty="0"/>
          </a:p>
          <a:p>
            <a:pPr marL="457200" indent="-457200">
              <a:buFont typeface="Courier New" panose="02070309020205020404" pitchFamily="49" charset="0"/>
              <a:buChar char="o"/>
            </a:pPr>
            <a:r>
              <a:rPr lang="el-GR" sz="2400" b="1" dirty="0"/>
              <a:t>Είναι περήφανοι για την δουλειά τους.</a:t>
            </a:r>
          </a:p>
          <a:p>
            <a:endParaRPr lang="el-GR" sz="2400" b="1" dirty="0"/>
          </a:p>
          <a:p>
            <a:pPr marL="457200" indent="-457200">
              <a:buFont typeface="Courier New" panose="02070309020205020404" pitchFamily="49" charset="0"/>
              <a:buChar char="o"/>
            </a:pPr>
            <a:r>
              <a:rPr lang="el-GR" sz="2400" b="1" dirty="0"/>
              <a:t>Καμαρώνουν για όλα όσα φτιάχνουν με τα χέρια και το μυαλό τους.</a:t>
            </a:r>
          </a:p>
          <a:p>
            <a:endParaRPr lang="el-GR" sz="2400" b="1" dirty="0"/>
          </a:p>
          <a:p>
            <a:pPr marL="457200" indent="-457200">
              <a:buFont typeface="Courier New" panose="02070309020205020404" pitchFamily="49" charset="0"/>
              <a:buChar char="o"/>
            </a:pPr>
            <a:r>
              <a:rPr lang="el-GR" sz="2400" b="1" dirty="0"/>
              <a:t>Παίρνουν δύναμη όταν ενώνονται και καταλαβαίνουν πόσο πολλοί είναι!</a:t>
            </a:r>
          </a:p>
          <a:p>
            <a:endParaRPr lang="el-GR" sz="2400" b="1" dirty="0"/>
          </a:p>
          <a:p>
            <a:pPr marL="457200" indent="-457200">
              <a:buFont typeface="Courier New" panose="02070309020205020404" pitchFamily="49" charset="0"/>
              <a:buChar char="o"/>
            </a:pPr>
            <a:r>
              <a:rPr lang="el-GR" sz="2400" b="1" dirty="0"/>
              <a:t>Έχουν το δίκιο με το μέρος τους!</a:t>
            </a:r>
          </a:p>
        </p:txBody>
      </p:sp>
      <p:pic>
        <p:nvPicPr>
          <p:cNvPr id="7" name="Natalie Merchant - Which Side Are You On HQ audio. Lyrics on screen." descr="Μουσική νότα  με συμπαγές γέμισμα">
            <a:hlinkClick r:id="" action="ppaction://media"/>
            <a:extLst>
              <a:ext uri="{FF2B5EF4-FFF2-40B4-BE49-F238E27FC236}">
                <a16:creationId xmlns:a16="http://schemas.microsoft.com/office/drawing/2014/main" id="{B0925B7C-DCF4-3E2F-A9F3-9038B9D96912}"/>
              </a:ext>
            </a:extLst>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76646" y="5425808"/>
            <a:ext cx="1380669" cy="1380669"/>
          </a:xfrm>
          <a:prstGeom prst="rect">
            <a:avLst/>
          </a:prstGeom>
        </p:spPr>
      </p:pic>
      <p:pic>
        <p:nvPicPr>
          <p:cNvPr id="8" name="Εικόνα 7">
            <a:extLst>
              <a:ext uri="{FF2B5EF4-FFF2-40B4-BE49-F238E27FC236}">
                <a16:creationId xmlns:a16="http://schemas.microsoft.com/office/drawing/2014/main" id="{15B64DE2-C4A0-A26F-9365-DD90F16C7C0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5455" r="93091">
                        <a14:foregroundMark x1="8364" y1="63929" x2="5455" y2="48929"/>
                        <a14:foregroundMark x1="29818" y1="76786" x2="38909" y2="76786"/>
                        <a14:foregroundMark x1="93091" y1="48214" x2="91273" y2="43214"/>
                      </a14:backgroundRemoval>
                    </a14:imgEffect>
                  </a14:imgLayer>
                </a14:imgProps>
              </a:ext>
              <a:ext uri="{28A0092B-C50C-407E-A947-70E740481C1C}">
                <a14:useLocalDpi xmlns:a14="http://schemas.microsoft.com/office/drawing/2010/main" val="0"/>
              </a:ext>
            </a:extLst>
          </a:blip>
          <a:stretch>
            <a:fillRect/>
          </a:stretch>
        </p:blipFill>
        <p:spPr>
          <a:xfrm>
            <a:off x="7109764" y="5536244"/>
            <a:ext cx="1457107" cy="1483600"/>
          </a:xfrm>
          <a:prstGeom prst="rect">
            <a:avLst/>
          </a:prstGeom>
        </p:spPr>
      </p:pic>
    </p:spTree>
    <p:extLst>
      <p:ext uri="{BB962C8B-B14F-4D97-AF65-F5344CB8AC3E}">
        <p14:creationId xmlns:p14="http://schemas.microsoft.com/office/powerpoint/2010/main" val="4603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4400" b="1" dirty="0">
              <a:ln w="0"/>
              <a:solidFill>
                <a:srgbClr val="7030A0"/>
              </a:solidFill>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8" name="Εικόνα 7">
            <a:extLst>
              <a:ext uri="{FF2B5EF4-FFF2-40B4-BE49-F238E27FC236}">
                <a16:creationId xmlns:a16="http://schemas.microsoft.com/office/drawing/2014/main" id="{30A8A3B0-02C9-918B-08B8-32E073A5B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1022"/>
            <a:ext cx="6775943" cy="4759293"/>
          </a:xfrm>
          <a:prstGeom prst="rect">
            <a:avLst/>
          </a:prstGeom>
        </p:spPr>
      </p:pic>
      <p:sp>
        <p:nvSpPr>
          <p:cNvPr id="9" name="TextBox 8">
            <a:extLst>
              <a:ext uri="{FF2B5EF4-FFF2-40B4-BE49-F238E27FC236}">
                <a16:creationId xmlns:a16="http://schemas.microsoft.com/office/drawing/2014/main" id="{BBB10023-7CA8-8DF1-EB38-F2F816789F72}"/>
              </a:ext>
            </a:extLst>
          </p:cNvPr>
          <p:cNvSpPr txBox="1"/>
          <p:nvPr/>
        </p:nvSpPr>
        <p:spPr>
          <a:xfrm>
            <a:off x="6472235" y="717685"/>
            <a:ext cx="5591175" cy="5816977"/>
          </a:xfrm>
          <a:prstGeom prst="rect">
            <a:avLst/>
          </a:prstGeom>
          <a:noFill/>
        </p:spPr>
        <p:txBody>
          <a:bodyPr wrap="square" rtlCol="0">
            <a:spAutoFit/>
          </a:bodyPr>
          <a:lstStyle/>
          <a:p>
            <a:r>
              <a:rPr lang="el-GR" sz="3200" b="1" dirty="0"/>
              <a:t>Διεκδικούν…</a:t>
            </a:r>
          </a:p>
          <a:p>
            <a:endParaRPr lang="el-GR" sz="2000" dirty="0"/>
          </a:p>
          <a:p>
            <a:pPr marL="457200" indent="-457200">
              <a:buFont typeface="Wingdings" panose="05000000000000000000" pitchFamily="2" charset="2"/>
              <a:buChar char="q"/>
            </a:pPr>
            <a:r>
              <a:rPr lang="el-GR" sz="2000" b="1" dirty="0"/>
              <a:t>Να ζουν καλύτερα!</a:t>
            </a:r>
          </a:p>
          <a:p>
            <a:pPr marL="457200" indent="-457200">
              <a:buFont typeface="Wingdings" panose="05000000000000000000" pitchFamily="2" charset="2"/>
              <a:buChar char="q"/>
            </a:pPr>
            <a:endParaRPr lang="el-GR" sz="2000" b="1" dirty="0"/>
          </a:p>
          <a:p>
            <a:pPr marL="457200" indent="-457200">
              <a:buFont typeface="Wingdings" panose="05000000000000000000" pitchFamily="2" charset="2"/>
              <a:buChar char="q"/>
            </a:pPr>
            <a:r>
              <a:rPr lang="el-GR" sz="2000" b="1" dirty="0"/>
              <a:t>Να δουλεύουν και να αμείβονται περισσότερο! Να αξιοποιούνται όλα τα επιτεύγματα της τεχνολογίας και της επιστήμης για να κάνουν τη δουλειά τους πιο εύκολη και ακίνδυνη.</a:t>
            </a:r>
          </a:p>
          <a:p>
            <a:pPr marL="457200" indent="-457200">
              <a:buFont typeface="Wingdings" panose="05000000000000000000" pitchFamily="2" charset="2"/>
              <a:buChar char="q"/>
            </a:pPr>
            <a:endParaRPr lang="el-GR" sz="2000" b="1" dirty="0"/>
          </a:p>
          <a:p>
            <a:pPr marL="457200" indent="-457200">
              <a:buFont typeface="Wingdings" panose="05000000000000000000" pitchFamily="2" charset="2"/>
              <a:buChar char="q"/>
            </a:pPr>
            <a:r>
              <a:rPr lang="el-GR" sz="2000" b="1" dirty="0"/>
              <a:t>Να μπορούν να ξεκουράζονται, να απολαμβάνουν τις τέχνες, τον αθλητισμό, τα ταξίδια.</a:t>
            </a:r>
          </a:p>
          <a:p>
            <a:pPr marL="457200" indent="-457200">
              <a:buFont typeface="Wingdings" panose="05000000000000000000" pitchFamily="2" charset="2"/>
              <a:buChar char="q"/>
            </a:pPr>
            <a:endParaRPr lang="el-GR" sz="2000" b="1" dirty="0"/>
          </a:p>
          <a:p>
            <a:pPr marL="457200" indent="-457200">
              <a:buFont typeface="Wingdings" panose="05000000000000000000" pitchFamily="2" charset="2"/>
              <a:buChar char="q"/>
            </a:pPr>
            <a:r>
              <a:rPr lang="el-GR" sz="2000" b="1" dirty="0"/>
              <a:t>Να χαίρονται τα παιδιά τους.</a:t>
            </a:r>
          </a:p>
          <a:p>
            <a:pPr marL="457200" indent="-457200">
              <a:buFont typeface="Wingdings" panose="05000000000000000000" pitchFamily="2" charset="2"/>
              <a:buChar char="q"/>
            </a:pPr>
            <a:endParaRPr lang="el-GR" sz="2000" b="1" dirty="0"/>
          </a:p>
          <a:p>
            <a:pPr marL="457200" indent="-457200">
              <a:buFont typeface="Wingdings" panose="05000000000000000000" pitchFamily="2" charset="2"/>
              <a:buChar char="q"/>
            </a:pPr>
            <a:r>
              <a:rPr lang="el-GR" sz="2000" b="1" dirty="0"/>
              <a:t> Τα παιδιά όλου του κόσμου να πηγαίνουν σχολείο</a:t>
            </a:r>
          </a:p>
        </p:txBody>
      </p:sp>
    </p:spTree>
    <p:extLst>
      <p:ext uri="{BB962C8B-B14F-4D97-AF65-F5344CB8AC3E}">
        <p14:creationId xmlns:p14="http://schemas.microsoft.com/office/powerpoint/2010/main" val="2529473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9D81D174-8F4E-96C8-2321-EB1F24EF1F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94" b="94212" l="3871" r="95484">
                        <a14:foregroundMark x1="42581" y1="3537" x2="61613" y2="9003"/>
                        <a14:foregroundMark x1="6774" y1="38907" x2="10323" y2="58521"/>
                        <a14:foregroundMark x1="10323" y1="58521" x2="9677" y2="60129"/>
                        <a14:foregroundMark x1="3871" y1="51768" x2="5161" y2="37621"/>
                        <a14:foregroundMark x1="3226" y1="34727" x2="24194" y2="8682"/>
                        <a14:foregroundMark x1="24194" y1="8682" x2="45806" y2="2894"/>
                        <a14:foregroundMark x1="45806" y1="2894" x2="64516" y2="4823"/>
                        <a14:foregroundMark x1="64516" y1="4823" x2="78710" y2="12862"/>
                        <a14:foregroundMark x1="78710" y1="12862" x2="81935" y2="17685"/>
                        <a14:foregroundMark x1="82903" y1="18006" x2="93226" y2="32797"/>
                        <a14:foregroundMark x1="93226" y1="32797" x2="94516" y2="41479"/>
                        <a14:foregroundMark x1="89677" y1="45981" x2="91935" y2="44695"/>
                        <a14:foregroundMark x1="95806" y1="42122" x2="66129" y2="64630"/>
                        <a14:foregroundMark x1="70323" y1="62379" x2="58065" y2="75241"/>
                        <a14:foregroundMark x1="58065" y1="75241" x2="58065" y2="75241"/>
                        <a14:foregroundMark x1="60000" y1="72669" x2="53871" y2="85852"/>
                        <a14:foregroundMark x1="50645" y1="85209" x2="43548" y2="94212"/>
                      </a14:backgroundRemoval>
                    </a14:imgEffect>
                  </a14:imgLayer>
                </a14:imgProps>
              </a:ext>
              <a:ext uri="{28A0092B-C50C-407E-A947-70E740481C1C}">
                <a14:useLocalDpi xmlns:a14="http://schemas.microsoft.com/office/drawing/2010/main" val="0"/>
              </a:ext>
            </a:extLst>
          </a:blip>
          <a:stretch>
            <a:fillRect/>
          </a:stretch>
        </p:blipFill>
        <p:spPr>
          <a:xfrm>
            <a:off x="287318" y="88439"/>
            <a:ext cx="2952750" cy="2962275"/>
          </a:xfrm>
          <a:prstGeom prst="rect">
            <a:avLst/>
          </a:prstGeom>
        </p:spPr>
      </p:pic>
      <p:sp>
        <p:nvSpPr>
          <p:cNvPr id="6" name="Ορθογώνιο 5">
            <a:extLst>
              <a:ext uri="{FF2B5EF4-FFF2-40B4-BE49-F238E27FC236}">
                <a16:creationId xmlns:a16="http://schemas.microsoft.com/office/drawing/2014/main" id="{F65798FE-A3F5-72FE-1019-BA37316101F0}"/>
              </a:ext>
            </a:extLst>
          </p:cNvPr>
          <p:cNvSpPr/>
          <p:nvPr/>
        </p:nvSpPr>
        <p:spPr>
          <a:xfrm>
            <a:off x="461492" y="943503"/>
            <a:ext cx="1959191" cy="769441"/>
          </a:xfrm>
          <a:prstGeom prst="rect">
            <a:avLst/>
          </a:prstGeom>
          <a:noFill/>
        </p:spPr>
        <p:txBody>
          <a:bodyPr wrap="none" lIns="91440" tIns="45720" rIns="91440" bIns="45720">
            <a:spAutoFit/>
          </a:bodyPr>
          <a:lstStyle/>
          <a:p>
            <a:pPr algn="ctr"/>
            <a:r>
              <a:rPr lang="el-GR" sz="4400" i="1" dirty="0">
                <a:ln w="0"/>
                <a:effectLst>
                  <a:outerShdw blurRad="38100" dist="19050" dir="2700000" algn="tl" rotWithShape="0">
                    <a:schemeClr val="dk1">
                      <a:alpha val="40000"/>
                    </a:schemeClr>
                  </a:outerShdw>
                </a:effectLst>
              </a:rPr>
              <a:t>Σήμερα</a:t>
            </a:r>
            <a:endParaRPr lang="el-GR" sz="4400" b="0" i="1" cap="none" spc="0" dirty="0">
              <a:ln w="0"/>
              <a:solidFill>
                <a:schemeClr val="tx1"/>
              </a:solidFill>
              <a:effectLst>
                <a:outerShdw blurRad="38100" dist="19050" dir="2700000" algn="tl" rotWithShape="0">
                  <a:schemeClr val="dk1">
                    <a:alpha val="40000"/>
                  </a:schemeClr>
                </a:outerShdw>
              </a:effectLst>
            </a:endParaRPr>
          </a:p>
        </p:txBody>
      </p:sp>
      <p:pic>
        <p:nvPicPr>
          <p:cNvPr id="8" name="Εικόνα 7">
            <a:extLst>
              <a:ext uri="{FF2B5EF4-FFF2-40B4-BE49-F238E27FC236}">
                <a16:creationId xmlns:a16="http://schemas.microsoft.com/office/drawing/2014/main" id="{1293E07B-5A31-44A9-952A-D2EE9888D92E}"/>
              </a:ext>
            </a:extLst>
          </p:cNvPr>
          <p:cNvPicPr>
            <a:picLocks noChangeAspect="1"/>
          </p:cNvPicPr>
          <p:nvPr/>
        </p:nvPicPr>
        <p:blipFill>
          <a:blip r:embed="rId5"/>
          <a:stretch>
            <a:fillRect/>
          </a:stretch>
        </p:blipFill>
        <p:spPr>
          <a:xfrm>
            <a:off x="3863087" y="1338103"/>
            <a:ext cx="6409300" cy="5288090"/>
          </a:xfrm>
          <a:prstGeom prst="rect">
            <a:avLst/>
          </a:prstGeom>
        </p:spPr>
      </p:pic>
      <p:sp>
        <p:nvSpPr>
          <p:cNvPr id="9" name="Ορθογώνιο 8">
            <a:extLst>
              <a:ext uri="{FF2B5EF4-FFF2-40B4-BE49-F238E27FC236}">
                <a16:creationId xmlns:a16="http://schemas.microsoft.com/office/drawing/2014/main" id="{5B165087-B738-0598-FFFD-E5768E5E62E8}"/>
              </a:ext>
            </a:extLst>
          </p:cNvPr>
          <p:cNvSpPr/>
          <p:nvPr/>
        </p:nvSpPr>
        <p:spPr>
          <a:xfrm>
            <a:off x="3240068" y="231807"/>
            <a:ext cx="8136523" cy="954107"/>
          </a:xfrm>
          <a:prstGeom prst="rect">
            <a:avLst/>
          </a:prstGeom>
          <a:noFill/>
        </p:spPr>
        <p:txBody>
          <a:bodyPr wrap="none" lIns="91440" tIns="45720" rIns="91440" bIns="45720">
            <a:spAutoFit/>
          </a:bodyPr>
          <a:lstStyle/>
          <a:p>
            <a:pPr algn="ctr"/>
            <a:r>
              <a:rPr lang="el-G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Αν στην Γη ζούσαν 100 άνθρωποι κι όλος</a:t>
            </a:r>
          </a:p>
          <a:p>
            <a:pPr algn="ctr"/>
            <a:r>
              <a:rPr lang="el-G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ο</a:t>
            </a:r>
            <a:r>
              <a:rPr lang="el-GR"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r>
              <a:rPr lang="el-G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πλούτος της Γης ήταν μία πίτα με 10 κομμάτια…. </a:t>
            </a:r>
            <a:endParaRPr lang="el-GR" sz="2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6410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el-GR" sz="4400" b="1" dirty="0">
                <a:ln w="0"/>
                <a:solidFill>
                  <a:srgbClr val="7030A0"/>
                </a:solidFill>
                <a:effectLst>
                  <a:outerShdw blurRad="38100" dist="19050" dir="2700000" algn="tl" rotWithShape="0">
                    <a:schemeClr val="dk1">
                      <a:alpha val="40000"/>
                    </a:schemeClr>
                  </a:outerShdw>
                </a:effectLst>
              </a:rPr>
              <a:t>Έτσι…</a:t>
            </a:r>
          </a:p>
          <a:p>
            <a:endParaRPr lang="el-GR" sz="4400" b="1" dirty="0">
              <a:ln w="0"/>
              <a:solidFill>
                <a:srgbClr val="7030A0"/>
              </a:solidFill>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7B978B44-381A-4AA8-7410-ED3B40B8C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16" y="1172158"/>
            <a:ext cx="8608141" cy="4837533"/>
          </a:xfrm>
          <a:prstGeom prst="rect">
            <a:avLst/>
          </a:prstGeom>
        </p:spPr>
      </p:pic>
      <p:sp>
        <p:nvSpPr>
          <p:cNvPr id="7" name="TextBox 6">
            <a:extLst>
              <a:ext uri="{FF2B5EF4-FFF2-40B4-BE49-F238E27FC236}">
                <a16:creationId xmlns:a16="http://schemas.microsoft.com/office/drawing/2014/main" id="{BA0BD5DD-2CE9-91B1-4844-7CEF6607BEDB}"/>
              </a:ext>
            </a:extLst>
          </p:cNvPr>
          <p:cNvSpPr txBox="1"/>
          <p:nvPr/>
        </p:nvSpPr>
        <p:spPr>
          <a:xfrm>
            <a:off x="8905386" y="1285875"/>
            <a:ext cx="2896089" cy="3046988"/>
          </a:xfrm>
          <a:prstGeom prst="rect">
            <a:avLst/>
          </a:prstGeom>
          <a:noFill/>
        </p:spPr>
        <p:txBody>
          <a:bodyPr wrap="square" rtlCol="0">
            <a:spAutoFit/>
          </a:bodyPr>
          <a:lstStyle/>
          <a:p>
            <a:r>
              <a:rPr lang="el-GR" sz="3200" b="1" dirty="0"/>
              <a:t>Στην Γαλλία διεκδικούν να μην δουλεύουν μέχρι τα βαθιά γεράματα.</a:t>
            </a:r>
          </a:p>
        </p:txBody>
      </p:sp>
    </p:spTree>
    <p:extLst>
      <p:ext uri="{BB962C8B-B14F-4D97-AF65-F5344CB8AC3E}">
        <p14:creationId xmlns:p14="http://schemas.microsoft.com/office/powerpoint/2010/main" val="1467843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el-GR" sz="4400" b="1" dirty="0">
                <a:ln w="0"/>
                <a:solidFill>
                  <a:schemeClr val="tx1"/>
                </a:solidFill>
                <a:effectLst>
                  <a:outerShdw blurRad="38100" dist="19050" dir="2700000" algn="tl" rotWithShape="0">
                    <a:schemeClr val="dk1">
                      <a:alpha val="40000"/>
                    </a:schemeClr>
                  </a:outerShdw>
                </a:effectLst>
              </a:rPr>
              <a:t>Στην Γερμανία και στην Αγγλία διεκδικούν αυξήσεις στους μισθούς.</a:t>
            </a: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5BBC8121-B523-D435-4617-DB3799200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96" y="1744825"/>
            <a:ext cx="5141555" cy="3084933"/>
          </a:xfrm>
          <a:prstGeom prst="rect">
            <a:avLst/>
          </a:prstGeom>
        </p:spPr>
      </p:pic>
      <p:pic>
        <p:nvPicPr>
          <p:cNvPr id="8" name="Εικόνα 7">
            <a:extLst>
              <a:ext uri="{FF2B5EF4-FFF2-40B4-BE49-F238E27FC236}">
                <a16:creationId xmlns:a16="http://schemas.microsoft.com/office/drawing/2014/main" id="{955CE0A2-3481-034B-CD1E-40FA08668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503644"/>
            <a:ext cx="5489479" cy="3084933"/>
          </a:xfrm>
          <a:prstGeom prst="rect">
            <a:avLst/>
          </a:prstGeom>
        </p:spPr>
      </p:pic>
    </p:spTree>
    <p:extLst>
      <p:ext uri="{BB962C8B-B14F-4D97-AF65-F5344CB8AC3E}">
        <p14:creationId xmlns:p14="http://schemas.microsoft.com/office/powerpoint/2010/main" val="420517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el-GR" sz="4400" b="1" dirty="0">
                <a:ln w="0"/>
                <a:solidFill>
                  <a:schemeClr val="tx1"/>
                </a:solidFill>
                <a:effectLst>
                  <a:outerShdw blurRad="38100" dist="19050" dir="2700000" algn="tl" rotWithShape="0">
                    <a:schemeClr val="dk1">
                      <a:alpha val="40000"/>
                    </a:schemeClr>
                  </a:outerShdw>
                </a:effectLst>
              </a:rPr>
              <a:t>Στην </a:t>
            </a:r>
            <a:r>
              <a:rPr lang="el-GR" sz="4400" b="1">
                <a:ln w="0"/>
                <a:solidFill>
                  <a:schemeClr val="tx1"/>
                </a:solidFill>
                <a:effectLst>
                  <a:outerShdw blurRad="38100" dist="19050" dir="2700000" algn="tl" rotWithShape="0">
                    <a:schemeClr val="dk1">
                      <a:alpha val="40000"/>
                    </a:schemeClr>
                  </a:outerShdw>
                </a:effectLst>
              </a:rPr>
              <a:t>Ελλάδα απεργούν για </a:t>
            </a:r>
            <a:r>
              <a:rPr lang="el-GR" sz="4400" b="1" dirty="0">
                <a:ln w="0"/>
                <a:solidFill>
                  <a:schemeClr val="tx1"/>
                </a:solidFill>
                <a:effectLst>
                  <a:outerShdw blurRad="38100" dist="19050" dir="2700000" algn="tl" rotWithShape="0">
                    <a:schemeClr val="dk1">
                      <a:alpha val="40000"/>
                    </a:schemeClr>
                  </a:outerShdw>
                </a:effectLst>
              </a:rPr>
              <a:t>την προστασία της ζωής των ανθρώπων.</a:t>
            </a:r>
          </a:p>
          <a:p>
            <a:endParaRPr lang="el-GR" sz="4400" b="1" dirty="0">
              <a:ln w="0"/>
              <a:solidFill>
                <a:srgbClr val="7030A0"/>
              </a:solidFill>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8" name="Εικόνα 7">
            <a:extLst>
              <a:ext uri="{FF2B5EF4-FFF2-40B4-BE49-F238E27FC236}">
                <a16:creationId xmlns:a16="http://schemas.microsoft.com/office/drawing/2014/main" id="{070E1E6B-0A2A-3B0B-92D2-2E69AF18B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381" y="1700212"/>
            <a:ext cx="8533719" cy="4795710"/>
          </a:xfrm>
          <a:prstGeom prst="rect">
            <a:avLst/>
          </a:prstGeom>
        </p:spPr>
      </p:pic>
    </p:spTree>
    <p:extLst>
      <p:ext uri="{BB962C8B-B14F-4D97-AF65-F5344CB8AC3E}">
        <p14:creationId xmlns:p14="http://schemas.microsoft.com/office/powerpoint/2010/main" val="352104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4400" b="1" dirty="0">
              <a:ln w="0"/>
              <a:solidFill>
                <a:srgbClr val="7030A0"/>
              </a:solidFill>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6" name="Ορθογώνιο 5">
            <a:extLst>
              <a:ext uri="{FF2B5EF4-FFF2-40B4-BE49-F238E27FC236}">
                <a16:creationId xmlns:a16="http://schemas.microsoft.com/office/drawing/2014/main" id="{166B47BF-6A05-7AE3-4D16-E60C01B4A154}"/>
              </a:ext>
            </a:extLst>
          </p:cNvPr>
          <p:cNvSpPr/>
          <p:nvPr/>
        </p:nvSpPr>
        <p:spPr>
          <a:xfrm rot="20277192">
            <a:off x="2293679" y="2201868"/>
            <a:ext cx="7785529" cy="2123658"/>
          </a:xfrm>
          <a:prstGeom prst="rect">
            <a:avLst/>
          </a:prstGeom>
          <a:noFill/>
        </p:spPr>
        <p:txBody>
          <a:bodyPr wrap="none" lIns="91440" tIns="45720" rIns="91440" bIns="45720">
            <a:spAutoFit/>
          </a:bodyPr>
          <a:lstStyle/>
          <a:p>
            <a:pPr algn="ctr"/>
            <a:r>
              <a:rPr lang="el-GR" sz="6600" b="1" dirty="0">
                <a:ln w="9525">
                  <a:solidFill>
                    <a:schemeClr val="bg1"/>
                  </a:solidFill>
                  <a:prstDash val="solid"/>
                </a:ln>
                <a:effectLst>
                  <a:outerShdw blurRad="12700" dist="38100" dir="2700000" algn="tl" rotWithShape="0">
                    <a:schemeClr val="bg1">
                      <a:lumMod val="50000"/>
                    </a:schemeClr>
                  </a:outerShdw>
                </a:effectLst>
              </a:rPr>
              <a:t>Κ</a:t>
            </a:r>
            <a:r>
              <a:rPr lang="el-GR"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άθε χρόνο </a:t>
            </a:r>
          </a:p>
          <a:p>
            <a:pPr algn="ctr"/>
            <a:r>
              <a:rPr lang="el-GR"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σε όλον τον κόσμο…</a:t>
            </a:r>
          </a:p>
        </p:txBody>
      </p:sp>
    </p:spTree>
    <p:extLst>
      <p:ext uri="{BB962C8B-B14F-4D97-AF65-F5344CB8AC3E}">
        <p14:creationId xmlns:p14="http://schemas.microsoft.com/office/powerpoint/2010/main" val="2477823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E8D28392-B75C-35A7-CDC0-9160EFE85F6C}"/>
              </a:ext>
            </a:extLst>
          </p:cNvPr>
          <p:cNvPicPr>
            <a:picLocks noChangeAspect="1"/>
          </p:cNvPicPr>
          <p:nvPr/>
        </p:nvPicPr>
        <p:blipFill>
          <a:blip r:embed="rId3"/>
          <a:stretch>
            <a:fillRect/>
          </a:stretch>
        </p:blipFill>
        <p:spPr>
          <a:xfrm>
            <a:off x="2015613" y="1231208"/>
            <a:ext cx="9668116" cy="5394985"/>
          </a:xfrm>
          <a:prstGeom prst="rect">
            <a:avLst/>
          </a:prstGeom>
          <a:ln>
            <a:noFill/>
          </a:ln>
          <a:effectLst>
            <a:softEdge rad="112500"/>
          </a:effectLst>
        </p:spPr>
      </p:pic>
      <p:sp>
        <p:nvSpPr>
          <p:cNvPr id="5" name="Ορθογώνιο 4">
            <a:extLst>
              <a:ext uri="{FF2B5EF4-FFF2-40B4-BE49-F238E27FC236}">
                <a16:creationId xmlns:a16="http://schemas.microsoft.com/office/drawing/2014/main" id="{BA6F5129-8EEB-AB54-E721-0EA28380BD1D}"/>
              </a:ext>
            </a:extLst>
          </p:cNvPr>
          <p:cNvSpPr/>
          <p:nvPr/>
        </p:nvSpPr>
        <p:spPr>
          <a:xfrm rot="20553760">
            <a:off x="389437" y="352872"/>
            <a:ext cx="2492990" cy="923330"/>
          </a:xfrm>
          <a:prstGeom prst="rect">
            <a:avLst/>
          </a:prstGeom>
          <a:noFill/>
        </p:spPr>
        <p:txBody>
          <a:bodyPr wrap="none" lIns="91440" tIns="45720" rIns="91440" bIns="45720">
            <a:spAutoFit/>
          </a:bodyPr>
          <a:lstStyle/>
          <a:p>
            <a:pPr algn="ctr"/>
            <a:r>
              <a:rPr lang="el-GR"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Ελλάδα</a:t>
            </a:r>
            <a:endParaRPr lang="el-G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840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 name="Εικόνα 4">
            <a:extLst>
              <a:ext uri="{FF2B5EF4-FFF2-40B4-BE49-F238E27FC236}">
                <a16:creationId xmlns:a16="http://schemas.microsoft.com/office/drawing/2014/main" id="{46FF622A-05BD-D5C5-E4AF-0F67D4931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27" y="231807"/>
            <a:ext cx="9039860" cy="4374126"/>
          </a:xfrm>
          <a:prstGeom prst="rect">
            <a:avLst/>
          </a:prstGeom>
        </p:spPr>
      </p:pic>
      <p:sp>
        <p:nvSpPr>
          <p:cNvPr id="6" name="Ορθογώνιο 5">
            <a:extLst>
              <a:ext uri="{FF2B5EF4-FFF2-40B4-BE49-F238E27FC236}">
                <a16:creationId xmlns:a16="http://schemas.microsoft.com/office/drawing/2014/main" id="{FC07DEC7-B293-FC45-0D51-7CAD2705B5B1}"/>
              </a:ext>
            </a:extLst>
          </p:cNvPr>
          <p:cNvSpPr/>
          <p:nvPr/>
        </p:nvSpPr>
        <p:spPr>
          <a:xfrm rot="20543235">
            <a:off x="9771317" y="902561"/>
            <a:ext cx="2208233" cy="923330"/>
          </a:xfrm>
          <a:prstGeom prst="rect">
            <a:avLst/>
          </a:prstGeom>
          <a:noFill/>
        </p:spPr>
        <p:txBody>
          <a:bodyPr wrap="none" lIns="91440" tIns="45720" rIns="91440" bIns="45720">
            <a:spAutoFit/>
          </a:bodyPr>
          <a:lstStyle/>
          <a:p>
            <a:pPr algn="ctr"/>
            <a:r>
              <a:rPr lang="el-GR" sz="5400" b="1" dirty="0">
                <a:ln w="0"/>
                <a:effectLst>
                  <a:outerShdw blurRad="38100" dist="19050" dir="2700000" algn="tl" rotWithShape="0">
                    <a:schemeClr val="dk1">
                      <a:alpha val="40000"/>
                    </a:schemeClr>
                  </a:outerShdw>
                </a:effectLst>
              </a:rPr>
              <a:t>Γαλλία</a:t>
            </a:r>
            <a:endParaRPr lang="el-GR"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496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dirty="0">
              <a:ln w="0"/>
              <a:solidFill>
                <a:schemeClr val="tx1"/>
              </a:solidFill>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r>
              <a:rPr lang="el-GR" sz="3200" b="1" dirty="0" err="1">
                <a:ln w="22225">
                  <a:solidFill>
                    <a:schemeClr val="accent2"/>
                  </a:solidFill>
                  <a:prstDash val="solid"/>
                </a:ln>
                <a:solidFill>
                  <a:schemeClr val="accent2">
                    <a:lumMod val="40000"/>
                    <a:lumOff val="60000"/>
                  </a:schemeClr>
                </a:solidFill>
              </a:rPr>
              <a:t>γγ</a:t>
            </a:r>
            <a:endParaRPr lang="el-GR" sz="3200" b="1" dirty="0">
              <a:ln w="22225">
                <a:solidFill>
                  <a:schemeClr val="accent2"/>
                </a:solidFill>
                <a:prstDash val="solid"/>
              </a:ln>
              <a:solidFill>
                <a:schemeClr val="accent2">
                  <a:lumMod val="40000"/>
                  <a:lumOff val="60000"/>
                </a:schemeClr>
              </a:solidFill>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7" name="Εικόνα 6">
            <a:extLst>
              <a:ext uri="{FF2B5EF4-FFF2-40B4-BE49-F238E27FC236}">
                <a16:creationId xmlns:a16="http://schemas.microsoft.com/office/drawing/2014/main" id="{59474D7D-9A40-6C7D-28A5-269D82384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707" y="396402"/>
            <a:ext cx="8572500" cy="5715000"/>
          </a:xfrm>
          <a:prstGeom prst="rect">
            <a:avLst/>
          </a:prstGeom>
        </p:spPr>
      </p:pic>
      <p:sp>
        <p:nvSpPr>
          <p:cNvPr id="11" name="Ορθογώνιο 10">
            <a:extLst>
              <a:ext uri="{FF2B5EF4-FFF2-40B4-BE49-F238E27FC236}">
                <a16:creationId xmlns:a16="http://schemas.microsoft.com/office/drawing/2014/main" id="{814D4FE0-FF1B-0D33-B3D0-8C8ACC77ADD9}"/>
              </a:ext>
            </a:extLst>
          </p:cNvPr>
          <p:cNvSpPr/>
          <p:nvPr/>
        </p:nvSpPr>
        <p:spPr>
          <a:xfrm rot="20631633">
            <a:off x="24207" y="1278383"/>
            <a:ext cx="2983061" cy="923330"/>
          </a:xfrm>
          <a:prstGeom prst="rect">
            <a:avLst/>
          </a:prstGeom>
          <a:noFill/>
        </p:spPr>
        <p:txBody>
          <a:bodyPr wrap="none" lIns="91440" tIns="45720" rIns="91440" bIns="45720">
            <a:spAutoFit/>
          </a:bodyPr>
          <a:lstStyle/>
          <a:p>
            <a:pPr algn="ctr"/>
            <a:r>
              <a:rPr lang="el-GR" sz="5400" b="1" dirty="0">
                <a:ln w="12700" cmpd="sng">
                  <a:solidFill>
                    <a:schemeClr val="accent4"/>
                  </a:solidFill>
                  <a:prstDash val="solid"/>
                </a:ln>
                <a:solidFill>
                  <a:schemeClr val="accent5"/>
                </a:solidFill>
              </a:rPr>
              <a:t>Γερμανία</a:t>
            </a:r>
            <a:endParaRPr lang="el-GR" sz="5400" b="1" cap="none" spc="0" dirty="0">
              <a:ln w="12700" cmpd="sng">
                <a:solidFill>
                  <a:schemeClr val="accent4"/>
                </a:solidFill>
                <a:prstDash val="solid"/>
              </a:ln>
              <a:solidFill>
                <a:schemeClr val="accent5"/>
              </a:solidFill>
              <a:effectLst/>
            </a:endParaRPr>
          </a:p>
        </p:txBody>
      </p:sp>
    </p:spTree>
    <p:extLst>
      <p:ext uri="{BB962C8B-B14F-4D97-AF65-F5344CB8AC3E}">
        <p14:creationId xmlns:p14="http://schemas.microsoft.com/office/powerpoint/2010/main" val="324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Ελεύθερη σχεδίαση: Σχήμα 3">
            <a:extLst>
              <a:ext uri="{FF2B5EF4-FFF2-40B4-BE49-F238E27FC236}">
                <a16:creationId xmlns:a16="http://schemas.microsoft.com/office/drawing/2014/main" id="{7ED2C3E0-4944-D473-66E2-1C8769904781}"/>
              </a:ext>
            </a:extLst>
          </p:cNvPr>
          <p:cNvSpPr txBox="1">
            <a:spLocks/>
          </p:cNvSpPr>
          <p:nvPr/>
        </p:nvSpPr>
        <p:spPr>
          <a:xfrm>
            <a:off x="4218994" y="1633730"/>
            <a:ext cx="3810000" cy="3571875"/>
          </a:xfrm>
          <a:custGeom>
            <a:avLst/>
            <a:gdLst>
              <a:gd name="connsiteX0" fmla="*/ 0 w 3810000"/>
              <a:gd name="connsiteY0" fmla="*/ 0 h 3571875"/>
              <a:gd name="connsiteX1" fmla="*/ 3810000 w 3810000"/>
              <a:gd name="connsiteY1" fmla="*/ 0 h 3571875"/>
              <a:gd name="connsiteX2" fmla="*/ 3810000 w 3810000"/>
              <a:gd name="connsiteY2" fmla="*/ 3571875 h 3571875"/>
              <a:gd name="connsiteX3" fmla="*/ 0 w 3810000"/>
              <a:gd name="connsiteY3" fmla="*/ 3571875 h 3571875"/>
              <a:gd name="connsiteX4" fmla="*/ 0 w 3810000"/>
              <a:gd name="connsiteY4" fmla="*/ 0 h 35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3571875">
                <a:moveTo>
                  <a:pt x="0" y="0"/>
                </a:moveTo>
                <a:lnTo>
                  <a:pt x="3810000" y="0"/>
                </a:lnTo>
                <a:lnTo>
                  <a:pt x="3810000" y="3571875"/>
                </a:lnTo>
                <a:lnTo>
                  <a:pt x="0" y="3571875"/>
                </a:lnTo>
                <a:lnTo>
                  <a:pt x="0" y="0"/>
                </a:lnTo>
                <a:close/>
              </a:path>
            </a:pathLst>
          </a:custGeom>
          <a:blipFill>
            <a:blip r:embed="rId2"/>
            <a:tile tx="0" ty="0" sx="100000" sy="100000" flip="none" algn="tl"/>
          </a:blipFill>
        </p:spPr>
        <p:txBody>
          <a:bodyPr vert="horz" wrap="square" lIns="91440" tIns="45720" rIns="91440" bIns="45720" rtlCol="0">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endParaRPr lang="el-GR" sz="3200" b="1">
              <a:ln w="0"/>
              <a:effectLst>
                <a:outerShdw blurRad="38100" dist="19050" dir="2700000" algn="tl" rotWithShape="0">
                  <a:schemeClr val="dk1">
                    <a:alpha val="40000"/>
                  </a:schemeClr>
                </a:outerShdw>
              </a:effectLst>
            </a:endParaRPr>
          </a:p>
          <a:p>
            <a:endParaRPr lang="el-GR" sz="3200" b="1">
              <a:ln w="0"/>
              <a:effectLst>
                <a:outerShdw blurRad="38100" dist="19050" dir="2700000" algn="tl" rotWithShape="0">
                  <a:schemeClr val="dk1">
                    <a:alpha val="40000"/>
                  </a:schemeClr>
                </a:outerShdw>
              </a:effectLst>
            </a:endParaRPr>
          </a:p>
          <a:p>
            <a:endParaRPr lang="el-GR" sz="3200" b="1">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Ελεύθερη σχεδίαση: Σχήμα 1">
            <a:extLst>
              <a:ext uri="{FF2B5EF4-FFF2-40B4-BE49-F238E27FC236}">
                <a16:creationId xmlns:a16="http://schemas.microsoft.com/office/drawing/2014/main" id="{16796B5A-8228-CCEE-282C-393AF5954E4C}"/>
              </a:ext>
            </a:extLst>
          </p:cNvPr>
          <p:cNvSpPr txBox="1">
            <a:spLocks/>
          </p:cNvSpPr>
          <p:nvPr/>
        </p:nvSpPr>
        <p:spPr>
          <a:xfrm>
            <a:off x="186614" y="214604"/>
            <a:ext cx="11849878" cy="6466115"/>
          </a:xfrm>
          <a:custGeom>
            <a:avLst/>
            <a:gdLst>
              <a:gd name="connsiteX0" fmla="*/ 0 w 11849878"/>
              <a:gd name="connsiteY0" fmla="*/ 0 h 6466115"/>
              <a:gd name="connsiteX1" fmla="*/ 11849878 w 11849878"/>
              <a:gd name="connsiteY1" fmla="*/ 0 h 6466115"/>
              <a:gd name="connsiteX2" fmla="*/ 11849878 w 11849878"/>
              <a:gd name="connsiteY2" fmla="*/ 6466115 h 6466115"/>
              <a:gd name="connsiteX3" fmla="*/ 0 w 11849878"/>
              <a:gd name="connsiteY3" fmla="*/ 6466115 h 6466115"/>
              <a:gd name="connsiteX4" fmla="*/ 0 w 11849878"/>
              <a:gd name="connsiteY4" fmla="*/ 0 h 6466115"/>
              <a:gd name="connsiteX5" fmla="*/ 4032380 w 11849878"/>
              <a:gd name="connsiteY5" fmla="*/ 1437791 h 6466115"/>
              <a:gd name="connsiteX6" fmla="*/ 4032380 w 11849878"/>
              <a:gd name="connsiteY6" fmla="*/ 5009666 h 6466115"/>
              <a:gd name="connsiteX7" fmla="*/ 7842380 w 11849878"/>
              <a:gd name="connsiteY7" fmla="*/ 5009666 h 6466115"/>
              <a:gd name="connsiteX8" fmla="*/ 7842380 w 11849878"/>
              <a:gd name="connsiteY8" fmla="*/ 1437791 h 6466115"/>
              <a:gd name="connsiteX9" fmla="*/ 4032380 w 11849878"/>
              <a:gd name="connsiteY9" fmla="*/ 1437791 h 6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9878" h="6466115">
                <a:moveTo>
                  <a:pt x="0" y="0"/>
                </a:moveTo>
                <a:lnTo>
                  <a:pt x="11849878" y="0"/>
                </a:lnTo>
                <a:lnTo>
                  <a:pt x="11849878" y="6466115"/>
                </a:lnTo>
                <a:lnTo>
                  <a:pt x="0" y="6466115"/>
                </a:lnTo>
                <a:lnTo>
                  <a:pt x="0" y="0"/>
                </a:lnTo>
                <a:close/>
                <a:moveTo>
                  <a:pt x="4032380" y="1437791"/>
                </a:moveTo>
                <a:lnTo>
                  <a:pt x="4032380" y="5009666"/>
                </a:lnTo>
                <a:lnTo>
                  <a:pt x="7842380" y="5009666"/>
                </a:lnTo>
                <a:lnTo>
                  <a:pt x="7842380" y="1437791"/>
                </a:lnTo>
                <a:lnTo>
                  <a:pt x="4032380" y="1437791"/>
                </a:lnTo>
                <a:close/>
              </a:path>
            </a:pathLst>
          </a:custGeom>
          <a:blipFill>
            <a:blip r:embed="rId2"/>
            <a:tile tx="0" ty="0" sx="100000" sy="100000" flip="none" algn="tl"/>
          </a:blipFill>
        </p:spPr>
        <p:txBody>
          <a:bodyPr vert="horz" wrap="square" lIns="91440" tIns="45720" rIns="91440" bIns="45720" rtlCol="0">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pic>
        <p:nvPicPr>
          <p:cNvPr id="4098" name="Picture 2" descr="Εργατική Πρωτομαγιά: Σικάγο, 1886">
            <a:extLst>
              <a:ext uri="{FF2B5EF4-FFF2-40B4-BE49-F238E27FC236}">
                <a16:creationId xmlns:a16="http://schemas.microsoft.com/office/drawing/2014/main" id="{4D6490A7-9370-2FDF-8172-54F939D5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99" y="3567953"/>
            <a:ext cx="6151790" cy="26896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Big Round Red Speech Bubble - Free Clip Arts Online | Fotor Photo ">
            <a:extLst>
              <a:ext uri="{FF2B5EF4-FFF2-40B4-BE49-F238E27FC236}">
                <a16:creationId xmlns:a16="http://schemas.microsoft.com/office/drawing/2014/main" id="{D65F9257-B35F-CE78-80BA-F5AA8CAA8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805" y="177281"/>
            <a:ext cx="7204687" cy="417564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F631C597-103A-9CDF-A112-0B5AFF95CEF1}"/>
              </a:ext>
            </a:extLst>
          </p:cNvPr>
          <p:cNvSpPr/>
          <p:nvPr/>
        </p:nvSpPr>
        <p:spPr>
          <a:xfrm>
            <a:off x="5086351" y="0"/>
            <a:ext cx="6753224" cy="4370427"/>
          </a:xfrm>
          <a:prstGeom prst="rect">
            <a:avLst/>
          </a:prstGeom>
          <a:noFill/>
        </p:spPr>
        <p:txBody>
          <a:bodyPr wrap="square" lIns="91440" tIns="45720" rIns="91440" bIns="45720">
            <a:spAutoFit/>
          </a:bodyPr>
          <a:lstStyle/>
          <a:p>
            <a:pPr algn="ctr"/>
            <a:r>
              <a:rPr lang="el-GR"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Δίκαιος</a:t>
            </a:r>
            <a:r>
              <a:rPr lang="el-G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l-G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μισθός για </a:t>
            </a:r>
          </a:p>
          <a:p>
            <a:pPr algn="ctr"/>
            <a:r>
              <a:rPr lang="el-G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δίκαιη εργάσιμη ημέρα!</a:t>
            </a:r>
          </a:p>
          <a:p>
            <a:pPr algn="ctr"/>
            <a:endParaRPr lang="el-GR"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l-G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Θέλουμε να τ’ αλλάξουμε τα πράγματα! Βαρεθήκαμε να μοχθούμε απ’ τα χαράματα ίσα – ίσα μόνο για να ζούμε και να μην έχουμε μια ώρα να σκεφτούμε. Θέλουμε να νιώσουμε του ήλιου τη φωτιά και </a:t>
            </a:r>
          </a:p>
          <a:p>
            <a:pPr algn="ctr"/>
            <a:r>
              <a:rPr lang="el-G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των λουλουδιών την ευωδιά!</a:t>
            </a:r>
          </a:p>
          <a:p>
            <a:pPr algn="ctr"/>
            <a:r>
              <a:rPr lang="el-GR"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τραγούδι του Οκταώρου)</a:t>
            </a:r>
          </a:p>
          <a:p>
            <a:pPr algn="ctr"/>
            <a:endParaRPr lang="el-G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l-GR"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998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7" name="Εικόνα 6">
            <a:extLst>
              <a:ext uri="{FF2B5EF4-FFF2-40B4-BE49-F238E27FC236}">
                <a16:creationId xmlns:a16="http://schemas.microsoft.com/office/drawing/2014/main" id="{8EDE18F4-E8EB-9135-2CD9-B650A0108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19" y="507364"/>
            <a:ext cx="8208024" cy="5476291"/>
          </a:xfrm>
          <a:prstGeom prst="rect">
            <a:avLst/>
          </a:prstGeom>
        </p:spPr>
      </p:pic>
      <p:sp>
        <p:nvSpPr>
          <p:cNvPr id="8" name="Ορθογώνιο 7">
            <a:extLst>
              <a:ext uri="{FF2B5EF4-FFF2-40B4-BE49-F238E27FC236}">
                <a16:creationId xmlns:a16="http://schemas.microsoft.com/office/drawing/2014/main" id="{369DF07C-EEC6-E0C8-8C50-EB7CF53642E2}"/>
              </a:ext>
            </a:extLst>
          </p:cNvPr>
          <p:cNvSpPr/>
          <p:nvPr/>
        </p:nvSpPr>
        <p:spPr>
          <a:xfrm rot="1007033">
            <a:off x="9136453" y="1160606"/>
            <a:ext cx="2663678" cy="923330"/>
          </a:xfrm>
          <a:prstGeom prst="rect">
            <a:avLst/>
          </a:prstGeom>
          <a:noFill/>
        </p:spPr>
        <p:txBody>
          <a:bodyPr wrap="none" lIns="91440" tIns="45720" rIns="91440" bIns="45720">
            <a:spAutoFit/>
          </a:bodyPr>
          <a:lstStyle/>
          <a:p>
            <a:pPr algn="ctr"/>
            <a:r>
              <a:rPr lang="el-GR" sz="5400" b="1" cap="none" spc="0" dirty="0">
                <a:ln w="0"/>
                <a:solidFill>
                  <a:schemeClr val="tx1"/>
                </a:solidFill>
                <a:effectLst>
                  <a:outerShdw blurRad="38100" dist="19050" dir="2700000" algn="tl" rotWithShape="0">
                    <a:schemeClr val="dk1">
                      <a:alpha val="40000"/>
                    </a:schemeClr>
                  </a:outerShdw>
                </a:effectLst>
              </a:rPr>
              <a:t>Τουρκία</a:t>
            </a:r>
          </a:p>
        </p:txBody>
      </p:sp>
    </p:spTree>
    <p:extLst>
      <p:ext uri="{BB962C8B-B14F-4D97-AF65-F5344CB8AC3E}">
        <p14:creationId xmlns:p14="http://schemas.microsoft.com/office/powerpoint/2010/main" val="8430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7" name="Εικόνα 6">
            <a:extLst>
              <a:ext uri="{FF2B5EF4-FFF2-40B4-BE49-F238E27FC236}">
                <a16:creationId xmlns:a16="http://schemas.microsoft.com/office/drawing/2014/main" id="{886DF07C-01A8-5DAC-9FCB-2366F51F1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910" y="382332"/>
            <a:ext cx="8482010" cy="5654673"/>
          </a:xfrm>
          <a:prstGeom prst="rect">
            <a:avLst/>
          </a:prstGeom>
        </p:spPr>
      </p:pic>
      <p:sp>
        <p:nvSpPr>
          <p:cNvPr id="8" name="Ορθογώνιο 7">
            <a:extLst>
              <a:ext uri="{FF2B5EF4-FFF2-40B4-BE49-F238E27FC236}">
                <a16:creationId xmlns:a16="http://schemas.microsoft.com/office/drawing/2014/main" id="{9792AD5D-9BD1-0BDC-6E20-0BA0945C50F8}"/>
              </a:ext>
            </a:extLst>
          </p:cNvPr>
          <p:cNvSpPr/>
          <p:nvPr/>
        </p:nvSpPr>
        <p:spPr>
          <a:xfrm rot="20651575">
            <a:off x="581357" y="1204048"/>
            <a:ext cx="2285690" cy="923330"/>
          </a:xfrm>
          <a:prstGeom prst="rect">
            <a:avLst/>
          </a:prstGeom>
          <a:noFill/>
        </p:spPr>
        <p:txBody>
          <a:bodyPr wrap="non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Αγγλία</a:t>
            </a:r>
            <a:endParaRPr lang="el-G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395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r>
              <a:rPr lang="el-GR" sz="4800" b="1" dirty="0">
                <a:solidFill>
                  <a:srgbClr val="FF0000"/>
                </a:solidFill>
                <a:effectLst>
                  <a:outerShdw blurRad="38100" dist="38100" dir="2700000" algn="tl">
                    <a:srgbClr val="000000">
                      <a:alpha val="43137"/>
                    </a:srgbClr>
                  </a:outerShdw>
                </a:effectLst>
              </a:rPr>
              <a:t>Τα λουλούδια της Πρωτομαγιάς είναι κόκκινα και θα ανθίζουν κάτω από τις πιο δύσκολες συνθήκες!</a:t>
            </a: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04D8B612-AA5A-5355-7E73-B735ABD09A8E}"/>
              </a:ext>
            </a:extLst>
          </p:cNvPr>
          <p:cNvPicPr>
            <a:picLocks noChangeAspect="1"/>
          </p:cNvPicPr>
          <p:nvPr/>
        </p:nvPicPr>
        <p:blipFill rotWithShape="1">
          <a:blip r:embed="rId3"/>
          <a:srcRect r="39251"/>
          <a:stretch/>
        </p:blipFill>
        <p:spPr>
          <a:xfrm>
            <a:off x="4112493" y="2644526"/>
            <a:ext cx="4452789" cy="3547137"/>
          </a:xfrm>
          <a:prstGeom prst="rect">
            <a:avLst/>
          </a:prstGeom>
        </p:spPr>
      </p:pic>
    </p:spTree>
    <p:extLst>
      <p:ext uri="{BB962C8B-B14F-4D97-AF65-F5344CB8AC3E}">
        <p14:creationId xmlns:p14="http://schemas.microsoft.com/office/powerpoint/2010/main" val="66064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8" y="157163"/>
            <a:ext cx="11934824" cy="6543674"/>
          </a:xfrm>
          <a:blipFill>
            <a:blip r:embed="rId2"/>
            <a:tile tx="0" ty="0" sx="100000" sy="100000" flip="none" algn="tl"/>
          </a:blipFill>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948A6A42-A768-A8C8-90E9-7E54382502F6}"/>
              </a:ext>
            </a:extLst>
          </p:cNvPr>
          <p:cNvSpPr txBox="1"/>
          <p:nvPr/>
        </p:nvSpPr>
        <p:spPr>
          <a:xfrm>
            <a:off x="1194318" y="811763"/>
            <a:ext cx="9302621" cy="4524315"/>
          </a:xfrm>
          <a:prstGeom prst="rect">
            <a:avLst/>
          </a:prstGeom>
          <a:noFill/>
        </p:spPr>
        <p:txBody>
          <a:bodyPr wrap="square" rtlCol="0">
            <a:spAutoFit/>
          </a:bodyPr>
          <a:lstStyle/>
          <a:p>
            <a:r>
              <a:rPr lang="el-GR" sz="3200" b="1" dirty="0">
                <a:solidFill>
                  <a:schemeClr val="accent5">
                    <a:lumMod val="50000"/>
                  </a:schemeClr>
                </a:solidFill>
              </a:rPr>
              <a:t>Η πόλη του Σικάγο γίνεται θάλασσα απεργών : 90.000 απεργοί και 1.200 εργοστάσια κλειστά…</a:t>
            </a:r>
          </a:p>
          <a:p>
            <a:endParaRPr lang="el-GR" sz="3200" b="1" dirty="0">
              <a:solidFill>
                <a:schemeClr val="accent5">
                  <a:lumMod val="50000"/>
                </a:schemeClr>
              </a:solidFill>
            </a:endParaRPr>
          </a:p>
          <a:p>
            <a:r>
              <a:rPr lang="el-GR" sz="2400" b="1" dirty="0"/>
              <a:t>«</a:t>
            </a:r>
            <a:r>
              <a:rPr lang="el-GR" sz="2400" b="1" i="1" dirty="0">
                <a:solidFill>
                  <a:srgbClr val="000000"/>
                </a:solidFill>
                <a:effectLst/>
                <a:latin typeface="Verdana" panose="020B0604030504040204" pitchFamily="34" charset="0"/>
              </a:rPr>
              <a:t>Η διαδήλωση άρχιζε, οι χιλιάδες ξεκινούσαν την πορεία και ο καθένας ένιωθε μέσα του τη δύναμη, την τεράστια δύναμη της αλληλεγγύης. Τα παιδιά συχνά έφευγαν από τους γονείς κι έτρεχαν μπροστά. Όλοι γελούσαν με μια αλλόκοτη αγαλλίαση, συνέχεια κοιτούσαν πίσω, το συμπαγή όγκο που βάδιζε, και ήταν σαν να έβλεπαν το σύμβολο της δύναμης των ενωμένων </a:t>
            </a:r>
            <a:r>
              <a:rPr lang="el-GR" sz="2400" b="1" i="1">
                <a:solidFill>
                  <a:srgbClr val="000000"/>
                </a:solidFill>
                <a:effectLst/>
                <a:latin typeface="Verdana" panose="020B0604030504040204" pitchFamily="34" charset="0"/>
              </a:rPr>
              <a:t>εργατών».</a:t>
            </a:r>
            <a:endParaRPr lang="el-GR" sz="2400" b="1" dirty="0"/>
          </a:p>
        </p:txBody>
      </p:sp>
    </p:spTree>
    <p:extLst>
      <p:ext uri="{BB962C8B-B14F-4D97-AF65-F5344CB8AC3E}">
        <p14:creationId xmlns:p14="http://schemas.microsoft.com/office/powerpoint/2010/main" val="102860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6" y="231807"/>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pic>
        <p:nvPicPr>
          <p:cNvPr id="2050" name="Picture 2" descr="WendyCity | May Day 1886 : Encyclopedia of Chicago Fact of the Day">
            <a:extLst>
              <a:ext uri="{FF2B5EF4-FFF2-40B4-BE49-F238E27FC236}">
                <a16:creationId xmlns:a16="http://schemas.microsoft.com/office/drawing/2014/main" id="{CD5DF4E0-E187-2CE2-DB0C-04485B39F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85" y="382845"/>
            <a:ext cx="6577079" cy="46556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Free Download - Red Speech Bubble Png, Transparent Png - 1207x961(#435257)  - PngFind">
            <a:extLst>
              <a:ext uri="{FF2B5EF4-FFF2-40B4-BE49-F238E27FC236}">
                <a16:creationId xmlns:a16="http://schemas.microsoft.com/office/drawing/2014/main" id="{357AB73D-3D24-8D4A-0B57-26B2F32882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09" b="89806" l="4490" r="94694">
                        <a14:foregroundMark x1="4490" y1="29612" x2="26122" y2="13107"/>
                        <a14:foregroundMark x1="26122" y1="13107" x2="49796" y2="7282"/>
                        <a14:foregroundMark x1="49796" y1="7282" x2="71020" y2="8252"/>
                        <a14:foregroundMark x1="71020" y1="8252" x2="90612" y2="19903"/>
                        <a14:foregroundMark x1="90612" y1="19903" x2="89388" y2="50485"/>
                        <a14:foregroundMark x1="89388" y1="50485" x2="94694" y2="35922"/>
                        <a14:foregroundMark x1="5714" y1="27184" x2="7755" y2="52913"/>
                        <a14:foregroundMark x1="7755" y1="52913" x2="31020" y2="66505"/>
                        <a14:foregroundMark x1="31020" y1="66505" x2="28571" y2="68932"/>
                        <a14:foregroundMark x1="30612" y1="86893" x2="48980" y2="77184"/>
                        <a14:foregroundMark x1="28980" y1="89320" x2="40000" y2="84951"/>
                        <a14:foregroundMark x1="4490" y1="47573" x2="4490" y2="36408"/>
                      </a14:backgroundRemoval>
                    </a14:imgEffect>
                  </a14:imgLayer>
                </a14:imgProps>
              </a:ext>
              <a:ext uri="{28A0092B-C50C-407E-A947-70E740481C1C}">
                <a14:useLocalDpi xmlns:a14="http://schemas.microsoft.com/office/drawing/2010/main" val="0"/>
              </a:ext>
            </a:extLst>
          </a:blip>
          <a:srcRect/>
          <a:stretch>
            <a:fillRect/>
          </a:stretch>
        </p:blipFill>
        <p:spPr bwMode="auto">
          <a:xfrm>
            <a:off x="7034764" y="625352"/>
            <a:ext cx="3121430" cy="262454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a:extLst>
            <a:ext uri="{909E8E84-426E-40DD-AFC4-6F175D3DCCD1}">
              <a14:hiddenFill xmlns:a14="http://schemas.microsoft.com/office/drawing/2010/main">
                <a:solidFill>
                  <a:srgbClr val="FFFFFF"/>
                </a:solidFill>
              </a14:hiddenFill>
            </a:ext>
          </a:extLst>
        </p:spPr>
      </p:pic>
      <p:sp>
        <p:nvSpPr>
          <p:cNvPr id="6" name="Ορθογώνιο 5">
            <a:extLst>
              <a:ext uri="{FF2B5EF4-FFF2-40B4-BE49-F238E27FC236}">
                <a16:creationId xmlns:a16="http://schemas.microsoft.com/office/drawing/2014/main" id="{63252146-0B9D-DE5F-22A5-A9B207E3126B}"/>
              </a:ext>
            </a:extLst>
          </p:cNvPr>
          <p:cNvSpPr/>
          <p:nvPr/>
        </p:nvSpPr>
        <p:spPr>
          <a:xfrm>
            <a:off x="7552793" y="1161662"/>
            <a:ext cx="2126159" cy="954107"/>
          </a:xfrm>
          <a:prstGeom prst="rect">
            <a:avLst/>
          </a:prstGeom>
          <a:noFill/>
        </p:spPr>
        <p:txBody>
          <a:bodyPr wrap="none" lIns="91440" tIns="45720" rIns="91440" bIns="45720">
            <a:spAutoFit/>
          </a:bodyPr>
          <a:lstStyle/>
          <a:p>
            <a:pPr algn="ctr"/>
            <a:r>
              <a:rPr lang="el-GR"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Τι ζητούσαν </a:t>
            </a:r>
          </a:p>
          <a:p>
            <a:pPr algn="ctr"/>
            <a:r>
              <a:rPr lang="el-GR"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οι εργάτες;</a:t>
            </a:r>
          </a:p>
        </p:txBody>
      </p:sp>
      <p:sp>
        <p:nvSpPr>
          <p:cNvPr id="7" name="Ορθογώνιο 6">
            <a:extLst>
              <a:ext uri="{FF2B5EF4-FFF2-40B4-BE49-F238E27FC236}">
                <a16:creationId xmlns:a16="http://schemas.microsoft.com/office/drawing/2014/main" id="{CE7932EE-E094-84C8-A6B2-A33A33ECB737}"/>
              </a:ext>
            </a:extLst>
          </p:cNvPr>
          <p:cNvSpPr/>
          <p:nvPr/>
        </p:nvSpPr>
        <p:spPr>
          <a:xfrm>
            <a:off x="7034764" y="3055609"/>
            <a:ext cx="4899363" cy="3046988"/>
          </a:xfrm>
          <a:prstGeom prst="rect">
            <a:avLst/>
          </a:prstGeom>
          <a:noFill/>
        </p:spPr>
        <p:txBody>
          <a:bodyPr wrap="square" lIns="91440" tIns="45720" rIns="91440" bIns="45720">
            <a:spAutoFit/>
          </a:bodyPr>
          <a:lstStyle/>
          <a:p>
            <a:r>
              <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l-GR" sz="32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8 ώρες για δουλειά</a:t>
            </a:r>
          </a:p>
          <a:p>
            <a:r>
              <a:rPr lang="el-GR"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8 ώρες για ψυχαγωγία</a:t>
            </a:r>
          </a:p>
          <a:p>
            <a:pPr algn="ctr"/>
            <a:r>
              <a:rPr lang="el-GR" sz="32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  8 ώρες για </a:t>
            </a:r>
            <a:r>
              <a:rPr lang="el-GR"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ξεκούραση και ύπνο</a:t>
            </a:r>
          </a:p>
          <a:p>
            <a:pPr algn="ctr"/>
            <a:endPar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l-GR"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75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128588" y="157163"/>
            <a:ext cx="11934824" cy="6543674"/>
          </a:xfrm>
          <a:blipFill>
            <a:blip r:embed="rId2"/>
            <a:tile tx="0" ty="0" sx="100000" sy="100000" flip="none" algn="tl"/>
          </a:blipFill>
          <a:ln w="19050">
            <a:solidFill>
              <a:schemeClr val="accent3">
                <a:lumMod val="40000"/>
                <a:lumOff val="60000"/>
              </a:schemeClr>
            </a:solid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2" descr="Price Label PNG Free Images with Transparent Background - (5,317 Free  Downloads)">
            <a:extLst>
              <a:ext uri="{FF2B5EF4-FFF2-40B4-BE49-F238E27FC236}">
                <a16:creationId xmlns:a16="http://schemas.microsoft.com/office/drawing/2014/main" id="{4E0BE6A8-A049-3ABF-7E62-29A365DF0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184" y="157163"/>
            <a:ext cx="7010403" cy="1471612"/>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a:extLst>
              <a:ext uri="{FF2B5EF4-FFF2-40B4-BE49-F238E27FC236}">
                <a16:creationId xmlns:a16="http://schemas.microsoft.com/office/drawing/2014/main" id="{220CA099-08FA-6D08-A0AD-3AF0A7E46CD0}"/>
              </a:ext>
            </a:extLst>
          </p:cNvPr>
          <p:cNvSpPr/>
          <p:nvPr/>
        </p:nvSpPr>
        <p:spPr>
          <a:xfrm>
            <a:off x="2920167" y="379131"/>
            <a:ext cx="6322436" cy="707886"/>
          </a:xfrm>
          <a:prstGeom prst="rect">
            <a:avLst/>
          </a:prstGeom>
          <a:noFill/>
        </p:spPr>
        <p:txBody>
          <a:bodyPr wrap="none" lIns="91440" tIns="45720" rIns="91440" bIns="45720">
            <a:spAutoFit/>
          </a:bodyPr>
          <a:lstStyle/>
          <a:p>
            <a:pPr algn="ctr"/>
            <a:r>
              <a:rPr lang="el-GR" sz="4000" b="1" cap="none" spc="0" dirty="0">
                <a:ln w="0"/>
                <a:solidFill>
                  <a:schemeClr val="bg1"/>
                </a:solidFill>
                <a:effectLst>
                  <a:outerShdw blurRad="38100" dist="19050" dir="2700000" algn="tl" rotWithShape="0">
                    <a:schemeClr val="dk1">
                      <a:alpha val="40000"/>
                    </a:schemeClr>
                  </a:outerShdw>
                </a:effectLst>
              </a:rPr>
              <a:t>Τι συνέβη τότε στο Σικάγο; </a:t>
            </a:r>
          </a:p>
        </p:txBody>
      </p:sp>
      <p:sp>
        <p:nvSpPr>
          <p:cNvPr id="10" name="TextBox 9">
            <a:extLst>
              <a:ext uri="{FF2B5EF4-FFF2-40B4-BE49-F238E27FC236}">
                <a16:creationId xmlns:a16="http://schemas.microsoft.com/office/drawing/2014/main" id="{3CCD8298-EE5F-13AD-D3DC-8F73D20CB4A8}"/>
              </a:ext>
            </a:extLst>
          </p:cNvPr>
          <p:cNvSpPr txBox="1"/>
          <p:nvPr/>
        </p:nvSpPr>
        <p:spPr>
          <a:xfrm>
            <a:off x="447675" y="1990725"/>
            <a:ext cx="11401425" cy="3539430"/>
          </a:xfrm>
          <a:prstGeom prst="rect">
            <a:avLst/>
          </a:prstGeom>
          <a:noFill/>
        </p:spPr>
        <p:txBody>
          <a:bodyPr wrap="square" rtlCol="0">
            <a:spAutoFit/>
          </a:bodyPr>
          <a:lstStyle/>
          <a:p>
            <a:r>
              <a:rPr lang="el-GR" sz="2800" b="1" dirty="0">
                <a:latin typeface="Verdana" panose="020B0604030504040204" pitchFamily="34" charset="0"/>
                <a:ea typeface="Verdana" panose="020B0604030504040204" pitchFamily="34" charset="0"/>
              </a:rPr>
              <a:t>Κάθε μέρα οργανώνονται νέες διαδηλώσεις εργατών! Οι βιομήχανοι νοιώθουν να απειλούνται. </a:t>
            </a:r>
            <a:r>
              <a:rPr lang="el-GR" sz="2800" b="1" i="0" dirty="0">
                <a:solidFill>
                  <a:srgbClr val="000000"/>
                </a:solidFill>
                <a:effectLst/>
                <a:latin typeface="Verdana" panose="020B0604030504040204" pitchFamily="34" charset="0"/>
                <a:ea typeface="Verdana" panose="020B0604030504040204" pitchFamily="34" charset="0"/>
              </a:rPr>
              <a:t>Στις 3 Μάη η αστυνομία πυροβόλησε εναντίον εργατών που διαδήλωναν - κατά των απεργοσπαστών - έξω από το εργοστάσιο θεριστικών μηχανών «Μακ Κόρμικ». </a:t>
            </a:r>
            <a:r>
              <a:rPr lang="el-GR" sz="2800" b="1" dirty="0">
                <a:solidFill>
                  <a:srgbClr val="000000"/>
                </a:solidFill>
                <a:latin typeface="Verdana" panose="020B0604030504040204" pitchFamily="34" charset="0"/>
                <a:ea typeface="Verdana" panose="020B0604030504040204" pitchFamily="34" charset="0"/>
              </a:rPr>
              <a:t>Έ</a:t>
            </a:r>
            <a:r>
              <a:rPr lang="el-GR" sz="2800" b="1" i="0" dirty="0">
                <a:solidFill>
                  <a:srgbClr val="000000"/>
                </a:solidFill>
                <a:effectLst/>
                <a:latin typeface="Verdana" panose="020B0604030504040204" pitchFamily="34" charset="0"/>
                <a:ea typeface="Verdana" panose="020B0604030504040204" pitchFamily="34" charset="0"/>
              </a:rPr>
              <a:t>νας διαδηλωτής σκοτώθηκε επιτόπου και άλλοι τρεις υπέκυψαν στα τραύματά τους αργότερα, ενώ πολλοί τραυματίστηκαν.</a:t>
            </a:r>
            <a:endParaRPr lang="el-GR" sz="28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3792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61913" y="157163"/>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pPr algn="l"/>
            <a:endParaRPr lang="el-GR" sz="2400" b="0" i="0" dirty="0">
              <a:solidFill>
                <a:srgbClr val="000000"/>
              </a:solidFill>
              <a:effectLst/>
              <a:latin typeface="Verdana" panose="020B0604030504040204" pitchFamily="34" charset="0"/>
            </a:endParaRPr>
          </a:p>
          <a:p>
            <a:pPr algn="l"/>
            <a:endParaRPr lang="el-GR" sz="2400" dirty="0">
              <a:solidFill>
                <a:srgbClr val="000000"/>
              </a:solidFill>
              <a:latin typeface="Verdana" panose="020B0604030504040204" pitchFamily="34" charset="0"/>
            </a:endParaRPr>
          </a:p>
          <a:p>
            <a:pPr algn="l"/>
            <a:endParaRPr lang="el-GR" sz="2400" b="0" i="0" dirty="0">
              <a:solidFill>
                <a:srgbClr val="000000"/>
              </a:solidFill>
              <a:effectLst/>
              <a:latin typeface="Verdana" panose="020B0604030504040204" pitchFamily="34" charset="0"/>
            </a:endParaRPr>
          </a:p>
          <a:p>
            <a:pPr algn="l"/>
            <a:endParaRPr lang="el-GR" sz="2400" b="0" i="0" dirty="0">
              <a:solidFill>
                <a:srgbClr val="000000"/>
              </a:solidFill>
              <a:effectLst/>
              <a:latin typeface="Verdana" panose="020B0604030504040204" pitchFamily="34" charset="0"/>
            </a:endParaRPr>
          </a:p>
          <a:p>
            <a:pPr algn="l"/>
            <a:endParaRPr lang="el-GR" sz="2400" dirty="0">
              <a:solidFill>
                <a:srgbClr val="000000"/>
              </a:solidFill>
              <a:latin typeface="Verdana" panose="020B0604030504040204" pitchFamily="34" charset="0"/>
            </a:endParaRPr>
          </a:p>
          <a:p>
            <a:pPr algn="l"/>
            <a:endParaRPr lang="el-GR" sz="2400" b="0" i="0" dirty="0">
              <a:solidFill>
                <a:srgbClr val="000000"/>
              </a:solidFill>
              <a:effectLst/>
              <a:latin typeface="Verdana" panose="020B0604030504040204" pitchFamily="34" charset="0"/>
            </a:endParaRPr>
          </a:p>
          <a:p>
            <a:pPr algn="l"/>
            <a:endParaRPr lang="el-GR" sz="2400" dirty="0">
              <a:solidFill>
                <a:srgbClr val="000000"/>
              </a:solidFill>
              <a:latin typeface="Verdana" panose="020B0604030504040204" pitchFamily="34" charset="0"/>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Σικάγο, 1886">
            <a:extLst>
              <a:ext uri="{FF2B5EF4-FFF2-40B4-BE49-F238E27FC236}">
                <a16:creationId xmlns:a16="http://schemas.microsoft.com/office/drawing/2014/main" id="{42A1C0DD-3427-2644-4C06-CF4D78171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 y="625351"/>
            <a:ext cx="5797201" cy="3975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A46289-EA83-D35A-7F2F-DB2FADF1C715}"/>
              </a:ext>
            </a:extLst>
          </p:cNvPr>
          <p:cNvSpPr txBox="1"/>
          <p:nvPr/>
        </p:nvSpPr>
        <p:spPr>
          <a:xfrm>
            <a:off x="6249545" y="971550"/>
            <a:ext cx="5143500" cy="4801314"/>
          </a:xfrm>
          <a:prstGeom prst="rect">
            <a:avLst/>
          </a:prstGeom>
          <a:noFill/>
        </p:spPr>
        <p:txBody>
          <a:bodyPr wrap="square" rtlCol="0">
            <a:spAutoFit/>
          </a:bodyPr>
          <a:lstStyle/>
          <a:p>
            <a:r>
              <a:rPr lang="el-GR" sz="1800" b="1" i="0" dirty="0">
                <a:solidFill>
                  <a:srgbClr val="000000"/>
                </a:solidFill>
                <a:effectLst/>
                <a:latin typeface="Verdana" panose="020B0604030504040204" pitchFamily="34" charset="0"/>
              </a:rPr>
              <a:t>Την επόμενη μέρα έγινε διαδήλωση διαμαρτυρίας στην πλατεία Χεϊμάρκετ. Κάποια στιγμή, λίγο μετά την εμφάνιση της αστυνομίας, ακούστηκε μια τρομερή έκρηξη, καθώς κάποιος είχε ρίξει μια βόμβα:</a:t>
            </a:r>
          </a:p>
          <a:p>
            <a:endParaRPr lang="el-GR" sz="1800" b="1" i="0" dirty="0">
              <a:solidFill>
                <a:srgbClr val="000000"/>
              </a:solidFill>
              <a:effectLst/>
              <a:latin typeface="Verdana" panose="020B0604030504040204" pitchFamily="34" charset="0"/>
            </a:endParaRPr>
          </a:p>
          <a:p>
            <a:r>
              <a:rPr lang="el-GR" sz="1800" b="1" i="1" dirty="0">
                <a:solidFill>
                  <a:srgbClr val="000000"/>
                </a:solidFill>
                <a:effectLst/>
                <a:latin typeface="Verdana" panose="020B0604030504040204" pitchFamily="34" charset="0"/>
              </a:rPr>
              <a:t>«Ακολούθησε φοβερή σύγχυση. </a:t>
            </a:r>
          </a:p>
          <a:p>
            <a:r>
              <a:rPr lang="el-GR" sz="1800" b="1" i="1" dirty="0">
                <a:solidFill>
                  <a:srgbClr val="000000"/>
                </a:solidFill>
                <a:effectLst/>
                <a:latin typeface="Verdana" panose="020B0604030504040204" pitchFamily="34" charset="0"/>
              </a:rPr>
              <a:t>Η αστυνομία πυροβολούσε άγρια προς όλες τις κατευθύνσεις, άνθρωποι έπεφταν στη γη, πολλοί είχαν τραυματιστεί, άλλοι έτρεχαν, βογκούσαν καθώς τους ποδοπατούσαν ή τους χτυπούσαν με τα κλομπς οι μανιασμένοι αστυνομικοί, ένας από τους οποίους είχε σκοτωθεί και 7 ήταν βαριά τραυματισμένοι»</a:t>
            </a:r>
            <a:r>
              <a:rPr lang="el-GR" sz="1800" b="1" i="0" dirty="0">
                <a:solidFill>
                  <a:srgbClr val="000000"/>
                </a:solidFill>
                <a:effectLst/>
                <a:latin typeface="Verdana" panose="020B0604030504040204" pitchFamily="34" charset="0"/>
              </a:rPr>
              <a:t>.</a:t>
            </a:r>
          </a:p>
        </p:txBody>
      </p:sp>
    </p:spTree>
    <p:extLst>
      <p:ext uri="{BB962C8B-B14F-4D97-AF65-F5344CB8AC3E}">
        <p14:creationId xmlns:p14="http://schemas.microsoft.com/office/powerpoint/2010/main" val="123193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238125" y="165132"/>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pPr algn="just"/>
            <a:endParaRPr lang="el-GR" sz="2400" b="0" i="0" dirty="0">
              <a:solidFill>
                <a:srgbClr val="444444"/>
              </a:solidFill>
              <a:effectLst/>
              <a:latin typeface="PFDinTextCondPro Thin"/>
            </a:endParaRPr>
          </a:p>
          <a:p>
            <a:pPr algn="just"/>
            <a:endParaRPr lang="el-GR" sz="2400" dirty="0">
              <a:solidFill>
                <a:srgbClr val="444444"/>
              </a:solidFill>
              <a:latin typeface="PFDinTextCondPro Thin"/>
            </a:endParaRPr>
          </a:p>
          <a:p>
            <a:pPr algn="just"/>
            <a:endParaRPr lang="el-GR" sz="2400" b="0" i="0" dirty="0">
              <a:solidFill>
                <a:srgbClr val="444444"/>
              </a:solidFill>
              <a:effectLst/>
              <a:latin typeface="PFDinTextCondPro Thin"/>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DCD13823-39B3-D739-A1BF-0A1B95637520}"/>
              </a:ext>
            </a:extLst>
          </p:cNvPr>
          <p:cNvSpPr txBox="1"/>
          <p:nvPr/>
        </p:nvSpPr>
        <p:spPr>
          <a:xfrm>
            <a:off x="609600" y="231807"/>
            <a:ext cx="11220450" cy="1384995"/>
          </a:xfrm>
          <a:prstGeom prst="rect">
            <a:avLst/>
          </a:prstGeom>
          <a:noFill/>
        </p:spPr>
        <p:txBody>
          <a:bodyPr wrap="square" rtlCol="0">
            <a:spAutoFit/>
          </a:bodyPr>
          <a:lstStyle/>
          <a:p>
            <a:r>
              <a:rPr lang="el-GR" sz="2800" b="1" dirty="0"/>
              <a:t>Το έγκλημα ήταν σχεδιασμένο και ολοκληρώθηκε λίγο καιρό μετά, όταν καταδικάστηκαν και εκτελέστηκαν οι ηγέτες της απεργίας Πάρσονς, Ένγκελ, Σπάις και Φίσερ.</a:t>
            </a:r>
          </a:p>
        </p:txBody>
      </p:sp>
      <p:sp>
        <p:nvSpPr>
          <p:cNvPr id="5" name="TextBox 4">
            <a:extLst>
              <a:ext uri="{FF2B5EF4-FFF2-40B4-BE49-F238E27FC236}">
                <a16:creationId xmlns:a16="http://schemas.microsoft.com/office/drawing/2014/main" id="{EC146D9C-5200-3387-A4D4-F26427A12552}"/>
              </a:ext>
            </a:extLst>
          </p:cNvPr>
          <p:cNvSpPr txBox="1"/>
          <p:nvPr/>
        </p:nvSpPr>
        <p:spPr>
          <a:xfrm>
            <a:off x="5638800" y="2819400"/>
            <a:ext cx="914400" cy="914400"/>
          </a:xfrm>
          <a:prstGeom prst="rect">
            <a:avLst/>
          </a:prstGeom>
          <a:noFill/>
        </p:spPr>
        <p:txBody>
          <a:bodyPr wrap="square" rtlCol="0">
            <a:spAutoFit/>
          </a:bodyPr>
          <a:lstStyle/>
          <a:p>
            <a:endParaRPr lang="el-GR" dirty="0"/>
          </a:p>
        </p:txBody>
      </p:sp>
      <p:sp>
        <p:nvSpPr>
          <p:cNvPr id="6" name="TextBox 5">
            <a:extLst>
              <a:ext uri="{FF2B5EF4-FFF2-40B4-BE49-F238E27FC236}">
                <a16:creationId xmlns:a16="http://schemas.microsoft.com/office/drawing/2014/main" id="{90408356-19D0-4F58-FCE1-FF265D95FCA8}"/>
              </a:ext>
            </a:extLst>
          </p:cNvPr>
          <p:cNvSpPr txBox="1"/>
          <p:nvPr/>
        </p:nvSpPr>
        <p:spPr>
          <a:xfrm>
            <a:off x="5638800" y="2819400"/>
            <a:ext cx="914400" cy="914400"/>
          </a:xfrm>
          <a:prstGeom prst="rect">
            <a:avLst/>
          </a:prstGeom>
          <a:noFill/>
        </p:spPr>
        <p:txBody>
          <a:bodyPr wrap="square" rtlCol="0">
            <a:spAutoFit/>
          </a:bodyPr>
          <a:lstStyle/>
          <a:p>
            <a:endParaRPr lang="el-GR" dirty="0"/>
          </a:p>
        </p:txBody>
      </p:sp>
      <p:sp>
        <p:nvSpPr>
          <p:cNvPr id="7" name="TextBox 6">
            <a:extLst>
              <a:ext uri="{FF2B5EF4-FFF2-40B4-BE49-F238E27FC236}">
                <a16:creationId xmlns:a16="http://schemas.microsoft.com/office/drawing/2014/main" id="{34E1807E-70B3-E5FF-06E6-02575AA7854D}"/>
              </a:ext>
            </a:extLst>
          </p:cNvPr>
          <p:cNvSpPr txBox="1"/>
          <p:nvPr/>
        </p:nvSpPr>
        <p:spPr>
          <a:xfrm>
            <a:off x="609600" y="1676110"/>
            <a:ext cx="5857875" cy="5016758"/>
          </a:xfrm>
          <a:prstGeom prst="rect">
            <a:avLst/>
          </a:prstGeom>
          <a:noFill/>
        </p:spPr>
        <p:txBody>
          <a:bodyPr wrap="square" rtlCol="0">
            <a:spAutoFit/>
          </a:bodyPr>
          <a:lstStyle/>
          <a:p>
            <a:pPr algn="just"/>
            <a:r>
              <a:rPr lang="el-GR" sz="2000" b="1" i="0" dirty="0">
                <a:solidFill>
                  <a:srgbClr val="444444"/>
                </a:solidFill>
                <a:effectLst/>
                <a:latin typeface="Verdana" panose="020B0604030504040204" pitchFamily="34" charset="0"/>
                <a:ea typeface="Verdana" panose="020B0604030504040204" pitchFamily="34" charset="0"/>
              </a:rPr>
              <a:t>Στην δίκη πριν την εκτέλεση ο Σπάις, απευθυνόμενος στον δικαστή είπε: </a:t>
            </a:r>
          </a:p>
          <a:p>
            <a:pPr algn="just"/>
            <a:endParaRPr lang="el-GR" sz="2000" b="1" dirty="0">
              <a:solidFill>
                <a:srgbClr val="444444"/>
              </a:solidFill>
              <a:latin typeface="Verdana" panose="020B0604030504040204" pitchFamily="34" charset="0"/>
              <a:ea typeface="Verdana" panose="020B0604030504040204" pitchFamily="34" charset="0"/>
            </a:endParaRPr>
          </a:p>
          <a:p>
            <a:pPr algn="just"/>
            <a:r>
              <a:rPr lang="el-GR" sz="2000" b="1" i="0" dirty="0">
                <a:solidFill>
                  <a:srgbClr val="444444"/>
                </a:solidFill>
                <a:effectLst/>
                <a:latin typeface="Verdana" panose="020B0604030504040204" pitchFamily="34" charset="0"/>
                <a:ea typeface="Verdana" panose="020B0604030504040204" pitchFamily="34" charset="0"/>
              </a:rPr>
              <a:t>«Αν νομίζετε ότι με το να μας κρεμάσετε, θα συντρίψετε το εργατικό κίνημα, το κίνημα απ’ όπου τα εκατομμύρια των καταπιεσμένων, τα εκατομμύρια αυτών που εργάζονται σκληρά μέσα στη φτώχεια και τη μιζέρια, περιμένουν τη λύτρωση, αν αυτή είναι η γνώμη σας, τότε κρεμάστε μας! Εδώ θα ποδοπατήσετε μια σπίθα, αλλά εκεί κι εκεί, πίσω σας και μπροστά σας, παντού φλόγες ξεφυτρώνουν. Είναι μια υπόγεια φωτιά. Δεν μπορείτε να τη σβήσετε…».</a:t>
            </a:r>
          </a:p>
        </p:txBody>
      </p:sp>
      <p:pic>
        <p:nvPicPr>
          <p:cNvPr id="4098" name="Picture 2" descr="Πρωτομαγιά 1886 - Η απολογία του Αύγουστου Σπάϊς - Ροβεσπιέρος">
            <a:extLst>
              <a:ext uri="{FF2B5EF4-FFF2-40B4-BE49-F238E27FC236}">
                <a16:creationId xmlns:a16="http://schemas.microsoft.com/office/drawing/2014/main" id="{9172FF38-9CE4-21E0-1A17-2173D9099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314" y="1548682"/>
            <a:ext cx="5434476" cy="365196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0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23A288C8-E8B7-2340-6DD5-2C2F2286AB89}"/>
              </a:ext>
            </a:extLst>
          </p:cNvPr>
          <p:cNvSpPr>
            <a:spLocks noGrp="1"/>
          </p:cNvSpPr>
          <p:nvPr>
            <p:ph type="subTitle" idx="1"/>
          </p:nvPr>
        </p:nvSpPr>
        <p:spPr>
          <a:xfrm>
            <a:off x="227048" y="237405"/>
            <a:ext cx="11934824" cy="6543674"/>
          </a:xfrm>
          <a:blipFill>
            <a:blip r:embed="rId2"/>
            <a:tile tx="0" ty="0" sx="100000" sy="100000" flip="none" algn="tl"/>
          </a:blipFill>
          <a:ln w="19050">
            <a:noFill/>
            <a:extLst>
              <a:ext uri="{C807C97D-BFC1-408E-A445-0C87EB9F89A2}">
                <ask:lineSketchStyleProps xmlns:ask="http://schemas.microsoft.com/office/drawing/2018/sketchyshapes">
                  <ask:type>
                    <ask:lineSketchNone/>
                  </ask:type>
                </ask:lineSketchStyleProps>
              </a:ext>
            </a:extLst>
          </a:ln>
        </p:spPr>
        <p:txBody>
          <a:bodyPr>
            <a:noAutofit/>
          </a:bodyPr>
          <a:lstStyle/>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a:p>
            <a:endParaRPr lang="el-GR" sz="3200" b="1" dirty="0">
              <a:ln w="0"/>
              <a:effectLst>
                <a:outerShdw blurRad="38100" dist="19050" dir="2700000" algn="tl" rotWithShape="0">
                  <a:schemeClr val="dk1">
                    <a:alpha val="40000"/>
                  </a:schemeClr>
                </a:outerShdw>
              </a:effectLst>
            </a:endParaRPr>
          </a:p>
        </p:txBody>
      </p:sp>
      <p:sp>
        <p:nvSpPr>
          <p:cNvPr id="2" name="Ορθογώνιο 1">
            <a:extLst>
              <a:ext uri="{FF2B5EF4-FFF2-40B4-BE49-F238E27FC236}">
                <a16:creationId xmlns:a16="http://schemas.microsoft.com/office/drawing/2014/main" id="{58951CB3-3D74-72D0-2395-224658F63DCC}"/>
              </a:ext>
            </a:extLst>
          </p:cNvPr>
          <p:cNvSpPr/>
          <p:nvPr/>
        </p:nvSpPr>
        <p:spPr>
          <a:xfrm>
            <a:off x="9586587" y="625352"/>
            <a:ext cx="184730" cy="923330"/>
          </a:xfrm>
          <a:prstGeom prst="rect">
            <a:avLst/>
          </a:prstGeom>
          <a:noFill/>
        </p:spPr>
        <p:txBody>
          <a:bodyPr wrap="none" lIns="91440" tIns="45720" rIns="91440" bIns="45720">
            <a:spAutoFit/>
          </a:bodyPr>
          <a:lstStyle/>
          <a:p>
            <a:pPr algn="ct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4B6FDEA3-6016-F995-D3E3-C25D3A55CBE5}"/>
              </a:ext>
            </a:extLst>
          </p:cNvPr>
          <p:cNvSpPr txBox="1"/>
          <p:nvPr/>
        </p:nvSpPr>
        <p:spPr>
          <a:xfrm>
            <a:off x="376918" y="462254"/>
            <a:ext cx="7658100" cy="5509200"/>
          </a:xfrm>
          <a:prstGeom prst="rect">
            <a:avLst/>
          </a:prstGeom>
          <a:noFill/>
        </p:spPr>
        <p:txBody>
          <a:bodyPr wrap="square" rtlCol="0">
            <a:spAutoFit/>
          </a:bodyPr>
          <a:lstStyle/>
          <a:p>
            <a:endParaRPr lang="en-US" sz="3200" dirty="0"/>
          </a:p>
          <a:p>
            <a:r>
              <a:rPr lang="el-GR" sz="3200" b="1" dirty="0"/>
              <a:t>Οι θυσίες δεν πήγαν χαμένες : </a:t>
            </a:r>
            <a:endParaRPr lang="en-US" sz="3200" b="1" dirty="0"/>
          </a:p>
          <a:p>
            <a:r>
              <a:rPr lang="el-GR" sz="3200" b="1" dirty="0"/>
              <a:t>185.000 απεργοί εργάτες </a:t>
            </a:r>
            <a:endParaRPr lang="en-US" sz="3200" b="1" dirty="0"/>
          </a:p>
          <a:p>
            <a:r>
              <a:rPr lang="el-GR" sz="3200" b="1" dirty="0"/>
              <a:t>κατέκτησαν </a:t>
            </a:r>
            <a:endParaRPr lang="en-US" sz="3200" b="1" dirty="0"/>
          </a:p>
          <a:p>
            <a:r>
              <a:rPr lang="el-GR" sz="3200" b="1" dirty="0"/>
              <a:t>το οκτάωρο. Για άλλους 200.000 </a:t>
            </a:r>
            <a:endParaRPr lang="en-US" sz="3200" b="1" dirty="0"/>
          </a:p>
          <a:p>
            <a:r>
              <a:rPr lang="el-GR" sz="3200" b="1" dirty="0"/>
              <a:t>εργάτες ο χρόνος εργασίας</a:t>
            </a:r>
          </a:p>
          <a:p>
            <a:r>
              <a:rPr lang="el-GR" sz="3200" b="1" dirty="0"/>
              <a:t>μειώθηκε </a:t>
            </a:r>
            <a:endParaRPr lang="en-US" sz="3200" b="1" dirty="0"/>
          </a:p>
          <a:p>
            <a:r>
              <a:rPr lang="el-GR" sz="3200" b="1" dirty="0"/>
              <a:t>από 12 σε 10 και 9 ώρες </a:t>
            </a:r>
            <a:endParaRPr lang="en-US" sz="3200" b="1" dirty="0"/>
          </a:p>
          <a:p>
            <a:r>
              <a:rPr lang="el-GR" sz="3200" b="1" dirty="0"/>
              <a:t>την ημέρα. </a:t>
            </a:r>
            <a:endParaRPr lang="en-US" sz="3200" b="1" dirty="0"/>
          </a:p>
          <a:p>
            <a:r>
              <a:rPr lang="el-GR" sz="3200" b="1" dirty="0"/>
              <a:t>Οι μισθοί των εργατών </a:t>
            </a:r>
            <a:endParaRPr lang="en-US" sz="3200" b="1" dirty="0"/>
          </a:p>
          <a:p>
            <a:r>
              <a:rPr lang="el-GR" sz="3200" b="1" dirty="0"/>
              <a:t>αυξήθηκαν. </a:t>
            </a:r>
          </a:p>
        </p:txBody>
      </p:sp>
      <p:pic>
        <p:nvPicPr>
          <p:cNvPr id="6" name="Εικόνα 5">
            <a:extLst>
              <a:ext uri="{FF2B5EF4-FFF2-40B4-BE49-F238E27FC236}">
                <a16:creationId xmlns:a16="http://schemas.microsoft.com/office/drawing/2014/main" id="{B722B78B-78CC-C273-6651-765562615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4596">
            <a:off x="6106016" y="1652116"/>
            <a:ext cx="5437608" cy="4452041"/>
          </a:xfrm>
          <a:prstGeom prst="rect">
            <a:avLst/>
          </a:prstGeom>
          <a:ln w="76200">
            <a:solidFill>
              <a:schemeClr val="tx1"/>
            </a:solidFill>
          </a:ln>
        </p:spPr>
      </p:pic>
    </p:spTree>
    <p:extLst>
      <p:ext uri="{BB962C8B-B14F-4D97-AF65-F5344CB8AC3E}">
        <p14:creationId xmlns:p14="http://schemas.microsoft.com/office/powerpoint/2010/main" val="28879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Βάση">
  <a:themeElements>
    <a:clrScheme name="Κίτρινο">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Βάση">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Υφή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