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12"/>
  </p:notesMasterIdLst>
  <p:handoutMasterIdLst>
    <p:handoutMasterId r:id="rId13"/>
  </p:handoutMasterIdLst>
  <p:sldIdLst>
    <p:sldId id="256" r:id="rId3"/>
    <p:sldId id="257" r:id="rId4"/>
    <p:sldId id="258" r:id="rId5"/>
    <p:sldId id="259" r:id="rId6"/>
    <p:sldId id="260" r:id="rId7"/>
    <p:sldId id="261" r:id="rId8"/>
    <p:sldId id="262" r:id="rId9"/>
    <p:sldId id="263" r:id="rId10"/>
    <p:sldId id="264" r:id="rId11"/>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33" autoAdjust="0"/>
    <p:restoredTop sz="95274" autoAdjust="0"/>
  </p:normalViewPr>
  <p:slideViewPr>
    <p:cSldViewPr>
      <p:cViewPr varScale="1">
        <p:scale>
          <a:sx n="78" d="100"/>
          <a:sy n="78" d="100"/>
        </p:scale>
        <p:origin x="378" y="84"/>
      </p:cViewPr>
      <p:guideLst>
        <p:guide pos="3839"/>
        <p:guide orient="horz" pos="2160"/>
      </p:guideLst>
    </p:cSldViewPr>
  </p:slideViewPr>
  <p:notesTextViewPr>
    <p:cViewPr>
      <p:scale>
        <a:sx n="1" d="1"/>
        <a:sy n="1" d="1"/>
      </p:scale>
      <p:origin x="0" y="0"/>
    </p:cViewPr>
  </p:notesTextViewPr>
  <p:notesViewPr>
    <p:cSldViewPr showGuides="1">
      <p:cViewPr varScale="1">
        <p:scale>
          <a:sx n="63" d="100"/>
          <a:sy n="63" d="100"/>
        </p:scale>
        <p:origin x="1986"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11/24/2025</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11/24/2025</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a:t>Click to edit Master title style</a:t>
            </a:r>
            <a:endParaRPr/>
          </a:p>
        </p:txBody>
      </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grpSp>
        <p:nvGrpSpPr>
          <p:cNvPr id="256" name="line"/>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9AFE8FB1-0A7A-443E-AAF7-31D4FA1AA312}" type="datetimeFigureOut">
              <a:rPr lang="en-US"/>
              <a:t>11/24/2025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Vertical Title 1"/>
          <p:cNvSpPr>
            <a:spLocks noGrp="1"/>
          </p:cNvSpPr>
          <p:nvPr>
            <p:ph type="title" orient="vert"/>
          </p:nvPr>
        </p:nvSpPr>
        <p:spPr>
          <a:xfrm>
            <a:off x="10361612" y="274639"/>
            <a:ext cx="1371600" cy="5901747"/>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608012" y="277813"/>
            <a:ext cx="9144001" cy="5898573"/>
          </a:xfrm>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9AFE8FB1-0A7A-443E-AAF7-31D4FA1AA312}" type="datetimeFigureOut">
              <a:rPr lang="en-US"/>
              <a:t>11/24/2025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9AFE8FB1-0A7A-443E-AAF7-31D4FA1AA312}" type="datetimeFigureOut">
              <a:rPr lang="en-US"/>
              <a:t>11/24/2025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a:t>Click to edit Master title style</a:t>
            </a:r>
            <a:endParaRPr/>
          </a:p>
        </p:txBody>
      </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FE8FB1-0A7A-443E-AAF7-31D4FA1AA312}" type="datetimeFigureOut">
              <a:rPr lang="en-US"/>
              <a:t>11/24/2025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9AFE8FB1-0A7A-443E-AAF7-31D4FA1AA312}" type="datetimeFigureOut">
              <a:rPr lang="en-US"/>
              <a:t>11/24/2025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a:xfrm>
            <a:off x="1522414" y="274638"/>
            <a:ext cx="9143998" cy="10207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9AFE8FB1-0A7A-443E-AAF7-31D4FA1AA312}" type="datetimeFigureOut">
              <a:rPr lang="en-US"/>
              <a:t>11/24/2025</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9AFE8FB1-0A7A-443E-AAF7-31D4FA1AA312}" type="datetimeFigureOut">
              <a:rPr lang="en-US"/>
              <a:t>11/24/2025</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a:t>11/24/2025</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a:t>11/24/2025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3" name="Picture Placeholder 2"/>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a:t>11/24/2025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000">
                <a:solidFill>
                  <a:schemeClr val="tx1">
                    <a:tint val="75000"/>
                  </a:schemeClr>
                </a:solidFill>
              </a:defRPr>
            </a:lvl1pPr>
          </a:lstStyle>
          <a:p>
            <a:fld id="{9AFE8FB1-0A7A-443E-AAF7-31D4FA1AA312}" type="datetimeFigureOut">
              <a:rPr lang="en-US"/>
              <a:pPr/>
              <a:t>11/24/2025</a:t>
            </a:fld>
            <a:endParaRPr/>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000">
                <a:solidFill>
                  <a:schemeClr val="tx1">
                    <a:tint val="75000"/>
                  </a:schemeClr>
                </a:solidFill>
              </a:defRPr>
            </a:lvl1pPr>
          </a:lstStyle>
          <a:p>
            <a:fld id="{25BA54BD-C84D-46CE-8B72-31BFB26ABA43}" type="slidenum">
              <a:rPr/>
              <a:pPr/>
              <a:t>‹#›</a:t>
            </a:fld>
            <a:endParaRPr/>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a:t>ΛΙΤΣΑ ΨΑΡΑΥΤΗ</a:t>
            </a:r>
          </a:p>
        </p:txBody>
      </p:sp>
      <p:sp>
        <p:nvSpPr>
          <p:cNvPr id="3" name="Subtitle 2"/>
          <p:cNvSpPr>
            <a:spLocks noGrp="1"/>
          </p:cNvSpPr>
          <p:nvPr>
            <p:ph type="subTitle" idx="1"/>
          </p:nvPr>
        </p:nvSpPr>
        <p:spPr/>
        <p:txBody>
          <a:bodyPr/>
          <a:lstStyle/>
          <a:p>
            <a:r>
              <a:rPr lang="el-GR" dirty="0"/>
              <a:t>Ο ΚΩΝΣΤΑΝΤΗΣ</a:t>
            </a:r>
          </a:p>
        </p:txBody>
      </p:sp>
    </p:spTree>
    <p:extLst>
      <p:ext uri="{BB962C8B-B14F-4D97-AF65-F5344CB8AC3E}">
        <p14:creationId xmlns:p14="http://schemas.microsoft.com/office/powerpoint/2010/main" val="2260550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ΠΕΡΙΛΗΨΗ</a:t>
            </a:r>
          </a:p>
        </p:txBody>
      </p:sp>
      <p:sp>
        <p:nvSpPr>
          <p:cNvPr id="3" name="Content Placeholder 2"/>
          <p:cNvSpPr>
            <a:spLocks noGrp="1"/>
          </p:cNvSpPr>
          <p:nvPr>
            <p:ph idx="1"/>
          </p:nvPr>
        </p:nvSpPr>
        <p:spPr>
          <a:xfrm>
            <a:off x="405780" y="1700808"/>
            <a:ext cx="11305256" cy="4896544"/>
          </a:xfrm>
        </p:spPr>
        <p:txBody>
          <a:bodyPr>
            <a:normAutofit/>
          </a:bodyPr>
          <a:lstStyle/>
          <a:p>
            <a:pPr algn="just"/>
            <a:r>
              <a:rPr lang="el-GR" sz="2800" dirty="0"/>
              <a:t>Μεγάλο Σάββατο, και η κυρία Δέσποινα παρακολουθεί από το παράθυρό της τον Κωνσταντή, ένα δωδεκάχρονο αγόρι από την Αλβανία, που πουλά μικροαντικείμενα στους οδηγούς των αυτοκινήτων που σταματούν στα φανάρια. Το βράδυ το παιδί βρίσκει καταφύγιο στην είσοδο της πολυκατοικίας όπου μένει η κυρία Δέσποινα για να προφυλαχτεί από τη βροχή. Εκείνη τον περιμαζεύει και τον φροντίζει. Ύστερα φεύγει για να παρακολουθήσει τη λειτουργία της Ανάστασης και επιστρέφει βιαστικά στο σπίτι για να γιορτάσει μαζί με τον Κωνσταντή.</a:t>
            </a:r>
          </a:p>
        </p:txBody>
      </p:sp>
    </p:spTree>
    <p:extLst>
      <p:ext uri="{BB962C8B-B14F-4D97-AF65-F5344CB8AC3E}">
        <p14:creationId xmlns:p14="http://schemas.microsoft.com/office/powerpoint/2010/main" val="3240647838"/>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ΘΕΜΑ- ΠΡΟΣΩΠΑ</a:t>
            </a:r>
          </a:p>
        </p:txBody>
      </p:sp>
      <p:sp>
        <p:nvSpPr>
          <p:cNvPr id="3" name="Content Placeholder 2"/>
          <p:cNvSpPr>
            <a:spLocks noGrp="1"/>
          </p:cNvSpPr>
          <p:nvPr>
            <p:ph idx="1"/>
          </p:nvPr>
        </p:nvSpPr>
        <p:spPr/>
        <p:txBody>
          <a:bodyPr/>
          <a:lstStyle/>
          <a:p>
            <a:pPr algn="just"/>
            <a:r>
              <a:rPr lang="el-GR" dirty="0"/>
              <a:t>Η εκμετάλλευση των ανηλίκων και η μοναξιά είναι στίγματα των σύγχρονων κοινωνιών, ιδιαίτερα των μεγάλων αστικών κέντρων. Το πρόβλημα της παραμέλησης και της εκμετάλλευσης των ανηλίκων αλλά και η μοναξιά και η αλλοτρίωση που βιώνουν πολλοί άνθρωποι στις μεγαλουπόλεις.</a:t>
            </a:r>
          </a:p>
          <a:p>
            <a:pPr algn="just"/>
            <a:r>
              <a:rPr lang="el-GR" dirty="0"/>
              <a:t>Στο διήγημα αυτό πρωταγωνιστικά πρόσωπα είναι ο Κωνσταντής και η κυρά-Δέσποινα, ενώ γίνεται απλή αναφορά στον Αντωνάκη και τους γονείς του, στους οδηγούς των αυτοκινήτων, στους τσιγγάνους των φαναριών και στους γονείς του Κωνσταντή.  </a:t>
            </a:r>
          </a:p>
        </p:txBody>
      </p:sp>
    </p:spTree>
    <p:extLst>
      <p:ext uri="{BB962C8B-B14F-4D97-AF65-F5344CB8AC3E}">
        <p14:creationId xmlns:p14="http://schemas.microsoft.com/office/powerpoint/2010/main" val="31020178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ΔΟΜΗ</a:t>
            </a:r>
          </a:p>
        </p:txBody>
      </p:sp>
      <p:sp>
        <p:nvSpPr>
          <p:cNvPr id="3" name="Content Placeholder 2"/>
          <p:cNvSpPr>
            <a:spLocks noGrp="1"/>
          </p:cNvSpPr>
          <p:nvPr>
            <p:ph idx="1"/>
          </p:nvPr>
        </p:nvSpPr>
        <p:spPr>
          <a:xfrm>
            <a:off x="1522414" y="1905000"/>
            <a:ext cx="9900590" cy="4267200"/>
          </a:xfrm>
        </p:spPr>
        <p:txBody>
          <a:bodyPr/>
          <a:lstStyle/>
          <a:p>
            <a:pPr marL="0" indent="0" algn="just">
              <a:buNone/>
            </a:pPr>
            <a:r>
              <a:rPr lang="el-GR" dirty="0"/>
              <a:t>Ενότητα 1: «Μόλις το φανάρι... κοντά στα δώδεκα». Η κυρία Δέσποινα και το παιδί των φαναριών.</a:t>
            </a:r>
          </a:p>
          <a:p>
            <a:pPr marL="0" indent="0" algn="just">
              <a:buNone/>
            </a:pPr>
            <a:r>
              <a:rPr lang="el-GR" dirty="0"/>
              <a:t>Ενότητα 2: «Βράδιασε, άναψαν τα φώτα.... μαζί τη μαγειρίτσα.» Η φιλοξενία της μοναχικής γυναίκας στο παιδί των φαναριών.</a:t>
            </a:r>
          </a:p>
          <a:p>
            <a:pPr marL="0" indent="0">
              <a:buNone/>
            </a:pPr>
            <a:endParaRPr lang="el-GR" dirty="0"/>
          </a:p>
        </p:txBody>
      </p:sp>
    </p:spTree>
    <p:extLst>
      <p:ext uri="{BB962C8B-B14F-4D97-AF65-F5344CB8AC3E}">
        <p14:creationId xmlns:p14="http://schemas.microsoft.com/office/powerpoint/2010/main" val="42013452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ΧΑΡΑΚΤΗΡΙΣΜΟΣ ΠΡΟΣΩΠΩΝ</a:t>
            </a:r>
          </a:p>
        </p:txBody>
      </p:sp>
      <p:sp>
        <p:nvSpPr>
          <p:cNvPr id="3" name="Content Placeholder 2"/>
          <p:cNvSpPr>
            <a:spLocks noGrp="1"/>
          </p:cNvSpPr>
          <p:nvPr>
            <p:ph idx="1"/>
          </p:nvPr>
        </p:nvSpPr>
        <p:spPr>
          <a:xfrm>
            <a:off x="693812" y="1772816"/>
            <a:ext cx="10801200" cy="4824536"/>
          </a:xfrm>
        </p:spPr>
        <p:txBody>
          <a:bodyPr>
            <a:normAutofit lnSpcReduction="10000"/>
          </a:bodyPr>
          <a:lstStyle/>
          <a:p>
            <a:pPr algn="just"/>
            <a:r>
              <a:rPr lang="el-GR" dirty="0"/>
              <a:t>Η κυρία Δέσποινα είναι ένας μοναχικός άνθρωπος που παρατηρεί τον κόσμο από το παράθυρο του σπιτιού της. Το εορταστικό κλίμα των ημερών μεγενθύνει τη μοναξιά της και η εμφάνιση του Κωνσταντή έρχεται ως μάννα εξ ουρανού να καλύψει την ανάγκη της για επικοινωνία. Ο τρόπος, βέβαια, με τον οποίο συμπεριφέρεται στο παιδί αποδεικνύει ότι τα κίνητρά της δεν είναι μόνο ωφελισμιστικά. Η περιποίηση και η στοργή που επιφυλάσσε στον Κωνσταντή φανερώνουν άνθρωπο συμπονετικό και ευαίσθητο στη δυστυχία των άλλων.</a:t>
            </a:r>
          </a:p>
          <a:p>
            <a:pPr algn="just"/>
            <a:r>
              <a:rPr lang="el-GR" dirty="0"/>
              <a:t>Ο Κωνσταντής είναι ένα ταλαιπωρημένο παιδί που βιώνει καθημερινά το σκληρό πρόσωπο της ζωής. Για τους οδηγούς των αυτοκινήτων είναι μια ενοχλητική παρουσία που τους φέρνει σε αμηχανία, για τον περισσότερο κόσμο είναι αδιάφορος, για άλλους εύκολο θύμα προς εκμετάλλευση. Είναι λογικό, λοιπόν, να αμφισβητεί τις αγνές προθέσεις της κυρίας Δέσποινας, όπως εξίσου λογικό είναι να δελεάζεται από τη μυρωδιά του φαγητού και τη ζέστη του διαμερίσματος. </a:t>
            </a:r>
          </a:p>
        </p:txBody>
      </p:sp>
    </p:spTree>
    <p:extLst>
      <p:ext uri="{BB962C8B-B14F-4D97-AF65-F5344CB8AC3E}">
        <p14:creationId xmlns:p14="http://schemas.microsoft.com/office/powerpoint/2010/main" val="2565025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ΧΡΟΝΟΣ/ ΤΟΠΟΣ</a:t>
            </a:r>
          </a:p>
        </p:txBody>
      </p:sp>
      <p:sp>
        <p:nvSpPr>
          <p:cNvPr id="3" name="Content Placeholder 2"/>
          <p:cNvSpPr>
            <a:spLocks noGrp="1"/>
          </p:cNvSpPr>
          <p:nvPr>
            <p:ph idx="1"/>
          </p:nvPr>
        </p:nvSpPr>
        <p:spPr>
          <a:xfrm>
            <a:off x="765820" y="1905000"/>
            <a:ext cx="10657184" cy="4267200"/>
          </a:xfrm>
        </p:spPr>
        <p:txBody>
          <a:bodyPr/>
          <a:lstStyle/>
          <a:p>
            <a:pPr algn="just"/>
            <a:r>
              <a:rPr lang="el-GR" dirty="0"/>
              <a:t>Ο χρόνος δηλώνεται ξεκάθαρα: είναι Μεγάλο Σάββατο.</a:t>
            </a:r>
          </a:p>
          <a:p>
            <a:pPr algn="just"/>
            <a:r>
              <a:rPr lang="el-GR" dirty="0"/>
              <a:t>Ο τόπος είναι προφανώς κάποια μεγαλούπολη, συμπέρασμα που συνάγεται από την κίνηση στους δρόμους και την παρουσία παδιών των φαναριών. Η εκμετάλλευση της παιδικής εργασίας με αυτόν τον τρόπο είναι φαινόμενο που συναντάται στα μεγάλα αστικά κέντρα. </a:t>
            </a:r>
          </a:p>
          <a:p>
            <a:pPr algn="just"/>
            <a:r>
              <a:rPr lang="el-GR" dirty="0"/>
              <a:t>Πιο συγκεκριμένη τποική αναφορά είναι ο αριθμός 12 της οδού Αγίου Δημητρίου, όπου βρίσκεται το διαμέρισμα της κυρίας Δέσποινας. </a:t>
            </a:r>
          </a:p>
        </p:txBody>
      </p:sp>
    </p:spTree>
    <p:extLst>
      <p:ext uri="{BB962C8B-B14F-4D97-AF65-F5344CB8AC3E}">
        <p14:creationId xmlns:p14="http://schemas.microsoft.com/office/powerpoint/2010/main" val="270769434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grpId="0" nodeType="clickEffect">
                                  <p:stCondLst>
                                    <p:cond delay="0"/>
                                  </p:stCondLst>
                                  <p:childTnLst>
                                    <p:anim calcmode="lin" valueType="num">
                                      <p:cBhvr>
                                        <p:cTn id="6" dur="500"/>
                                        <p:tgtEl>
                                          <p:spTgt spid="3">
                                            <p:txEl>
                                              <p:pRg st="0" end="0"/>
                                            </p:txEl>
                                          </p:spTgt>
                                        </p:tgtEl>
                                        <p:attrNameLst>
                                          <p:attrName>ppt_w</p:attrName>
                                        </p:attrNameLst>
                                      </p:cBhvr>
                                      <p:tavLst>
                                        <p:tav tm="0">
                                          <p:val>
                                            <p:strVal val="ppt_w"/>
                                          </p:val>
                                        </p:tav>
                                        <p:tav tm="100000">
                                          <p:val>
                                            <p:fltVal val="0"/>
                                          </p:val>
                                        </p:tav>
                                      </p:tavLst>
                                    </p:anim>
                                    <p:anim calcmode="lin" valueType="num">
                                      <p:cBhvr>
                                        <p:cTn id="7" dur="500"/>
                                        <p:tgtEl>
                                          <p:spTgt spid="3">
                                            <p:txEl>
                                              <p:pRg st="0" end="0"/>
                                            </p:txEl>
                                          </p:spTgt>
                                        </p:tgtEl>
                                        <p:attrNameLst>
                                          <p:attrName>ppt_h</p:attrName>
                                        </p:attrNameLst>
                                      </p:cBhvr>
                                      <p:tavLst>
                                        <p:tav tm="0">
                                          <p:val>
                                            <p:strVal val="ppt_h"/>
                                          </p:val>
                                        </p:tav>
                                        <p:tav tm="100000">
                                          <p:val>
                                            <p:fltVal val="0"/>
                                          </p:val>
                                        </p:tav>
                                      </p:tavLst>
                                    </p:anim>
                                    <p:animEffect transition="out" filter="fade">
                                      <p:cBhvr>
                                        <p:cTn id="8" dur="500"/>
                                        <p:tgtEl>
                                          <p:spTgt spid="3">
                                            <p:txEl>
                                              <p:pRg st="0" end="0"/>
                                            </p:txEl>
                                          </p:spTgt>
                                        </p:tgtEl>
                                      </p:cBhvr>
                                    </p:animEffect>
                                    <p:set>
                                      <p:cBhvr>
                                        <p:cTn id="9"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53" presetClass="exit" presetSubtype="32" fill="hold" grpId="0" nodeType="clickEffect">
                                  <p:stCondLst>
                                    <p:cond delay="0"/>
                                  </p:stCondLst>
                                  <p:childTnLst>
                                    <p:anim calcmode="lin" valueType="num">
                                      <p:cBhvr>
                                        <p:cTn id="13" dur="500"/>
                                        <p:tgtEl>
                                          <p:spTgt spid="3">
                                            <p:txEl>
                                              <p:pRg st="1" end="1"/>
                                            </p:txEl>
                                          </p:spTgt>
                                        </p:tgtEl>
                                        <p:attrNameLst>
                                          <p:attrName>ppt_w</p:attrName>
                                        </p:attrNameLst>
                                      </p:cBhvr>
                                      <p:tavLst>
                                        <p:tav tm="0">
                                          <p:val>
                                            <p:strVal val="ppt_w"/>
                                          </p:val>
                                        </p:tav>
                                        <p:tav tm="100000">
                                          <p:val>
                                            <p:fltVal val="0"/>
                                          </p:val>
                                        </p:tav>
                                      </p:tavLst>
                                    </p:anim>
                                    <p:anim calcmode="lin" valueType="num">
                                      <p:cBhvr>
                                        <p:cTn id="14" dur="500"/>
                                        <p:tgtEl>
                                          <p:spTgt spid="3">
                                            <p:txEl>
                                              <p:pRg st="1" end="1"/>
                                            </p:txEl>
                                          </p:spTgt>
                                        </p:tgtEl>
                                        <p:attrNameLst>
                                          <p:attrName>ppt_h</p:attrName>
                                        </p:attrNameLst>
                                      </p:cBhvr>
                                      <p:tavLst>
                                        <p:tav tm="0">
                                          <p:val>
                                            <p:strVal val="ppt_h"/>
                                          </p:val>
                                        </p:tav>
                                        <p:tav tm="100000">
                                          <p:val>
                                            <p:fltVal val="0"/>
                                          </p:val>
                                        </p:tav>
                                      </p:tavLst>
                                    </p:anim>
                                    <p:animEffect transition="out" filter="fade">
                                      <p:cBhvr>
                                        <p:cTn id="15" dur="500"/>
                                        <p:tgtEl>
                                          <p:spTgt spid="3">
                                            <p:txEl>
                                              <p:pRg st="1" end="1"/>
                                            </p:txEl>
                                          </p:spTgt>
                                        </p:tgtEl>
                                      </p:cBhvr>
                                    </p:animEffect>
                                    <p:set>
                                      <p:cBhvr>
                                        <p:cTn id="16"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53" presetClass="exit" presetSubtype="32" fill="hold" grpId="0" nodeType="clickEffect">
                                  <p:stCondLst>
                                    <p:cond delay="0"/>
                                  </p:stCondLst>
                                  <p:childTnLst>
                                    <p:anim calcmode="lin" valueType="num">
                                      <p:cBhvr>
                                        <p:cTn id="20" dur="500"/>
                                        <p:tgtEl>
                                          <p:spTgt spid="3">
                                            <p:txEl>
                                              <p:pRg st="2" end="2"/>
                                            </p:txEl>
                                          </p:spTgt>
                                        </p:tgtEl>
                                        <p:attrNameLst>
                                          <p:attrName>ppt_w</p:attrName>
                                        </p:attrNameLst>
                                      </p:cBhvr>
                                      <p:tavLst>
                                        <p:tav tm="0">
                                          <p:val>
                                            <p:strVal val="ppt_w"/>
                                          </p:val>
                                        </p:tav>
                                        <p:tav tm="100000">
                                          <p:val>
                                            <p:fltVal val="0"/>
                                          </p:val>
                                        </p:tav>
                                      </p:tavLst>
                                    </p:anim>
                                    <p:anim calcmode="lin" valueType="num">
                                      <p:cBhvr>
                                        <p:cTn id="21" dur="500"/>
                                        <p:tgtEl>
                                          <p:spTgt spid="3">
                                            <p:txEl>
                                              <p:pRg st="2" end="2"/>
                                            </p:txEl>
                                          </p:spTgt>
                                        </p:tgtEl>
                                        <p:attrNameLst>
                                          <p:attrName>ppt_h</p:attrName>
                                        </p:attrNameLst>
                                      </p:cBhvr>
                                      <p:tavLst>
                                        <p:tav tm="0">
                                          <p:val>
                                            <p:strVal val="ppt_h"/>
                                          </p:val>
                                        </p:tav>
                                        <p:tav tm="100000">
                                          <p:val>
                                            <p:fltVal val="0"/>
                                          </p:val>
                                        </p:tav>
                                      </p:tavLst>
                                    </p:anim>
                                    <p:animEffect transition="out" filter="fade">
                                      <p:cBhvr>
                                        <p:cTn id="22" dur="500"/>
                                        <p:tgtEl>
                                          <p:spTgt spid="3">
                                            <p:txEl>
                                              <p:pRg st="2" end="2"/>
                                            </p:txEl>
                                          </p:spTgt>
                                        </p:tgtEl>
                                      </p:cBhvr>
                                    </p:animEffect>
                                    <p:set>
                                      <p:cBhvr>
                                        <p:cTn id="23"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ΤΕΧΝΙΚΕΣ ΑΦΗΓΗΣΗΣ</a:t>
            </a:r>
          </a:p>
        </p:txBody>
      </p:sp>
      <p:sp>
        <p:nvSpPr>
          <p:cNvPr id="3" name="Content Placeholder 2"/>
          <p:cNvSpPr>
            <a:spLocks noGrp="1"/>
          </p:cNvSpPr>
          <p:nvPr>
            <p:ph idx="1"/>
          </p:nvPr>
        </p:nvSpPr>
        <p:spPr>
          <a:xfrm>
            <a:off x="765820" y="1905000"/>
            <a:ext cx="10945216" cy="4267200"/>
          </a:xfrm>
        </p:spPr>
        <p:txBody>
          <a:bodyPr/>
          <a:lstStyle/>
          <a:p>
            <a:r>
              <a:rPr lang="el-GR" dirty="0"/>
              <a:t>Αφήγηση(«το αγόρι μάζεψε την πραγμάτεια του....και λίγα κατοστάρικα»)</a:t>
            </a:r>
          </a:p>
          <a:p>
            <a:r>
              <a:rPr lang="el-GR" dirty="0"/>
              <a:t>Περιγραφή(«Μόλις το φανάρι γινόταν πράσινο... Που έπεφτε από το πρωί»)</a:t>
            </a:r>
          </a:p>
          <a:p>
            <a:r>
              <a:rPr lang="el-GR" dirty="0"/>
              <a:t>Διάλογος</a:t>
            </a:r>
          </a:p>
          <a:p>
            <a:r>
              <a:rPr lang="el-GR" dirty="0"/>
              <a:t>Σχόλιο του αφηγητή(«ποιος ξέρει τι είχαν δει τα μάτια του...»)</a:t>
            </a:r>
          </a:p>
          <a:p>
            <a:endParaRPr lang="el-GR" dirty="0"/>
          </a:p>
        </p:txBody>
      </p:sp>
    </p:spTree>
    <p:extLst>
      <p:ext uri="{BB962C8B-B14F-4D97-AF65-F5344CB8AC3E}">
        <p14:creationId xmlns:p14="http://schemas.microsoft.com/office/powerpoint/2010/main" val="224772978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ΓΛΩΣΣΑ/ ΥΦΟΣ/ ΕΚΦΡΑΣΤΙΚΑ ΜΕΣΑ</a:t>
            </a:r>
          </a:p>
        </p:txBody>
      </p:sp>
      <p:sp>
        <p:nvSpPr>
          <p:cNvPr id="3" name="Content Placeholder 2"/>
          <p:cNvSpPr>
            <a:spLocks noGrp="1"/>
          </p:cNvSpPr>
          <p:nvPr>
            <p:ph idx="1"/>
          </p:nvPr>
        </p:nvSpPr>
        <p:spPr>
          <a:xfrm>
            <a:off x="693812" y="1700808"/>
            <a:ext cx="10873208" cy="5040560"/>
          </a:xfrm>
        </p:spPr>
        <p:txBody>
          <a:bodyPr>
            <a:normAutofit fontScale="92500" lnSpcReduction="10000"/>
          </a:bodyPr>
          <a:lstStyle/>
          <a:p>
            <a:r>
              <a:rPr lang="el-GR" dirty="0"/>
              <a:t>Η γλώσσα του κειμένου είναι απλή, κατανοητή</a:t>
            </a:r>
          </a:p>
          <a:p>
            <a:r>
              <a:rPr lang="el-GR" dirty="0"/>
              <a:t>Το ύφος του κειμένου είναι άμεσο, απλό, φυσικό.</a:t>
            </a:r>
          </a:p>
          <a:p>
            <a:r>
              <a:rPr lang="el-GR" dirty="0"/>
              <a:t>Εκφραστικά μέσα:</a:t>
            </a:r>
          </a:p>
          <a:p>
            <a:r>
              <a:rPr lang="el-GR" dirty="0"/>
              <a:t>Μεταφορά(«τ’ αυτοκίνητα χιμούσαν»)</a:t>
            </a:r>
          </a:p>
          <a:p>
            <a:r>
              <a:rPr lang="el-GR" dirty="0"/>
              <a:t>Προσωποποίηση(«το φεγγάρι, ασημένιο, κυνηγιόταν με τα σύννεφα στον ουρανό»)</a:t>
            </a:r>
          </a:p>
          <a:p>
            <a:r>
              <a:rPr lang="el-GR" dirty="0"/>
              <a:t>Ειρωνεία(«και πόσα είχε διδαχθεί από τη «φιλανθρωπία των ανθρώπων»»)</a:t>
            </a:r>
          </a:p>
          <a:p>
            <a:r>
              <a:rPr lang="el-GR" dirty="0"/>
              <a:t>Υπερβολή(«δεν άφησε ούτε ψίχουλο»)</a:t>
            </a:r>
          </a:p>
          <a:p>
            <a:r>
              <a:rPr lang="el-GR" dirty="0"/>
              <a:t>Αποσιώπηση(«Έλα μέσα να ζεσταθείς...»)</a:t>
            </a:r>
          </a:p>
          <a:p>
            <a:r>
              <a:rPr lang="el-GR" dirty="0"/>
              <a:t>Ασύνδετο </a:t>
            </a:r>
          </a:p>
          <a:p>
            <a:r>
              <a:rPr lang="el-GR" dirty="0"/>
              <a:t>Εικόνες- οπτικές,οσφρητικές,ακουστικές.</a:t>
            </a:r>
          </a:p>
          <a:p>
            <a:endParaRPr lang="el-GR" dirty="0"/>
          </a:p>
        </p:txBody>
      </p:sp>
    </p:spTree>
    <p:extLst>
      <p:ext uri="{BB962C8B-B14F-4D97-AF65-F5344CB8AC3E}">
        <p14:creationId xmlns:p14="http://schemas.microsoft.com/office/powerpoint/2010/main" val="3514831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828" y="274638"/>
            <a:ext cx="9828584" cy="1020762"/>
          </a:xfrm>
        </p:spPr>
        <p:txBody>
          <a:bodyPr/>
          <a:lstStyle/>
          <a:p>
            <a:r>
              <a:rPr lang="el-GR" dirty="0"/>
              <a:t>ΜΗΝΥΜΑ</a:t>
            </a:r>
          </a:p>
        </p:txBody>
      </p:sp>
      <p:sp>
        <p:nvSpPr>
          <p:cNvPr id="3" name="Content Placeholder 2"/>
          <p:cNvSpPr>
            <a:spLocks noGrp="1"/>
          </p:cNvSpPr>
          <p:nvPr>
            <p:ph idx="1"/>
          </p:nvPr>
        </p:nvSpPr>
        <p:spPr>
          <a:xfrm>
            <a:off x="837828" y="1700808"/>
            <a:ext cx="10729192" cy="4896544"/>
          </a:xfrm>
        </p:spPr>
        <p:txBody>
          <a:bodyPr>
            <a:normAutofit lnSpcReduction="10000"/>
          </a:bodyPr>
          <a:lstStyle/>
          <a:p>
            <a:pPr algn="just"/>
            <a:r>
              <a:rPr lang="el-GR" dirty="0"/>
              <a:t>Το παράδειγμα του Κωνσταντή αντιπροσωπεύει την απάνθρωπη πραγματικότητα που βιώνουν εκατομμύρια παιδιών στο σύγχρονο κόσμο, τα οποία όχι μόνο στερούνται της κάλυψης βασικών αναγκών τους, αλλά υποχρεώνονται να δουλέψουν υπό άθλιες συνθήκες σε επικίνδυνες συχνά εργασίες. Στην περίπτωση του Κωνσταντή το πρόβλημα έχει δύο όψεις, καθώς είναι παιδί ξένης εθνικότητας και υφίσταται επιπλέον τις αρνητικές επιπτώσεις αυτού του δεδομένου. </a:t>
            </a:r>
          </a:p>
          <a:p>
            <a:pPr algn="just"/>
            <a:r>
              <a:rPr lang="el-GR" dirty="0"/>
              <a:t>Για την αντιμετώπιση του παγκόσμιου φαινομένου της παραμέλησης και εκμετάλλευσης ανηλίκων, η </a:t>
            </a:r>
            <a:r>
              <a:rPr lang="en-US" dirty="0"/>
              <a:t>UNICEF</a:t>
            </a:r>
            <a:r>
              <a:rPr lang="el-GR" dirty="0"/>
              <a:t> σε συνεργασία ΄με την πολωνική κυβέρνηση κατάρτισε τη Σύμβαση για τα Δικαιώματα του Παιδιού, τον πρώτο παγκόσμιο νομικά δεσμευτικό κώδικα για τα δικαιώματα που όλα τα παιδιά πρέπει να απολαμβάνουν. Η Σύμβαση θέτει στοιχειώδεις αρχές για την ευημερία των παιδιών σε όλον τον κόσμο και αποτελείται από 54 άρθρα. Υιοθετήθηκε ομόφωνα από τη Γενική Συνέλευση του ΟΗΕ και τέθηκε σε ισχύ το 1990.</a:t>
            </a:r>
          </a:p>
        </p:txBody>
      </p:sp>
    </p:spTree>
    <p:extLst>
      <p:ext uri="{BB962C8B-B14F-4D97-AF65-F5344CB8AC3E}">
        <p14:creationId xmlns:p14="http://schemas.microsoft.com/office/powerpoint/2010/main" val="407476251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0F09A44C-857D-42FD-9219-94A36248C2C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Chalkboard education presentation (widescreen)</Template>
  <TotalTime>8</TotalTime>
  <Words>727</Words>
  <Application>Microsoft Office PowerPoint</Application>
  <PresentationFormat>Προσαρμογή</PresentationFormat>
  <Paragraphs>36</Paragraphs>
  <Slides>9</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9</vt:i4>
      </vt:variant>
    </vt:vector>
  </HeadingPairs>
  <TitlesOfParts>
    <vt:vector size="13" baseType="lpstr">
      <vt:lpstr>Arial</vt:lpstr>
      <vt:lpstr>Consolas</vt:lpstr>
      <vt:lpstr>Corbel</vt:lpstr>
      <vt:lpstr>Chalkboard 16x9</vt:lpstr>
      <vt:lpstr>ΛΙΤΣΑ ΨΑΡΑΥΤΗ</vt:lpstr>
      <vt:lpstr>ΠΕΡΙΛΗΨΗ</vt:lpstr>
      <vt:lpstr>ΘΕΜΑ- ΠΡΟΣΩΠΑ</vt:lpstr>
      <vt:lpstr>ΔΟΜΗ</vt:lpstr>
      <vt:lpstr>ΧΑΡΑΚΤΗΡΙΣΜΟΣ ΠΡΟΣΩΠΩΝ</vt:lpstr>
      <vt:lpstr>ΧΡΟΝΟΣ/ ΤΟΠΟΣ</vt:lpstr>
      <vt:lpstr>ΤΕΧΝΙΚΕΣ ΑΦΗΓΗΣΗΣ</vt:lpstr>
      <vt:lpstr>ΓΛΩΣΣΑ/ ΥΦΟΣ/ ΕΚΦΡΑΣΤΙΚΑ ΜΕΣΑ</vt:lpstr>
      <vt:lpstr>ΜΗΝΥΜΑ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Νικος</cp:lastModifiedBy>
  <cp:revision>2</cp:revision>
  <dcterms:created xsi:type="dcterms:W3CDTF">2016-03-18T16:22:06Z</dcterms:created>
  <dcterms:modified xsi:type="dcterms:W3CDTF">2025-11-24T15:30:56Z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TC028048469991</vt:lpwstr>
  </property>
</Properties>
</file>