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2" r:id="rId6"/>
    <p:sldId id="263" r:id="rId7"/>
    <p:sldId id="260" r:id="rId8"/>
    <p:sldId id="261" r:id="rId9"/>
    <p:sldId id="264" r:id="rId1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92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7" name="6 - Ορθογώνιο"/>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57C9802-F0E3-4154-A863-B093E6D1F5CF}" type="datetimeFigureOut">
              <a:rPr lang="el-GR" smtClean="0"/>
              <a:t>27/4/2014</a:t>
            </a:fld>
            <a:endParaRPr lang="el-GR"/>
          </a:p>
        </p:txBody>
      </p:sp>
      <p:sp>
        <p:nvSpPr>
          <p:cNvPr id="17" name="16 - Θέση υποσέλιδου"/>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l-GR"/>
          </a:p>
        </p:txBody>
      </p:sp>
      <p:sp>
        <p:nvSpPr>
          <p:cNvPr id="29"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fld id="{EC1A9FAA-EA00-4523-8035-1EAA455BA6A2}"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157C9802-F0E3-4154-A863-B093E6D1F5CF}" type="datetimeFigureOut">
              <a:rPr lang="el-GR" smtClean="0"/>
              <a:t>27/4/2014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C1A9FAA-EA00-4523-8035-1EAA455BA6A2}"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1"/>
      </p:bgRef>
    </p:bg>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609600"/>
            <a:ext cx="2057400" cy="55165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6553200" y="6248402"/>
            <a:ext cx="2209800" cy="365125"/>
          </a:xfrm>
        </p:spPr>
        <p:txBody>
          <a:bodyPr/>
          <a:lstStyle/>
          <a:p>
            <a:fld id="{157C9802-F0E3-4154-A863-B093E6D1F5CF}" type="datetimeFigureOut">
              <a:rPr lang="el-GR" smtClean="0"/>
              <a:t>27/4/2014</a:t>
            </a:fld>
            <a:endParaRPr lang="el-GR"/>
          </a:p>
        </p:txBody>
      </p:sp>
      <p:sp>
        <p:nvSpPr>
          <p:cNvPr id="5" name="4 - Θέση υποσέλιδου"/>
          <p:cNvSpPr>
            <a:spLocks noGrp="1"/>
          </p:cNvSpPr>
          <p:nvPr>
            <p:ph type="ftr" sz="quarter" idx="11"/>
          </p:nvPr>
        </p:nvSpPr>
        <p:spPr>
          <a:xfrm>
            <a:off x="457201" y="6248207"/>
            <a:ext cx="5573483" cy="365125"/>
          </a:xfrm>
        </p:spPr>
        <p:txBody>
          <a:bodyPr/>
          <a:lstStyle/>
          <a:p>
            <a:endParaRPr lang="el-GR"/>
          </a:p>
        </p:txBody>
      </p:sp>
      <p:sp>
        <p:nvSpPr>
          <p:cNvPr id="7" name="6 - Ορθογώνιο"/>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rot="5400000">
            <a:off x="5989638" y="144462"/>
            <a:ext cx="533400" cy="244476"/>
          </a:xfrm>
        </p:spPr>
        <p:txBody>
          <a:bodyPr/>
          <a:lstStyle/>
          <a:p>
            <a:fld id="{EC1A9FAA-EA00-4523-8035-1EAA455BA6A2}"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157C9802-F0E3-4154-A863-B093E6D1F5CF}" type="datetimeFigureOut">
              <a:rPr lang="el-GR" smtClean="0"/>
              <a:t>27/4/2014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lvl1pPr>
              <a:defRPr>
                <a:solidFill>
                  <a:srgbClr val="FFFFFF"/>
                </a:solidFill>
              </a:defRPr>
            </a:lvl1pPr>
          </a:lstStyle>
          <a:p>
            <a:fld id="{EC1A9FAA-EA00-4523-8035-1EAA455BA6A2}" type="slidenum">
              <a:rPr lang="el-GR" smtClean="0"/>
              <a:t>‹#›</a:t>
            </a:fld>
            <a:endParaRPr lang="el-GR"/>
          </a:p>
        </p:txBody>
      </p:sp>
      <p:sp>
        <p:nvSpPr>
          <p:cNvPr id="8" name="7 - Θέση περιεχομένου"/>
          <p:cNvSpPr>
            <a:spLocks noGrp="1"/>
          </p:cNvSpPr>
          <p:nvPr>
            <p:ph sz="quarter" idx="1"/>
          </p:nvPr>
        </p:nvSpPr>
        <p:spPr>
          <a:xfrm>
            <a:off x="612648" y="1600200"/>
            <a:ext cx="8153400" cy="44958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7" name="6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Kλικ για επεξεργασία του τίτλου</a:t>
            </a:r>
            <a:endParaRPr kumimoji="0" lang="en-US"/>
          </a:p>
        </p:txBody>
      </p:sp>
      <p:sp>
        <p:nvSpPr>
          <p:cNvPr id="12" name="11 - Θέση ημερομηνίας"/>
          <p:cNvSpPr>
            <a:spLocks noGrp="1"/>
          </p:cNvSpPr>
          <p:nvPr>
            <p:ph type="dt" sz="half" idx="10"/>
          </p:nvPr>
        </p:nvSpPr>
        <p:spPr/>
        <p:txBody>
          <a:bodyPr/>
          <a:lstStyle/>
          <a:p>
            <a:fld id="{157C9802-F0E3-4154-A863-B093E6D1F5CF}" type="datetimeFigureOut">
              <a:rPr lang="el-GR" smtClean="0"/>
              <a:t>27/4/2014</a:t>
            </a:fld>
            <a:endParaRPr lang="el-GR"/>
          </a:p>
        </p:txBody>
      </p:sp>
      <p:sp>
        <p:nvSpPr>
          <p:cNvPr id="13" name="12 - Θέση αριθμού διαφάνειας"/>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EC1A9FAA-EA00-4523-8035-1EAA455BA6A2}" type="slidenum">
              <a:rPr lang="el-GR" smtClean="0"/>
              <a:t>‹#›</a:t>
            </a:fld>
            <a:endParaRPr lang="el-GR"/>
          </a:p>
        </p:txBody>
      </p:sp>
      <p:sp>
        <p:nvSpPr>
          <p:cNvPr id="14" name="13 - Θέση υποσέλιδου"/>
          <p:cNvSpPr>
            <a:spLocks noGrp="1"/>
          </p:cNvSpPr>
          <p:nvPr>
            <p:ph type="ftr" sz="quarter" idx="12"/>
          </p:nvPr>
        </p:nvSpPr>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9" name="8 - Θέση περιεχομένου"/>
          <p:cNvSpPr>
            <a:spLocks noGrp="1"/>
          </p:cNvSpPr>
          <p:nvPr>
            <p:ph sz="quarter" idx="1"/>
          </p:nvPr>
        </p:nvSpPr>
        <p:spPr>
          <a:xfrm>
            <a:off x="609600"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844901"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7 - Θέση ημερομηνίας"/>
          <p:cNvSpPr>
            <a:spLocks noGrp="1"/>
          </p:cNvSpPr>
          <p:nvPr>
            <p:ph type="dt" sz="half" idx="15"/>
          </p:nvPr>
        </p:nvSpPr>
        <p:spPr/>
        <p:txBody>
          <a:bodyPr rtlCol="0"/>
          <a:lstStyle/>
          <a:p>
            <a:fld id="{157C9802-F0E3-4154-A863-B093E6D1F5CF}" type="datetimeFigureOut">
              <a:rPr lang="el-GR" smtClean="0"/>
              <a:t>27/4/2014</a:t>
            </a:fld>
            <a:endParaRPr lang="el-GR"/>
          </a:p>
        </p:txBody>
      </p:sp>
      <p:sp>
        <p:nvSpPr>
          <p:cNvPr id="10" name="9 - Θέση αριθμού διαφάνειας"/>
          <p:cNvSpPr>
            <a:spLocks noGrp="1"/>
          </p:cNvSpPr>
          <p:nvPr>
            <p:ph type="sldNum" sz="quarter" idx="16"/>
          </p:nvPr>
        </p:nvSpPr>
        <p:spPr/>
        <p:txBody>
          <a:bodyPr rtlCol="0"/>
          <a:lstStyle/>
          <a:p>
            <a:fld id="{EC1A9FAA-EA00-4523-8035-1EAA455BA6A2}" type="slidenum">
              <a:rPr lang="el-GR" smtClean="0"/>
              <a:t>‹#›</a:t>
            </a:fld>
            <a:endParaRPr lang="el-GR"/>
          </a:p>
        </p:txBody>
      </p:sp>
      <p:sp>
        <p:nvSpPr>
          <p:cNvPr id="12" name="11 - Θέση υποσέλιδου"/>
          <p:cNvSpPr>
            <a:spLocks noGrp="1"/>
          </p:cNvSpPr>
          <p:nvPr>
            <p:ph type="ftr" sz="quarter" idx="17"/>
          </p:nvPr>
        </p:nvSpPr>
        <p:spPr/>
        <p:txBody>
          <a:bodyPr rtlCol="0"/>
          <a:lstStyle/>
          <a:p>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nchor="ctr"/>
          <a:lstStyle>
            <a:lvl1pPr>
              <a:defRPr/>
            </a:lvl1pPr>
          </a:lstStyle>
          <a:p>
            <a:r>
              <a:rPr kumimoji="0" lang="el-GR" smtClean="0"/>
              <a:t>Kλικ για επεξεργασία του τίτλου</a:t>
            </a:r>
            <a:endParaRPr kumimoji="0" lang="en-US"/>
          </a:p>
        </p:txBody>
      </p:sp>
      <p:sp>
        <p:nvSpPr>
          <p:cNvPr id="11" name="10 - Θέση περιεχομένου"/>
          <p:cNvSpPr>
            <a:spLocks noGrp="1"/>
          </p:cNvSpPr>
          <p:nvPr>
            <p:ph sz="quarter" idx="2"/>
          </p:nvPr>
        </p:nvSpPr>
        <p:spPr>
          <a:xfrm>
            <a:off x="609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800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5"/>
          </p:nvPr>
        </p:nvSpPr>
        <p:spPr/>
        <p:txBody>
          <a:bodyPr rtlCol="0"/>
          <a:lstStyle/>
          <a:p>
            <a:fld id="{157C9802-F0E3-4154-A863-B093E6D1F5CF}" type="datetimeFigureOut">
              <a:rPr lang="el-GR" smtClean="0"/>
              <a:t>27/4/2014</a:t>
            </a:fld>
            <a:endParaRPr lang="el-GR"/>
          </a:p>
        </p:txBody>
      </p:sp>
      <p:sp>
        <p:nvSpPr>
          <p:cNvPr id="12" name="11 - Θέση αριθμού διαφάνειας"/>
          <p:cNvSpPr>
            <a:spLocks noGrp="1"/>
          </p:cNvSpPr>
          <p:nvPr>
            <p:ph type="sldNum" sz="quarter" idx="16"/>
          </p:nvPr>
        </p:nvSpPr>
        <p:spPr/>
        <p:txBody>
          <a:bodyPr rtlCol="0"/>
          <a:lstStyle/>
          <a:p>
            <a:fld id="{EC1A9FAA-EA00-4523-8035-1EAA455BA6A2}" type="slidenum">
              <a:rPr lang="el-GR" smtClean="0"/>
              <a:t>‹#›</a:t>
            </a:fld>
            <a:endParaRPr lang="el-GR"/>
          </a:p>
        </p:txBody>
      </p:sp>
      <p:sp>
        <p:nvSpPr>
          <p:cNvPr id="14" name="13 - Θέση υποσέλιδου"/>
          <p:cNvSpPr>
            <a:spLocks noGrp="1"/>
          </p:cNvSpPr>
          <p:nvPr>
            <p:ph type="ftr" sz="quarter" idx="17"/>
          </p:nvPr>
        </p:nvSpPr>
        <p:spPr/>
        <p:txBody>
          <a:bodyPr rtlCol="0"/>
          <a:lstStyle/>
          <a:p>
            <a:endParaRPr lang="el-GR"/>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157C9802-F0E3-4154-A863-B093E6D1F5CF}" type="datetimeFigureOut">
              <a:rPr lang="el-GR" smtClean="0"/>
              <a:t>27/4/2014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lvl1pPr>
              <a:defRPr>
                <a:solidFill>
                  <a:srgbClr val="FFFFFF"/>
                </a:solidFill>
              </a:defRPr>
            </a:lvl1pPr>
          </a:lstStyle>
          <a:p>
            <a:fld id="{EC1A9FAA-EA00-4523-8035-1EAA455BA6A2}"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57C9802-F0E3-4154-A863-B093E6D1F5CF}" type="datetimeFigureOut">
              <a:rPr lang="el-GR" smtClean="0"/>
              <a:t>27/4/2014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fld id="{EC1A9FAA-EA00-4523-8035-1EAA455BA6A2}"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nchor="ctr"/>
          <a:lstStyle>
            <a:lvl1pPr algn="l">
              <a:buNone/>
              <a:defRPr sz="4400" b="0"/>
            </a:lvl1p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157C9802-F0E3-4154-A863-B093E6D1F5CF}" type="datetimeFigureOut">
              <a:rPr lang="el-GR" smtClean="0"/>
              <a:t>27/4/2014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lvl1pPr>
              <a:defRPr>
                <a:solidFill>
                  <a:srgbClr val="FFFFFF"/>
                </a:solidFill>
              </a:defRPr>
            </a:lvl1pPr>
          </a:lstStyle>
          <a:p>
            <a:fld id="{EC1A9FAA-EA00-4523-8035-1EAA455BA6A2}" type="slidenum">
              <a:rPr lang="el-GR" smtClean="0"/>
              <a:t>‹#›</a:t>
            </a:fld>
            <a:endParaRPr lang="el-GR"/>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9" name="8 - Θέση περιεχομένου"/>
          <p:cNvSpPr>
            <a:spLocks noGrp="1"/>
          </p:cNvSpPr>
          <p:nvPr>
            <p:ph sz="quarter" idx="1"/>
          </p:nvPr>
        </p:nvSpPr>
        <p:spPr>
          <a:xfrm>
            <a:off x="2362200" y="1752600"/>
            <a:ext cx="6400800" cy="44196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3">
        <a:schemeClr val="bg2"/>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Kλικ για επεξεργασία του τίτλου</a:t>
            </a:r>
            <a:endParaRPr kumimoji="0" lang="en-US"/>
          </a:p>
        </p:txBody>
      </p:sp>
      <p:sp>
        <p:nvSpPr>
          <p:cNvPr id="11" name="10 - Ορθογώνιο"/>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Θέση ημερομηνίας"/>
          <p:cNvSpPr>
            <a:spLocks noGrp="1"/>
          </p:cNvSpPr>
          <p:nvPr>
            <p:ph type="dt" sz="half" idx="10"/>
          </p:nvPr>
        </p:nvSpPr>
        <p:spPr>
          <a:xfrm>
            <a:off x="6248400" y="6248400"/>
            <a:ext cx="2667000" cy="365125"/>
          </a:xfrm>
        </p:spPr>
        <p:txBody>
          <a:bodyPr rtlCol="0"/>
          <a:lstStyle/>
          <a:p>
            <a:fld id="{157C9802-F0E3-4154-A863-B093E6D1F5CF}" type="datetimeFigureOut">
              <a:rPr lang="el-GR" smtClean="0"/>
              <a:t>27/4/2014</a:t>
            </a:fld>
            <a:endParaRPr lang="el-GR"/>
          </a:p>
        </p:txBody>
      </p:sp>
      <p:sp>
        <p:nvSpPr>
          <p:cNvPr id="13" name="12 - Θέση αριθμού διαφάνειας"/>
          <p:cNvSpPr>
            <a:spLocks noGrp="1"/>
          </p:cNvSpPr>
          <p:nvPr>
            <p:ph type="sldNum" sz="quarter" idx="11"/>
          </p:nvPr>
        </p:nvSpPr>
        <p:spPr>
          <a:xfrm>
            <a:off x="0" y="4667249"/>
            <a:ext cx="1447800" cy="663578"/>
          </a:xfrm>
        </p:spPr>
        <p:txBody>
          <a:bodyPr rtlCol="0"/>
          <a:lstStyle>
            <a:lvl1pPr>
              <a:defRPr sz="2800"/>
            </a:lvl1pPr>
          </a:lstStyle>
          <a:p>
            <a:fld id="{EC1A9FAA-EA00-4523-8035-1EAA455BA6A2}" type="slidenum">
              <a:rPr lang="el-GR" smtClean="0"/>
              <a:t>‹#›</a:t>
            </a:fld>
            <a:endParaRPr lang="el-GR"/>
          </a:p>
        </p:txBody>
      </p:sp>
      <p:sp>
        <p:nvSpPr>
          <p:cNvPr id="14" name="13 - Θέση υποσέλιδου"/>
          <p:cNvSpPr>
            <a:spLocks noGrp="1"/>
          </p:cNvSpPr>
          <p:nvPr>
            <p:ph type="ftr" sz="quarter" idx="12"/>
          </p:nvPr>
        </p:nvSpPr>
        <p:spPr>
          <a:xfrm>
            <a:off x="1600200" y="6248206"/>
            <a:ext cx="4572000" cy="365125"/>
          </a:xfrm>
        </p:spPr>
        <p:txBody>
          <a:bodyPr rtlCol="0"/>
          <a:lstStyle/>
          <a:p>
            <a:endParaRPr lang="el-GR"/>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57C9802-F0E3-4154-A863-B093E6D1F5CF}" type="datetimeFigureOut">
              <a:rPr lang="el-GR" smtClean="0"/>
              <a:t>27/4/2014</a:t>
            </a:fld>
            <a:endParaRPr lang="el-GR"/>
          </a:p>
        </p:txBody>
      </p:sp>
      <p:sp>
        <p:nvSpPr>
          <p:cNvPr id="3" name="2 - Θέση υποσέλιδου"/>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l-GR"/>
          </a:p>
        </p:txBody>
      </p:sp>
      <p:sp>
        <p:nvSpPr>
          <p:cNvPr id="7" name="6 - Ορθογώνιο"/>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EC1A9FAA-EA00-4523-8035-1EAA455BA6A2}"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l-GR" dirty="0" smtClean="0"/>
              <a:t>ΚΕΙΜΕΝΑ ΝΕΟΕΛΛΗΝΙΚΗΣ ΛΟΓΟΤΕΧΝΙΑΣ Α’ ΓΥΜΝΑΣΙΟΥ</a:t>
            </a:r>
            <a:endParaRPr lang="el-GR" dirty="0"/>
          </a:p>
        </p:txBody>
      </p:sp>
      <p:sp>
        <p:nvSpPr>
          <p:cNvPr id="3" name="2 - Υπότιτλος"/>
          <p:cNvSpPr>
            <a:spLocks noGrp="1"/>
          </p:cNvSpPr>
          <p:nvPr>
            <p:ph type="subTitle" idx="1"/>
          </p:nvPr>
        </p:nvSpPr>
        <p:spPr/>
        <p:txBody>
          <a:bodyPr/>
          <a:lstStyle/>
          <a:p>
            <a:r>
              <a:rPr lang="el-GR" dirty="0" err="1" smtClean="0"/>
              <a:t>Άντον</a:t>
            </a:r>
            <a:r>
              <a:rPr lang="el-GR" dirty="0" smtClean="0"/>
              <a:t> </a:t>
            </a:r>
            <a:r>
              <a:rPr lang="el-GR" dirty="0" err="1" smtClean="0"/>
              <a:t>Τσέχωφ</a:t>
            </a:r>
            <a:r>
              <a:rPr lang="el-GR" dirty="0" smtClean="0"/>
              <a:t>, ο </a:t>
            </a:r>
            <a:r>
              <a:rPr lang="el-GR" dirty="0" err="1" smtClean="0"/>
              <a:t>Βάνκας</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ΖΩΗ-ΕΡΓΟ-ΚΡΙΤΙΚΗ</a:t>
            </a:r>
            <a:endParaRPr lang="el-GR" dirty="0"/>
          </a:p>
        </p:txBody>
      </p:sp>
      <p:sp>
        <p:nvSpPr>
          <p:cNvPr id="3" name="2 - Θέση περιεχομένου"/>
          <p:cNvSpPr>
            <a:spLocks noGrp="1"/>
          </p:cNvSpPr>
          <p:nvPr>
            <p:ph sz="quarter" idx="1"/>
          </p:nvPr>
        </p:nvSpPr>
        <p:spPr>
          <a:xfrm>
            <a:off x="251520" y="1600200"/>
            <a:ext cx="8568952" cy="4925144"/>
          </a:xfrm>
        </p:spPr>
        <p:txBody>
          <a:bodyPr>
            <a:normAutofit fontScale="55000" lnSpcReduction="20000"/>
          </a:bodyPr>
          <a:lstStyle/>
          <a:p>
            <a:pPr algn="just"/>
            <a:r>
              <a:rPr lang="el-GR" dirty="0" smtClean="0"/>
              <a:t>Γεννήθηκε το 1860 στο </a:t>
            </a:r>
            <a:r>
              <a:rPr lang="el-GR" dirty="0" err="1" smtClean="0"/>
              <a:t>Ταγκανρόγκ</a:t>
            </a:r>
            <a:r>
              <a:rPr lang="el-GR" dirty="0" smtClean="0"/>
              <a:t> της νότιας Ρωσίας και πέθανε το 1904, σε ηλικία 44 ετών στη Γερμανία από χρόνια φυματίωση</a:t>
            </a:r>
          </a:p>
          <a:p>
            <a:pPr algn="just"/>
            <a:r>
              <a:rPr lang="el-GR" dirty="0" smtClean="0"/>
              <a:t>Τρίτος από τα έξι παιδιά της οικογένειας, σπούδασε Ιατρική στο Πανεπιστήμιο της Μόσχας και παράλληλα εργάζεται σκληρά για να επιβιώσει, γράφοντας χρονογραφήματα, επιφυλλίδες, διηγήματα και νουβέλες που δημοσιεύονται σε διάφορα περιοδικά</a:t>
            </a:r>
          </a:p>
          <a:p>
            <a:pPr algn="just"/>
            <a:r>
              <a:rPr lang="el-GR" dirty="0" smtClean="0"/>
              <a:t>Εργάστηκε ως γιατρός για την ανακούφιση των κατοίκων της υπαίθρου</a:t>
            </a:r>
          </a:p>
          <a:p>
            <a:pPr algn="just"/>
            <a:r>
              <a:rPr lang="el-GR" dirty="0" smtClean="0"/>
              <a:t>Έγινε μέλος της Ακαδημίας των Τεχνών τη Ρωσίας</a:t>
            </a:r>
          </a:p>
          <a:p>
            <a:pPr algn="just"/>
            <a:r>
              <a:rPr lang="el-GR" b="1" dirty="0" smtClean="0"/>
              <a:t>ΕΡΓΟ</a:t>
            </a:r>
          </a:p>
          <a:p>
            <a:pPr algn="just"/>
            <a:r>
              <a:rPr lang="el-GR" dirty="0" smtClean="0"/>
              <a:t>Η στέπα (1888)</a:t>
            </a:r>
          </a:p>
          <a:p>
            <a:pPr algn="just"/>
            <a:r>
              <a:rPr lang="el-GR" dirty="0" smtClean="0"/>
              <a:t>Οι κλέφτες (1890)</a:t>
            </a:r>
          </a:p>
          <a:p>
            <a:pPr algn="just"/>
            <a:r>
              <a:rPr lang="el-GR" dirty="0" smtClean="0"/>
              <a:t>Στην εξορία (1892)</a:t>
            </a:r>
          </a:p>
          <a:p>
            <a:pPr algn="just"/>
            <a:r>
              <a:rPr lang="el-GR" dirty="0" smtClean="0"/>
              <a:t>Ο θάλαμος 6 (1893)</a:t>
            </a:r>
          </a:p>
          <a:p>
            <a:pPr algn="just"/>
            <a:r>
              <a:rPr lang="el-GR" dirty="0" smtClean="0"/>
              <a:t>Ο Γλάρος (1895)</a:t>
            </a:r>
          </a:p>
          <a:p>
            <a:pPr algn="just"/>
            <a:r>
              <a:rPr lang="el-GR" dirty="0" err="1" smtClean="0"/>
              <a:t>Βυσσινόκηπος</a:t>
            </a:r>
            <a:r>
              <a:rPr lang="el-GR" dirty="0" smtClean="0"/>
              <a:t> (1903)</a:t>
            </a:r>
            <a:r>
              <a:rPr lang="el-GR" dirty="0" smtClean="0"/>
              <a:t> </a:t>
            </a:r>
            <a:r>
              <a:rPr lang="el-GR" dirty="0" smtClean="0"/>
              <a:t>κ.α.</a:t>
            </a:r>
          </a:p>
          <a:p>
            <a:pPr algn="just"/>
            <a:r>
              <a:rPr lang="el-GR" b="1" dirty="0" smtClean="0"/>
              <a:t>ΚΡΙΤΙΚΗ</a:t>
            </a:r>
          </a:p>
          <a:p>
            <a:pPr algn="just"/>
            <a:r>
              <a:rPr lang="el-GR" dirty="0" smtClean="0"/>
              <a:t>Στη συγγραφή του ο </a:t>
            </a:r>
            <a:r>
              <a:rPr lang="el-GR" dirty="0" err="1" smtClean="0"/>
              <a:t>Τσέχωφ</a:t>
            </a:r>
            <a:r>
              <a:rPr lang="el-GR" dirty="0" smtClean="0"/>
              <a:t> ήταν λιτός, καίριος και κατάφερε να αποτυπώσει απλά και περιεκτικά τα προσωπικά του βιώματα και να τους προσδώσει παγκόσμιο χαρακτήρα. Εξέφραζε τη θετική πλευρά του ανθρώπου, συνέπασχε με τον αδύναμο και σάρκαζε τον κακό. </a:t>
            </a:r>
          </a:p>
          <a:p>
            <a:endParaRPr lang="el-G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Διήγημα «ο </a:t>
            </a:r>
            <a:r>
              <a:rPr lang="el-GR" dirty="0" err="1" smtClean="0"/>
              <a:t>Βάνκας</a:t>
            </a:r>
            <a:r>
              <a:rPr lang="el-GR" dirty="0" smtClean="0"/>
              <a:t>»</a:t>
            </a:r>
            <a:endParaRPr lang="el-GR" dirty="0"/>
          </a:p>
        </p:txBody>
      </p:sp>
      <p:sp>
        <p:nvSpPr>
          <p:cNvPr id="3" name="2 - Θέση περιεχομένου"/>
          <p:cNvSpPr>
            <a:spLocks noGrp="1"/>
          </p:cNvSpPr>
          <p:nvPr>
            <p:ph sz="quarter" idx="1"/>
          </p:nvPr>
        </p:nvSpPr>
        <p:spPr>
          <a:xfrm>
            <a:off x="251520" y="1600200"/>
            <a:ext cx="8514528" cy="4997152"/>
          </a:xfrm>
        </p:spPr>
        <p:txBody>
          <a:bodyPr>
            <a:normAutofit fontScale="70000" lnSpcReduction="20000"/>
          </a:bodyPr>
          <a:lstStyle/>
          <a:p>
            <a:pPr algn="just"/>
            <a:r>
              <a:rPr lang="el-GR" sz="3100" dirty="0" smtClean="0"/>
              <a:t>Γράφτηκε το 1896</a:t>
            </a:r>
          </a:p>
          <a:p>
            <a:pPr algn="just"/>
            <a:r>
              <a:rPr lang="el-GR" sz="3100" dirty="0" smtClean="0"/>
              <a:t>Ήρωας ο </a:t>
            </a:r>
            <a:r>
              <a:rPr lang="el-GR" sz="3100" dirty="0" err="1" smtClean="0"/>
              <a:t>Βάκνας</a:t>
            </a:r>
            <a:r>
              <a:rPr lang="el-GR" sz="3100" dirty="0" smtClean="0"/>
              <a:t> </a:t>
            </a:r>
            <a:r>
              <a:rPr lang="el-GR" sz="3100" dirty="0" err="1" smtClean="0"/>
              <a:t>Ζούκοφ</a:t>
            </a:r>
            <a:r>
              <a:rPr lang="el-GR" sz="3100" dirty="0" smtClean="0"/>
              <a:t>, ένα εννιάχρονο αγόρι που έχασε τους γονείς του και υποχρεώθηκε να δουλέψει ως μαθητευόμενος τσαγκάρης στη Μόσχα, μακριά από το μοναδικό οικείο του πρόσωπο, τον παππού του. Την παραμονή των Χριστουγέννων γράφει ένα γράμμα στον παππού του, όπου του περιγράφει τα βάσανά του και τον παρακαλεί να τον πάρει πίσω στο χωριό. Οι τραγικές συνθήκες διαβίωσης και εργασίας του παιδιού, σε ένα καθεστώς απάνθρωπης εκμετάλλευσης, σκιαγραφούν τη μελανή πραγματικότητα της παιδικής εκμετάλλευσης, όχι μόνο στη Ρωσία της τσαρικής εποχής, αλλά σε όλα τα μήκη και πλάτη της Γης μέχρι σήμερα. Η ορφάνια και η φτώχεια υποχρεώνουν τον </a:t>
            </a:r>
            <a:r>
              <a:rPr lang="el-GR" sz="3100" dirty="0" err="1" smtClean="0"/>
              <a:t>Βάνκα</a:t>
            </a:r>
            <a:r>
              <a:rPr lang="el-GR" sz="3100" dirty="0" smtClean="0"/>
              <a:t> να στερηθεί την ξεγνοιασιά τη παιδικής ηλικίας. Έτσι αντί για αγάπη και φροντίδα εισπράττει βαναυσότητα και παραμέληση. </a:t>
            </a:r>
          </a:p>
          <a:p>
            <a:pPr algn="just"/>
            <a:r>
              <a:rPr lang="el-GR" sz="3100" dirty="0" smtClean="0"/>
              <a:t>Ο τίτλος του διηγήματος φέρει το όνομα του βασανισμένου μικρού ήρωα, που αποτελεί το διαχρονικό σύμβολο της παιδικής εκμετάλλευσης.</a:t>
            </a:r>
          </a:p>
          <a:p>
            <a:pPr algn="just"/>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ΔΟΜΗ</a:t>
            </a:r>
            <a:endParaRPr lang="el-GR" dirty="0"/>
          </a:p>
        </p:txBody>
      </p:sp>
      <p:sp>
        <p:nvSpPr>
          <p:cNvPr id="3" name="2 - Θέση περιεχομένου"/>
          <p:cNvSpPr>
            <a:spLocks noGrp="1"/>
          </p:cNvSpPr>
          <p:nvPr>
            <p:ph sz="quarter" idx="1"/>
          </p:nvPr>
        </p:nvSpPr>
        <p:spPr>
          <a:xfrm>
            <a:off x="323528" y="1600200"/>
            <a:ext cx="8442520" cy="4997152"/>
          </a:xfrm>
        </p:spPr>
        <p:txBody>
          <a:bodyPr>
            <a:normAutofit/>
          </a:bodyPr>
          <a:lstStyle/>
          <a:p>
            <a:pPr algn="just"/>
            <a:r>
              <a:rPr lang="el-GR" b="1" dirty="0" smtClean="0"/>
              <a:t>Ενότητα πρώτη</a:t>
            </a:r>
            <a:r>
              <a:rPr lang="el-GR" dirty="0" smtClean="0"/>
              <a:t>: «Ο </a:t>
            </a:r>
            <a:r>
              <a:rPr lang="el-GR" dirty="0" err="1" smtClean="0"/>
              <a:t>Βάνκας</a:t>
            </a:r>
            <a:r>
              <a:rPr lang="el-GR" dirty="0" smtClean="0"/>
              <a:t> </a:t>
            </a:r>
            <a:r>
              <a:rPr lang="el-GR" dirty="0" err="1" smtClean="0"/>
              <a:t>Ζούκοφ</a:t>
            </a:r>
            <a:r>
              <a:rPr lang="el-GR" dirty="0" smtClean="0"/>
              <a:t>… εσύ μου απόμεινες.»: ο </a:t>
            </a:r>
            <a:r>
              <a:rPr lang="el-GR" dirty="0" err="1" smtClean="0"/>
              <a:t>Βάνκας</a:t>
            </a:r>
            <a:r>
              <a:rPr lang="el-GR" dirty="0" smtClean="0"/>
              <a:t> και το γράμμα στον παππού</a:t>
            </a:r>
          </a:p>
          <a:p>
            <a:pPr algn="just"/>
            <a:r>
              <a:rPr lang="el-GR" b="1" dirty="0" smtClean="0"/>
              <a:t>Ενότητα δεύτερη</a:t>
            </a:r>
            <a:r>
              <a:rPr lang="el-GR" dirty="0" smtClean="0"/>
              <a:t>: «Ο </a:t>
            </a:r>
            <a:r>
              <a:rPr lang="el-GR" dirty="0" err="1" smtClean="0"/>
              <a:t>Βάνκας</a:t>
            </a:r>
            <a:r>
              <a:rPr lang="el-GR" dirty="0" smtClean="0"/>
              <a:t>… για τις γιορτές.»: ο παππούς</a:t>
            </a:r>
          </a:p>
          <a:p>
            <a:pPr algn="just"/>
            <a:r>
              <a:rPr lang="el-GR" b="1" dirty="0" smtClean="0"/>
              <a:t>Ενότητα τρίτη</a:t>
            </a:r>
            <a:r>
              <a:rPr lang="el-GR" dirty="0" smtClean="0"/>
              <a:t>: «Ο </a:t>
            </a:r>
            <a:r>
              <a:rPr lang="el-GR" dirty="0" err="1" smtClean="0"/>
              <a:t>Βάνκας</a:t>
            </a:r>
            <a:r>
              <a:rPr lang="el-GR" dirty="0" smtClean="0"/>
              <a:t>… αγαπημένε μου παππού, έλα.»: η δυστυχία στη Μόσχα και η περασμένη ευτυχία στο χωριό</a:t>
            </a:r>
          </a:p>
          <a:p>
            <a:pPr algn="just"/>
            <a:r>
              <a:rPr lang="el-GR" b="1" dirty="0" smtClean="0"/>
              <a:t>Ενότητα τέταρτη</a:t>
            </a:r>
            <a:r>
              <a:rPr lang="el-GR" dirty="0" smtClean="0"/>
              <a:t>: « Ο </a:t>
            </a:r>
            <a:r>
              <a:rPr lang="el-GR" dirty="0" err="1" smtClean="0"/>
              <a:t>Βάνκας</a:t>
            </a:r>
            <a:r>
              <a:rPr lang="el-GR" dirty="0" smtClean="0"/>
              <a:t>… την ουρά του.»: </a:t>
            </a:r>
            <a:r>
              <a:rPr lang="el-GR" dirty="0" smtClean="0"/>
              <a:t>μ</a:t>
            </a:r>
            <a:r>
              <a:rPr lang="el-GR" dirty="0" smtClean="0"/>
              <a:t>άταιες ελπίδες</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ΣΧΕΣΗ ΒΑΝΚΑ- ΠΑΠΠΟΥ</a:t>
            </a:r>
            <a:endParaRPr lang="el-GR" dirty="0"/>
          </a:p>
        </p:txBody>
      </p:sp>
      <p:sp>
        <p:nvSpPr>
          <p:cNvPr id="3" name="2 - Θέση περιεχομένου"/>
          <p:cNvSpPr>
            <a:spLocks noGrp="1"/>
          </p:cNvSpPr>
          <p:nvPr>
            <p:ph sz="quarter" idx="1"/>
          </p:nvPr>
        </p:nvSpPr>
        <p:spPr>
          <a:xfrm>
            <a:off x="251520" y="1600200"/>
            <a:ext cx="8514528" cy="4853136"/>
          </a:xfrm>
        </p:spPr>
        <p:txBody>
          <a:bodyPr>
            <a:normAutofit fontScale="92500" lnSpcReduction="20000"/>
          </a:bodyPr>
          <a:lstStyle/>
          <a:p>
            <a:pPr algn="just"/>
            <a:r>
              <a:rPr lang="el-GR" dirty="0" smtClean="0"/>
              <a:t>Ο </a:t>
            </a:r>
            <a:r>
              <a:rPr lang="el-GR" dirty="0" err="1" smtClean="0"/>
              <a:t>Βάνκας</a:t>
            </a:r>
            <a:r>
              <a:rPr lang="el-GR" dirty="0" smtClean="0"/>
              <a:t> έχει χάσει τους γονείς του και ο παππούς του είναι το τελευταίο οικείο πρόσωπο που του έχει απομείνει. </a:t>
            </a:r>
          </a:p>
          <a:p>
            <a:pPr algn="just"/>
            <a:r>
              <a:rPr lang="el-GR" dirty="0" smtClean="0"/>
              <a:t>Είναι πολύ δεμένος μαζί του και αυτό φαίνεται και από τον τρόπο που τον προσφωνεί στο γράμμα αλλά και από τις υποσχέσεις του να τον φροντίζει , αν τον πάρει πίσω μαζί του και θα τον προστατεύει, όταν μεγαλώσει.</a:t>
            </a:r>
          </a:p>
          <a:p>
            <a:pPr algn="just"/>
            <a:r>
              <a:rPr lang="el-GR" dirty="0" smtClean="0"/>
              <a:t>Ο τρόπος που ζωντανεύει την εικόνα του παππού στην αναπόλησή του δείχνει έμμεσα την τρυφερότητα και το θαυμασμό του γι’ αυτόν</a:t>
            </a:r>
          </a:p>
          <a:p>
            <a:pPr algn="just"/>
            <a:r>
              <a:rPr lang="el-GR" dirty="0" smtClean="0"/>
              <a:t>Όλες οι αναμνήσεις τις ζωής του </a:t>
            </a:r>
            <a:r>
              <a:rPr lang="el-GR" dirty="0" err="1" smtClean="0"/>
              <a:t>Βάνκα</a:t>
            </a:r>
            <a:r>
              <a:rPr lang="el-GR" dirty="0" smtClean="0"/>
              <a:t> περιστρέφονται γύρω από τον παππού και τις εμπειρίες που έχει βιώσει μαζί του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ΖΩΗ ΣΤΗ ΜΟΣΧΑ- ΖΩΗ ΣΤΟ ΧΩΡΙΟ</a:t>
            </a:r>
            <a:endParaRPr lang="el-GR" dirty="0"/>
          </a:p>
        </p:txBody>
      </p:sp>
      <p:sp>
        <p:nvSpPr>
          <p:cNvPr id="3" name="2 - Θέση περιεχομένου"/>
          <p:cNvSpPr>
            <a:spLocks noGrp="1"/>
          </p:cNvSpPr>
          <p:nvPr>
            <p:ph sz="quarter" idx="1"/>
          </p:nvPr>
        </p:nvSpPr>
        <p:spPr>
          <a:xfrm>
            <a:off x="395536" y="1600200"/>
            <a:ext cx="8370512" cy="4997152"/>
          </a:xfrm>
        </p:spPr>
        <p:txBody>
          <a:bodyPr>
            <a:normAutofit lnSpcReduction="10000"/>
          </a:bodyPr>
          <a:lstStyle/>
          <a:p>
            <a:pPr algn="just"/>
            <a:r>
              <a:rPr lang="el-GR" dirty="0" smtClean="0"/>
              <a:t>Ο </a:t>
            </a:r>
            <a:r>
              <a:rPr lang="el-GR" dirty="0" err="1" smtClean="0"/>
              <a:t>Βάνκας</a:t>
            </a:r>
            <a:r>
              <a:rPr lang="el-GR" dirty="0" smtClean="0"/>
              <a:t> στο χωριό ζούσε σε ένα περιβάλλον ξεκούραστο, ευχάριστο, διασκεδαστικό που του παρείχε αίσθημα ασφάλειας, στοργή και αγάπη</a:t>
            </a:r>
          </a:p>
          <a:p>
            <a:pPr algn="just"/>
            <a:r>
              <a:rPr lang="el-GR" dirty="0" smtClean="0"/>
              <a:t>Το σκηνικό αυτό αλλάζει ολοκληρωτικά όταν υποχρεώνεται να πάει στην Μόσχα, όπου όχι μόνο εργάζεται εξαντλητικά, αλλά δεν έχει καμία από τις ανέσεις και τις παροχές που απολάμβανε στο χωριό: το φαγητό που του δίνουν είναι λιγοστό, ενώ οι τιμωρίες πολλές και σκληρές αλλά η βασική</a:t>
            </a:r>
            <a:r>
              <a:rPr lang="el-GR" dirty="0" smtClean="0"/>
              <a:t> </a:t>
            </a:r>
            <a:r>
              <a:rPr lang="el-GR" dirty="0" smtClean="0"/>
              <a:t>έλλειψη  είναι αυτή της φροντίδας, της προστασίας, της αγάπης και της συναισθηματικής κάλυψης. </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ΤΟΠΟΣ-ΧΡΟΝΟΣ-ΦΩΝΕΣ-ΑΦΗΓΗΤΗΣ</a:t>
            </a:r>
            <a:endParaRPr lang="el-GR" dirty="0"/>
          </a:p>
        </p:txBody>
      </p:sp>
      <p:sp>
        <p:nvSpPr>
          <p:cNvPr id="3" name="2 - Θέση περιεχομένου"/>
          <p:cNvSpPr>
            <a:spLocks noGrp="1"/>
          </p:cNvSpPr>
          <p:nvPr>
            <p:ph sz="quarter" idx="1"/>
          </p:nvPr>
        </p:nvSpPr>
        <p:spPr>
          <a:xfrm>
            <a:off x="395536" y="1600200"/>
            <a:ext cx="8370512" cy="5069160"/>
          </a:xfrm>
        </p:spPr>
        <p:txBody>
          <a:bodyPr>
            <a:noAutofit/>
          </a:bodyPr>
          <a:lstStyle/>
          <a:p>
            <a:pPr algn="just"/>
            <a:r>
              <a:rPr lang="el-GR" sz="1600" dirty="0" smtClean="0"/>
              <a:t>Τοπικά και χρονικά το διήγημα κινείται σε δύο επίπεδα:</a:t>
            </a:r>
          </a:p>
          <a:p>
            <a:pPr algn="just"/>
            <a:r>
              <a:rPr lang="el-GR" sz="1600" dirty="0" smtClean="0"/>
              <a:t>Αρχικά ο τόπος είναι το τσαγκαράδικο του </a:t>
            </a:r>
            <a:r>
              <a:rPr lang="el-GR" sz="1600" dirty="0" err="1" smtClean="0"/>
              <a:t>Αλιάχιν</a:t>
            </a:r>
            <a:r>
              <a:rPr lang="el-GR" sz="1600" dirty="0" smtClean="0"/>
              <a:t> στη Μόσχα και ο χρόνος η νύχτα της παραμονής των Χριστουγέννων, που ισοδυναμεί με το παρόν της αφήγησης, την ώρα που ο </a:t>
            </a:r>
            <a:r>
              <a:rPr lang="el-GR" sz="1600" dirty="0" err="1" smtClean="0"/>
              <a:t>Βάνκας</a:t>
            </a:r>
            <a:r>
              <a:rPr lang="el-GR" sz="1600" dirty="0" smtClean="0"/>
              <a:t> βρίσκει την ευκαιρία στη μοναξιά του μαγαζιού να γράψει ένα γράμμα στον παππού του. Ο αφηγητής εδώ είναι τριτοπρόσωπος, δε συμμετέχει στην ιστορία που αφηγείται, είναι μη δραματοποιημένος και αποδέκτης της αφήγησης είναι ο αναγνώστης.</a:t>
            </a:r>
          </a:p>
          <a:p>
            <a:pPr algn="just"/>
            <a:r>
              <a:rPr lang="el-GR" sz="1600" dirty="0" smtClean="0"/>
              <a:t>Στο γράμμα ο χρόνος και το τόπος μετατοπίζονται στο παρελθόν, στις ευτυχισμένες μέρες στο χωριό μαζί με τον παππού του στο αρχοντικό των </a:t>
            </a:r>
            <a:r>
              <a:rPr lang="el-GR" sz="1600" dirty="0" err="1" smtClean="0"/>
              <a:t>Ζιβάρεφ</a:t>
            </a:r>
            <a:r>
              <a:rPr lang="el-GR" sz="1600" dirty="0" smtClean="0"/>
              <a:t>.  Εδώ η αφήγηση είναι </a:t>
            </a:r>
            <a:r>
              <a:rPr lang="el-GR" sz="1600" dirty="0" err="1" smtClean="0"/>
              <a:t>πρωτοπρόσωπη</a:t>
            </a:r>
            <a:r>
              <a:rPr lang="el-GR" sz="1600" dirty="0" smtClean="0"/>
              <a:t>, αφηγητής είναι ο </a:t>
            </a:r>
            <a:r>
              <a:rPr lang="el-GR" sz="1600" dirty="0" err="1" smtClean="0"/>
              <a:t>Βάνκα</a:t>
            </a:r>
            <a:r>
              <a:rPr lang="el-GR" sz="1600" dirty="0" smtClean="0"/>
              <a:t>, που μιλάει για τον εαυτό του και τα βάσανα της ζωής του και αποδέκτης είναι ο παππούς του.</a:t>
            </a:r>
          </a:p>
          <a:p>
            <a:pPr algn="just"/>
            <a:r>
              <a:rPr lang="el-GR" sz="1600" dirty="0" smtClean="0"/>
              <a:t>Οι αναδρομές στο παρελθόν του </a:t>
            </a:r>
            <a:r>
              <a:rPr lang="el-GR" sz="1600" dirty="0" err="1" smtClean="0"/>
              <a:t>Βάνκα</a:t>
            </a:r>
            <a:r>
              <a:rPr lang="el-GR" sz="1600" dirty="0" smtClean="0"/>
              <a:t> τονίζουν τη δυστυχία του παρόντος, όχι μόνο τη νύχτα της παραμονής των Χριστουγέννων αλλά γενικότερα το διάστημα της παραμονής του </a:t>
            </a:r>
            <a:r>
              <a:rPr lang="el-GR" sz="1600" dirty="0" err="1" smtClean="0"/>
              <a:t>Βάνκα</a:t>
            </a:r>
            <a:r>
              <a:rPr lang="el-GR" sz="1600" dirty="0" smtClean="0"/>
              <a:t> στη Μόσχα, όπου βιώνει τις στερήσεις, την κακομεταχείριση. Εκφέρονται σε χρόνο ενεστώτα για να ζωντανέψει ο συγγραφέας στα μάτια του αναγνώστη όλα αυτά που ζωντανεύουν στη μνήμη του </a:t>
            </a:r>
            <a:r>
              <a:rPr lang="el-GR" sz="1600" dirty="0" err="1" smtClean="0"/>
              <a:t>Βάνκα</a:t>
            </a:r>
            <a:r>
              <a:rPr lang="el-GR" sz="1600" dirty="0" smtClean="0"/>
              <a:t>. Έτσι ο συγγραφέας καταφέρνει να δώσει θεατρική ζωντάνια στην αφήγηση και να προκαλέσει τη συμμετοχή του αναγνώστη.   </a:t>
            </a:r>
          </a:p>
          <a:p>
            <a:pPr algn="just"/>
            <a:r>
              <a:rPr lang="el-GR" sz="1600" dirty="0" smtClean="0"/>
              <a:t>Οι κύριες φωνές που ακούγονται στο κείμενο είναι του αφηγητή και του </a:t>
            </a:r>
            <a:r>
              <a:rPr lang="el-GR" sz="1600" dirty="0" err="1" smtClean="0"/>
              <a:t>Βάνκα</a:t>
            </a:r>
            <a:r>
              <a:rPr lang="el-GR" sz="1600" dirty="0" smtClean="0"/>
              <a:t>, μέσω του οποίου αναπαράγονται οι φωνές του παππού, της γυναίκας του αφεντικού και των παιδιών του χασάπικου.</a:t>
            </a:r>
            <a:endParaRPr lang="el-GR"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dirty="0" smtClean="0"/>
              <a:t>ΤΕΧΝΙΚΕΣ ΑΦΗΓΗΣΗΣ/ ΓΛΩΣΣΑ/ ΥΦΟΣ/ ΕΚΦΡΑΣΤΙΚΑ ΜΕΣΑ</a:t>
            </a:r>
            <a:endParaRPr lang="el-GR" dirty="0"/>
          </a:p>
        </p:txBody>
      </p:sp>
      <p:sp>
        <p:nvSpPr>
          <p:cNvPr id="3" name="2 - Θέση περιεχομένου"/>
          <p:cNvSpPr>
            <a:spLocks noGrp="1"/>
          </p:cNvSpPr>
          <p:nvPr>
            <p:ph sz="quarter" idx="1"/>
          </p:nvPr>
        </p:nvSpPr>
        <p:spPr>
          <a:xfrm>
            <a:off x="323528" y="1600200"/>
            <a:ext cx="8442520" cy="5069160"/>
          </a:xfrm>
        </p:spPr>
        <p:txBody>
          <a:bodyPr>
            <a:normAutofit fontScale="62500" lnSpcReduction="20000"/>
          </a:bodyPr>
          <a:lstStyle/>
          <a:p>
            <a:r>
              <a:rPr lang="el-GR" b="1" dirty="0" smtClean="0"/>
              <a:t>Αφηγηματικές τεχνικές</a:t>
            </a:r>
            <a:r>
              <a:rPr lang="el-GR" dirty="0" smtClean="0"/>
              <a:t>:</a:t>
            </a:r>
          </a:p>
          <a:p>
            <a:pPr>
              <a:buFont typeface="Wingdings" pitchFamily="2" charset="2"/>
              <a:buChar char="Ø"/>
            </a:pPr>
            <a:r>
              <a:rPr lang="el-GR" dirty="0" smtClean="0"/>
              <a:t>Περιγραφή</a:t>
            </a:r>
          </a:p>
          <a:p>
            <a:pPr>
              <a:buFont typeface="Wingdings" pitchFamily="2" charset="2"/>
              <a:buChar char="Ø"/>
            </a:pPr>
            <a:r>
              <a:rPr lang="el-GR" dirty="0" smtClean="0"/>
              <a:t>Μονόλογος, μέσω του γράμματος</a:t>
            </a:r>
          </a:p>
          <a:p>
            <a:pPr>
              <a:buFont typeface="Wingdings" pitchFamily="2" charset="2"/>
              <a:buChar char="Ø"/>
            </a:pPr>
            <a:r>
              <a:rPr lang="el-GR" b="1" dirty="0" smtClean="0"/>
              <a:t>Γλώσσα</a:t>
            </a:r>
          </a:p>
          <a:p>
            <a:pPr>
              <a:buFont typeface="Wingdings" pitchFamily="2" charset="2"/>
              <a:buChar char="v"/>
            </a:pPr>
            <a:r>
              <a:rPr lang="el-GR" dirty="0" smtClean="0"/>
              <a:t>Απλή, κατανοητή, καθημερινή ομιλία</a:t>
            </a:r>
          </a:p>
          <a:p>
            <a:pPr>
              <a:buFont typeface="Wingdings" pitchFamily="2" charset="2"/>
              <a:buChar char="v"/>
            </a:pPr>
            <a:r>
              <a:rPr lang="el-GR" b="1" dirty="0" smtClean="0"/>
              <a:t>Ύφος</a:t>
            </a:r>
          </a:p>
          <a:p>
            <a:pPr>
              <a:buFont typeface="Wingdings" pitchFamily="2" charset="2"/>
              <a:buChar char="ü"/>
            </a:pPr>
            <a:r>
              <a:rPr lang="el-GR" dirty="0" smtClean="0"/>
              <a:t>Απλό, λιτό, φυσικό, παραστατικό και σε κάποια σημεία έχει έντονα νοσταλγική και μελαγχολική απόχρωση</a:t>
            </a:r>
          </a:p>
          <a:p>
            <a:pPr>
              <a:buFont typeface="Wingdings" pitchFamily="2" charset="2"/>
              <a:buChar char="ü"/>
            </a:pPr>
            <a:r>
              <a:rPr lang="el-GR" b="1" dirty="0" smtClean="0"/>
              <a:t>Εκφραστικά μέσα</a:t>
            </a:r>
          </a:p>
          <a:p>
            <a:pPr>
              <a:buFont typeface="Arial" pitchFamily="34" charset="0"/>
              <a:buChar char="•"/>
            </a:pPr>
            <a:r>
              <a:rPr lang="el-GR" dirty="0" smtClean="0"/>
              <a:t>Μεταφορές («προτού ζωγραφίσει το πρώτο γράμμα»)</a:t>
            </a:r>
          </a:p>
          <a:p>
            <a:pPr>
              <a:buFont typeface="Arial" pitchFamily="34" charset="0"/>
              <a:buChar char="•"/>
            </a:pPr>
            <a:r>
              <a:rPr lang="el-GR" dirty="0" smtClean="0"/>
              <a:t>Προσωποποιήσεις («ένας λυγμός ανέβηκε στο λαιμό του»)</a:t>
            </a:r>
          </a:p>
          <a:p>
            <a:pPr>
              <a:buFont typeface="Arial" pitchFamily="34" charset="0"/>
              <a:buChar char="•"/>
            </a:pPr>
            <a:r>
              <a:rPr lang="el-GR" dirty="0" smtClean="0"/>
              <a:t>Παρομοιώσεις («ο γαλαξίας αστράφτει, έτσι που νομίζεις πως τον σφουγγάρισαν και τον έτριψαν με χιόνι για τις γιορτές»)</a:t>
            </a:r>
          </a:p>
          <a:p>
            <a:pPr>
              <a:buFont typeface="Arial" pitchFamily="34" charset="0"/>
              <a:buChar char="•"/>
            </a:pPr>
            <a:r>
              <a:rPr lang="el-GR" dirty="0" smtClean="0"/>
              <a:t>Επαναλήψεις («το πρωί ξεροκόμματο… το βράδυ πάλι ξεροκόμματο»)</a:t>
            </a:r>
          </a:p>
          <a:p>
            <a:pPr>
              <a:buFont typeface="Arial" pitchFamily="34" charset="0"/>
              <a:buChar char="•"/>
            </a:pPr>
            <a:r>
              <a:rPr lang="el-GR" dirty="0" smtClean="0"/>
              <a:t>Αναφωνήσεις («και όμως πάντα ζωντάνευε! Εφτάψυχος!»)</a:t>
            </a:r>
          </a:p>
          <a:p>
            <a:pPr>
              <a:buFont typeface="Arial" pitchFamily="34" charset="0"/>
              <a:buChar char="•"/>
            </a:pPr>
            <a:r>
              <a:rPr lang="el-GR" dirty="0" smtClean="0"/>
              <a:t>Αποσιώπηση («κουνάει μοναχά την ουρά του…»)</a:t>
            </a:r>
          </a:p>
          <a:p>
            <a:pPr>
              <a:buFont typeface="Arial" pitchFamily="34" charset="0"/>
              <a:buChar char="•"/>
            </a:pPr>
            <a:r>
              <a:rPr lang="el-GR" dirty="0" smtClean="0"/>
              <a:t>Εικόνες:  οπτικές</a:t>
            </a:r>
          </a:p>
          <a:p>
            <a:pPr>
              <a:buFont typeface="Arial" pitchFamily="34" charset="0"/>
              <a:buChar char="•"/>
            </a:pPr>
            <a:endParaRPr lang="el-GR" dirty="0" smtClean="0"/>
          </a:p>
          <a:p>
            <a:pPr>
              <a:buNone/>
            </a:pPr>
            <a:endParaRPr lang="el-GR" dirty="0" smtClean="0"/>
          </a:p>
          <a:p>
            <a:pPr>
              <a:buFont typeface="Wingdings" pitchFamily="2" charset="2"/>
              <a:buChar char="ü"/>
            </a:pPr>
            <a:endParaRPr lang="el-GR" dirty="0" smtClean="0"/>
          </a:p>
          <a:p>
            <a:pPr>
              <a:buFont typeface="Wingdings" pitchFamily="2" charset="2"/>
              <a:buChar char="Ø"/>
            </a:pPr>
            <a:endParaRPr lang="el-GR"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ΕΡΓΑΣΙΑ ΓΙΑ ΤΟ ΣΠΙΤΙ</a:t>
            </a:r>
            <a:endParaRPr lang="el-GR" dirty="0"/>
          </a:p>
        </p:txBody>
      </p:sp>
      <p:sp>
        <p:nvSpPr>
          <p:cNvPr id="3" name="2 - Θέση περιεχομένου"/>
          <p:cNvSpPr>
            <a:spLocks noGrp="1"/>
          </p:cNvSpPr>
          <p:nvPr>
            <p:ph sz="quarter" idx="1"/>
          </p:nvPr>
        </p:nvSpPr>
        <p:spPr/>
        <p:txBody>
          <a:bodyPr/>
          <a:lstStyle/>
          <a:p>
            <a:pPr algn="just"/>
            <a:r>
              <a:rPr lang="el-GR" dirty="0" smtClean="0"/>
              <a:t>Να γράψετε ένα διαφορετικό τέλος στο διήγημα και να δικαιολογήσετε την αλλαγή αυτή που δώσατε.</a:t>
            </a:r>
            <a:endParaRPr lang="el-G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ιάμεσος">
  <a:themeElements>
    <a:clrScheme name="Προεξοχή">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άμεσος">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158</TotalTime>
  <Words>980</Words>
  <Application>Microsoft Office PowerPoint</Application>
  <PresentationFormat>Προβολή στην οθόνη (4:3)</PresentationFormat>
  <Paragraphs>59</Paragraphs>
  <Slides>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9</vt:i4>
      </vt:variant>
    </vt:vector>
  </HeadingPairs>
  <TitlesOfParts>
    <vt:vector size="10" baseType="lpstr">
      <vt:lpstr>Διάμεσος</vt:lpstr>
      <vt:lpstr>ΚΕΙΜΕΝΑ ΝΕΟΕΛΛΗΝΙΚΗΣ ΛΟΓΟΤΕΧΝΙΑΣ Α’ ΓΥΜΝΑΣΙΟΥ</vt:lpstr>
      <vt:lpstr>ΖΩΗ-ΕΡΓΟ-ΚΡΙΤΙΚΗ</vt:lpstr>
      <vt:lpstr>Διήγημα «ο Βάνκας»</vt:lpstr>
      <vt:lpstr>ΔΟΜΗ</vt:lpstr>
      <vt:lpstr>ΣΧΕΣΗ ΒΑΝΚΑ- ΠΑΠΠΟΥ</vt:lpstr>
      <vt:lpstr>ΖΩΗ ΣΤΗ ΜΟΣΧΑ- ΖΩΗ ΣΤΟ ΧΩΡΙΟ</vt:lpstr>
      <vt:lpstr>ΤΟΠΟΣ-ΧΡΟΝΟΣ-ΦΩΝΕΣ-ΑΦΗΓΗΤΗΣ</vt:lpstr>
      <vt:lpstr>ΤΕΧΝΙΚΕΣ ΑΦΗΓΗΣΗΣ/ ΓΛΩΣΣΑ/ ΥΦΟΣ/ ΕΚΦΡΑΣΤΙΚΑ ΜΕΣΑ</vt:lpstr>
      <vt:lpstr>ΕΡΓΑΣΙΑ ΓΙΑ ΤΟ ΣΠΙΤΙ</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ΚΕΙΜΕΝΑ ΝΕΟΕΛΛΗΝΙΚΗΣ ΛΟΓΟΤΕΧΝΙΑΣ Α’ ΓΥΜΝΑΣΙΟΥ</dc:title>
  <dc:creator>Filimon</dc:creator>
  <cp:lastModifiedBy>Filimon</cp:lastModifiedBy>
  <cp:revision>25</cp:revision>
  <dcterms:created xsi:type="dcterms:W3CDTF">2014-04-27T10:16:28Z</dcterms:created>
  <dcterms:modified xsi:type="dcterms:W3CDTF">2014-04-27T12:54:50Z</dcterms:modified>
</cp:coreProperties>
</file>