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34"/>
  </p:notesMasterIdLst>
  <p:sldIdLst>
    <p:sldId id="256" r:id="rId2"/>
    <p:sldId id="271" r:id="rId3"/>
    <p:sldId id="275" r:id="rId4"/>
    <p:sldId id="296" r:id="rId5"/>
    <p:sldId id="298" r:id="rId6"/>
    <p:sldId id="313" r:id="rId7"/>
    <p:sldId id="276" r:id="rId8"/>
    <p:sldId id="288" r:id="rId9"/>
    <p:sldId id="293" r:id="rId10"/>
    <p:sldId id="319" r:id="rId11"/>
    <p:sldId id="290" r:id="rId12"/>
    <p:sldId id="322" r:id="rId13"/>
    <p:sldId id="273" r:id="rId14"/>
    <p:sldId id="324" r:id="rId15"/>
    <p:sldId id="325" r:id="rId16"/>
    <p:sldId id="287" r:id="rId17"/>
    <p:sldId id="289" r:id="rId18"/>
    <p:sldId id="321" r:id="rId19"/>
    <p:sldId id="299" r:id="rId20"/>
    <p:sldId id="309" r:id="rId21"/>
    <p:sldId id="300" r:id="rId22"/>
    <p:sldId id="307" r:id="rId23"/>
    <p:sldId id="301" r:id="rId24"/>
    <p:sldId id="310" r:id="rId25"/>
    <p:sldId id="308" r:id="rId26"/>
    <p:sldId id="279" r:id="rId27"/>
    <p:sldId id="305" r:id="rId28"/>
    <p:sldId id="306" r:id="rId29"/>
    <p:sldId id="312" r:id="rId30"/>
    <p:sldId id="317" r:id="rId31"/>
    <p:sldId id="320" r:id="rId32"/>
    <p:sldId id="318" r:id="rId33"/>
  </p:sldIdLst>
  <p:sldSz cx="9144000" cy="6858000" type="screen4x3"/>
  <p:notesSz cx="6669088" cy="9928225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5050"/>
    <a:srgbClr val="FF0066"/>
    <a:srgbClr val="FF99FF"/>
    <a:srgbClr val="FFDEBD"/>
    <a:srgbClr val="71EC46"/>
    <a:srgbClr val="FFCCCC"/>
    <a:srgbClr val="CCFF99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9" autoAdjust="0"/>
    <p:restoredTop sz="94660"/>
  </p:normalViewPr>
  <p:slideViewPr>
    <p:cSldViewPr>
      <p:cViewPr>
        <p:scale>
          <a:sx n="70" d="100"/>
          <a:sy n="70" d="100"/>
        </p:scale>
        <p:origin x="-1170" y="-7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83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776663" y="0"/>
            <a:ext cx="2890837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2A7A75B-8115-465D-A565-09D714D7D624}" type="datetimeFigureOut">
              <a:rPr lang="el-GR"/>
              <a:pPr>
                <a:defRPr/>
              </a:pPr>
              <a:t>7/4/2021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35588" cy="44688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9083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776663" y="9429750"/>
            <a:ext cx="2890837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E441CD4-BCCB-4158-BEA8-199C7FF5C16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35844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04614DA-72EC-464C-893C-E44C925EDD7C}" type="slidenum">
              <a:rPr lang="el-GR" smtClean="0"/>
              <a:pPr/>
              <a:t>8</a:t>
            </a:fld>
            <a:endParaRPr lang="el-G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46083" name="Slide Number Placeholder 3"/>
          <p:cNvSpPr txBox="1">
            <a:spLocks noGrp="1"/>
          </p:cNvSpPr>
          <p:nvPr/>
        </p:nvSpPr>
        <p:spPr bwMode="auto">
          <a:xfrm>
            <a:off x="3776663" y="9429750"/>
            <a:ext cx="2890837" cy="4968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8F716A05-77DA-44EB-9E69-005749D51446}" type="slidenum">
              <a:rPr lang="el-GR" sz="1200">
                <a:latin typeface="+mn-lt"/>
                <a:cs typeface="Arial" charset="0"/>
              </a:rPr>
              <a:pPr algn="r">
                <a:defRPr/>
              </a:pPr>
              <a:t>31</a:t>
            </a:fld>
            <a:endParaRPr lang="el-GR" sz="1200">
              <a:latin typeface="+mn-lt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6B77D-2DE1-4454-AC88-B22A60D45AA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985F3-1130-46CF-AD25-8DBDCC102A15}" type="datetimeFigureOut">
              <a:rPr lang="el-GR"/>
              <a:pPr>
                <a:defRPr/>
              </a:pPr>
              <a:t>7/4/2021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763FB-C141-4669-AC3A-755018DB513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B8A0B-5F79-4174-B8CC-6263C17DB498}" type="datetimeFigureOut">
              <a:rPr lang="el-GR"/>
              <a:pPr>
                <a:defRPr/>
              </a:pPr>
              <a:t>7/4/2021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6EFD3-9E3C-44A2-996B-703B6CA6995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A4C1EB-C519-47B3-866C-3AF79BE3D8FD}" type="datetimeFigureOut">
              <a:rPr lang="el-GR"/>
              <a:pPr>
                <a:defRPr/>
              </a:pPr>
              <a:t>7/4/2021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E08BB-ABEC-40D2-957B-ECDD7BFE8AE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DCA77-E7BE-4EBC-B30F-115F8FCAD1DF}" type="datetimeFigureOut">
              <a:rPr lang="el-GR"/>
              <a:pPr>
                <a:defRPr/>
              </a:pPr>
              <a:t>7/4/2021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E6CF1-2836-400E-BE4A-04A9DE08BB2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AF311-7E18-4815-A3C1-E9C23F118C55}" type="datetimeFigureOut">
              <a:rPr lang="el-GR"/>
              <a:pPr>
                <a:defRPr/>
              </a:pPr>
              <a:t>7/4/2021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340B26-29B8-46C8-8A2E-955231FCDF4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CBEDC-3B88-45EE-8D5A-12402698CE7F}" type="datetimeFigureOut">
              <a:rPr lang="el-GR"/>
              <a:pPr>
                <a:defRPr/>
              </a:pPr>
              <a:t>7/4/2021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7A84E-3649-4BC8-B0C0-D3415A7E04A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D9EF30-4D95-4855-BF03-0051D90DA0B4}" type="datetimeFigureOut">
              <a:rPr lang="el-GR"/>
              <a:pPr>
                <a:defRPr/>
              </a:pPr>
              <a:t>7/4/2021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F24C3-6CCF-406E-B6D4-5658B3C2962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EFF82-AA7E-43E1-A6A5-D7D66869EBD0}" type="datetimeFigureOut">
              <a:rPr lang="el-GR"/>
              <a:pPr>
                <a:defRPr/>
              </a:pPr>
              <a:t>7/4/2021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1664C-58A0-498E-9875-03F4CF847B1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3A02D-B21B-4C2D-8A17-4C14897C5A0E}" type="datetimeFigureOut">
              <a:rPr lang="el-GR"/>
              <a:pPr>
                <a:defRPr/>
              </a:pPr>
              <a:t>7/4/2021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B5B818-239B-4083-9D62-CCD83D66CBB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B9161-8075-410D-9AF2-D5B3FC497B5C}" type="datetimeFigureOut">
              <a:rPr lang="el-GR"/>
              <a:pPr>
                <a:defRPr/>
              </a:pPr>
              <a:t>7/4/2021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9757AB8D-4DD8-40CE-A60B-272BD13062F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 sz="1800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 sz="1800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 sz="1800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 sz="1800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 sz="1800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 sz="1800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επεξεργασία του τίτλου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107536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5EC39FD8-B90B-4233-B3F8-F40E76903529}" type="datetimeFigureOut">
              <a:rPr lang="el-GR"/>
              <a:pPr>
                <a:defRPr/>
              </a:pPr>
              <a:t>7/4/2021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l/%CE%B5%CE%B3%CE%BA%CE%AD%CF%86%CE%B1%CE%BB%CE%BF-%CF%83%CF%84%CE%AD%CE%25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l/%CE%BA%CE%BF%CF%81%CE%AF%CF%84%CF%83%CE%B9-%CF%80%CE%B1%CE%B9%CE%B4%CE%AF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l/%CE%BA%CE%BF%CF%81%CE%AF%CF%84%CF%83%CE%B9-%CE%BC%CE%25B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l/%CF%80%CF%8C%CE%B4%CE%B9%CE%B1-%CF%83%CF%84%CE%AD%CE%BA%CE%B5%CF%84%CE%B1%CE%B9-%CE%B1%CE%BD%25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- Τίτλος"/>
          <p:cNvSpPr>
            <a:spLocks noGrp="1"/>
          </p:cNvSpPr>
          <p:nvPr>
            <p:ph type="ctrTitle" idx="4294967295"/>
          </p:nvPr>
        </p:nvSpPr>
        <p:spPr>
          <a:xfrm>
            <a:off x="395288" y="1773238"/>
            <a:ext cx="4176712" cy="2189162"/>
          </a:xfrm>
          <a:ln w="38100">
            <a:solidFill>
              <a:srgbClr val="C00000"/>
            </a:solidFill>
          </a:ln>
        </p:spPr>
        <p:txBody>
          <a:bodyPr/>
          <a:lstStyle/>
          <a:p>
            <a:pPr algn="ctr" eaLnBrk="1" hangingPunct="1"/>
            <a:r>
              <a:rPr lang="el-GR" sz="3600" b="1" smtClean="0">
                <a:solidFill>
                  <a:srgbClr val="FF0000"/>
                </a:solidFill>
              </a:rPr>
              <a:t>Μεγαλώνω και αλλάζω.</a:t>
            </a:r>
            <a:br>
              <a:rPr lang="el-GR" sz="3600" b="1" smtClean="0">
                <a:solidFill>
                  <a:srgbClr val="FF0000"/>
                </a:solidFill>
              </a:rPr>
            </a:br>
            <a:r>
              <a:rPr lang="el-GR" sz="3600" b="1" smtClean="0">
                <a:solidFill>
                  <a:srgbClr val="FF0000"/>
                </a:solidFill>
              </a:rPr>
              <a:t>Τι μου συμβαίνει;</a:t>
            </a:r>
            <a:r>
              <a:rPr lang="el-GR" sz="3600" smtClean="0">
                <a:solidFill>
                  <a:srgbClr val="FF0066"/>
                </a:solidFill>
              </a:rPr>
              <a:t> </a:t>
            </a:r>
          </a:p>
        </p:txBody>
      </p:sp>
      <p:sp>
        <p:nvSpPr>
          <p:cNvPr id="2051" name="3 - Ορθογώνιο"/>
          <p:cNvSpPr>
            <a:spLocks noChangeArrowheads="1"/>
          </p:cNvSpPr>
          <p:nvPr/>
        </p:nvSpPr>
        <p:spPr bwMode="auto">
          <a:xfrm>
            <a:off x="4572000" y="5661025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/>
              <a:t>https://www.dreamstime.com/royalty-free-stock-image-five-girls-jumping-image1586886</a:t>
            </a:r>
            <a:endParaRPr lang="el-GR" sz="900"/>
          </a:p>
        </p:txBody>
      </p:sp>
      <p:pic>
        <p:nvPicPr>
          <p:cNvPr id="2052" name="Picture 7" descr="Five girls jump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125538"/>
            <a:ext cx="4176712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2 - Υπότιτλος"/>
          <p:cNvSpPr txBox="1">
            <a:spLocks/>
          </p:cNvSpPr>
          <p:nvPr/>
        </p:nvSpPr>
        <p:spPr bwMode="auto">
          <a:xfrm>
            <a:off x="1835150" y="5949950"/>
            <a:ext cx="59055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18288"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FFFFFF"/>
              </a:buClr>
              <a:buSzPct val="95000"/>
              <a:buFont typeface="Wingdings 2" pitchFamily="18" charset="2"/>
              <a:buNone/>
            </a:pPr>
            <a:endParaRPr lang="el-GR" sz="1600">
              <a:solidFill>
                <a:srgbClr val="002060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FFFFFF"/>
              </a:buClr>
              <a:buSzPct val="95000"/>
              <a:buFont typeface="Wingdings 2" pitchFamily="18" charset="2"/>
              <a:buNone/>
            </a:pPr>
            <a:r>
              <a:rPr lang="en-US" sz="1600">
                <a:solidFill>
                  <a:srgbClr val="002060"/>
                </a:solidFill>
              </a:rPr>
              <a:t>Y</a:t>
            </a:r>
            <a:r>
              <a:rPr lang="el-GR" sz="1600">
                <a:solidFill>
                  <a:srgbClr val="002060"/>
                </a:solidFill>
              </a:rPr>
              <a:t>ΠΟΥΡΓΕΙΟ ΥΓΕΙΑΣ </a:t>
            </a:r>
            <a:endParaRPr lang="en-US" sz="1600">
              <a:solidFill>
                <a:srgbClr val="002060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FFFFFF"/>
              </a:buClr>
              <a:buSzPct val="95000"/>
              <a:buFont typeface="Wingdings 2" pitchFamily="18" charset="2"/>
              <a:buNone/>
            </a:pPr>
            <a:r>
              <a:rPr lang="el-GR" sz="1600">
                <a:solidFill>
                  <a:srgbClr val="002060"/>
                </a:solidFill>
              </a:rPr>
              <a:t>ΣΕΞΟΥΑΛΙΚΗ ΚΑΙ ΑΝΑΠΑΡΑΓΩΓΙΚΗ ΥΓΕΙΑ</a:t>
            </a:r>
            <a:endParaRPr lang="en-GB" sz="1600">
              <a:solidFill>
                <a:srgbClr val="002060"/>
              </a:solidFill>
            </a:endParaRPr>
          </a:p>
        </p:txBody>
      </p:sp>
      <p:sp>
        <p:nvSpPr>
          <p:cNvPr id="6" name="5 - Σύννεφο"/>
          <p:cNvSpPr/>
          <p:nvPr/>
        </p:nvSpPr>
        <p:spPr>
          <a:xfrm>
            <a:off x="381000" y="4572000"/>
            <a:ext cx="3975100" cy="990600"/>
          </a:xfrm>
          <a:prstGeom prst="cloud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2000" b="1" dirty="0">
                <a:solidFill>
                  <a:srgbClr val="FF0000"/>
                </a:solidFill>
              </a:rPr>
              <a:t>Για μικρές και μεγαλύτερες έφηβες!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>
          <a:xfrm>
            <a:off x="323850" y="0"/>
            <a:ext cx="4176713" cy="981075"/>
          </a:xfrm>
        </p:spPr>
        <p:txBody>
          <a:bodyPr lIns="0" rIns="0" bIns="0" anchor="b"/>
          <a:lstStyle/>
          <a:p>
            <a:pPr algn="ctr" eaLnBrk="1" hangingPunct="1"/>
            <a:r>
              <a:rPr lang="el-GR" sz="4000" b="1" smtClean="0">
                <a:solidFill>
                  <a:srgbClr val="FF0000"/>
                </a:solidFill>
              </a:rPr>
              <a:t>Τι συμβαίνει</a:t>
            </a:r>
            <a:r>
              <a:rPr lang="el-GR" sz="4000" smtClean="0">
                <a:solidFill>
                  <a:srgbClr val="FF0000"/>
                </a:solidFill>
              </a:rPr>
              <a:t>; 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4294967295"/>
          </p:nvPr>
        </p:nvSpPr>
        <p:spPr>
          <a:xfrm>
            <a:off x="250825" y="981075"/>
            <a:ext cx="7200900" cy="5184775"/>
          </a:xfrm>
        </p:spPr>
        <p:txBody>
          <a:bodyPr/>
          <a:lstStyle/>
          <a:p>
            <a:pPr marL="273050" indent="-273050" eaLnBrk="1" hangingPunct="1"/>
            <a:r>
              <a:rPr lang="el-GR" sz="2700" smtClean="0">
                <a:latin typeface="Calibri" pitchFamily="34" charset="0"/>
              </a:rPr>
              <a:t>Στον εγκέφαλό μας βρίσκεται ένας αδένας, </a:t>
            </a:r>
          </a:p>
          <a:p>
            <a:pPr marL="273050" indent="-273050" eaLnBrk="1" hangingPunct="1">
              <a:buFont typeface="Wingdings" pitchFamily="2" charset="2"/>
              <a:buNone/>
            </a:pPr>
            <a:r>
              <a:rPr lang="el-GR" sz="2700" smtClean="0">
                <a:latin typeface="Calibri" pitchFamily="34" charset="0"/>
              </a:rPr>
              <a:t>    η </a:t>
            </a:r>
            <a:r>
              <a:rPr lang="el-GR" sz="2700" smtClean="0">
                <a:solidFill>
                  <a:srgbClr val="FF0066"/>
                </a:solidFill>
                <a:latin typeface="Calibri" pitchFamily="34" charset="0"/>
              </a:rPr>
              <a:t>υπόφυση</a:t>
            </a:r>
          </a:p>
          <a:p>
            <a:pPr marL="273050" indent="-273050" eaLnBrk="1" hangingPunct="1"/>
            <a:r>
              <a:rPr lang="el-GR" sz="2700" smtClean="0">
                <a:latin typeface="Calibri" pitchFamily="34" charset="0"/>
              </a:rPr>
              <a:t>Η υπόφυση αρχίζει στην εφηβεία  να παράγει κάποιες </a:t>
            </a:r>
            <a:r>
              <a:rPr lang="el-GR" sz="2700" smtClean="0">
                <a:solidFill>
                  <a:srgbClr val="FF5050"/>
                </a:solidFill>
                <a:latin typeface="Calibri" pitchFamily="34" charset="0"/>
              </a:rPr>
              <a:t>ορμόνες</a:t>
            </a:r>
            <a:r>
              <a:rPr lang="el-GR" sz="2700" smtClean="0">
                <a:latin typeface="Calibri" pitchFamily="34" charset="0"/>
              </a:rPr>
              <a:t>!</a:t>
            </a:r>
          </a:p>
          <a:p>
            <a:pPr marL="273050" indent="-273050" eaLnBrk="1" hangingPunct="1"/>
            <a:r>
              <a:rPr lang="el-GR" sz="2700" smtClean="0">
                <a:latin typeface="Calibri" pitchFamily="34" charset="0"/>
              </a:rPr>
              <a:t>Αυτές κυκλοφορούν σε όλο το σώμα, αλλά επιδρούν σε συγκεκριμένα όργανα του σώματος </a:t>
            </a:r>
          </a:p>
          <a:p>
            <a:pPr marL="273050" indent="-273050" eaLnBrk="1" hangingPunct="1"/>
            <a:r>
              <a:rPr lang="el-GR" sz="2700" smtClean="0">
                <a:latin typeface="Calibri" pitchFamily="34" charset="0"/>
              </a:rPr>
              <a:t>Διεγείρουν τους </a:t>
            </a:r>
            <a:r>
              <a:rPr lang="el-GR" sz="2700" smtClean="0">
                <a:solidFill>
                  <a:srgbClr val="002060"/>
                </a:solidFill>
                <a:latin typeface="Calibri" pitchFamily="34" charset="0"/>
              </a:rPr>
              <a:t>όρχεις </a:t>
            </a:r>
            <a:r>
              <a:rPr lang="el-GR" sz="2700" smtClean="0">
                <a:latin typeface="Calibri" pitchFamily="34" charset="0"/>
              </a:rPr>
              <a:t> στα αγόρια να παράγουν </a:t>
            </a:r>
            <a:r>
              <a:rPr lang="el-GR" sz="2700" smtClean="0">
                <a:solidFill>
                  <a:srgbClr val="002060"/>
                </a:solidFill>
                <a:latin typeface="Calibri" pitchFamily="34" charset="0"/>
              </a:rPr>
              <a:t>τεστοστερόνη</a:t>
            </a:r>
            <a:r>
              <a:rPr lang="el-GR" sz="2700" smtClean="0">
                <a:latin typeface="Calibri" pitchFamily="34" charset="0"/>
              </a:rPr>
              <a:t>  και τις </a:t>
            </a:r>
            <a:r>
              <a:rPr lang="el-GR" sz="2700" smtClean="0">
                <a:solidFill>
                  <a:srgbClr val="FF33CC"/>
                </a:solidFill>
                <a:latin typeface="Calibri" pitchFamily="34" charset="0"/>
              </a:rPr>
              <a:t>ωοθήκες στα </a:t>
            </a:r>
            <a:r>
              <a:rPr lang="el-GR" sz="2700" smtClean="0">
                <a:latin typeface="Calibri" pitchFamily="34" charset="0"/>
              </a:rPr>
              <a:t>κορίτσια να παράγουν </a:t>
            </a:r>
            <a:r>
              <a:rPr lang="el-GR" sz="2700" smtClean="0">
                <a:solidFill>
                  <a:srgbClr val="FF33CC"/>
                </a:solidFill>
                <a:latin typeface="Calibri" pitchFamily="34" charset="0"/>
              </a:rPr>
              <a:t>οιστρογόνα</a:t>
            </a:r>
            <a:endParaRPr lang="en-US" sz="2700" smtClean="0">
              <a:latin typeface="Calibri" pitchFamily="34" charset="0"/>
            </a:endParaRPr>
          </a:p>
          <a:p>
            <a:pPr marL="273050" indent="-273050" eaLnBrk="1" hangingPunct="1"/>
            <a:endParaRPr lang="el-GR" sz="1000" smtClean="0">
              <a:latin typeface="Calibri" pitchFamily="34" charset="0"/>
            </a:endParaRPr>
          </a:p>
          <a:p>
            <a:pPr marL="273050" indent="-273050" algn="ctr" eaLnBrk="1" hangingPunct="1">
              <a:buFont typeface="Wingdings" pitchFamily="2" charset="2"/>
              <a:buNone/>
            </a:pPr>
            <a:r>
              <a:rPr lang="el-GR" sz="2700" b="1" smtClean="0">
                <a:solidFill>
                  <a:srgbClr val="FF0066"/>
                </a:solidFill>
              </a:rPr>
              <a:t>Έτσι αλλάζει το σώμα μας !</a:t>
            </a:r>
            <a:endParaRPr lang="el-GR" sz="2700" smtClean="0">
              <a:latin typeface="Calibri" pitchFamily="34" charset="0"/>
            </a:endParaRPr>
          </a:p>
        </p:txBody>
      </p:sp>
      <p:pic>
        <p:nvPicPr>
          <p:cNvPr id="11268" name="Picture 5" descr="Εγκέφαλο, Στέλεχος, Εγκεφάλου, Νωτιαίου Μυελού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638" y="476250"/>
            <a:ext cx="4679950" cy="346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5 - TextBox"/>
          <p:cNvSpPr txBox="1">
            <a:spLocks noChangeArrowheads="1"/>
          </p:cNvSpPr>
          <p:nvPr/>
        </p:nvSpPr>
        <p:spPr bwMode="auto">
          <a:xfrm>
            <a:off x="0" y="6519863"/>
            <a:ext cx="66198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>
                <a:hlinkClick r:id="rId3"/>
              </a:rPr>
              <a:t>https://pixabay.com/el/%CE%B5%CE%B3%CE%BA%CE%AD%CF%86%CE%B1%CE%BB%CE%BF-%CF%83%CF%84%CE%AD%CE%</a:t>
            </a:r>
            <a:endParaRPr lang="en-US" sz="800"/>
          </a:p>
          <a:p>
            <a:r>
              <a:rPr lang="en-US" sz="800"/>
              <a:t>BB%CE%B5%CF%87%CE%BF%CF%82-%CE%B5%CE%B3%CE%BA%CE%B5%CF%86%CE%AC%CE%BB%CE%BF%CF%85-305774/</a:t>
            </a:r>
            <a:endParaRPr lang="el-GR" sz="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- Τίτλος"/>
          <p:cNvSpPr>
            <a:spLocks noGrp="1"/>
          </p:cNvSpPr>
          <p:nvPr>
            <p:ph type="title" idx="4294967295"/>
          </p:nvPr>
        </p:nvSpPr>
        <p:spPr>
          <a:xfrm>
            <a:off x="468313" y="0"/>
            <a:ext cx="8229600" cy="1125538"/>
          </a:xfrm>
        </p:spPr>
        <p:txBody>
          <a:bodyPr/>
          <a:lstStyle/>
          <a:p>
            <a:pPr eaLnBrk="1" hangingPunct="1"/>
            <a:r>
              <a:rPr lang="el-GR" sz="4000" smtClean="0">
                <a:solidFill>
                  <a:srgbClr val="FF0000"/>
                </a:solidFill>
              </a:rPr>
              <a:t/>
            </a:r>
            <a:br>
              <a:rPr lang="el-GR" sz="4000" smtClean="0">
                <a:solidFill>
                  <a:srgbClr val="FF0000"/>
                </a:solidFill>
              </a:rPr>
            </a:br>
            <a:r>
              <a:rPr lang="el-GR" sz="4000" smtClean="0">
                <a:solidFill>
                  <a:srgbClr val="FF0000"/>
                </a:solidFill>
              </a:rPr>
              <a:t>         </a:t>
            </a:r>
            <a:r>
              <a:rPr lang="el-GR" sz="4000" b="1" smtClean="0">
                <a:solidFill>
                  <a:srgbClr val="FF0000"/>
                </a:solidFill>
              </a:rPr>
              <a:t>Αλλαγές στο στήθος</a:t>
            </a:r>
          </a:p>
        </p:txBody>
      </p:sp>
      <p:sp>
        <p:nvSpPr>
          <p:cNvPr id="12291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611188" y="1268413"/>
            <a:ext cx="3887787" cy="4897437"/>
          </a:xfrm>
        </p:spPr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el-GR" sz="2400" smtClean="0"/>
              <a:t>Όταν μεγαλώνει το στήθος μπορεί να είναι ευαίσθητο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l-GR" sz="2400" smtClean="0"/>
              <a:t>Μπορεί  το ένα στήθος να είναι διαφορετικό από το άλλο </a:t>
            </a:r>
            <a:endParaRPr lang="en-US" sz="2400" smtClean="0"/>
          </a:p>
          <a:p>
            <a:pPr eaLnBrk="1" hangingPunct="1">
              <a:buFont typeface="Wingdings" pitchFamily="2" charset="2"/>
              <a:buChar char="q"/>
            </a:pPr>
            <a:r>
              <a:rPr lang="el-GR" sz="2400" smtClean="0"/>
              <a:t>Υπάρχει κληρονομικότητα στο μέγεθος και στο σχήμα</a:t>
            </a:r>
            <a:endParaRPr lang="en-US" sz="2400" smtClean="0"/>
          </a:p>
        </p:txBody>
      </p:sp>
      <p:pic>
        <p:nvPicPr>
          <p:cNvPr id="12292" name="Picture 5" descr="Αθλητικά Σουτιέν, Αθλήματα, Σουτιέν, Πρόσωπο, Γυναίκ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484313"/>
            <a:ext cx="3960812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4 - Ορθογώνιο"/>
          <p:cNvSpPr>
            <a:spLocks noChangeArrowheads="1"/>
          </p:cNvSpPr>
          <p:nvPr/>
        </p:nvSpPr>
        <p:spPr bwMode="auto">
          <a:xfrm>
            <a:off x="4356100" y="6021388"/>
            <a:ext cx="4572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/>
              <a:t>https://pixabay.com/el/%CE%B1%CE%B8%CE%BB%CE%B7%CF%84%CE%B9%CE%BA%CE%AC-%CF%83%CE%BF%CF%85%CF%84%CE%B9%CE%AD%CE%BD-%CE%B1%CE%B8%CE%BB%CE%AE%CE%BC%CE%B1%CF%84%CE%B1-%CF%83%CE%BF%CF%85%CF%84%CE%B9%CE%AD%CE%BD-274948/</a:t>
            </a:r>
            <a:endParaRPr lang="el-GR" sz="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- Τίτλος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55675"/>
          </a:xfrm>
        </p:spPr>
        <p:txBody>
          <a:bodyPr/>
          <a:lstStyle/>
          <a:p>
            <a:pPr algn="ctr"/>
            <a:r>
              <a:rPr lang="el-GR" sz="3200" b="1" smtClean="0">
                <a:solidFill>
                  <a:srgbClr val="FF0000"/>
                </a:solidFill>
              </a:rPr>
              <a:t>Αλλαγές στο στήθος-</a:t>
            </a:r>
            <a:br>
              <a:rPr lang="el-GR" sz="3200" b="1" smtClean="0">
                <a:solidFill>
                  <a:srgbClr val="FF0000"/>
                </a:solidFill>
              </a:rPr>
            </a:br>
            <a:r>
              <a:rPr lang="el-GR" sz="3200" b="1" smtClean="0">
                <a:solidFill>
                  <a:srgbClr val="FF0000"/>
                </a:solidFill>
              </a:rPr>
              <a:t>Στηθόδεσμος </a:t>
            </a:r>
            <a:endParaRPr lang="el-GR" sz="3200" smtClean="0"/>
          </a:p>
        </p:txBody>
      </p:sp>
      <p:sp>
        <p:nvSpPr>
          <p:cNvPr id="13315" name="3 - Θέση περιεχομένου"/>
          <p:cNvSpPr>
            <a:spLocks noGrp="1"/>
          </p:cNvSpPr>
          <p:nvPr>
            <p:ph idx="1"/>
          </p:nvPr>
        </p:nvSpPr>
        <p:spPr>
          <a:xfrm>
            <a:off x="395288" y="1557338"/>
            <a:ext cx="8229600" cy="44640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l-GR" sz="2800" smtClean="0"/>
              <a:t>	</a:t>
            </a:r>
            <a:r>
              <a:rPr lang="el-GR" sz="2600" smtClean="0"/>
              <a:t>Όταν μεγαλώνει το στήθος υπάρχει ανάγκη για στηθόδεσμο.</a:t>
            </a:r>
          </a:p>
          <a:p>
            <a:pPr>
              <a:buFont typeface="Wingdings" pitchFamily="2" charset="2"/>
              <a:buNone/>
            </a:pPr>
            <a:r>
              <a:rPr lang="el-GR" sz="2600" smtClean="0"/>
              <a:t>	</a:t>
            </a:r>
            <a:r>
              <a:rPr lang="el-GR" sz="2600" smtClean="0">
                <a:solidFill>
                  <a:srgbClr val="FF0000"/>
                </a:solidFill>
              </a:rPr>
              <a:t>Τι στηθόδεσμο να διαλέξω; Να διαλέξεις αυτόν που:</a:t>
            </a:r>
          </a:p>
          <a:p>
            <a:r>
              <a:rPr lang="el-GR" sz="2600" smtClean="0"/>
              <a:t>ταιριάζει στο στήθος σου και στις δραστηριότητες σου</a:t>
            </a:r>
          </a:p>
          <a:p>
            <a:r>
              <a:rPr lang="el-GR" sz="2600" smtClean="0"/>
              <a:t>το υλικό του δεν προκαλεί  ερεθισμούς στο δέρμα σου</a:t>
            </a:r>
          </a:p>
          <a:p>
            <a:r>
              <a:rPr lang="el-GR" sz="2600" smtClean="0"/>
              <a:t>είναι χαλαρός και άνετος </a:t>
            </a:r>
          </a:p>
          <a:p>
            <a:pPr algn="ctr">
              <a:buFont typeface="Wingdings" pitchFamily="2" charset="2"/>
              <a:buNone/>
            </a:pPr>
            <a:r>
              <a:rPr lang="el-GR" sz="2600" smtClean="0"/>
              <a:t>	</a:t>
            </a:r>
            <a:r>
              <a:rPr lang="el-GR" sz="2600" smtClean="0">
                <a:solidFill>
                  <a:srgbClr val="FF0000"/>
                </a:solidFill>
              </a:rPr>
              <a:t>Είναι προτιμότερο τον στηθόδεσμο να μην το φοράς όταν κοιμάσαι</a:t>
            </a:r>
          </a:p>
          <a:p>
            <a:endParaRPr lang="el-GR" sz="2800" smtClean="0"/>
          </a:p>
          <a:p>
            <a:endParaRPr lang="el-GR" sz="2800" smtClean="0"/>
          </a:p>
        </p:txBody>
      </p:sp>
      <p:sp>
        <p:nvSpPr>
          <p:cNvPr id="13316" name="2 - Ορθογώνιο"/>
          <p:cNvSpPr>
            <a:spLocks noChangeArrowheads="1"/>
          </p:cNvSpPr>
          <p:nvPr/>
        </p:nvSpPr>
        <p:spPr bwMode="auto">
          <a:xfrm>
            <a:off x="827088" y="2060575"/>
            <a:ext cx="4572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endParaRPr lang="el-GR"/>
          </a:p>
          <a:p>
            <a:pPr>
              <a:buFont typeface="Wingdings" pitchFamily="2" charset="2"/>
              <a:buChar char="q"/>
            </a:pPr>
            <a:endParaRPr lang="el-G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- Τίτλος"/>
          <p:cNvSpPr>
            <a:spLocks noGrp="1"/>
          </p:cNvSpPr>
          <p:nvPr>
            <p:ph type="title" idx="4294967295"/>
          </p:nvPr>
        </p:nvSpPr>
        <p:spPr>
          <a:xfrm>
            <a:off x="457200" y="527050"/>
            <a:ext cx="8229600" cy="779463"/>
          </a:xfrm>
        </p:spPr>
        <p:txBody>
          <a:bodyPr/>
          <a:lstStyle/>
          <a:p>
            <a:pPr eaLnBrk="1" hangingPunct="1"/>
            <a:r>
              <a:rPr lang="el-GR" sz="4000" b="1" smtClean="0">
                <a:solidFill>
                  <a:srgbClr val="FF0000"/>
                </a:solidFill>
              </a:rPr>
              <a:t>Αλλαγές στο πρόσωπο</a:t>
            </a:r>
          </a:p>
        </p:txBody>
      </p:sp>
      <p:sp>
        <p:nvSpPr>
          <p:cNvPr id="17411" name="4 - TextBox"/>
          <p:cNvSpPr txBox="1">
            <a:spLocks noChangeArrowheads="1"/>
          </p:cNvSpPr>
          <p:nvPr/>
        </p:nvSpPr>
        <p:spPr bwMode="auto">
          <a:xfrm>
            <a:off x="468313" y="1628775"/>
            <a:ext cx="3598862" cy="326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q"/>
              <a:defRPr/>
            </a:pPr>
            <a:r>
              <a:rPr lang="el-GR" sz="2400" dirty="0"/>
              <a:t> </a:t>
            </a:r>
            <a:r>
              <a:rPr lang="el-GR" dirty="0"/>
              <a:t>Αλλαγή στο σχήμα του προσώπου</a:t>
            </a:r>
          </a:p>
          <a:p>
            <a:pPr>
              <a:buClr>
                <a:schemeClr val="bg2">
                  <a:lumMod val="60000"/>
                  <a:lumOff val="40000"/>
                </a:schemeClr>
              </a:buClr>
              <a:defRPr/>
            </a:pPr>
            <a:endParaRPr lang="el-GR" dirty="0"/>
          </a:p>
          <a:p>
            <a:pPr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q"/>
              <a:defRPr/>
            </a:pPr>
            <a:r>
              <a:rPr lang="el-GR" dirty="0"/>
              <a:t> Αλλαγή στο δέρμα του προσώπου: Ακμή</a:t>
            </a:r>
          </a:p>
          <a:p>
            <a:pPr>
              <a:defRPr/>
            </a:pPr>
            <a:endParaRPr lang="el-GR" sz="2400" dirty="0"/>
          </a:p>
          <a:p>
            <a:pPr>
              <a:defRPr/>
            </a:pPr>
            <a:r>
              <a:rPr lang="el-GR" sz="2400" dirty="0"/>
              <a:t> </a:t>
            </a:r>
          </a:p>
          <a:p>
            <a:pPr>
              <a:defRPr/>
            </a:pPr>
            <a:endParaRPr lang="el-GR" sz="1800" dirty="0"/>
          </a:p>
        </p:txBody>
      </p:sp>
      <p:pic>
        <p:nvPicPr>
          <p:cNvPr id="14340" name="Picture 5" descr="Κορίτσι, Πρόσωπο, Χαμόγελο, Μπλε Μάτια, Κοκκινομάλλ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6100" y="1844675"/>
            <a:ext cx="4500563" cy="300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4 - Ορθογώνιο"/>
          <p:cNvSpPr>
            <a:spLocks noChangeArrowheads="1"/>
          </p:cNvSpPr>
          <p:nvPr/>
        </p:nvSpPr>
        <p:spPr bwMode="auto">
          <a:xfrm>
            <a:off x="4356100" y="5949950"/>
            <a:ext cx="45720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/>
              <a:t>https://pixabay.com/el/%CE%BA%CE%BF%CF%81%CE%AF%CF%84%CF%83%CE%B9-%CF%80%CF%81%CF%8C%CF%83%CF%89%CF%80%CE%BF-%CF%87%CE%B1%CE%BC%CF%8C%CE%B3%CE%B5%CE%BB%CE%BF-%CE%BC%CF%80%CE%BB%CE%B5-%CE%BC%CE%AC%CF%84%CE%B9%CE%B1-788811/</a:t>
            </a:r>
            <a:endParaRPr lang="el-GR" sz="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- Τίτλος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95313"/>
          </a:xfrm>
        </p:spPr>
        <p:txBody>
          <a:bodyPr/>
          <a:lstStyle/>
          <a:p>
            <a:pPr algn="ctr"/>
            <a:r>
              <a:rPr lang="el-GR" sz="3200" b="1" smtClean="0">
                <a:solidFill>
                  <a:srgbClr val="FF0000"/>
                </a:solidFill>
              </a:rPr>
              <a:t>Ακμή</a:t>
            </a:r>
          </a:p>
        </p:txBody>
      </p:sp>
      <p:sp>
        <p:nvSpPr>
          <p:cNvPr id="15363" name="2 - Θέση περιεχομένου"/>
          <p:cNvSpPr>
            <a:spLocks noGrp="1"/>
          </p:cNvSpPr>
          <p:nvPr>
            <p:ph idx="1"/>
          </p:nvPr>
        </p:nvSpPr>
        <p:spPr>
          <a:xfrm>
            <a:off x="468313" y="1412875"/>
            <a:ext cx="8229600" cy="2447925"/>
          </a:xfrm>
        </p:spPr>
        <p:txBody>
          <a:bodyPr/>
          <a:lstStyle/>
          <a:p>
            <a:r>
              <a:rPr lang="el-GR" sz="2400" smtClean="0"/>
              <a:t>Η ακμή είναι νόσος του δέρματος, που είναι ιδιαίτερα συχνή στην εφηβική ηλικία και αφορά περίπου το 80% των εφήβων. </a:t>
            </a:r>
          </a:p>
          <a:p>
            <a:r>
              <a:rPr lang="el-GR" sz="2400" smtClean="0"/>
              <a:t>Υπάρχουν αρκετοί παράγοντες που συμβάλλουν στην εμφάνιση ή επιδείνωση της ακμής (κληρονομικότητα, άγχος, φάρμακα, ακατάλληλα καλλυντικά). </a:t>
            </a:r>
          </a:p>
        </p:txBody>
      </p:sp>
      <p:sp>
        <p:nvSpPr>
          <p:cNvPr id="15364" name="4 - TextBox"/>
          <p:cNvSpPr txBox="1">
            <a:spLocks noChangeArrowheads="1"/>
          </p:cNvSpPr>
          <p:nvPr/>
        </p:nvSpPr>
        <p:spPr bwMode="auto">
          <a:xfrm>
            <a:off x="323850" y="4581525"/>
            <a:ext cx="8874125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000" b="1">
                <a:solidFill>
                  <a:srgbClr val="FF0000"/>
                </a:solidFill>
              </a:rPr>
              <a:t>Να γνωρίζετε ότι η ακμή θεωρείται φυσιολογικό μέρος της εφηβείας.</a:t>
            </a:r>
          </a:p>
          <a:p>
            <a:r>
              <a:rPr lang="el-GR" sz="2000" b="1">
                <a:solidFill>
                  <a:srgbClr val="FF0000"/>
                </a:solidFill>
              </a:rPr>
              <a:t> Με κατάλληλη φροντίδα και υπομονή αντιμετωπίζεται αποτελεσματικά </a:t>
            </a:r>
          </a:p>
          <a:p>
            <a:r>
              <a:rPr lang="el-GR" sz="2000" b="1">
                <a:solidFill>
                  <a:srgbClr val="FF0000"/>
                </a:solidFill>
              </a:rPr>
              <a:t>και σταδιακά υποχωρεί.</a:t>
            </a:r>
          </a:p>
          <a:p>
            <a:endParaRPr lang="el-GR" sz="2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- Τίτλος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39775"/>
          </a:xfrm>
        </p:spPr>
        <p:txBody>
          <a:bodyPr/>
          <a:lstStyle/>
          <a:p>
            <a:pPr algn="ctr"/>
            <a:r>
              <a:rPr lang="el-GR" sz="3200" b="1" smtClean="0">
                <a:solidFill>
                  <a:srgbClr val="FF0000"/>
                </a:solidFill>
              </a:rPr>
              <a:t>Ακμή-φροντίδα του δέρματος</a:t>
            </a:r>
            <a:endParaRPr lang="el-GR" sz="3200" smtClean="0"/>
          </a:p>
        </p:txBody>
      </p:sp>
      <p:sp>
        <p:nvSpPr>
          <p:cNvPr id="16387" name="2 - Θέση περιεχομένου"/>
          <p:cNvSpPr>
            <a:spLocks noGrp="1"/>
          </p:cNvSpPr>
          <p:nvPr>
            <p:ph idx="1"/>
          </p:nvPr>
        </p:nvSpPr>
        <p:spPr>
          <a:xfrm>
            <a:off x="468313" y="1196975"/>
            <a:ext cx="8229600" cy="4248150"/>
          </a:xfrm>
        </p:spPr>
        <p:txBody>
          <a:bodyPr/>
          <a:lstStyle/>
          <a:p>
            <a:r>
              <a:rPr lang="el-GR" sz="2200" smtClean="0"/>
              <a:t>Να πλένετε το πρόσωπο σας δύο φορές την ημέρα με ζεστό νερό και ήπιο σαπούνι ή ειδικό προϊόν καθαρισμού για δέρμα με ακμή.</a:t>
            </a:r>
          </a:p>
          <a:p>
            <a:r>
              <a:rPr lang="el-GR" sz="2200" smtClean="0"/>
              <a:t>Μην χρησιμοποιείτε καυτό ή πολύ κρύο νερό.</a:t>
            </a:r>
          </a:p>
          <a:p>
            <a:r>
              <a:rPr lang="el-GR" sz="2200" smtClean="0"/>
              <a:t>Προσπαθήστε να </a:t>
            </a:r>
            <a:r>
              <a:rPr lang="el-GR" sz="2200" b="1" smtClean="0">
                <a:solidFill>
                  <a:srgbClr val="FF5050"/>
                </a:solidFill>
              </a:rPr>
              <a:t>μην πειράζετε/σπάτε/πιέζετε τα σπυράκια </a:t>
            </a:r>
            <a:r>
              <a:rPr lang="el-GR" sz="2200" smtClean="0"/>
              <a:t>καθώς αυτό μπορεί να προκαλέσει επιμόλυνση ή μόνιμες ουλές.</a:t>
            </a:r>
          </a:p>
          <a:p>
            <a:r>
              <a:rPr lang="el-GR" sz="2200" smtClean="0"/>
              <a:t>Αποφεύγετε να ακουμπάτε το πρόσωπο με τα χέρια σας αν δεν τα έχετε πλύνει πριν.</a:t>
            </a:r>
          </a:p>
          <a:p>
            <a:r>
              <a:rPr lang="el-GR" sz="2200" smtClean="0"/>
              <a:t>Τα καλλυντικά ή προϊόντα μακιγιάζ, θα πρέπει να μην επιδεινώνουν την ακμή. Πριν το βραδινό ύπνο το μακιγιάζ θα πρέπει να απομακρύνεται.</a:t>
            </a:r>
          </a:p>
          <a:p>
            <a:r>
              <a:rPr lang="el-GR" sz="2200" smtClean="0"/>
              <a:t>Προστατέψτε το δέρμα σας από τον ήλιο. Η ηλιακή ακτινοβολία δεν έχει βρεθεί να προστατεύει από την ακμή.</a:t>
            </a:r>
          </a:p>
          <a:p>
            <a:endParaRPr lang="el-GR" sz="200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- Τίτλος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218488" cy="668338"/>
          </a:xfrm>
        </p:spPr>
        <p:txBody>
          <a:bodyPr/>
          <a:lstStyle/>
          <a:p>
            <a:pPr algn="ctr" eaLnBrk="1" hangingPunct="1"/>
            <a:r>
              <a:rPr lang="el-GR" sz="2800" b="1" smtClean="0">
                <a:solidFill>
                  <a:srgbClr val="FF0000"/>
                </a:solidFill>
              </a:rPr>
              <a:t>Τρίχες …Υπάρχουν παντού. Τι κάνω;;;</a:t>
            </a:r>
          </a:p>
        </p:txBody>
      </p:sp>
      <p:sp>
        <p:nvSpPr>
          <p:cNvPr id="17411" name="2 - Θέση περιεχομένου"/>
          <p:cNvSpPr>
            <a:spLocks noGrp="1"/>
          </p:cNvSpPr>
          <p:nvPr>
            <p:ph idx="4294967295"/>
          </p:nvPr>
        </p:nvSpPr>
        <p:spPr>
          <a:xfrm>
            <a:off x="250825" y="1196975"/>
            <a:ext cx="5905500" cy="4679950"/>
          </a:xfrm>
        </p:spPr>
        <p:txBody>
          <a:bodyPr/>
          <a:lstStyle/>
          <a:p>
            <a:pPr eaLnBrk="1" hangingPunct="1"/>
            <a:r>
              <a:rPr lang="el-GR" sz="2000" smtClean="0"/>
              <a:t>Η έντονη τριχοφυΐα στο πρόσωπο και σε άλλες περιοχές στο σώμα συχνά προκαλεί άγχος στα κορίτσια.</a:t>
            </a:r>
          </a:p>
          <a:p>
            <a:pPr eaLnBrk="1" hangingPunct="1"/>
            <a:r>
              <a:rPr lang="el-GR" sz="2000" smtClean="0"/>
              <a:t>Υπάρχουν πολλοί τρόποι αποτρίχωσης, που όταν γίνουν σωστά είναι ασφαλείς.</a:t>
            </a:r>
          </a:p>
          <a:p>
            <a:pPr eaLnBrk="1" hangingPunct="1"/>
            <a:r>
              <a:rPr lang="el-GR" sz="2000" smtClean="0"/>
              <a:t>Δεν υπάρχει περιορισμός στην ηλικία.</a:t>
            </a:r>
          </a:p>
          <a:p>
            <a:pPr eaLnBrk="1" hangingPunct="1"/>
            <a:r>
              <a:rPr lang="el-GR" sz="2000" smtClean="0"/>
              <a:t>Είναι σημαντικό όμως πριν επιλέξεις μια μέθοδο να νοιώθεις ότι γνωρίζεις τη διαδικασία, τα υπέρ και τα κατά της μεθόδου.</a:t>
            </a:r>
          </a:p>
          <a:p>
            <a:pPr eaLnBrk="1" hangingPunct="1"/>
            <a:r>
              <a:rPr lang="el-GR" sz="2000" smtClean="0"/>
              <a:t>Καμία μέθοδος δεν κάνει μόνιμη αποτρίχωση, απλά μερικές κρατούν περισσότερο.</a:t>
            </a:r>
          </a:p>
          <a:p>
            <a:pPr eaLnBrk="1" hangingPunct="1"/>
            <a:r>
              <a:rPr lang="el-GR" sz="2000" smtClean="0"/>
              <a:t>Μερικοί τρόποι αποτρίχωσης πονάνε λίγο παραπάνω.</a:t>
            </a:r>
          </a:p>
          <a:p>
            <a:pPr eaLnBrk="1" hangingPunct="1">
              <a:buFont typeface="Wingdings" pitchFamily="2" charset="2"/>
              <a:buNone/>
            </a:pPr>
            <a:endParaRPr lang="el-GR" sz="2000" smtClean="0">
              <a:solidFill>
                <a:srgbClr val="FF0000"/>
              </a:solidFill>
            </a:endParaRPr>
          </a:p>
        </p:txBody>
      </p:sp>
      <p:pic>
        <p:nvPicPr>
          <p:cNvPr id="17412" name="Picture 7" descr="Κορίτσι, Πορτραίτο, Ψάχνετε, Χαριτωμένο, Νέος, Γυναίκ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888" y="1196975"/>
            <a:ext cx="2663825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5 - Ορθογώνιο"/>
          <p:cNvSpPr>
            <a:spLocks noChangeArrowheads="1"/>
          </p:cNvSpPr>
          <p:nvPr/>
        </p:nvSpPr>
        <p:spPr bwMode="auto">
          <a:xfrm>
            <a:off x="4356100" y="6165850"/>
            <a:ext cx="4572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/>
              <a:t>https://pixabay.com/el/%CE%BA%CE%BF%CF%81%CE%AF%CF%84%CF%83%CE%B9-%CF%80%CE%BF%CF%81%CF%84%CF%81%CE%B1%CE%AF%CF%84%CE%BF-%CF%88%CE%AC%CF%87%CE%BD%CE%B5%CF%84%CE%B5-919048/</a:t>
            </a:r>
            <a:endParaRPr lang="el-GR" sz="800"/>
          </a:p>
        </p:txBody>
      </p:sp>
      <p:sp>
        <p:nvSpPr>
          <p:cNvPr id="6" name="5 - Έλλειψη"/>
          <p:cNvSpPr/>
          <p:nvPr/>
        </p:nvSpPr>
        <p:spPr>
          <a:xfrm>
            <a:off x="5508625" y="4005263"/>
            <a:ext cx="3240088" cy="2016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2000" b="1" dirty="0"/>
              <a:t>Αν η τριχοφυΐα σου σε απασχολεί συζήτησε το με κάποιον ενήλικα ή τον γιατρό σου</a:t>
            </a:r>
            <a:r>
              <a:rPr lang="el-GR" sz="2000" dirty="0"/>
              <a:t>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- Τίτλος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2314575" cy="811213"/>
          </a:xfrm>
        </p:spPr>
        <p:txBody>
          <a:bodyPr/>
          <a:lstStyle/>
          <a:p>
            <a:pPr eaLnBrk="1" hangingPunct="1"/>
            <a:r>
              <a:rPr lang="el-GR" sz="3600" b="1" smtClean="0">
                <a:solidFill>
                  <a:srgbClr val="FF0000"/>
                </a:solidFill>
              </a:rPr>
              <a:t>Ιδρώτας</a:t>
            </a:r>
          </a:p>
        </p:txBody>
      </p:sp>
      <p:sp>
        <p:nvSpPr>
          <p:cNvPr id="18435" name="2 - Θέση περιεχομένου"/>
          <p:cNvSpPr>
            <a:spLocks noGrp="1"/>
          </p:cNvSpPr>
          <p:nvPr>
            <p:ph idx="1"/>
          </p:nvPr>
        </p:nvSpPr>
        <p:spPr>
          <a:xfrm>
            <a:off x="179388" y="1125538"/>
            <a:ext cx="2808287" cy="26638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l-GR" sz="2800" smtClean="0"/>
              <a:t>	</a:t>
            </a:r>
            <a:r>
              <a:rPr lang="el-GR" sz="2400" smtClean="0"/>
              <a:t>Οι μασχάλες ιδρώνουν περισσότερο και μυρίζουν.</a:t>
            </a:r>
            <a:endParaRPr lang="en-US" sz="2400" smtClean="0"/>
          </a:p>
          <a:p>
            <a:pPr eaLnBrk="1" hangingPunct="1">
              <a:buFont typeface="Wingdings" pitchFamily="2" charset="2"/>
              <a:buNone/>
            </a:pPr>
            <a:r>
              <a:rPr lang="el-GR" sz="2400" smtClean="0"/>
              <a:t>	Τι κάνω;;;</a:t>
            </a:r>
          </a:p>
        </p:txBody>
      </p:sp>
      <p:sp>
        <p:nvSpPr>
          <p:cNvPr id="6" name="5 - Έλλειψη"/>
          <p:cNvSpPr/>
          <p:nvPr/>
        </p:nvSpPr>
        <p:spPr>
          <a:xfrm>
            <a:off x="179388" y="3933825"/>
            <a:ext cx="4608512" cy="2547938"/>
          </a:xfrm>
          <a:prstGeom prst="ellipse">
            <a:avLst/>
          </a:prstGeom>
          <a:solidFill>
            <a:srgbClr val="E692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5000"/>
              </a:lnSpc>
              <a:buFont typeface="Arial" pitchFamily="34" charset="0"/>
              <a:buChar char="•"/>
              <a:defRPr/>
            </a:pPr>
            <a:r>
              <a:rPr lang="el-GR" sz="2400" b="1" dirty="0">
                <a:solidFill>
                  <a:srgbClr val="FFFFFF"/>
                </a:solidFill>
              </a:rPr>
              <a:t>συχνό μπάνιο, </a:t>
            </a:r>
          </a:p>
          <a:p>
            <a:pPr algn="ctr">
              <a:lnSpc>
                <a:spcPct val="95000"/>
              </a:lnSpc>
              <a:buFont typeface="Arial" pitchFamily="34" charset="0"/>
              <a:buChar char="•"/>
              <a:defRPr/>
            </a:pPr>
            <a:r>
              <a:rPr lang="el-GR" sz="2400" b="1" dirty="0">
                <a:solidFill>
                  <a:srgbClr val="FFFFFF"/>
                </a:solidFill>
              </a:rPr>
              <a:t>αλλαγή ιδρωμένων ρούχων</a:t>
            </a:r>
          </a:p>
          <a:p>
            <a:pPr algn="ctr">
              <a:lnSpc>
                <a:spcPct val="95000"/>
              </a:lnSpc>
              <a:buFont typeface="Arial" pitchFamily="34" charset="0"/>
              <a:buChar char="•"/>
              <a:defRPr/>
            </a:pPr>
            <a:r>
              <a:rPr lang="el-GR" sz="2400" b="1" dirty="0">
                <a:solidFill>
                  <a:srgbClr val="FFFFFF"/>
                </a:solidFill>
              </a:rPr>
              <a:t>αποσμητικό</a:t>
            </a:r>
            <a:endParaRPr lang="en-US" sz="2400" b="1" dirty="0">
              <a:solidFill>
                <a:srgbClr val="FFFFFF"/>
              </a:solidFill>
            </a:endParaRPr>
          </a:p>
        </p:txBody>
      </p:sp>
      <p:pic>
        <p:nvPicPr>
          <p:cNvPr id="18437" name="Picture 5" descr="Μοντέλο, Σηκωμένα Τα Χέρια, Γυναίκα, Κορίτσ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3860800"/>
            <a:ext cx="3348037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8 - Ορθογώνιο"/>
          <p:cNvSpPr>
            <a:spLocks noChangeArrowheads="1"/>
          </p:cNvSpPr>
          <p:nvPr/>
        </p:nvSpPr>
        <p:spPr bwMode="auto">
          <a:xfrm>
            <a:off x="4427538" y="6092825"/>
            <a:ext cx="45180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/>
              <a:t>https://pixabay.com/el/%CE%BC%CE%BF%CE%BD%CF%84%CE%AD%CE%BB%CE%BF-%CF%83%CE%B7%CE%BA%CF%89%CE%BC%CE%AD%CE%BD%CE%B1-%CF%84%CE%B1-%CF%87%CE%AD%CF%81%CE%B9%CE%B1-%CE%B3%CF%85%CE%BD%CE%B1%CE%AF%CE%BA%CE%B1-1208326/</a:t>
            </a:r>
            <a:endParaRPr lang="el-GR" sz="800"/>
          </a:p>
        </p:txBody>
      </p:sp>
      <p:sp>
        <p:nvSpPr>
          <p:cNvPr id="18439" name="6 - TextBox"/>
          <p:cNvSpPr txBox="1">
            <a:spLocks noChangeArrowheads="1"/>
          </p:cNvSpPr>
          <p:nvPr/>
        </p:nvSpPr>
        <p:spPr bwMode="auto">
          <a:xfrm>
            <a:off x="3635375" y="476250"/>
            <a:ext cx="5257800" cy="418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200" b="1">
                <a:solidFill>
                  <a:srgbClr val="FF0000"/>
                </a:solidFill>
              </a:rPr>
              <a:t>Να διαλέξεις ένα αποσμητικό που:</a:t>
            </a:r>
          </a:p>
          <a:p>
            <a:pPr>
              <a:buFont typeface="Arial" charset="0"/>
              <a:buChar char="•"/>
            </a:pPr>
            <a:r>
              <a:rPr lang="el-GR" sz="2200"/>
              <a:t>Δεν ερεθίζει το δέρμα σου</a:t>
            </a:r>
          </a:p>
          <a:p>
            <a:pPr>
              <a:buFont typeface="Arial" charset="0"/>
              <a:buChar char="•"/>
            </a:pPr>
            <a:r>
              <a:rPr lang="el-GR" sz="2200"/>
              <a:t>Δεν σου προκαλεί βήχα</a:t>
            </a:r>
          </a:p>
          <a:p>
            <a:pPr>
              <a:buFont typeface="Arial" charset="0"/>
              <a:buChar char="•"/>
            </a:pPr>
            <a:r>
              <a:rPr lang="el-GR" sz="2200"/>
              <a:t>Δεν περιέχει αλουμίνιο ή </a:t>
            </a:r>
            <a:r>
              <a:rPr lang="en-US" sz="2200"/>
              <a:t>parabens</a:t>
            </a:r>
            <a:endParaRPr lang="el-GR" sz="2200"/>
          </a:p>
          <a:p>
            <a:pPr>
              <a:buFont typeface="Arial" charset="0"/>
              <a:buChar char="•"/>
            </a:pPr>
            <a:r>
              <a:rPr lang="el-GR" sz="2200"/>
              <a:t>Δεν περιέχει προωθητικά αέρια</a:t>
            </a:r>
          </a:p>
          <a:p>
            <a:pPr>
              <a:buFont typeface="Arial" charset="0"/>
              <a:buChar char="•"/>
            </a:pPr>
            <a:r>
              <a:rPr lang="el-GR" sz="2200"/>
              <a:t>Μπορεί να το βάλεις εύκολα χωρίς να αγγίξεις ή να τρίψεις το δέρμα σου</a:t>
            </a:r>
          </a:p>
          <a:p>
            <a:pPr>
              <a:buFont typeface="Arial" charset="0"/>
              <a:buChar char="•"/>
            </a:pPr>
            <a:r>
              <a:rPr lang="el-GR" sz="2200"/>
              <a:t>Δεν αφήνει κηλίδες ή άσπρα σημάδια στο δέρμα</a:t>
            </a:r>
          </a:p>
          <a:p>
            <a:pPr>
              <a:buFont typeface="Arial" charset="0"/>
              <a:buChar char="•"/>
            </a:pPr>
            <a:r>
              <a:rPr lang="el-GR" sz="2200"/>
              <a:t>Στεγνώνει εύκολα, δεν είναι κολλώδες, δεν είναι λιπαρό. </a:t>
            </a:r>
          </a:p>
          <a:p>
            <a:endParaRPr lang="el-GR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- Τίτλος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668337"/>
          </a:xfrm>
        </p:spPr>
        <p:txBody>
          <a:bodyPr/>
          <a:lstStyle/>
          <a:p>
            <a:r>
              <a:rPr lang="el-GR" sz="3600" b="1" smtClean="0">
                <a:solidFill>
                  <a:srgbClr val="FF0000"/>
                </a:solidFill>
              </a:rPr>
              <a:t>Γυναικεία γεννητικά όργανα</a:t>
            </a:r>
          </a:p>
        </p:txBody>
      </p:sp>
      <p:sp>
        <p:nvSpPr>
          <p:cNvPr id="19459" name="2 - Θέση περιεχομένου"/>
          <p:cNvSpPr>
            <a:spLocks noGrp="1"/>
          </p:cNvSpPr>
          <p:nvPr>
            <p:ph idx="1"/>
          </p:nvPr>
        </p:nvSpPr>
        <p:spPr>
          <a:xfrm>
            <a:off x="323850" y="1484313"/>
            <a:ext cx="2746375" cy="2528887"/>
          </a:xfrm>
        </p:spPr>
        <p:txBody>
          <a:bodyPr/>
          <a:lstStyle/>
          <a:p>
            <a:r>
              <a:rPr lang="el-GR" smtClean="0"/>
              <a:t>Ωοθήκες</a:t>
            </a:r>
            <a:endParaRPr lang="en-US" smtClean="0"/>
          </a:p>
          <a:p>
            <a:r>
              <a:rPr lang="el-GR" smtClean="0"/>
              <a:t>Σάλπιγγες</a:t>
            </a:r>
          </a:p>
          <a:p>
            <a:r>
              <a:rPr lang="el-GR" smtClean="0"/>
              <a:t>Μήτρα</a:t>
            </a:r>
          </a:p>
          <a:p>
            <a:r>
              <a:rPr lang="el-GR" smtClean="0"/>
              <a:t>Κόλπος</a:t>
            </a:r>
          </a:p>
        </p:txBody>
      </p:sp>
      <p:pic>
        <p:nvPicPr>
          <p:cNvPr id="19460" name="Picture 2" descr="https://thumbs8.dreamstime.com/x/female-reproductive-system-190729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738" y="1268413"/>
            <a:ext cx="4824412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6 - Ορθογώνιο"/>
          <p:cNvSpPr>
            <a:spLocks noChangeArrowheads="1"/>
          </p:cNvSpPr>
          <p:nvPr/>
        </p:nvSpPr>
        <p:spPr bwMode="auto">
          <a:xfrm>
            <a:off x="3059113" y="6237288"/>
            <a:ext cx="57435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/>
              <a:t>https://www.dreamstime.com/photos-images/genitals.html#</a:t>
            </a:r>
            <a:endParaRPr lang="el-GR" sz="1000"/>
          </a:p>
        </p:txBody>
      </p:sp>
      <p:sp>
        <p:nvSpPr>
          <p:cNvPr id="19462" name="5 - TextBox"/>
          <p:cNvSpPr txBox="1">
            <a:spLocks noChangeArrowheads="1"/>
          </p:cNvSpPr>
          <p:nvPr/>
        </p:nvSpPr>
        <p:spPr bwMode="auto">
          <a:xfrm>
            <a:off x="4211638" y="2060575"/>
            <a:ext cx="1260475" cy="400050"/>
          </a:xfrm>
          <a:prstGeom prst="rect">
            <a:avLst/>
          </a:prstGeom>
          <a:solidFill>
            <a:srgbClr val="FFDEBD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000"/>
              <a:t>Σάλπιγγα</a:t>
            </a:r>
          </a:p>
        </p:txBody>
      </p:sp>
      <p:sp>
        <p:nvSpPr>
          <p:cNvPr id="19463" name="6 - TextBox"/>
          <p:cNvSpPr txBox="1">
            <a:spLocks noChangeArrowheads="1"/>
          </p:cNvSpPr>
          <p:nvPr/>
        </p:nvSpPr>
        <p:spPr bwMode="auto">
          <a:xfrm>
            <a:off x="4211638" y="2636838"/>
            <a:ext cx="1176337" cy="523875"/>
          </a:xfrm>
          <a:prstGeom prst="rect">
            <a:avLst/>
          </a:prstGeom>
          <a:solidFill>
            <a:srgbClr val="FFDEBD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000"/>
              <a:t>Ωοθήκη</a:t>
            </a:r>
            <a:r>
              <a:rPr lang="el-GR"/>
              <a:t> </a:t>
            </a:r>
          </a:p>
        </p:txBody>
      </p:sp>
      <p:sp>
        <p:nvSpPr>
          <p:cNvPr id="19464" name="7 - TextBox"/>
          <p:cNvSpPr txBox="1">
            <a:spLocks noChangeArrowheads="1"/>
          </p:cNvSpPr>
          <p:nvPr/>
        </p:nvSpPr>
        <p:spPr bwMode="auto">
          <a:xfrm>
            <a:off x="4211638" y="3357563"/>
            <a:ext cx="1152525" cy="400050"/>
          </a:xfrm>
          <a:prstGeom prst="rect">
            <a:avLst/>
          </a:prstGeom>
          <a:solidFill>
            <a:srgbClr val="FFDEBD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000"/>
              <a:t>Μήτρα </a:t>
            </a:r>
          </a:p>
        </p:txBody>
      </p:sp>
      <p:sp>
        <p:nvSpPr>
          <p:cNvPr id="19465" name="8 - TextBox"/>
          <p:cNvSpPr txBox="1">
            <a:spLocks noChangeArrowheads="1"/>
          </p:cNvSpPr>
          <p:nvPr/>
        </p:nvSpPr>
        <p:spPr bwMode="auto">
          <a:xfrm>
            <a:off x="4067175" y="3933825"/>
            <a:ext cx="1358900" cy="400050"/>
          </a:xfrm>
          <a:prstGeom prst="rect">
            <a:avLst/>
          </a:prstGeom>
          <a:solidFill>
            <a:srgbClr val="FFDEBD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000"/>
              <a:t>Τράχηλος</a:t>
            </a:r>
          </a:p>
        </p:txBody>
      </p:sp>
      <p:sp>
        <p:nvSpPr>
          <p:cNvPr id="19466" name="9 - TextBox"/>
          <p:cNvSpPr txBox="1">
            <a:spLocks noChangeArrowheads="1"/>
          </p:cNvSpPr>
          <p:nvPr/>
        </p:nvSpPr>
        <p:spPr bwMode="auto">
          <a:xfrm>
            <a:off x="4284663" y="4868863"/>
            <a:ext cx="1127125" cy="400050"/>
          </a:xfrm>
          <a:prstGeom prst="rect">
            <a:avLst/>
          </a:prstGeom>
          <a:solidFill>
            <a:srgbClr val="FFDEBD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000"/>
              <a:t>Κόλπος </a:t>
            </a:r>
          </a:p>
        </p:txBody>
      </p:sp>
      <p:sp>
        <p:nvSpPr>
          <p:cNvPr id="19467" name="10 - TextBox"/>
          <p:cNvSpPr txBox="1">
            <a:spLocks noChangeArrowheads="1"/>
          </p:cNvSpPr>
          <p:nvPr/>
        </p:nvSpPr>
        <p:spPr bwMode="auto">
          <a:xfrm>
            <a:off x="4211638" y="5445125"/>
            <a:ext cx="1081087" cy="400050"/>
          </a:xfrm>
          <a:prstGeom prst="rect">
            <a:avLst/>
          </a:prstGeom>
          <a:solidFill>
            <a:srgbClr val="FFDEBD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000"/>
              <a:t>Αιδοίο </a:t>
            </a:r>
          </a:p>
        </p:txBody>
      </p:sp>
      <p:sp>
        <p:nvSpPr>
          <p:cNvPr id="12" name="11 - Έλλειψη"/>
          <p:cNvSpPr/>
          <p:nvPr/>
        </p:nvSpPr>
        <p:spPr>
          <a:xfrm>
            <a:off x="323850" y="4508500"/>
            <a:ext cx="3527425" cy="1584325"/>
          </a:xfrm>
          <a:prstGeom prst="ellipse">
            <a:avLst/>
          </a:prstGeom>
          <a:solidFill>
            <a:srgbClr val="FCBA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2400" dirty="0">
                <a:solidFill>
                  <a:schemeClr val="tx1"/>
                </a:solidFill>
              </a:rPr>
              <a:t>Τα γεννητικά κύτταρα των κοριτσιών είναι τα ωάρια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686800" cy="1027113"/>
          </a:xfrm>
        </p:spPr>
        <p:txBody>
          <a:bodyPr/>
          <a:lstStyle/>
          <a:p>
            <a:pPr eaLnBrk="1" hangingPunct="1"/>
            <a:r>
              <a:rPr lang="el-GR" sz="3600" b="1" smtClean="0">
                <a:solidFill>
                  <a:srgbClr val="FF0000"/>
                </a:solidFill>
              </a:rPr>
              <a:t>Πότε θα έχω την πρώτη μου περίοδο</a:t>
            </a:r>
            <a:r>
              <a:rPr lang="en-US" sz="3600" b="1" smtClean="0">
                <a:solidFill>
                  <a:srgbClr val="FF0000"/>
                </a:solidFill>
              </a:rPr>
              <a:t>;</a:t>
            </a:r>
            <a:r>
              <a:rPr lang="el-GR" sz="360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484313"/>
            <a:ext cx="8229600" cy="43211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l-GR" smtClean="0"/>
          </a:p>
          <a:p>
            <a:pPr eaLnBrk="1" hangingPunct="1"/>
            <a:r>
              <a:rPr lang="el-GR" sz="2800" smtClean="0"/>
              <a:t>Κανείς δεν μπορεί να σου πει με ακρίβεια</a:t>
            </a:r>
          </a:p>
          <a:p>
            <a:pPr eaLnBrk="1" hangingPunct="1">
              <a:buFont typeface="Wingdings" pitchFamily="2" charset="2"/>
              <a:buNone/>
            </a:pPr>
            <a:endParaRPr lang="el-GR" sz="2800" smtClean="0"/>
          </a:p>
          <a:p>
            <a:pPr eaLnBrk="1" hangingPunct="1"/>
            <a:r>
              <a:rPr lang="el-GR" sz="2800" smtClean="0"/>
              <a:t>Μερικές φορές αρχίζει με λίγη βλέννα που λερώνει το εσώρουχο σου</a:t>
            </a:r>
          </a:p>
          <a:p>
            <a:pPr eaLnBrk="1" hangingPunct="1">
              <a:buFont typeface="Wingdings" pitchFamily="2" charset="2"/>
              <a:buNone/>
            </a:pPr>
            <a:endParaRPr lang="el-GR" sz="2800" smtClean="0"/>
          </a:p>
          <a:p>
            <a:pPr eaLnBrk="1" hangingPunct="1"/>
            <a:r>
              <a:rPr lang="el-GR" sz="2800" smtClean="0"/>
              <a:t>Όταν συμβεί αυτό, η περίοδος σου δεν θα αργήσει πολύ. Πιθανά θα εμφανισθεί μέσα στον επόμενο χρόνο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755650" y="4076700"/>
            <a:ext cx="79200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800" b="1"/>
          </a:p>
        </p:txBody>
      </p:sp>
      <p:sp>
        <p:nvSpPr>
          <p:cNvPr id="20485" name="Rectangle 6"/>
          <p:cNvSpPr>
            <a:spLocks noChangeArrowheads="1"/>
          </p:cNvSpPr>
          <p:nvPr/>
        </p:nvSpPr>
        <p:spPr bwMode="auto">
          <a:xfrm rot="10800000" flipV="1">
            <a:off x="827088" y="4000500"/>
            <a:ext cx="80676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3200" b="1">
              <a:solidFill>
                <a:srgbClr val="FF0066"/>
              </a:solidFill>
            </a:endParaRPr>
          </a:p>
        </p:txBody>
      </p:sp>
      <p:sp>
        <p:nvSpPr>
          <p:cNvPr id="20486" name="Rectangle 7"/>
          <p:cNvSpPr>
            <a:spLocks noChangeArrowheads="1"/>
          </p:cNvSpPr>
          <p:nvPr/>
        </p:nvSpPr>
        <p:spPr bwMode="auto">
          <a:xfrm>
            <a:off x="395288" y="4652963"/>
            <a:ext cx="8347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- Τίτλος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3106738" cy="13716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0066"/>
                </a:solidFill>
              </a:rPr>
              <a:t>        </a:t>
            </a:r>
            <a:r>
              <a:rPr lang="el-GR" sz="3200" b="1" smtClean="0">
                <a:solidFill>
                  <a:srgbClr val="FF0000"/>
                </a:solidFill>
              </a:rPr>
              <a:t>Θα μιλήσουμε για:</a:t>
            </a:r>
          </a:p>
        </p:txBody>
      </p:sp>
      <p:sp>
        <p:nvSpPr>
          <p:cNvPr id="3075" name="2 - Θέση περιεχομένου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el-GR" sz="2800" smtClean="0"/>
          </a:p>
          <a:p>
            <a:pPr eaLnBrk="1" hangingPunct="1"/>
            <a:endParaRPr lang="el-GR" sz="2800" smtClean="0"/>
          </a:p>
          <a:p>
            <a:pPr eaLnBrk="1" hangingPunct="1">
              <a:buFont typeface="Wingdings" pitchFamily="2" charset="2"/>
              <a:buNone/>
            </a:pPr>
            <a:endParaRPr lang="el-GR" sz="2800" smtClean="0"/>
          </a:p>
          <a:p>
            <a:pPr eaLnBrk="1" hangingPunct="1"/>
            <a:r>
              <a:rPr lang="el-GR" sz="2800" smtClean="0"/>
              <a:t>Ποιές αλλαγές</a:t>
            </a:r>
            <a:r>
              <a:rPr lang="en-US" sz="2800" smtClean="0"/>
              <a:t> </a:t>
            </a:r>
            <a:r>
              <a:rPr lang="el-GR" sz="2800" smtClean="0"/>
              <a:t>συμβαίνουν στα κορίτσια</a:t>
            </a:r>
          </a:p>
          <a:p>
            <a:pPr eaLnBrk="1" hangingPunct="1"/>
            <a:r>
              <a:rPr lang="el-GR" sz="2800" smtClean="0"/>
              <a:t>Την ήβη και την εφηβεία</a:t>
            </a:r>
            <a:endParaRPr lang="en-US" sz="2800" smtClean="0"/>
          </a:p>
          <a:p>
            <a:pPr eaLnBrk="1" hangingPunct="1"/>
            <a:r>
              <a:rPr lang="el-GR" sz="2800" smtClean="0"/>
              <a:t>Τη φροντίδα του εαυτού μας</a:t>
            </a:r>
          </a:p>
        </p:txBody>
      </p:sp>
      <p:pic>
        <p:nvPicPr>
          <p:cNvPr id="3076" name="Picture 5" descr="Girls Hanging-Out Royalty Free Stock Phot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549275"/>
            <a:ext cx="3735388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4 - TextBox"/>
          <p:cNvSpPr txBox="1">
            <a:spLocks noChangeArrowheads="1"/>
          </p:cNvSpPr>
          <p:nvPr/>
        </p:nvSpPr>
        <p:spPr bwMode="auto">
          <a:xfrm>
            <a:off x="539750" y="6092825"/>
            <a:ext cx="62214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https://www.dreamstime.com/royalty-free-stock-photos-girls-hanging-out-image10467128</a:t>
            </a:r>
            <a:endParaRPr lang="el-GR" sz="12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7" descr="Ημερολόγιο, Μήνα, Έτους, Ημερομηνία, Dateti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557338"/>
            <a:ext cx="3816350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04813"/>
            <a:ext cx="8642350" cy="1371600"/>
          </a:xfrm>
        </p:spPr>
        <p:txBody>
          <a:bodyPr/>
          <a:lstStyle/>
          <a:p>
            <a:r>
              <a:rPr lang="el-GR" sz="3600" b="1" smtClean="0">
                <a:solidFill>
                  <a:srgbClr val="FF0000"/>
                </a:solidFill>
              </a:rPr>
              <a:t>Κάθε πότε έρχεται η περίοδος;</a:t>
            </a:r>
            <a:r>
              <a:rPr lang="el-GR" sz="2800" b="1" smtClean="0">
                <a:solidFill>
                  <a:srgbClr val="FF0000"/>
                </a:solidFill>
              </a:rPr>
              <a:t>(1/2)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989138"/>
            <a:ext cx="3754437" cy="30321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	</a:t>
            </a:r>
            <a:r>
              <a:rPr lang="el-GR" smtClean="0"/>
              <a:t>Ως κύκλος ορίζεται το χρονικό διάστημα από την 1</a:t>
            </a:r>
            <a:r>
              <a:rPr lang="el-GR" baseline="30000" smtClean="0"/>
              <a:t>η</a:t>
            </a:r>
            <a:r>
              <a:rPr lang="el-GR" smtClean="0"/>
              <a:t> μέρα της περιόδου μέχρι την 1</a:t>
            </a:r>
            <a:r>
              <a:rPr lang="el-GR" baseline="30000" smtClean="0"/>
              <a:t>η</a:t>
            </a:r>
            <a:r>
              <a:rPr lang="el-GR" smtClean="0"/>
              <a:t> μέρα της επόμενης περιόδου</a:t>
            </a:r>
          </a:p>
        </p:txBody>
      </p:sp>
      <p:sp>
        <p:nvSpPr>
          <p:cNvPr id="21509" name="5 - TextBox"/>
          <p:cNvSpPr txBox="1">
            <a:spLocks noChangeArrowheads="1"/>
          </p:cNvSpPr>
          <p:nvPr/>
        </p:nvSpPr>
        <p:spPr bwMode="auto">
          <a:xfrm>
            <a:off x="2268538" y="5516563"/>
            <a:ext cx="3187700" cy="523875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solidFill>
                  <a:srgbClr val="FF0066"/>
                </a:solidFill>
              </a:rPr>
              <a:t>1</a:t>
            </a:r>
            <a:r>
              <a:rPr lang="el-GR" b="1" baseline="30000">
                <a:solidFill>
                  <a:srgbClr val="FF0066"/>
                </a:solidFill>
              </a:rPr>
              <a:t>η</a:t>
            </a:r>
            <a:r>
              <a:rPr lang="el-GR" b="1">
                <a:solidFill>
                  <a:srgbClr val="FF0066"/>
                </a:solidFill>
              </a:rPr>
              <a:t> μέρα περιόδου</a:t>
            </a:r>
          </a:p>
        </p:txBody>
      </p:sp>
      <p:cxnSp>
        <p:nvCxnSpPr>
          <p:cNvPr id="8" name="7 - Ευθύγραμμο βέλος σύνδεσης"/>
          <p:cNvCxnSpPr/>
          <p:nvPr/>
        </p:nvCxnSpPr>
        <p:spPr>
          <a:xfrm flipV="1">
            <a:off x="4067175" y="3933825"/>
            <a:ext cx="1728788" cy="1582738"/>
          </a:xfrm>
          <a:prstGeom prst="straightConnector1">
            <a:avLst/>
          </a:prstGeom>
          <a:ln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1" name="10 - Ορθογώνιο"/>
          <p:cNvSpPr>
            <a:spLocks noChangeArrowheads="1"/>
          </p:cNvSpPr>
          <p:nvPr/>
        </p:nvSpPr>
        <p:spPr bwMode="auto">
          <a:xfrm>
            <a:off x="4356100" y="6149975"/>
            <a:ext cx="457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/>
              <a:t>https://pixabay.com/el/%CE%B7%CE%BC%CE%B5%CF%81%CE%BF%CE%BB%CF%8C%CE%B3%CE%B9%CE%BF-%CE%BC%CE%AE%CE%BD%CE%B1-%CE%AD%CF%84%CE%BF%CF%85%CF%82-%CE%B7%CE%BC%CE%B5%CF%81%CE%BF%CE%BC%CE%B7%CE%BD%CE%AF%CE%B1-159098/</a:t>
            </a:r>
            <a:endParaRPr lang="el-GR" sz="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57325"/>
            <a:ext cx="8075612" cy="3627438"/>
          </a:xfrm>
        </p:spPr>
        <p:txBody>
          <a:bodyPr/>
          <a:lstStyle/>
          <a:p>
            <a:pPr eaLnBrk="1" hangingPunct="1"/>
            <a:endParaRPr lang="el-GR" smtClean="0"/>
          </a:p>
          <a:p>
            <a:pPr eaLnBrk="1" hangingPunct="1"/>
            <a:r>
              <a:rPr lang="el-GR" smtClean="0"/>
              <a:t>Υπάρχουν διαφορές από άτομο σε άτομο, αλλά συνήθως έρχεται κάθε 23 με 35 ημέρες</a:t>
            </a:r>
          </a:p>
          <a:p>
            <a:pPr eaLnBrk="1" hangingPunct="1">
              <a:buFont typeface="Wingdings" pitchFamily="2" charset="2"/>
              <a:buNone/>
            </a:pPr>
            <a:endParaRPr lang="el-GR" smtClean="0"/>
          </a:p>
          <a:p>
            <a:pPr eaLnBrk="1" hangingPunct="1"/>
            <a:r>
              <a:rPr lang="el-GR" smtClean="0"/>
              <a:t>Στην αρχή μπορεί να μην υπάρχει σταθερότητα (μερικές φορές για κάποια χρόνια)</a:t>
            </a:r>
          </a:p>
          <a:p>
            <a:pPr eaLnBrk="1" hangingPunct="1">
              <a:buFont typeface="Wingdings" pitchFamily="2" charset="2"/>
              <a:buNone/>
            </a:pPr>
            <a:endParaRPr lang="el-GR" smtClean="0"/>
          </a:p>
          <a:p>
            <a:pPr eaLnBrk="1" hangingPunct="1"/>
            <a:endParaRPr lang="el-GR" smtClean="0"/>
          </a:p>
          <a:p>
            <a:pPr eaLnBrk="1" hangingPunct="1"/>
            <a:endParaRPr lang="el-GR" b="1" smtClean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57200"/>
            <a:ext cx="8642350" cy="1371600"/>
          </a:xfrm>
        </p:spPr>
        <p:txBody>
          <a:bodyPr/>
          <a:lstStyle/>
          <a:p>
            <a:r>
              <a:rPr lang="el-GR" sz="3600" b="1" smtClean="0">
                <a:solidFill>
                  <a:srgbClr val="FF0000"/>
                </a:solidFill>
              </a:rPr>
              <a:t>Κάθε πότε έρχεται η περίοδος;</a:t>
            </a:r>
            <a:r>
              <a:rPr lang="el-GR" sz="2800" b="1" smtClean="0">
                <a:solidFill>
                  <a:srgbClr val="FF0000"/>
                </a:solidFill>
              </a:rPr>
              <a:t>(</a:t>
            </a:r>
            <a:r>
              <a:rPr lang="en-US" sz="2800" b="1" smtClean="0">
                <a:solidFill>
                  <a:srgbClr val="FF0000"/>
                </a:solidFill>
              </a:rPr>
              <a:t>2</a:t>
            </a:r>
            <a:r>
              <a:rPr lang="el-GR" sz="2800" b="1" smtClean="0">
                <a:solidFill>
                  <a:srgbClr val="FF0000"/>
                </a:solidFill>
              </a:rPr>
              <a:t>/2)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endSync delay="0"/>
                                  <p:childTnLst>
                                    <p:set>
                                      <p:cBhvr>
                                        <p:cTn id="6" dur="1" fill="hold">
                                          <p:endSync delay="0"/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endSync delay="0"/>
                                  <p:childTnLst>
                                    <p:set>
                                      <p:cBhvr>
                                        <p:cTn id="10" dur="1" fill="hold">
                                          <p:endSync delay="0"/>
                                        </p:cTn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b="1" smtClean="0">
                <a:solidFill>
                  <a:srgbClr val="FF0000"/>
                </a:solidFill>
              </a:rPr>
              <a:t>Πόσο διαρκεί η περίοδος;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7643813" cy="4184650"/>
          </a:xfrm>
        </p:spPr>
        <p:txBody>
          <a:bodyPr/>
          <a:lstStyle/>
          <a:p>
            <a:r>
              <a:rPr lang="el-GR" sz="2800" smtClean="0"/>
              <a:t>Διαφέρει  από άτομο σε άτομο</a:t>
            </a:r>
          </a:p>
          <a:p>
            <a:endParaRPr lang="el-GR" sz="2800" smtClean="0"/>
          </a:p>
          <a:p>
            <a:r>
              <a:rPr lang="el-GR" sz="2800" smtClean="0"/>
              <a:t>Συνήθως διαρκεί 3-7 ημέρες</a:t>
            </a:r>
          </a:p>
          <a:p>
            <a:pPr>
              <a:buFont typeface="Wingdings" pitchFamily="2" charset="2"/>
              <a:buNone/>
            </a:pPr>
            <a:endParaRPr lang="el-GR" sz="2800" smtClean="0"/>
          </a:p>
          <a:p>
            <a:r>
              <a:rPr lang="el-GR" sz="2800" smtClean="0"/>
              <a:t>Κατά τη διάρκεια της περιόδου η ποσότητα του αίματος δεν επηρεάζει τις καθημερινές σου δραστηριότητες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027113"/>
          </a:xfrm>
        </p:spPr>
        <p:txBody>
          <a:bodyPr/>
          <a:lstStyle/>
          <a:p>
            <a:pPr algn="ctr"/>
            <a:r>
              <a:rPr lang="el-GR" sz="3600" b="1" smtClean="0">
                <a:solidFill>
                  <a:srgbClr val="FF0000"/>
                </a:solidFill>
              </a:rPr>
              <a:t>Πόνος στην περίοδο;</a:t>
            </a:r>
            <a:r>
              <a:rPr lang="en-US" sz="2800" b="1" smtClean="0">
                <a:solidFill>
                  <a:srgbClr val="FF0000"/>
                </a:solidFill>
              </a:rPr>
              <a:t>(1/2)</a:t>
            </a:r>
            <a:endParaRPr lang="el-GR" sz="2800" b="1" smtClean="0">
              <a:solidFill>
                <a:srgbClr val="FF0000"/>
              </a:solidFill>
            </a:endParaRP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484313"/>
            <a:ext cx="8208962" cy="4968875"/>
          </a:xfrm>
        </p:spPr>
        <p:txBody>
          <a:bodyPr/>
          <a:lstStyle/>
          <a:p>
            <a:pPr eaLnBrk="1" hangingPunct="1"/>
            <a:r>
              <a:rPr lang="el-GR" smtClean="0"/>
              <a:t>Τα περισσότερα κορίτσια δεν πονάνε καθόλου</a:t>
            </a:r>
          </a:p>
          <a:p>
            <a:pPr eaLnBrk="1" hangingPunct="1"/>
            <a:r>
              <a:rPr lang="el-GR" smtClean="0"/>
              <a:t>Κάποια κορίτσια έχουν πόνο λίγο πριν και συνήθως τις πρώτες δύο μέρες της περιόδου  </a:t>
            </a:r>
          </a:p>
          <a:p>
            <a:pPr eaLnBrk="1" hangingPunct="1"/>
            <a:endParaRPr lang="el-GR" smtClean="0"/>
          </a:p>
          <a:p>
            <a:pPr eaLnBrk="1" hangingPunct="1">
              <a:buFont typeface="Wingdings" pitchFamily="2" charset="2"/>
              <a:buNone/>
            </a:pPr>
            <a:r>
              <a:rPr lang="el-GR" b="1" smtClean="0">
                <a:solidFill>
                  <a:schemeClr val="hlink"/>
                </a:solidFill>
              </a:rPr>
              <a:t>                                           </a:t>
            </a:r>
          </a:p>
          <a:p>
            <a:pPr eaLnBrk="1" hangingPunct="1">
              <a:buFont typeface="Wingdings" pitchFamily="2" charset="2"/>
              <a:buNone/>
            </a:pPr>
            <a:endParaRPr lang="el-GR" smtClean="0"/>
          </a:p>
          <a:p>
            <a:pPr eaLnBrk="1" hangingPunct="1">
              <a:buFont typeface="Wingdings" pitchFamily="2" charset="2"/>
              <a:buNone/>
            </a:pPr>
            <a:endParaRPr lang="el-GR" sz="40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3600" b="1" smtClean="0">
                <a:solidFill>
                  <a:srgbClr val="FF0000"/>
                </a:solidFill>
              </a:rPr>
              <a:t>Πόνος στην περίοδο;</a:t>
            </a:r>
            <a:r>
              <a:rPr lang="en-US" sz="3600" b="1" smtClean="0">
                <a:solidFill>
                  <a:srgbClr val="FF0000"/>
                </a:solidFill>
              </a:rPr>
              <a:t> </a:t>
            </a:r>
            <a:r>
              <a:rPr lang="en-US" sz="2800" b="1" smtClean="0">
                <a:solidFill>
                  <a:srgbClr val="FF0000"/>
                </a:solidFill>
              </a:rPr>
              <a:t>(2/2)</a:t>
            </a:r>
            <a:endParaRPr lang="el-GR" sz="2800" b="1" smtClean="0">
              <a:solidFill>
                <a:srgbClr val="FF0000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smtClean="0"/>
              <a:t>Όταν υπάρχει πόνος τον νιώθουμε χαμηλά στην κοιλιά και στην περιοχή της μέσης και συνήθως δεν είναι δυνατός</a:t>
            </a:r>
            <a:endParaRPr lang="en-US" smtClean="0"/>
          </a:p>
          <a:p>
            <a:pPr eaLnBrk="1" hangingPunct="1"/>
            <a:endParaRPr lang="el-GR" sz="1000" smtClean="0"/>
          </a:p>
          <a:p>
            <a:pPr eaLnBrk="1" hangingPunct="1"/>
            <a:r>
              <a:rPr lang="el-GR" smtClean="0"/>
              <a:t>Σε κάποια κορίτσια όμως, ο πόνος μπορεί να είναι αρκετά έντονος και να χρειάζονται παυσίπονο.                                    </a:t>
            </a:r>
          </a:p>
          <a:p>
            <a:pPr eaLnBrk="1" hangingPunct="1">
              <a:buFont typeface="Wingdings" pitchFamily="2" charset="2"/>
              <a:buNone/>
            </a:pPr>
            <a:endParaRPr lang="el-GR" sz="4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668338"/>
          </a:xfrm>
        </p:spPr>
        <p:txBody>
          <a:bodyPr/>
          <a:lstStyle/>
          <a:p>
            <a:r>
              <a:rPr lang="el-GR" sz="3600" b="1" smtClean="0">
                <a:solidFill>
                  <a:srgbClr val="FF0000"/>
                </a:solidFill>
              </a:rPr>
              <a:t>   Προεμμηνορρυσιακό σύνδρομο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399087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l-GR" sz="2000" dirty="0" smtClean="0"/>
              <a:t>    </a:t>
            </a:r>
            <a:r>
              <a:rPr lang="el-GR" sz="2400" dirty="0" smtClean="0"/>
              <a:t>Λίγες μέρες πριν και κατά τη διάρκεια της περιόδου</a:t>
            </a:r>
            <a:endParaRPr lang="en-US" sz="2400" dirty="0" smtClean="0"/>
          </a:p>
          <a:p>
            <a:pPr>
              <a:buFont typeface="Wingdings" pitchFamily="2" charset="2"/>
              <a:buNone/>
              <a:defRPr/>
            </a:pPr>
            <a:r>
              <a:rPr lang="en-US" sz="2400" dirty="0" smtClean="0"/>
              <a:t>    </a:t>
            </a:r>
            <a:r>
              <a:rPr lang="el-GR" sz="2400" dirty="0" smtClean="0"/>
              <a:t>μπορεί κάποια κορίτσια να νιώθουν: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el-GR" sz="2400" dirty="0" smtClean="0"/>
          </a:p>
          <a:p>
            <a:pPr>
              <a:lnSpc>
                <a:spcPct val="80000"/>
              </a:lnSpc>
              <a:defRPr/>
            </a:pPr>
            <a:r>
              <a:rPr lang="el-GR" sz="2400" dirty="0" smtClean="0"/>
              <a:t>κακή διάθεση</a:t>
            </a:r>
          </a:p>
          <a:p>
            <a:pPr>
              <a:lnSpc>
                <a:spcPct val="80000"/>
              </a:lnSpc>
              <a:defRPr/>
            </a:pPr>
            <a:r>
              <a:rPr lang="el-GR" sz="2400" dirty="0" smtClean="0"/>
              <a:t>εκνευρισμό</a:t>
            </a:r>
          </a:p>
          <a:p>
            <a:pPr>
              <a:lnSpc>
                <a:spcPct val="80000"/>
              </a:lnSpc>
              <a:defRPr/>
            </a:pPr>
            <a:r>
              <a:rPr lang="el-GR" sz="2400" dirty="0" smtClean="0"/>
              <a:t>πονοκέφαλο </a:t>
            </a:r>
          </a:p>
          <a:p>
            <a:pPr>
              <a:lnSpc>
                <a:spcPct val="80000"/>
              </a:lnSpc>
              <a:defRPr/>
            </a:pPr>
            <a:r>
              <a:rPr lang="el-GR" sz="2400" dirty="0" smtClean="0"/>
              <a:t>κούραση</a:t>
            </a:r>
          </a:p>
          <a:p>
            <a:pPr>
              <a:lnSpc>
                <a:spcPct val="80000"/>
              </a:lnSpc>
              <a:defRPr/>
            </a:pPr>
            <a:r>
              <a:rPr lang="el-GR" sz="2400" dirty="0" smtClean="0"/>
              <a:t>φουσκώματα</a:t>
            </a:r>
          </a:p>
          <a:p>
            <a:pPr>
              <a:lnSpc>
                <a:spcPct val="80000"/>
              </a:lnSpc>
              <a:defRPr/>
            </a:pPr>
            <a:r>
              <a:rPr lang="el-GR" sz="2400" dirty="0" smtClean="0"/>
              <a:t>αυξημένη όρεξη</a:t>
            </a:r>
          </a:p>
          <a:p>
            <a:pPr>
              <a:lnSpc>
                <a:spcPct val="80000"/>
              </a:lnSpc>
              <a:defRPr/>
            </a:pPr>
            <a:r>
              <a:rPr lang="el-GR" sz="2400" dirty="0" smtClean="0"/>
              <a:t>ευαισθησία στο στήθος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el-GR" sz="240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sz="2400" dirty="0" smtClean="0"/>
              <a:t>	</a:t>
            </a:r>
            <a:r>
              <a:rPr lang="el-GR" sz="2400" dirty="0" smtClean="0">
                <a:solidFill>
                  <a:schemeClr val="accent2">
                    <a:lumMod val="50000"/>
                  </a:schemeClr>
                </a:solidFill>
              </a:rPr>
              <a:t>Αυτό συμβαίνει γιατί πριν και κατά τη διάρκεια της περιόδου αλλάζουν οι ορμόνες στο σώμα.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sz="2400" dirty="0" smtClean="0"/>
              <a:t>	</a:t>
            </a:r>
            <a:r>
              <a:rPr lang="el-GR" sz="2400" dirty="0" smtClean="0">
                <a:solidFill>
                  <a:schemeClr val="accent2">
                    <a:lumMod val="50000"/>
                  </a:schemeClr>
                </a:solidFill>
              </a:rPr>
              <a:t>Άλλα κορίτσια δεν έχουν τέτοια συμπτώματα.</a:t>
            </a:r>
          </a:p>
          <a:p>
            <a:pPr>
              <a:lnSpc>
                <a:spcPct val="80000"/>
              </a:lnSpc>
              <a:defRPr/>
            </a:pPr>
            <a:endParaRPr lang="el-GR" sz="2400" dirty="0" smtClean="0"/>
          </a:p>
          <a:p>
            <a:pPr>
              <a:lnSpc>
                <a:spcPct val="80000"/>
              </a:lnSpc>
              <a:defRPr/>
            </a:pPr>
            <a:endParaRPr lang="el-G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2 - Θέση περιεχομένου"/>
          <p:cNvSpPr>
            <a:spLocks noGrp="1"/>
          </p:cNvSpPr>
          <p:nvPr>
            <p:ph idx="4294967295"/>
          </p:nvPr>
        </p:nvSpPr>
        <p:spPr>
          <a:xfrm>
            <a:off x="250825" y="1341438"/>
            <a:ext cx="5111750" cy="1439862"/>
          </a:xfrm>
        </p:spPr>
        <p:txBody>
          <a:bodyPr/>
          <a:lstStyle/>
          <a:p>
            <a:pPr eaLnBrk="1" hangingPunct="1"/>
            <a:r>
              <a:rPr lang="el-GR" sz="2400" smtClean="0"/>
              <a:t>Συχνό πλύσιμο </a:t>
            </a:r>
            <a:r>
              <a:rPr lang="el-GR" sz="2400" i="1" smtClean="0"/>
              <a:t>(…και όχι μόνο στη διάρκεια της περιόδου)</a:t>
            </a:r>
          </a:p>
          <a:p>
            <a:pPr eaLnBrk="1" hangingPunct="1"/>
            <a:r>
              <a:rPr lang="el-GR" sz="2400" smtClean="0"/>
              <a:t>Συχνή αλλαγή σερβιέτας</a:t>
            </a:r>
            <a:endParaRPr lang="en-US" sz="2400" smtClean="0"/>
          </a:p>
          <a:p>
            <a:pPr eaLnBrk="1" hangingPunct="1"/>
            <a:endParaRPr lang="el-GR" sz="2400" smtClean="0"/>
          </a:p>
          <a:p>
            <a:pPr eaLnBrk="1" hangingPunct="1">
              <a:buFont typeface="Wingdings" pitchFamily="2" charset="2"/>
              <a:buNone/>
            </a:pPr>
            <a:r>
              <a:rPr lang="el-GR" sz="2400" b="1" smtClean="0">
                <a:solidFill>
                  <a:srgbClr val="FF0066"/>
                </a:solidFill>
              </a:rPr>
              <a:t>	</a:t>
            </a:r>
            <a:endParaRPr lang="en-US" sz="2400" smtClean="0"/>
          </a:p>
          <a:p>
            <a:pPr eaLnBrk="1" hangingPunct="1"/>
            <a:endParaRPr lang="el-GR" sz="2400" smtClean="0"/>
          </a:p>
          <a:p>
            <a:pPr eaLnBrk="1" hangingPunct="1"/>
            <a:endParaRPr lang="el-GR" sz="2400" smtClean="0"/>
          </a:p>
        </p:txBody>
      </p:sp>
      <p:sp>
        <p:nvSpPr>
          <p:cNvPr id="27651" name="6 - TextBox"/>
          <p:cNvSpPr txBox="1">
            <a:spLocks noChangeArrowheads="1"/>
          </p:cNvSpPr>
          <p:nvPr/>
        </p:nvSpPr>
        <p:spPr bwMode="auto">
          <a:xfrm>
            <a:off x="468313" y="476250"/>
            <a:ext cx="7848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3200" b="1">
                <a:solidFill>
                  <a:srgbClr val="FF0000"/>
                </a:solidFill>
              </a:rPr>
              <a:t>Φροντίδα στην περίοδο: τι κάνουμε;</a:t>
            </a:r>
          </a:p>
        </p:txBody>
      </p:sp>
      <p:pic>
        <p:nvPicPr>
          <p:cNvPr id="27652" name="Picture 5" descr="Σερβιέτα, Υγειονομικής Πετσέτα, Γυναίκα, Hygienic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1412875"/>
            <a:ext cx="360045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4 - Ορθογώνιο"/>
          <p:cNvSpPr>
            <a:spLocks noChangeArrowheads="1"/>
          </p:cNvSpPr>
          <p:nvPr/>
        </p:nvSpPr>
        <p:spPr bwMode="auto">
          <a:xfrm>
            <a:off x="250825" y="6396038"/>
            <a:ext cx="88931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/>
              <a:t>https://pixabay.com/el/%CF%83%CE%B5%CF%81%CE%B2%CE%B9%CE%AD%CF%84%CE%B1-%CF%85%CE%B3%CE%B5%CE%B9%CE%BF%CE%BD%CE%BF%CE%BC%CE%B9%CE%BA%CE%AE%CF%82-%CF%80%CE%B5%CF%84%CF%83%CE%AD%CF%84%CE%B1-295139/</a:t>
            </a:r>
            <a:endParaRPr lang="el-GR" sz="800"/>
          </a:p>
        </p:txBody>
      </p:sp>
      <p:sp>
        <p:nvSpPr>
          <p:cNvPr id="6" name="2 - Θέση περιεχομένου"/>
          <p:cNvSpPr txBox="1">
            <a:spLocks/>
          </p:cNvSpPr>
          <p:nvPr/>
        </p:nvSpPr>
        <p:spPr bwMode="auto">
          <a:xfrm>
            <a:off x="250825" y="2636838"/>
            <a:ext cx="51117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endParaRPr lang="el-GR" sz="2400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el-GR" sz="2400" b="1" kern="0" dirty="0">
                <a:solidFill>
                  <a:srgbClr val="FF0066"/>
                </a:solidFill>
                <a:latin typeface="+mn-lt"/>
              </a:rPr>
              <a:t>	Πώς πετάμε τις σερβιέτες;</a:t>
            </a:r>
            <a:endParaRPr lang="el-GR" sz="240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l-GR" sz="2400" kern="0" dirty="0">
                <a:latin typeface="+mn-lt"/>
              </a:rPr>
              <a:t>Τις τυλίγουμε σε χαρτομάντιλο ή χαρτί υγείας</a:t>
            </a:r>
            <a:endParaRPr lang="en-US" sz="240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l-GR" sz="2400" kern="0" dirty="0">
                <a:latin typeface="+mn-lt"/>
              </a:rPr>
              <a:t>Τις ρίχνουμε στο καλάθι και όχι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l-GR" sz="2400" kern="0" dirty="0">
                <a:latin typeface="+mn-lt"/>
              </a:rPr>
              <a:t>	στη λεκάνη της τουαλέτας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l-GR" sz="2400" kern="0" dirty="0">
                <a:latin typeface="+mn-lt"/>
              </a:rPr>
              <a:t>Πλένουμε τα χέρια</a:t>
            </a:r>
            <a:endParaRPr lang="en-US" sz="2400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endParaRPr lang="el-GR" sz="2400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endParaRPr lang="el-GR" sz="2400" kern="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668338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rgbClr val="FF0000"/>
                </a:solidFill>
              </a:rPr>
              <a:t>    </a:t>
            </a:r>
            <a:r>
              <a:rPr lang="el-GR" sz="3200" b="1" smtClean="0">
                <a:solidFill>
                  <a:srgbClr val="FF0000"/>
                </a:solidFill>
              </a:rPr>
              <a:t>Τι συμβαίνει με τα συναισθήματα</a:t>
            </a:r>
            <a:r>
              <a:rPr lang="en-US" sz="3200" b="1" smtClean="0">
                <a:solidFill>
                  <a:srgbClr val="FF0000"/>
                </a:solidFill>
              </a:rPr>
              <a:t>;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96975"/>
            <a:ext cx="5400675" cy="518477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l-GR" sz="2400" smtClean="0">
                <a:solidFill>
                  <a:srgbClr val="FF0066"/>
                </a:solidFill>
                <a:latin typeface="Comic Sans MS" pitchFamily="66" charset="0"/>
              </a:rPr>
              <a:t>    Νευρικ</a:t>
            </a:r>
            <a:r>
              <a:rPr lang="el-GR" sz="2400" smtClean="0">
                <a:solidFill>
                  <a:srgbClr val="FF0066"/>
                </a:solidFill>
              </a:rPr>
              <a:t>ή</a:t>
            </a:r>
            <a:r>
              <a:rPr lang="el-GR" sz="2400" smtClean="0">
                <a:solidFill>
                  <a:srgbClr val="FF0066"/>
                </a:solidFill>
                <a:latin typeface="Comic Sans MS" pitchFamily="66" charset="0"/>
              </a:rPr>
              <a:t>  </a:t>
            </a:r>
            <a:r>
              <a:rPr lang="el-GR" sz="2400" smtClean="0">
                <a:solidFill>
                  <a:srgbClr val="FFCC00"/>
                </a:solidFill>
                <a:latin typeface="Comic Sans MS" pitchFamily="66" charset="0"/>
              </a:rPr>
              <a:t>               </a:t>
            </a:r>
            <a:r>
              <a:rPr lang="el-GR" sz="2800" b="1" smtClean="0">
                <a:solidFill>
                  <a:schemeClr val="hlink"/>
                </a:solidFill>
                <a:latin typeface="Book Antiqua" pitchFamily="18" charset="0"/>
              </a:rPr>
              <a:t>θυμωμένη </a:t>
            </a:r>
            <a:r>
              <a:rPr lang="el-GR" sz="2800" smtClean="0">
                <a:solidFill>
                  <a:schemeClr val="hlink"/>
                </a:solidFill>
                <a:latin typeface="Book Antiqua" pitchFamily="18" charset="0"/>
              </a:rPr>
              <a:t>                       </a:t>
            </a:r>
            <a:r>
              <a:rPr lang="en-US" sz="2800" smtClean="0">
                <a:solidFill>
                  <a:schemeClr val="hlink"/>
                </a:solidFill>
                <a:latin typeface="Book Antiqua" pitchFamily="18" charset="0"/>
              </a:rPr>
              <a:t>  	</a:t>
            </a:r>
            <a:endParaRPr lang="el-GR" sz="2800" smtClean="0">
              <a:solidFill>
                <a:srgbClr val="FF0000"/>
              </a:solidFill>
              <a:latin typeface="Courier New" pitchFamily="49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l-GR" sz="2800" smtClean="0">
                <a:latin typeface="Courier New" pitchFamily="49" charset="0"/>
              </a:rPr>
              <a:t> </a:t>
            </a:r>
            <a:r>
              <a:rPr lang="el-GR" sz="2800" b="1" smtClean="0">
                <a:latin typeface="Courier New" pitchFamily="49" charset="0"/>
              </a:rPr>
              <a:t>δεν αρέσω σε κανέναν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l-GR" sz="2800" b="1" smtClean="0">
                <a:solidFill>
                  <a:srgbClr val="660033"/>
                </a:solidFill>
                <a:latin typeface="Bradley Hand ITC" pitchFamily="66" charset="0"/>
              </a:rPr>
              <a:t>  </a:t>
            </a:r>
            <a:r>
              <a:rPr lang="el-GR" sz="2800" b="1" smtClean="0">
                <a:solidFill>
                  <a:srgbClr val="660033"/>
                </a:solidFill>
              </a:rPr>
              <a:t>     </a:t>
            </a:r>
            <a:r>
              <a:rPr lang="en-US" b="1" smtClean="0">
                <a:solidFill>
                  <a:srgbClr val="660033"/>
                </a:solidFill>
                <a:latin typeface="Bradley Hand ITC" pitchFamily="66" charset="0"/>
              </a:rPr>
              <a:t>sexy</a:t>
            </a:r>
            <a:r>
              <a:rPr lang="el-GR" sz="2800" b="1" smtClean="0">
                <a:latin typeface="Courier New" pitchFamily="49" charset="0"/>
              </a:rPr>
              <a:t> </a:t>
            </a:r>
            <a:r>
              <a:rPr lang="el-GR" sz="2800" smtClean="0">
                <a:latin typeface="Courier New" pitchFamily="49" charset="0"/>
              </a:rPr>
              <a:t>       </a:t>
            </a:r>
            <a:endParaRPr lang="en-US" sz="2800" smtClean="0">
              <a:latin typeface="Courier New" pitchFamily="49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l-GR" sz="2800" b="1" smtClean="0">
                <a:solidFill>
                  <a:srgbClr val="FF33CC"/>
                </a:solidFill>
                <a:latin typeface="Courier New" pitchFamily="49" charset="0"/>
              </a:rPr>
              <a:t>το σώμα μου είναι</a:t>
            </a:r>
            <a:r>
              <a:rPr lang="en-US" sz="2800" b="1" smtClean="0">
                <a:solidFill>
                  <a:srgbClr val="FF33CC"/>
                </a:solidFill>
                <a:latin typeface="Courier New" pitchFamily="49" charset="0"/>
              </a:rPr>
              <a:t> </a:t>
            </a:r>
            <a:r>
              <a:rPr lang="el-GR" sz="2800" b="1" smtClean="0">
                <a:solidFill>
                  <a:srgbClr val="FF33CC"/>
                </a:solidFill>
                <a:latin typeface="Courier New" pitchFamily="49" charset="0"/>
              </a:rPr>
              <a:t>αποκρουστικό</a:t>
            </a:r>
            <a:endParaRPr lang="el-GR" sz="2800" smtClean="0">
              <a:latin typeface="Courier New" pitchFamily="49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l-GR" sz="2400" smtClean="0">
                <a:latin typeface="Courier New" pitchFamily="49" charset="0"/>
              </a:rPr>
              <a:t> </a:t>
            </a:r>
            <a:r>
              <a:rPr lang="el-GR" sz="2400" b="1" smtClean="0">
                <a:solidFill>
                  <a:srgbClr val="002060"/>
                </a:solidFill>
                <a:latin typeface="Courier New" pitchFamily="49" charset="0"/>
              </a:rPr>
              <a:t>Λεπτή </a:t>
            </a:r>
            <a:r>
              <a:rPr lang="el-GR" sz="2400" smtClean="0">
                <a:latin typeface="Courier New" pitchFamily="49" charset="0"/>
              </a:rPr>
              <a:t>   </a:t>
            </a:r>
            <a:r>
              <a:rPr lang="el-GR" sz="2400" b="1" smtClean="0">
                <a:solidFill>
                  <a:srgbClr val="0066FF"/>
                </a:solidFill>
              </a:rPr>
              <a:t>   </a:t>
            </a:r>
            <a:r>
              <a:rPr lang="el-GR" sz="2800" b="1" smtClean="0">
                <a:solidFill>
                  <a:srgbClr val="0066FF"/>
                </a:solidFill>
                <a:latin typeface="Bradley Hand ITC" pitchFamily="66" charset="0"/>
              </a:rPr>
              <a:t>γεμάτη δύναμη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 smtClean="0">
              <a:solidFill>
                <a:srgbClr val="800000"/>
              </a:solidFill>
              <a:latin typeface="Lucida Sans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l-GR" sz="2400" smtClean="0">
                <a:solidFill>
                  <a:srgbClr val="800000"/>
                </a:solidFill>
                <a:latin typeface="Lucida Sans" pitchFamily="34" charset="0"/>
              </a:rPr>
              <a:t>το σώμα μου είναι καταπληκτικό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l-GR" sz="2400" smtClean="0">
                <a:solidFill>
                  <a:srgbClr val="0066FF"/>
                </a:solidFill>
                <a:latin typeface="Bradley Hand ITC" pitchFamily="66" charset="0"/>
              </a:rPr>
              <a:t>       Χοντρή</a:t>
            </a:r>
            <a:endParaRPr lang="el-GR" sz="2400" smtClean="0">
              <a:solidFill>
                <a:srgbClr val="0066FF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l-GR" sz="2400" smtClean="0">
                <a:solidFill>
                  <a:srgbClr val="0066FF"/>
                </a:solidFill>
              </a:rPr>
              <a:t>                   </a:t>
            </a:r>
            <a:r>
              <a:rPr lang="el-GR" sz="2400" smtClean="0">
                <a:solidFill>
                  <a:srgbClr val="0066FF"/>
                </a:solidFill>
                <a:latin typeface="Bradley Hand ITC" pitchFamily="66" charset="0"/>
              </a:rPr>
              <a:t> </a:t>
            </a:r>
            <a:r>
              <a:rPr lang="el-GR" sz="2800" smtClean="0">
                <a:solidFill>
                  <a:srgbClr val="FF9933"/>
                </a:solidFill>
                <a:latin typeface="Comic Sans MS" pitchFamily="66" charset="0"/>
              </a:rPr>
              <a:t>φοβισμένη</a:t>
            </a:r>
            <a:r>
              <a:rPr lang="el-GR" sz="2800" smtClean="0">
                <a:solidFill>
                  <a:srgbClr val="0066FF"/>
                </a:solidFill>
                <a:latin typeface="Bradley Hand ITC" pitchFamily="66" charset="0"/>
              </a:rPr>
              <a:t>                            έξυπνη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l-GR" sz="280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l-GR" sz="280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l-GR" sz="280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l-GR" sz="280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l-GR" sz="280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l-GR" sz="280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800" smtClean="0"/>
          </a:p>
        </p:txBody>
      </p:sp>
      <p:pic>
        <p:nvPicPr>
          <p:cNvPr id="28676" name="Picture 5" descr="Κορίτσι, Θλίψη, Σκοτάδ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1412875"/>
            <a:ext cx="3673475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4 - Ορθογώνιο"/>
          <p:cNvSpPr>
            <a:spLocks noChangeArrowheads="1"/>
          </p:cNvSpPr>
          <p:nvPr/>
        </p:nvSpPr>
        <p:spPr bwMode="auto">
          <a:xfrm>
            <a:off x="4356100" y="6308725"/>
            <a:ext cx="45720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/>
              <a:t>https://pixabay.com/el/photos/?image_type=&amp;cat=&amp;min_width=&amp;min_height=&amp;q=sad&amp;order=popular</a:t>
            </a:r>
            <a:endParaRPr lang="el-GR" sz="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58838"/>
          </a:xfrm>
        </p:spPr>
        <p:txBody>
          <a:bodyPr/>
          <a:lstStyle/>
          <a:p>
            <a:pPr eaLnBrk="1" hangingPunct="1"/>
            <a:r>
              <a:rPr lang="el-GR" sz="3200" b="1" smtClean="0">
                <a:solidFill>
                  <a:srgbClr val="FF0000"/>
                </a:solidFill>
              </a:rPr>
              <a:t>Τι συμβαίνει με τα συναισθήματα</a:t>
            </a:r>
            <a:r>
              <a:rPr lang="en-US" sz="3200" b="1" smtClean="0">
                <a:solidFill>
                  <a:srgbClr val="FF0000"/>
                </a:solidFill>
              </a:rPr>
              <a:t>;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507413" cy="5257800"/>
          </a:xfrm>
        </p:spPr>
        <p:txBody>
          <a:bodyPr/>
          <a:lstStyle/>
          <a:p>
            <a:pPr>
              <a:defRPr/>
            </a:pPr>
            <a:r>
              <a:rPr lang="el-GR" sz="2400" dirty="0" smtClean="0"/>
              <a:t>Μπορεί να έχεις εναλλαγές στη διάθεση- να νοιώθεις ευτυχισμένη τη μια μέρα, λυπημένη την άλλη</a:t>
            </a:r>
            <a:endParaRPr lang="en-US" sz="2400" dirty="0" smtClean="0"/>
          </a:p>
          <a:p>
            <a:pPr>
              <a:defRPr/>
            </a:pPr>
            <a:endParaRPr lang="el-GR" sz="800" dirty="0" smtClean="0"/>
          </a:p>
          <a:p>
            <a:pPr>
              <a:defRPr/>
            </a:pPr>
            <a:r>
              <a:rPr lang="el-GR" sz="2400" dirty="0" smtClean="0"/>
              <a:t>Μπορεί μερικές φορές να αγαπάς τους φίλους και την οικογένειά σου και κάποιες άλλες να μην θέλεις να έχεις καμία σχέση μαζί τους </a:t>
            </a:r>
            <a:endParaRPr lang="en-US" sz="2400" dirty="0" smtClean="0"/>
          </a:p>
          <a:p>
            <a:pPr>
              <a:defRPr/>
            </a:pPr>
            <a:endParaRPr lang="el-GR" sz="800" dirty="0" smtClean="0"/>
          </a:p>
          <a:p>
            <a:pPr>
              <a:defRPr/>
            </a:pPr>
            <a:r>
              <a:rPr lang="el-GR" sz="2400" dirty="0" smtClean="0"/>
              <a:t>Υπάρχουν φορές που αισθάνεσαι σαν μεγάλη και άλλες σαν παιδί</a:t>
            </a:r>
            <a:endParaRPr lang="en-US" sz="2400" dirty="0" smtClean="0"/>
          </a:p>
          <a:p>
            <a:pPr>
              <a:defRPr/>
            </a:pPr>
            <a:endParaRPr lang="el-GR" sz="800" dirty="0" smtClean="0"/>
          </a:p>
          <a:p>
            <a:pPr>
              <a:defRPr/>
            </a:pPr>
            <a:r>
              <a:rPr lang="el-GR" sz="2400" dirty="0" smtClean="0"/>
              <a:t>Μπορεί να υπάρξουν πολλά δάκρυα και καυγάδες</a:t>
            </a:r>
            <a:endParaRPr lang="en-US" sz="2400" dirty="0" smtClean="0"/>
          </a:p>
          <a:p>
            <a:pPr>
              <a:defRPr/>
            </a:pPr>
            <a:endParaRPr lang="el-GR" sz="800" dirty="0" smtClean="0"/>
          </a:p>
          <a:p>
            <a:pPr>
              <a:buFont typeface="Wingdings" pitchFamily="2" charset="2"/>
              <a:buNone/>
              <a:defRPr/>
            </a:pPr>
            <a:r>
              <a:rPr lang="el-GR" sz="2400" dirty="0" smtClean="0"/>
              <a:t>	</a:t>
            </a:r>
            <a:r>
              <a:rPr lang="el-GR" sz="2400" dirty="0" smtClean="0">
                <a:solidFill>
                  <a:schemeClr val="accent2">
                    <a:lumMod val="50000"/>
                  </a:schemeClr>
                </a:solidFill>
              </a:rPr>
              <a:t>Η αλλαγή στις ορμόνες προκαλεί μερικά από αυτά τα συναισθήματα</a:t>
            </a:r>
            <a:endParaRPr lang="el-GR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buFont typeface="Wingdings" pitchFamily="2" charset="2"/>
              <a:buNone/>
              <a:defRPr/>
            </a:pPr>
            <a:r>
              <a:rPr lang="el-GR" sz="2400" b="1" dirty="0" smtClean="0"/>
              <a:t> </a:t>
            </a:r>
            <a:r>
              <a:rPr lang="el-GR" sz="2400" b="1" dirty="0" smtClean="0">
                <a:solidFill>
                  <a:srgbClr val="FF0000"/>
                </a:solidFill>
              </a:rPr>
              <a:t>Αν προβληματίζεσαι ή νοιώθεις μπερδεμένη, ρώτα κάποιον που εμπιστεύεσαι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title"/>
          </p:nvPr>
        </p:nvSpPr>
        <p:spPr>
          <a:xfrm>
            <a:off x="539750" y="457200"/>
            <a:ext cx="8147050" cy="595313"/>
          </a:xfrm>
        </p:spPr>
        <p:txBody>
          <a:bodyPr/>
          <a:lstStyle/>
          <a:p>
            <a:pPr algn="ctr" eaLnBrk="1" hangingPunct="1"/>
            <a:r>
              <a:rPr lang="el-GR" sz="3200" b="1" smtClean="0">
                <a:solidFill>
                  <a:srgbClr val="FF0000"/>
                </a:solidFill>
              </a:rPr>
              <a:t>Σχέσεις με συνομηλίκους</a:t>
            </a:r>
            <a:endParaRPr lang="en-US" sz="3200" b="1" smtClean="0">
              <a:solidFill>
                <a:srgbClr val="FF0000"/>
              </a:solidFill>
            </a:endParaRPr>
          </a:p>
        </p:txBody>
      </p:sp>
      <p:sp>
        <p:nvSpPr>
          <p:cNvPr id="30723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412875"/>
            <a:ext cx="3671887" cy="25209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l-GR" sz="2400" smtClean="0"/>
              <a:t>οι παρέες παίζουν</a:t>
            </a:r>
          </a:p>
          <a:p>
            <a:pPr>
              <a:buFont typeface="Wingdings" pitchFamily="2" charset="2"/>
              <a:buNone/>
            </a:pPr>
            <a:r>
              <a:rPr lang="el-GR" sz="2400" smtClean="0"/>
              <a:t>σημαντικό ρόλο</a:t>
            </a:r>
          </a:p>
          <a:p>
            <a:pPr>
              <a:buFont typeface="Wingdings" pitchFamily="2" charset="2"/>
              <a:buNone/>
            </a:pPr>
            <a:r>
              <a:rPr lang="el-GR" sz="2400" smtClean="0"/>
              <a:t>(κοινή γλώσσα, ντύσιμο, αστεία….</a:t>
            </a:r>
            <a:r>
              <a:rPr lang="en-US" sz="2400" smtClean="0"/>
              <a:t>)…</a:t>
            </a:r>
          </a:p>
        </p:txBody>
      </p:sp>
      <p:sp>
        <p:nvSpPr>
          <p:cNvPr id="30724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250825" y="3716338"/>
            <a:ext cx="3600450" cy="28082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l-GR" smtClean="0"/>
          </a:p>
          <a:p>
            <a:pPr>
              <a:buFont typeface="Wingdings" pitchFamily="2" charset="2"/>
              <a:buNone/>
            </a:pPr>
            <a:r>
              <a:rPr lang="el-GR" smtClean="0"/>
              <a:t>…</a:t>
            </a:r>
            <a:r>
              <a:rPr lang="el-GR" sz="2400" smtClean="0"/>
              <a:t>μέχρι κάποια στιγμή</a:t>
            </a:r>
          </a:p>
          <a:p>
            <a:pPr>
              <a:buFont typeface="Wingdings" pitchFamily="2" charset="2"/>
              <a:buNone/>
            </a:pPr>
            <a:r>
              <a:rPr lang="el-GR" sz="2400" smtClean="0"/>
              <a:t>να διαφοροποιηθείς και </a:t>
            </a:r>
          </a:p>
          <a:p>
            <a:pPr>
              <a:buFont typeface="Wingdings" pitchFamily="2" charset="2"/>
              <a:buNone/>
            </a:pPr>
            <a:r>
              <a:rPr lang="el-GR" sz="2400" smtClean="0"/>
              <a:t>να αποκτήσεις τη δική</a:t>
            </a:r>
          </a:p>
          <a:p>
            <a:pPr>
              <a:buFont typeface="Wingdings" pitchFamily="2" charset="2"/>
              <a:buNone/>
            </a:pPr>
            <a:r>
              <a:rPr lang="el-GR" sz="2400" smtClean="0"/>
              <a:t>σου ταυτότητα</a:t>
            </a:r>
            <a:endParaRPr lang="en-US" sz="2400" smtClean="0"/>
          </a:p>
        </p:txBody>
      </p:sp>
      <p:pic>
        <p:nvPicPr>
          <p:cNvPr id="30725" name="Picture 6" descr="Κορίτσι, Παιδί, Νεολαίας, Νεανική, Πρόσωπο, Κεφάλ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738" y="1125538"/>
            <a:ext cx="4897437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5 - TextBox"/>
          <p:cNvSpPr txBox="1">
            <a:spLocks noChangeArrowheads="1"/>
          </p:cNvSpPr>
          <p:nvPr/>
        </p:nvSpPr>
        <p:spPr bwMode="auto">
          <a:xfrm>
            <a:off x="2268538" y="6092825"/>
            <a:ext cx="6635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>
                <a:hlinkClick r:id="rId3"/>
              </a:rPr>
              <a:t>https://pixabay.com/el/%CE%BA%CE%BF%CF%81%CE%AF%CF%84%CF%83%CE%B9-%CF%80%CE%B1%CE%B9%</a:t>
            </a:r>
          </a:p>
          <a:p>
            <a:r>
              <a:rPr lang="en-US" sz="800">
                <a:hlinkClick r:id="rId3"/>
              </a:rPr>
              <a:t>CE%B4%CE%AF</a:t>
            </a:r>
            <a:r>
              <a:rPr lang="en-US" sz="800"/>
              <a:t>-%CE%BD%CE%B5%CE%BF%CE%BB%CE%B1%CE%AF%CE%B1%CF%82-%CE%BD%CE%B5%CE%B1%CE%BD%</a:t>
            </a:r>
          </a:p>
          <a:p>
            <a:r>
              <a:rPr lang="en-US" sz="800"/>
              <a:t>CE%B9%CE%BA%CE%AE-908168/</a:t>
            </a:r>
            <a:endParaRPr lang="el-GR" sz="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- Τίτλος"/>
          <p:cNvSpPr>
            <a:spLocks noGrp="1"/>
          </p:cNvSpPr>
          <p:nvPr>
            <p:ph type="title" idx="4294967295"/>
          </p:nvPr>
        </p:nvSpPr>
        <p:spPr>
          <a:xfrm>
            <a:off x="539750" y="457200"/>
            <a:ext cx="7923213" cy="811213"/>
          </a:xfrm>
        </p:spPr>
        <p:txBody>
          <a:bodyPr/>
          <a:lstStyle/>
          <a:p>
            <a:pPr eaLnBrk="1" hangingPunct="1"/>
            <a:r>
              <a:rPr lang="el-GR" sz="4000" smtClean="0"/>
              <a:t/>
            </a:r>
            <a:br>
              <a:rPr lang="el-GR" sz="4000" smtClean="0"/>
            </a:br>
            <a:r>
              <a:rPr lang="el-GR" sz="4000" b="1" smtClean="0">
                <a:solidFill>
                  <a:srgbClr val="FF0000"/>
                </a:solidFill>
              </a:rPr>
              <a:t>Τι ονομάζουμε ήβη; </a:t>
            </a:r>
            <a:br>
              <a:rPr lang="el-GR" sz="4000" b="1" smtClean="0">
                <a:solidFill>
                  <a:srgbClr val="FF0000"/>
                </a:solidFill>
              </a:rPr>
            </a:br>
            <a:endParaRPr lang="el-GR" sz="4000" b="1" smtClean="0">
              <a:solidFill>
                <a:srgbClr val="FF0000"/>
              </a:solidFill>
            </a:endParaRPr>
          </a:p>
        </p:txBody>
      </p:sp>
      <p:sp>
        <p:nvSpPr>
          <p:cNvPr id="4099" name="3 - TextBox"/>
          <p:cNvSpPr txBox="1">
            <a:spLocks noChangeArrowheads="1"/>
          </p:cNvSpPr>
          <p:nvPr/>
        </p:nvSpPr>
        <p:spPr bwMode="auto">
          <a:xfrm>
            <a:off x="395288" y="3716338"/>
            <a:ext cx="3240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400" b="1">
                <a:latin typeface="Cambria" pitchFamily="18" charset="0"/>
              </a:rPr>
              <a:t> </a:t>
            </a:r>
            <a:endParaRPr lang="el-GR" sz="2400">
              <a:latin typeface="Cambria" pitchFamily="18" charset="0"/>
            </a:endParaRPr>
          </a:p>
        </p:txBody>
      </p:sp>
      <p:sp>
        <p:nvSpPr>
          <p:cNvPr id="4100" name="2 - TextBox"/>
          <p:cNvSpPr txBox="1">
            <a:spLocks noChangeArrowheads="1"/>
          </p:cNvSpPr>
          <p:nvPr/>
        </p:nvSpPr>
        <p:spPr bwMode="auto">
          <a:xfrm>
            <a:off x="539750" y="2565400"/>
            <a:ext cx="813752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l-GR"/>
              <a:t>Τη χρονική περίοδο που το σώμα ενός παιδιού αλλάζει  και αποκτά σταδιακά τα χαρακτηριστικά του σώματος του ενήλικα</a:t>
            </a:r>
          </a:p>
          <a:p>
            <a:pPr>
              <a:lnSpc>
                <a:spcPct val="150000"/>
              </a:lnSpc>
            </a:pPr>
            <a:endParaRPr lang="el-G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2"/>
          <p:cNvSpPr>
            <a:spLocks noGrp="1"/>
          </p:cNvSpPr>
          <p:nvPr>
            <p:ph idx="4294967295"/>
          </p:nvPr>
        </p:nvSpPr>
        <p:spPr>
          <a:xfrm>
            <a:off x="468313" y="1125538"/>
            <a:ext cx="4608512" cy="3959225"/>
          </a:xfrm>
        </p:spPr>
        <p:txBody>
          <a:bodyPr/>
          <a:lstStyle/>
          <a:p>
            <a:pPr marL="273050" indent="-273050">
              <a:buFont typeface="Wingdings" pitchFamily="2" charset="2"/>
              <a:buNone/>
            </a:pPr>
            <a:r>
              <a:rPr lang="el-GR" sz="2800" b="1" smtClean="0">
                <a:solidFill>
                  <a:srgbClr val="0070C0"/>
                </a:solidFill>
                <a:latin typeface="Calibri" pitchFamily="34" charset="0"/>
              </a:rPr>
              <a:t>Ξαφνικά νοιώθεις πως:</a:t>
            </a:r>
          </a:p>
          <a:p>
            <a:pPr marL="273050" indent="-273050">
              <a:buFont typeface="Wingdings" pitchFamily="2" charset="2"/>
              <a:buChar char="q"/>
            </a:pPr>
            <a:r>
              <a:rPr lang="el-GR" sz="2800" smtClean="0">
                <a:latin typeface="Calibri" pitchFamily="34" charset="0"/>
              </a:rPr>
              <a:t>Θέλεις να αρέσεις, να τραβάς την προσοχή</a:t>
            </a:r>
          </a:p>
          <a:p>
            <a:pPr marL="273050" indent="-273050">
              <a:buFont typeface="Wingdings" pitchFamily="2" charset="2"/>
              <a:buChar char="q"/>
            </a:pPr>
            <a:r>
              <a:rPr lang="el-GR" sz="2800" smtClean="0">
                <a:latin typeface="Calibri" pitchFamily="34" charset="0"/>
              </a:rPr>
              <a:t>Έχεις ερωτικές σκέψεις και συναισθήματα για κάποιο άτομο</a:t>
            </a:r>
          </a:p>
          <a:p>
            <a:pPr marL="273050" indent="-273050">
              <a:buFont typeface="Wingdings" pitchFamily="2" charset="2"/>
              <a:buNone/>
            </a:pPr>
            <a:endParaRPr lang="el-GR" sz="3300" smtClean="0"/>
          </a:p>
          <a:p>
            <a:pPr marL="273050" indent="-273050">
              <a:buFont typeface="Wingdings" pitchFamily="2" charset="2"/>
              <a:buNone/>
            </a:pPr>
            <a:endParaRPr lang="el-GR" smtClean="0"/>
          </a:p>
        </p:txBody>
      </p:sp>
      <p:sp>
        <p:nvSpPr>
          <p:cNvPr id="31747" name="5 - Ορθογώνιο"/>
          <p:cNvSpPr>
            <a:spLocks noChangeArrowheads="1"/>
          </p:cNvSpPr>
          <p:nvPr/>
        </p:nvSpPr>
        <p:spPr bwMode="auto">
          <a:xfrm>
            <a:off x="684213" y="5084763"/>
            <a:ext cx="80645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3300" b="1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Να είσαι ειλικρινής, να είσαι ο εαυτός σου!!!</a:t>
            </a:r>
          </a:p>
        </p:txBody>
      </p:sp>
      <p:pic>
        <p:nvPicPr>
          <p:cNvPr id="31748" name="Picture 2" descr="Τα Χέρια, Καρδιά, Ζευγάρι, Γυναίκ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1268413"/>
            <a:ext cx="3632200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 idx="4294967295"/>
          </p:nvPr>
        </p:nvSpPr>
        <p:spPr>
          <a:xfrm>
            <a:off x="468313" y="620713"/>
            <a:ext cx="8229600" cy="758825"/>
          </a:xfrm>
        </p:spPr>
        <p:txBody>
          <a:bodyPr lIns="0" rIns="0" bIns="0" anchor="b"/>
          <a:lstStyle/>
          <a:p>
            <a:pPr algn="ctr" eaLnBrk="1" hangingPunct="1"/>
            <a:r>
              <a:rPr lang="el-GR" sz="4000" b="1" smtClean="0">
                <a:solidFill>
                  <a:srgbClr val="FF0000"/>
                </a:solidFill>
              </a:rPr>
              <a:t>Άλλα θέματα…</a:t>
            </a:r>
            <a:endParaRPr lang="el-GR" sz="4000" b="1" i="1" smtClean="0">
              <a:solidFill>
                <a:srgbClr val="FF0000"/>
              </a:solidFill>
            </a:endParaRPr>
          </a:p>
        </p:txBody>
      </p:sp>
      <p:sp>
        <p:nvSpPr>
          <p:cNvPr id="57347" name="Content Placeholder 2"/>
          <p:cNvSpPr>
            <a:spLocks noGrp="1"/>
          </p:cNvSpPr>
          <p:nvPr>
            <p:ph idx="4294967295"/>
          </p:nvPr>
        </p:nvSpPr>
        <p:spPr>
          <a:xfrm>
            <a:off x="457200" y="1935163"/>
            <a:ext cx="8382000" cy="4389437"/>
          </a:xfrm>
        </p:spPr>
        <p:txBody>
          <a:bodyPr/>
          <a:lstStyle/>
          <a:p>
            <a:pPr marL="273050" indent="-273050" eaLnBrk="1" hangingPunct="1">
              <a:buFont typeface="Wingdings" pitchFamily="2" charset="2"/>
              <a:buChar char="q"/>
            </a:pPr>
            <a:r>
              <a:rPr lang="el-GR" smtClean="0">
                <a:latin typeface="Calibri" pitchFamily="34" charset="0"/>
              </a:rPr>
              <a:t>Ανησυχίες για το μέγεθος του στήθους …</a:t>
            </a:r>
            <a:endParaRPr lang="en-US" smtClean="0">
              <a:latin typeface="Calibri" pitchFamily="34" charset="0"/>
            </a:endParaRPr>
          </a:p>
          <a:p>
            <a:pPr marL="273050" indent="-273050" eaLnBrk="1" hangingPunct="1">
              <a:buFont typeface="Wingdings" pitchFamily="2" charset="2"/>
              <a:buChar char="q"/>
            </a:pPr>
            <a:endParaRPr lang="el-GR" sz="1000" smtClean="0">
              <a:latin typeface="Calibri" pitchFamily="34" charset="0"/>
            </a:endParaRPr>
          </a:p>
          <a:p>
            <a:pPr marL="273050" indent="-273050" eaLnBrk="1" hangingPunct="1">
              <a:buFont typeface="Wingdings" pitchFamily="2" charset="2"/>
              <a:buChar char="q"/>
            </a:pPr>
            <a:r>
              <a:rPr lang="el-GR" smtClean="0">
                <a:latin typeface="Calibri" pitchFamily="34" charset="0"/>
              </a:rPr>
              <a:t>Ανησυχίες για το βάρος του σώματος…</a:t>
            </a:r>
          </a:p>
          <a:p>
            <a:pPr marL="273050" indent="-273050" eaLnBrk="1" hangingPunct="1">
              <a:buFont typeface="Wingdings" pitchFamily="2" charset="2"/>
              <a:buChar char="q"/>
            </a:pPr>
            <a:r>
              <a:rPr lang="el-GR" smtClean="0">
                <a:latin typeface="Calibri" pitchFamily="34" charset="0"/>
              </a:rPr>
              <a:t>Αυνανισμός</a:t>
            </a:r>
            <a:endParaRPr lang="en-US" smtClean="0">
              <a:latin typeface="Calibri" pitchFamily="34" charset="0"/>
            </a:endParaRPr>
          </a:p>
          <a:p>
            <a:pPr marL="273050" indent="-273050" eaLnBrk="1" hangingPunct="1">
              <a:buFont typeface="Wingdings" pitchFamily="2" charset="2"/>
              <a:buChar char="q"/>
            </a:pPr>
            <a:endParaRPr lang="en-US" sz="1000" smtClean="0">
              <a:latin typeface="Calibri" pitchFamily="34" charset="0"/>
            </a:endParaRPr>
          </a:p>
          <a:p>
            <a:pPr marL="273050" indent="-273050" eaLnBrk="1" hangingPunct="1"/>
            <a:endParaRPr lang="el-GR" smtClean="0">
              <a:latin typeface="Calibri" pitchFamily="34" charset="0"/>
            </a:endParaRPr>
          </a:p>
          <a:p>
            <a:pPr marL="273050" indent="-273050" eaLnBrk="1" hangingPunct="1"/>
            <a:endParaRPr lang="el-GR" smtClean="0">
              <a:latin typeface="Calibri" pitchFamily="34" charset="0"/>
            </a:endParaRPr>
          </a:p>
          <a:p>
            <a:pPr marL="273050" indent="-273050" eaLnBrk="1" hangingPunct="1">
              <a:buFont typeface="Wingdings" pitchFamily="2" charset="2"/>
              <a:buNone/>
            </a:pPr>
            <a:endParaRPr lang="el-GR" smtClean="0">
              <a:latin typeface="Calibri" pitchFamily="34" charset="0"/>
            </a:endParaRPr>
          </a:p>
          <a:p>
            <a:pPr marL="273050" indent="-273050" eaLnBrk="1" hangingPunct="1">
              <a:buFont typeface="Wingdings" pitchFamily="2" charset="2"/>
              <a:buNone/>
            </a:pPr>
            <a:endParaRPr lang="el-GR" smtClean="0">
              <a:solidFill>
                <a:srgbClr val="CC3300"/>
              </a:solidFill>
            </a:endParaRPr>
          </a:p>
          <a:p>
            <a:pPr marL="273050" indent="-273050" eaLnBrk="1" hangingPunct="1"/>
            <a:endParaRPr lang="el-GR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 idx="4294967295"/>
          </p:nvPr>
        </p:nvSpPr>
        <p:spPr>
          <a:xfrm>
            <a:off x="1042988" y="4724400"/>
            <a:ext cx="7129462" cy="1296988"/>
          </a:xfrm>
        </p:spPr>
        <p:txBody>
          <a:bodyPr lIns="0" rIns="0" bIns="0" anchor="b"/>
          <a:lstStyle/>
          <a:p>
            <a:pPr algn="ctr"/>
            <a:r>
              <a:rPr lang="el-GR" b="1" smtClean="0">
                <a:solidFill>
                  <a:srgbClr val="FF0000"/>
                </a:solidFill>
              </a:rPr>
              <a:t>Απόλαυσε το μεγάλωμα σου!</a:t>
            </a:r>
          </a:p>
        </p:txBody>
      </p:sp>
      <p:pic>
        <p:nvPicPr>
          <p:cNvPr id="33795" name="Picture 4" descr="Κορίτσι, Μαλλιά, Ταξίδια, Το Ταξίδι Της Πόλη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549275"/>
            <a:ext cx="8316913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3 - TextBox"/>
          <p:cNvSpPr txBox="1">
            <a:spLocks noChangeArrowheads="1"/>
          </p:cNvSpPr>
          <p:nvPr/>
        </p:nvSpPr>
        <p:spPr bwMode="auto">
          <a:xfrm>
            <a:off x="0" y="6519863"/>
            <a:ext cx="56943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>
                <a:hlinkClick r:id="rId3"/>
              </a:rPr>
              <a:t>https://pixabay.com/el/%CE%BA%CE%BF%CF%81%CE%AF%CF%84%CF%83%CE%B9-%CE%BC%CE%B</a:t>
            </a:r>
            <a:endParaRPr lang="en-US" sz="800"/>
          </a:p>
          <a:p>
            <a:r>
              <a:rPr lang="en-US" sz="800"/>
              <a:t>1%CE%BB%CE%BB%CE%B9%CE%AC-%CF%84%CE%B1%CE%BE%CE%AF%CE%B4%CE%B9%CE%B1-954377/</a:t>
            </a:r>
            <a:endParaRPr lang="el-GR" sz="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11213"/>
          </a:xfrm>
        </p:spPr>
        <p:txBody>
          <a:bodyPr/>
          <a:lstStyle/>
          <a:p>
            <a:pPr eaLnBrk="1" hangingPunct="1"/>
            <a:r>
              <a:rPr lang="el-GR" sz="3600" b="1" smtClean="0">
                <a:solidFill>
                  <a:srgbClr val="FF0000"/>
                </a:solidFill>
              </a:rPr>
              <a:t>Πότε συμβαίνουν αυτές οι αλλαγές;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775"/>
            <a:ext cx="4259263" cy="2520950"/>
          </a:xfrm>
        </p:spPr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el-GR" sz="2400" smtClean="0"/>
              <a:t>Κάποια στιγμή μεταξύ 8 και 17 ετών, συνήθως μεταξύ 10 και 14 ετών</a:t>
            </a:r>
            <a:endParaRPr lang="en-US" sz="2400" smtClean="0"/>
          </a:p>
          <a:p>
            <a:pPr eaLnBrk="1" hangingPunct="1">
              <a:buFont typeface="Wingdings" pitchFamily="2" charset="2"/>
              <a:buChar char="q"/>
            </a:pPr>
            <a:r>
              <a:rPr lang="el-GR" sz="2400" smtClean="0"/>
              <a:t>Το πότε θα αρχίσουν δεν επηρεάζει το πώς θα αναπτυχθείτε </a:t>
            </a:r>
          </a:p>
          <a:p>
            <a:pPr eaLnBrk="1" hangingPunct="1">
              <a:buFont typeface="Wingdings" pitchFamily="2" charset="2"/>
              <a:buNone/>
            </a:pPr>
            <a:endParaRPr lang="el-GR" sz="2400" smtClean="0"/>
          </a:p>
          <a:p>
            <a:pPr eaLnBrk="1" hangingPunct="1">
              <a:buFont typeface="Wingdings" pitchFamily="2" charset="2"/>
              <a:buNone/>
            </a:pPr>
            <a:endParaRPr lang="el-GR" sz="2400" smtClean="0"/>
          </a:p>
          <a:p>
            <a:pPr algn="ctr" eaLnBrk="1" hangingPunct="1">
              <a:buFont typeface="Wingdings" pitchFamily="2" charset="2"/>
              <a:buNone/>
            </a:pPr>
            <a:r>
              <a:rPr lang="el-GR" sz="2400" b="1" smtClean="0">
                <a:solidFill>
                  <a:srgbClr val="FF0066"/>
                </a:solidFill>
              </a:rPr>
              <a:t>Όταν το σώμα σας είναι έτοιμο θα αρχίζει να αλλάζει</a:t>
            </a:r>
          </a:p>
          <a:p>
            <a:pPr eaLnBrk="1" hangingPunct="1">
              <a:buFont typeface="Wingdings" pitchFamily="2" charset="2"/>
              <a:buNone/>
            </a:pPr>
            <a:endParaRPr lang="en-US" sz="2400" smtClean="0"/>
          </a:p>
          <a:p>
            <a:pPr eaLnBrk="1" hangingPunct="1">
              <a:buFont typeface="Wingdings" pitchFamily="2" charset="2"/>
              <a:buChar char="q"/>
            </a:pPr>
            <a:endParaRPr lang="el-GR" sz="2400" smtClean="0"/>
          </a:p>
          <a:p>
            <a:pPr eaLnBrk="1" hangingPunct="1">
              <a:buFont typeface="Wingdings" pitchFamily="2" charset="2"/>
              <a:buChar char="q"/>
            </a:pPr>
            <a:endParaRPr lang="el-GR" sz="2400" smtClean="0"/>
          </a:p>
          <a:p>
            <a:pPr eaLnBrk="1" hangingPunct="1">
              <a:buFont typeface="Wingdings" pitchFamily="2" charset="2"/>
              <a:buChar char="q"/>
            </a:pPr>
            <a:endParaRPr lang="el-GR" sz="2400" smtClean="0"/>
          </a:p>
        </p:txBody>
      </p:sp>
      <p:pic>
        <p:nvPicPr>
          <p:cNvPr id="5124" name="Picture 6" descr="Κορίτσι, Χαριτωμένο, Έφηβος, Κάρτα, Επαγγελματική Κάρτ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600" y="1125538"/>
            <a:ext cx="3305175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5 - Ορθογώνιο"/>
          <p:cNvSpPr>
            <a:spLocks noChangeArrowheads="1"/>
          </p:cNvSpPr>
          <p:nvPr/>
        </p:nvSpPr>
        <p:spPr bwMode="auto">
          <a:xfrm>
            <a:off x="4572000" y="6273800"/>
            <a:ext cx="4572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/>
              <a:t>https://pixabay.com/el/%CE%BA%CE%BF%CF%81%CE%AF%CF%84%CF%83%CE%B9-%CF%87%CE%B1%CF%81%CE%B9%CF%84%CF%89%CE%BC%CE%AD%CE%BD%CE%BF-%CE%AD%CF%86%CE%B7%CE%B2%CE%BF%CF%82-%CE%BA%CE%AC%CF%81%CF%84%CE%B1-1453958/</a:t>
            </a:r>
            <a:endParaRPr lang="el-GR" sz="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76250"/>
            <a:ext cx="8229600" cy="1371600"/>
          </a:xfrm>
        </p:spPr>
        <p:txBody>
          <a:bodyPr/>
          <a:lstStyle/>
          <a:p>
            <a:pPr eaLnBrk="1" hangingPunct="1"/>
            <a:r>
              <a:rPr lang="el-GR" sz="3600" b="1" smtClean="0">
                <a:solidFill>
                  <a:srgbClr val="FF0000"/>
                </a:solidFill>
              </a:rPr>
              <a:t>Πόσο θα κρατήσει όλο αυτό;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184650"/>
          </a:xfrm>
        </p:spPr>
        <p:txBody>
          <a:bodyPr/>
          <a:lstStyle/>
          <a:p>
            <a:pPr eaLnBrk="1" hangingPunct="1"/>
            <a:r>
              <a:rPr lang="el-GR" sz="2800" smtClean="0"/>
              <a:t>Σε κάποια κορίτσια, οι αλλαγές θα συμβούν γρήγορα</a:t>
            </a:r>
            <a:endParaRPr lang="el-GR" sz="2800" smtClean="0">
              <a:solidFill>
                <a:schemeClr val="hlink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el-GR" sz="2800" smtClean="0"/>
          </a:p>
          <a:p>
            <a:pPr eaLnBrk="1" hangingPunct="1"/>
            <a:r>
              <a:rPr lang="el-GR" sz="2800" smtClean="0"/>
              <a:t>Σε κάποια άλλα, οι αλλαγές θα συμβούν </a:t>
            </a:r>
            <a:r>
              <a:rPr lang="el-GR" sz="2800" i="1" smtClean="0"/>
              <a:t>σταδιακά</a:t>
            </a:r>
            <a:r>
              <a:rPr lang="el-GR" sz="2800" smtClean="0"/>
              <a:t> σε μεγαλύτερο διάστημα</a:t>
            </a:r>
            <a:endParaRPr lang="en-US" sz="2800" smtClean="0"/>
          </a:p>
          <a:p>
            <a:pPr eaLnBrk="1" hangingPunct="1">
              <a:buFont typeface="Wingdings" pitchFamily="2" charset="2"/>
              <a:buNone/>
            </a:pPr>
            <a:endParaRPr lang="en-US" sz="2800" b="1" smtClean="0">
              <a:solidFill>
                <a:schemeClr val="hlink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800" b="1" smtClean="0">
                <a:solidFill>
                  <a:schemeClr val="hlink"/>
                </a:solidFill>
              </a:rPr>
              <a:t>     </a:t>
            </a:r>
            <a:endParaRPr lang="el-GR" sz="2800" b="1" smtClean="0"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>
                <a:solidFill>
                  <a:srgbClr val="FF0000"/>
                </a:solidFill>
              </a:rPr>
              <a:t>             </a:t>
            </a:r>
            <a:r>
              <a:rPr lang="el-GR" sz="3600" b="1" smtClean="0">
                <a:solidFill>
                  <a:srgbClr val="FF0000"/>
                </a:solidFill>
              </a:rPr>
              <a:t>Τι αλλάζει στην  εφηβεία;</a:t>
            </a:r>
          </a:p>
        </p:txBody>
      </p:sp>
      <p:grpSp>
        <p:nvGrpSpPr>
          <p:cNvPr id="7171" name="Content Placeholder 3"/>
          <p:cNvGrpSpPr>
            <a:grpSpLocks noGrp="1"/>
          </p:cNvGrpSpPr>
          <p:nvPr/>
        </p:nvGrpSpPr>
        <p:grpSpPr bwMode="auto">
          <a:xfrm>
            <a:off x="971550" y="1916113"/>
            <a:ext cx="7239000" cy="4389437"/>
            <a:chOff x="1605004" y="1412776"/>
            <a:chExt cx="5193909" cy="4608512"/>
          </a:xfrm>
        </p:grpSpPr>
        <p:sp>
          <p:nvSpPr>
            <p:cNvPr id="5" name="4 - Έλλειψη"/>
            <p:cNvSpPr/>
            <p:nvPr/>
          </p:nvSpPr>
          <p:spPr>
            <a:xfrm>
              <a:off x="1605004" y="2204473"/>
              <a:ext cx="2102622" cy="2376759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l-GR" sz="1800">
                  <a:solidFill>
                    <a:srgbClr val="FFFFFF"/>
                  </a:solidFill>
                  <a:latin typeface="Constantia" pitchFamily="18" charset="0"/>
                </a:rPr>
                <a:t>Σχέσεις με </a:t>
              </a:r>
            </a:p>
            <a:p>
              <a:pPr algn="ctr">
                <a:defRPr/>
              </a:pPr>
              <a:r>
                <a:rPr lang="el-GR" sz="1800">
                  <a:solidFill>
                    <a:srgbClr val="FFFFFF"/>
                  </a:solidFill>
                  <a:latin typeface="Constantia" pitchFamily="18" charset="0"/>
                </a:rPr>
                <a:t>τους γονείς</a:t>
              </a:r>
            </a:p>
            <a:p>
              <a:pPr algn="ctr">
                <a:defRPr/>
              </a:pPr>
              <a:r>
                <a:rPr lang="el-GR" sz="1800">
                  <a:solidFill>
                    <a:srgbClr val="FFFFFF"/>
                  </a:solidFill>
                  <a:latin typeface="Constantia" pitchFamily="18" charset="0"/>
                </a:rPr>
                <a:t> και </a:t>
              </a:r>
            </a:p>
            <a:p>
              <a:pPr algn="ctr">
                <a:defRPr/>
              </a:pPr>
              <a:r>
                <a:rPr lang="el-GR" sz="1800">
                  <a:solidFill>
                    <a:srgbClr val="FFFFFF"/>
                  </a:solidFill>
                  <a:latin typeface="Constantia" pitchFamily="18" charset="0"/>
                </a:rPr>
                <a:t>σχέσεις με συνομήλικους</a:t>
              </a:r>
            </a:p>
          </p:txBody>
        </p:sp>
        <p:sp>
          <p:nvSpPr>
            <p:cNvPr id="6" name="5 - Έλλειψη"/>
            <p:cNvSpPr/>
            <p:nvPr/>
          </p:nvSpPr>
          <p:spPr>
            <a:xfrm>
              <a:off x="4572139" y="2204473"/>
              <a:ext cx="2226774" cy="2426761"/>
            </a:xfrm>
            <a:prstGeom prst="ellipse">
              <a:avLst/>
            </a:prstGeom>
            <a:solidFill>
              <a:srgbClr val="E692C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 sz="2000" dirty="0">
                <a:solidFill>
                  <a:srgbClr val="FFFFFF"/>
                </a:solidFill>
                <a:latin typeface="Constantia" pitchFamily="18" charset="0"/>
              </a:endParaRPr>
            </a:p>
            <a:p>
              <a:pPr algn="ctr">
                <a:defRPr/>
              </a:pPr>
              <a:r>
                <a:rPr lang="el-GR" sz="2000" dirty="0">
                  <a:solidFill>
                    <a:srgbClr val="FFFFFF"/>
                  </a:solidFill>
                  <a:latin typeface="Constantia" pitchFamily="18" charset="0"/>
                </a:rPr>
                <a:t>  </a:t>
              </a:r>
              <a:r>
                <a:rPr lang="en-US" sz="2000" dirty="0">
                  <a:solidFill>
                    <a:srgbClr val="FFFFFF"/>
                  </a:solidFill>
                  <a:latin typeface="Constantia" pitchFamily="18" charset="0"/>
                </a:rPr>
                <a:t> </a:t>
              </a:r>
              <a:r>
                <a:rPr lang="el-GR" sz="2000" dirty="0">
                  <a:solidFill>
                    <a:srgbClr val="FFFFFF"/>
                  </a:solidFill>
                  <a:latin typeface="Constantia" pitchFamily="18" charset="0"/>
                </a:rPr>
                <a:t>       </a:t>
              </a:r>
              <a:r>
                <a:rPr lang="el-GR" sz="1800" dirty="0">
                  <a:solidFill>
                    <a:srgbClr val="FFFFFF"/>
                  </a:solidFill>
                  <a:latin typeface="Constantia" pitchFamily="18" charset="0"/>
                </a:rPr>
                <a:t>Συναισθηματικές αλλαγές </a:t>
              </a:r>
            </a:p>
          </p:txBody>
        </p:sp>
        <p:sp>
          <p:nvSpPr>
            <p:cNvPr id="7" name="6 - Έλλειψη"/>
            <p:cNvSpPr/>
            <p:nvPr/>
          </p:nvSpPr>
          <p:spPr>
            <a:xfrm>
              <a:off x="3299859" y="3356185"/>
              <a:ext cx="1968218" cy="266510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sz="1800" dirty="0"/>
                <a:t>Σεξουαλικότητα</a:t>
              </a:r>
            </a:p>
          </p:txBody>
        </p:sp>
        <p:sp>
          <p:nvSpPr>
            <p:cNvPr id="8" name="3 - Έλλειψη"/>
            <p:cNvSpPr/>
            <p:nvPr/>
          </p:nvSpPr>
          <p:spPr>
            <a:xfrm>
              <a:off x="3026495" y="1412776"/>
              <a:ext cx="2460273" cy="2305089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sz="2400" dirty="0"/>
                <a:t>Εικόνα  σώματος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- Τίτλος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435975" cy="739775"/>
          </a:xfrm>
        </p:spPr>
        <p:txBody>
          <a:bodyPr/>
          <a:lstStyle/>
          <a:p>
            <a:pPr eaLnBrk="1" hangingPunct="1"/>
            <a:r>
              <a:rPr lang="el-GR" sz="3200" smtClean="0">
                <a:solidFill>
                  <a:srgbClr val="FF0000"/>
                </a:solidFill>
              </a:rPr>
              <a:t/>
            </a:r>
            <a:br>
              <a:rPr lang="el-GR" sz="3200" smtClean="0">
                <a:solidFill>
                  <a:srgbClr val="FF0000"/>
                </a:solidFill>
              </a:rPr>
            </a:br>
            <a:r>
              <a:rPr lang="el-GR" sz="3200" b="1" smtClean="0">
                <a:solidFill>
                  <a:srgbClr val="FF0000"/>
                </a:solidFill>
              </a:rPr>
              <a:t>Τι αλλαγές συμβαίνουν στα κορίτσια; </a:t>
            </a:r>
            <a:r>
              <a:rPr lang="el-GR" sz="2800" b="1" smtClean="0">
                <a:solidFill>
                  <a:srgbClr val="FF0000"/>
                </a:solidFill>
              </a:rPr>
              <a:t>(1/3)</a:t>
            </a:r>
            <a:r>
              <a:rPr lang="el-GR" sz="3200" b="1" smtClean="0">
                <a:solidFill>
                  <a:srgbClr val="FF0000"/>
                </a:solidFill>
              </a:rPr>
              <a:t/>
            </a:r>
            <a:br>
              <a:rPr lang="el-GR" sz="3200" b="1" smtClean="0">
                <a:solidFill>
                  <a:srgbClr val="FF0000"/>
                </a:solidFill>
              </a:rPr>
            </a:br>
            <a:endParaRPr lang="el-GR" sz="3200" b="1" smtClean="0">
              <a:solidFill>
                <a:srgbClr val="FF0000"/>
              </a:solidFill>
            </a:endParaRPr>
          </a:p>
        </p:txBody>
      </p:sp>
      <p:sp>
        <p:nvSpPr>
          <p:cNvPr id="8195" name="2 - Θέση περιεχομένου"/>
          <p:cNvSpPr>
            <a:spLocks noGrp="1"/>
          </p:cNvSpPr>
          <p:nvPr>
            <p:ph type="body" idx="1"/>
          </p:nvPr>
        </p:nvSpPr>
        <p:spPr>
          <a:xfrm>
            <a:off x="468313" y="908050"/>
            <a:ext cx="3887787" cy="4681538"/>
          </a:xfrm>
        </p:spPr>
        <p:txBody>
          <a:bodyPr/>
          <a:lstStyle/>
          <a:p>
            <a:pPr lvl="4" eaLnBrk="1" hangingPunct="1">
              <a:lnSpc>
                <a:spcPct val="90000"/>
              </a:lnSpc>
            </a:pPr>
            <a:endParaRPr lang="el-GR" sz="2400" b="1" smtClean="0"/>
          </a:p>
          <a:p>
            <a:pPr eaLnBrk="1" hangingPunct="1"/>
            <a:r>
              <a:rPr lang="el-GR" sz="2400" smtClean="0"/>
              <a:t>Αλλάζει το βάρος και το μέγεθος των οστών</a:t>
            </a:r>
            <a:endParaRPr lang="en-US" sz="2400" smtClean="0"/>
          </a:p>
          <a:p>
            <a:pPr eaLnBrk="1" hangingPunct="1"/>
            <a:endParaRPr lang="el-GR" sz="800" smtClean="0"/>
          </a:p>
          <a:p>
            <a:pPr eaLnBrk="1" hangingPunct="1"/>
            <a:r>
              <a:rPr lang="el-GR" sz="2400" smtClean="0"/>
              <a:t>Αυξάνει το ύψος και το βάρος του σώματος</a:t>
            </a:r>
            <a:endParaRPr lang="en-US" sz="2400" smtClean="0"/>
          </a:p>
          <a:p>
            <a:pPr eaLnBrk="1" hangingPunct="1"/>
            <a:endParaRPr lang="el-GR" sz="800" smtClean="0"/>
          </a:p>
          <a:p>
            <a:pPr eaLnBrk="1" hangingPunct="1"/>
            <a:r>
              <a:rPr lang="el-GR" sz="2400" smtClean="0"/>
              <a:t>Το  σώμα αποκτά καμπύλες ιδιαίτερα στους γοφούς</a:t>
            </a:r>
            <a:endParaRPr lang="en-US" sz="2400" smtClean="0"/>
          </a:p>
          <a:p>
            <a:pPr eaLnBrk="1" hangingPunct="1"/>
            <a:endParaRPr lang="el-GR" sz="800" smtClean="0"/>
          </a:p>
          <a:p>
            <a:pPr eaLnBrk="1" hangingPunct="1"/>
            <a:r>
              <a:rPr lang="el-GR" sz="2400" smtClean="0"/>
              <a:t>Το πρόσωπο αλλάζει σχήμα</a:t>
            </a:r>
            <a:endParaRPr lang="en-US" sz="2400" smtClean="0"/>
          </a:p>
          <a:p>
            <a:pPr eaLnBrk="1" hangingPunct="1"/>
            <a:endParaRPr lang="el-GR" sz="800" smtClean="0"/>
          </a:p>
          <a:p>
            <a:pPr eaLnBrk="1" hangingPunct="1"/>
            <a:r>
              <a:rPr lang="el-GR" sz="2400" smtClean="0"/>
              <a:t>Η φωνή γίνεται λίγο πιο βαθιά</a:t>
            </a:r>
          </a:p>
        </p:txBody>
      </p:sp>
      <p:sp>
        <p:nvSpPr>
          <p:cNvPr id="8196" name="Line 10"/>
          <p:cNvSpPr>
            <a:spLocks noChangeShapeType="1"/>
          </p:cNvSpPr>
          <p:nvPr/>
        </p:nvSpPr>
        <p:spPr bwMode="auto">
          <a:xfrm>
            <a:off x="2195513" y="3644900"/>
            <a:ext cx="863600" cy="144463"/>
          </a:xfrm>
          <a:prstGeom prst="line">
            <a:avLst/>
          </a:prstGeom>
          <a:noFill/>
          <a:ln w="9525">
            <a:solidFill>
              <a:srgbClr val="FFF9F3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197" name="Line 13"/>
          <p:cNvSpPr>
            <a:spLocks noChangeShapeType="1"/>
          </p:cNvSpPr>
          <p:nvPr/>
        </p:nvSpPr>
        <p:spPr bwMode="auto">
          <a:xfrm>
            <a:off x="2411413" y="4652963"/>
            <a:ext cx="360362" cy="2889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pic>
        <p:nvPicPr>
          <p:cNvPr id="8198" name="Picture 9" descr="Πόδια, Στέκεται, Αναμονής, Διέσχισε, Αστικές, Τζι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8150" y="1412875"/>
            <a:ext cx="4572000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8 - TextBox"/>
          <p:cNvSpPr txBox="1">
            <a:spLocks noChangeArrowheads="1"/>
          </p:cNvSpPr>
          <p:nvPr/>
        </p:nvSpPr>
        <p:spPr bwMode="auto">
          <a:xfrm>
            <a:off x="0" y="6519863"/>
            <a:ext cx="81232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>
                <a:hlinkClick r:id="rId3"/>
              </a:rPr>
              <a:t>https://pixabay.com/el/%CF%80%CF%8C%CE%B4%CE%B9%CE%B1-%CF%83%CF%84%CE%AD%CE%BA%CE%B5%CF%84%CE%B1%CE%B9-%CE%B1%CE%BD%</a:t>
            </a:r>
            <a:endParaRPr lang="en-US" sz="800"/>
          </a:p>
          <a:p>
            <a:r>
              <a:rPr lang="en-US" sz="800"/>
              <a:t>CE%B1%CE%BC%CE%BF%CE%BD%CE%AE%CF%82-%CE%B4%CE%B9%CE%AD%CF%83%CF%87%CE%B9%CF%83%CE%B5-349687/</a:t>
            </a:r>
            <a:endParaRPr lang="el-GR" sz="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- Τίτλος"/>
          <p:cNvSpPr>
            <a:spLocks noGrp="1"/>
          </p:cNvSpPr>
          <p:nvPr>
            <p:ph type="title" idx="4294967295"/>
          </p:nvPr>
        </p:nvSpPr>
        <p:spPr>
          <a:xfrm>
            <a:off x="457200" y="476250"/>
            <a:ext cx="8686800" cy="1296988"/>
          </a:xfrm>
        </p:spPr>
        <p:txBody>
          <a:bodyPr/>
          <a:lstStyle/>
          <a:p>
            <a:pPr eaLnBrk="1" hangingPunct="1"/>
            <a:r>
              <a:rPr lang="el-GR" sz="3200" smtClean="0">
                <a:solidFill>
                  <a:srgbClr val="FF0000"/>
                </a:solidFill>
              </a:rPr>
              <a:t/>
            </a:r>
            <a:br>
              <a:rPr lang="el-GR" sz="3200" smtClean="0">
                <a:solidFill>
                  <a:srgbClr val="FF0000"/>
                </a:solidFill>
              </a:rPr>
            </a:br>
            <a:r>
              <a:rPr lang="el-GR" sz="3200" b="1" smtClean="0">
                <a:solidFill>
                  <a:srgbClr val="FF0000"/>
                </a:solidFill>
              </a:rPr>
              <a:t>Τι αλλαγές συμβαίνουν στα κορίτσια; </a:t>
            </a:r>
            <a:r>
              <a:rPr lang="el-GR" sz="2800" b="1" smtClean="0">
                <a:solidFill>
                  <a:srgbClr val="FF0000"/>
                </a:solidFill>
              </a:rPr>
              <a:t>(2/3) </a:t>
            </a:r>
            <a:r>
              <a:rPr lang="el-GR" sz="3200" b="1" smtClean="0">
                <a:solidFill>
                  <a:srgbClr val="FF0000"/>
                </a:solidFill>
              </a:rPr>
              <a:t/>
            </a:r>
            <a:br>
              <a:rPr lang="el-GR" sz="3200" b="1" smtClean="0">
                <a:solidFill>
                  <a:srgbClr val="FF0000"/>
                </a:solidFill>
              </a:rPr>
            </a:br>
            <a:endParaRPr lang="el-GR" sz="3200" b="1" smtClean="0">
              <a:solidFill>
                <a:srgbClr val="FF0000"/>
              </a:solidFill>
            </a:endParaRPr>
          </a:p>
        </p:txBody>
      </p:sp>
      <p:sp>
        <p:nvSpPr>
          <p:cNvPr id="9219" name="2 - Θέση περιεχομένου"/>
          <p:cNvSpPr>
            <a:spLocks noGrp="1"/>
          </p:cNvSpPr>
          <p:nvPr>
            <p:ph idx="4294967295"/>
          </p:nvPr>
        </p:nvSpPr>
        <p:spPr>
          <a:xfrm>
            <a:off x="611188" y="1916113"/>
            <a:ext cx="7993062" cy="3960812"/>
          </a:xfrm>
        </p:spPr>
        <p:txBody>
          <a:bodyPr/>
          <a:lstStyle/>
          <a:p>
            <a:pPr eaLnBrk="1" hangingPunct="1"/>
            <a:r>
              <a:rPr lang="el-GR" sz="2400" smtClean="0"/>
              <a:t>Το στήθος και οι θηλές μεγαλώνουν</a:t>
            </a:r>
          </a:p>
          <a:p>
            <a:pPr eaLnBrk="1" hangingPunct="1"/>
            <a:endParaRPr lang="el-GR" sz="2400" smtClean="0"/>
          </a:p>
          <a:p>
            <a:pPr eaLnBrk="1" hangingPunct="1"/>
            <a:r>
              <a:rPr lang="el-GR" sz="2400" smtClean="0"/>
              <a:t>Εμφανίζονται τρίχες στη γεννητική περιοχή και στις μασχάλες </a:t>
            </a:r>
          </a:p>
          <a:p>
            <a:pPr eaLnBrk="1" hangingPunct="1"/>
            <a:endParaRPr lang="el-GR" sz="2400" smtClean="0"/>
          </a:p>
          <a:p>
            <a:pPr eaLnBrk="1" hangingPunct="1"/>
            <a:r>
              <a:rPr lang="el-GR" sz="2400" smtClean="0"/>
              <a:t>Οι τρίχες στα πόδια και στα χέρια μεγαλώνουν και σκουραίνουν</a:t>
            </a:r>
          </a:p>
          <a:p>
            <a:pPr eaLnBrk="1" hangingPunct="1"/>
            <a:endParaRPr lang="el-GR" sz="2400" smtClean="0"/>
          </a:p>
          <a:p>
            <a:pPr eaLnBrk="1" hangingPunct="1"/>
            <a:r>
              <a:rPr lang="el-GR" sz="2400" smtClean="0"/>
              <a:t>Το σώμα ιδρώνει περισσότερο και αλλάζει η μυρωδιά του ιδρώτα</a:t>
            </a:r>
          </a:p>
          <a:p>
            <a:pPr eaLnBrk="1" hangingPunct="1"/>
            <a:endParaRPr lang="el-GR" sz="20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- Τίτλος"/>
          <p:cNvSpPr>
            <a:spLocks noGrp="1"/>
          </p:cNvSpPr>
          <p:nvPr>
            <p:ph type="title" idx="4294967295"/>
          </p:nvPr>
        </p:nvSpPr>
        <p:spPr>
          <a:xfrm>
            <a:off x="457200" y="476250"/>
            <a:ext cx="8229600" cy="1223963"/>
          </a:xfrm>
        </p:spPr>
        <p:txBody>
          <a:bodyPr/>
          <a:lstStyle/>
          <a:p>
            <a:pPr eaLnBrk="1" hangingPunct="1"/>
            <a:r>
              <a:rPr lang="el-GR" sz="4000" smtClean="0">
                <a:solidFill>
                  <a:srgbClr val="FF0000"/>
                </a:solidFill>
              </a:rPr>
              <a:t/>
            </a:r>
            <a:br>
              <a:rPr lang="el-GR" sz="4000" smtClean="0">
                <a:solidFill>
                  <a:srgbClr val="FF0000"/>
                </a:solidFill>
              </a:rPr>
            </a:br>
            <a:r>
              <a:rPr lang="el-GR" sz="3200" b="1" smtClean="0">
                <a:solidFill>
                  <a:srgbClr val="FF0000"/>
                </a:solidFill>
              </a:rPr>
              <a:t>Τι αλλαγές συμβαίνουν στα κορίτσια; </a:t>
            </a:r>
            <a:r>
              <a:rPr lang="el-GR" sz="2800" b="1" smtClean="0">
                <a:solidFill>
                  <a:srgbClr val="FF0000"/>
                </a:solidFill>
              </a:rPr>
              <a:t>(3/3) </a:t>
            </a:r>
            <a:r>
              <a:rPr lang="el-GR" sz="4000" b="1" smtClean="0">
                <a:solidFill>
                  <a:srgbClr val="FF0000"/>
                </a:solidFill>
              </a:rPr>
              <a:t/>
            </a:r>
            <a:br>
              <a:rPr lang="el-GR" sz="4000" b="1" smtClean="0">
                <a:solidFill>
                  <a:srgbClr val="FF0000"/>
                </a:solidFill>
              </a:rPr>
            </a:br>
            <a:endParaRPr lang="el-GR" sz="4000" b="1" smtClean="0">
              <a:solidFill>
                <a:srgbClr val="FF0000"/>
              </a:solidFill>
            </a:endParaRPr>
          </a:p>
        </p:txBody>
      </p:sp>
      <p:sp>
        <p:nvSpPr>
          <p:cNvPr id="10243" name="2 - Θέση περιεχομένου"/>
          <p:cNvSpPr>
            <a:spLocks noGrp="1"/>
          </p:cNvSpPr>
          <p:nvPr>
            <p:ph idx="4294967295"/>
          </p:nvPr>
        </p:nvSpPr>
        <p:spPr>
          <a:xfrm>
            <a:off x="611188" y="1773238"/>
            <a:ext cx="8229600" cy="43275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l-GR" sz="2400" b="1" smtClean="0"/>
          </a:p>
          <a:p>
            <a:pPr eaLnBrk="1" hangingPunct="1"/>
            <a:r>
              <a:rPr lang="el-GR" sz="2400" smtClean="0"/>
              <a:t>Ωριμάζουν τα εσωτερικά γεννητικά όργανα.</a:t>
            </a:r>
          </a:p>
          <a:p>
            <a:pPr eaLnBrk="1" hangingPunct="1">
              <a:buFont typeface="Wingdings" pitchFamily="2" charset="2"/>
              <a:buNone/>
            </a:pPr>
            <a:endParaRPr lang="el-GR" sz="2400" smtClean="0"/>
          </a:p>
          <a:p>
            <a:pPr eaLnBrk="1" hangingPunct="1"/>
            <a:r>
              <a:rPr lang="el-GR" sz="2400" smtClean="0"/>
              <a:t>Ξεκινά η έμμηνος ρύση (περίοδος)</a:t>
            </a:r>
            <a:endParaRPr lang="el-GR" smtClean="0"/>
          </a:p>
          <a:p>
            <a:pPr eaLnBrk="1" hangingPunct="1"/>
            <a:endParaRPr lang="el-GR" smtClean="0"/>
          </a:p>
          <a:p>
            <a:pPr eaLnBrk="1" hangingPunct="1"/>
            <a:r>
              <a:rPr lang="el-GR" sz="2400" smtClean="0"/>
              <a:t>Μπορεί να υπάρχουν εναλλαγές στη διάθεση, ερωτικές σκέψεις και συναισθήματα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4292</TotalTime>
  <Words>1270</Words>
  <Application>Microsoft Office PowerPoint</Application>
  <PresentationFormat>Προβολή στην οθόνη (4:3)</PresentationFormat>
  <Paragraphs>263</Paragraphs>
  <Slides>32</Slides>
  <Notes>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13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32</vt:i4>
      </vt:variant>
    </vt:vector>
  </HeadingPairs>
  <TitlesOfParts>
    <vt:vector size="46" baseType="lpstr">
      <vt:lpstr>Arial</vt:lpstr>
      <vt:lpstr>Wingdings</vt:lpstr>
      <vt:lpstr>Calibri</vt:lpstr>
      <vt:lpstr>Arial Black</vt:lpstr>
      <vt:lpstr>Times New Roman</vt:lpstr>
      <vt:lpstr>Wingdings 2</vt:lpstr>
      <vt:lpstr>Cambria</vt:lpstr>
      <vt:lpstr>Constantia</vt:lpstr>
      <vt:lpstr>Comic Sans MS</vt:lpstr>
      <vt:lpstr>Book Antiqua</vt:lpstr>
      <vt:lpstr>Courier New</vt:lpstr>
      <vt:lpstr>Bradley Hand ITC</vt:lpstr>
      <vt:lpstr>Lucida Sans</vt:lpstr>
      <vt:lpstr>Pixel</vt:lpstr>
      <vt:lpstr>Μεγαλώνω και αλλάζω. Τι μου συμβαίνει; </vt:lpstr>
      <vt:lpstr>        Θα μιλήσουμε για:</vt:lpstr>
      <vt:lpstr> Τι ονομάζουμε ήβη;  </vt:lpstr>
      <vt:lpstr>Πότε συμβαίνουν αυτές οι αλλαγές;</vt:lpstr>
      <vt:lpstr>Πόσο θα κρατήσει όλο αυτό;</vt:lpstr>
      <vt:lpstr>             Τι αλλάζει στην  εφηβεία;</vt:lpstr>
      <vt:lpstr> Τι αλλαγές συμβαίνουν στα κορίτσια; (1/3) </vt:lpstr>
      <vt:lpstr> Τι αλλαγές συμβαίνουν στα κορίτσια; (2/3)  </vt:lpstr>
      <vt:lpstr> Τι αλλαγές συμβαίνουν στα κορίτσια; (3/3)  </vt:lpstr>
      <vt:lpstr>Τι συμβαίνει; </vt:lpstr>
      <vt:lpstr>          Αλλαγές στο στήθος</vt:lpstr>
      <vt:lpstr>Αλλαγές στο στήθος- Στηθόδεσμος </vt:lpstr>
      <vt:lpstr>Αλλαγές στο πρόσωπο</vt:lpstr>
      <vt:lpstr>Ακμή</vt:lpstr>
      <vt:lpstr>Ακμή-φροντίδα του δέρματος</vt:lpstr>
      <vt:lpstr>Τρίχες …Υπάρχουν παντού. Τι κάνω;;;</vt:lpstr>
      <vt:lpstr>Ιδρώτας</vt:lpstr>
      <vt:lpstr>Γυναικεία γεννητικά όργανα</vt:lpstr>
      <vt:lpstr>Πότε θα έχω την πρώτη μου περίοδο; </vt:lpstr>
      <vt:lpstr>Κάθε πότε έρχεται η περίοδος;(1/2)</vt:lpstr>
      <vt:lpstr>Κάθε πότε έρχεται η περίοδος;(2/2)</vt:lpstr>
      <vt:lpstr>Πόσο διαρκεί η περίοδος;</vt:lpstr>
      <vt:lpstr>Πόνος στην περίοδο;(1/2)</vt:lpstr>
      <vt:lpstr>Πόνος στην περίοδο; (2/2)</vt:lpstr>
      <vt:lpstr>   Προεμμηνορρυσιακό σύνδρομο</vt:lpstr>
      <vt:lpstr>Διαφάνεια 26</vt:lpstr>
      <vt:lpstr>    Τι συμβαίνει με τα συναισθήματα;</vt:lpstr>
      <vt:lpstr>Τι συμβαίνει με τα συναισθήματα;</vt:lpstr>
      <vt:lpstr>Σχέσεις με συνομηλίκους</vt:lpstr>
      <vt:lpstr>Διαφάνεια 30</vt:lpstr>
      <vt:lpstr>Άλλα θέματα…</vt:lpstr>
      <vt:lpstr>Απόλαυσε το μεγάλωμα σου!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Dell</dc:creator>
  <cp:lastModifiedBy>chatzicharalampouse</cp:lastModifiedBy>
  <cp:revision>325</cp:revision>
  <dcterms:created xsi:type="dcterms:W3CDTF">2012-12-12T12:03:14Z</dcterms:created>
  <dcterms:modified xsi:type="dcterms:W3CDTF">2021-04-07T12:01:52Z</dcterms:modified>
</cp:coreProperties>
</file>