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2" r:id="rId2"/>
    <p:sldId id="288" r:id="rId3"/>
    <p:sldId id="266" r:id="rId4"/>
    <p:sldId id="263" r:id="rId5"/>
    <p:sldId id="268" r:id="rId6"/>
    <p:sldId id="264" r:id="rId7"/>
    <p:sldId id="267" r:id="rId8"/>
    <p:sldId id="270" r:id="rId9"/>
    <p:sldId id="295" r:id="rId10"/>
    <p:sldId id="271" r:id="rId11"/>
    <p:sldId id="285" r:id="rId12"/>
    <p:sldId id="269" r:id="rId13"/>
    <p:sldId id="272" r:id="rId14"/>
    <p:sldId id="286" r:id="rId15"/>
    <p:sldId id="273" r:id="rId16"/>
    <p:sldId id="289" r:id="rId17"/>
    <p:sldId id="280" r:id="rId18"/>
    <p:sldId id="281" r:id="rId19"/>
    <p:sldId id="278" r:id="rId20"/>
    <p:sldId id="279" r:id="rId21"/>
    <p:sldId id="290" r:id="rId22"/>
    <p:sldId id="275" r:id="rId23"/>
    <p:sldId id="296" r:id="rId24"/>
    <p:sldId id="276" r:id="rId25"/>
    <p:sldId id="291" r:id="rId26"/>
    <p:sldId id="282" r:id="rId27"/>
    <p:sldId id="284" r:id="rId28"/>
    <p:sldId id="297" r:id="rId29"/>
    <p:sldId id="293" r:id="rId30"/>
  </p:sldIdLst>
  <p:sldSz cx="9144000" cy="6858000" type="screen4x3"/>
  <p:notesSz cx="6669088" cy="9928225"/>
  <p:defaultTextStyle>
    <a:defPPr>
      <a:defRPr lang="el-GR"/>
    </a:defPPr>
    <a:lvl1pPr algn="l" rtl="0" fontAlgn="base">
      <a:spcBef>
        <a:spcPct val="0"/>
      </a:spcBef>
      <a:spcAft>
        <a:spcPct val="0"/>
      </a:spcAft>
      <a:defRPr u="sng" kern="1200">
        <a:solidFill>
          <a:schemeClr val="tx1"/>
        </a:solidFill>
        <a:latin typeface="Arial" charset="0"/>
        <a:ea typeface="+mn-ea"/>
        <a:cs typeface="Arial" charset="0"/>
      </a:defRPr>
    </a:lvl1pPr>
    <a:lvl2pPr marL="457200" algn="l" rtl="0" fontAlgn="base">
      <a:spcBef>
        <a:spcPct val="0"/>
      </a:spcBef>
      <a:spcAft>
        <a:spcPct val="0"/>
      </a:spcAft>
      <a:defRPr u="sng" kern="1200">
        <a:solidFill>
          <a:schemeClr val="tx1"/>
        </a:solidFill>
        <a:latin typeface="Arial" charset="0"/>
        <a:ea typeface="+mn-ea"/>
        <a:cs typeface="Arial" charset="0"/>
      </a:defRPr>
    </a:lvl2pPr>
    <a:lvl3pPr marL="914400" algn="l" rtl="0" fontAlgn="base">
      <a:spcBef>
        <a:spcPct val="0"/>
      </a:spcBef>
      <a:spcAft>
        <a:spcPct val="0"/>
      </a:spcAft>
      <a:defRPr u="sng" kern="1200">
        <a:solidFill>
          <a:schemeClr val="tx1"/>
        </a:solidFill>
        <a:latin typeface="Arial" charset="0"/>
        <a:ea typeface="+mn-ea"/>
        <a:cs typeface="Arial" charset="0"/>
      </a:defRPr>
    </a:lvl3pPr>
    <a:lvl4pPr marL="1371600" algn="l" rtl="0" fontAlgn="base">
      <a:spcBef>
        <a:spcPct val="0"/>
      </a:spcBef>
      <a:spcAft>
        <a:spcPct val="0"/>
      </a:spcAft>
      <a:defRPr u="sng" kern="1200">
        <a:solidFill>
          <a:schemeClr val="tx1"/>
        </a:solidFill>
        <a:latin typeface="Arial" charset="0"/>
        <a:ea typeface="+mn-ea"/>
        <a:cs typeface="Arial" charset="0"/>
      </a:defRPr>
    </a:lvl4pPr>
    <a:lvl5pPr marL="1828800" algn="l" rtl="0" fontAlgn="base">
      <a:spcBef>
        <a:spcPct val="0"/>
      </a:spcBef>
      <a:spcAft>
        <a:spcPct val="0"/>
      </a:spcAft>
      <a:defRPr u="sng" kern="1200">
        <a:solidFill>
          <a:schemeClr val="tx1"/>
        </a:solidFill>
        <a:latin typeface="Arial" charset="0"/>
        <a:ea typeface="+mn-ea"/>
        <a:cs typeface="Arial" charset="0"/>
      </a:defRPr>
    </a:lvl5pPr>
    <a:lvl6pPr marL="2286000" algn="l" defTabSz="914400" rtl="0" eaLnBrk="1" latinLnBrk="0" hangingPunct="1">
      <a:defRPr u="sng" kern="1200">
        <a:solidFill>
          <a:schemeClr val="tx1"/>
        </a:solidFill>
        <a:latin typeface="Arial" charset="0"/>
        <a:ea typeface="+mn-ea"/>
        <a:cs typeface="Arial" charset="0"/>
      </a:defRPr>
    </a:lvl6pPr>
    <a:lvl7pPr marL="2743200" algn="l" defTabSz="914400" rtl="0" eaLnBrk="1" latinLnBrk="0" hangingPunct="1">
      <a:defRPr u="sng" kern="1200">
        <a:solidFill>
          <a:schemeClr val="tx1"/>
        </a:solidFill>
        <a:latin typeface="Arial" charset="0"/>
        <a:ea typeface="+mn-ea"/>
        <a:cs typeface="Arial" charset="0"/>
      </a:defRPr>
    </a:lvl7pPr>
    <a:lvl8pPr marL="3200400" algn="l" defTabSz="914400" rtl="0" eaLnBrk="1" latinLnBrk="0" hangingPunct="1">
      <a:defRPr u="sng" kern="1200">
        <a:solidFill>
          <a:schemeClr val="tx1"/>
        </a:solidFill>
        <a:latin typeface="Arial" charset="0"/>
        <a:ea typeface="+mn-ea"/>
        <a:cs typeface="Arial" charset="0"/>
      </a:defRPr>
    </a:lvl8pPr>
    <a:lvl9pPr marL="3657600" algn="l" defTabSz="914400" rtl="0" eaLnBrk="1" latinLnBrk="0" hangingPunct="1">
      <a:defRPr u="sng"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7FE"/>
    <a:srgbClr val="9966FF"/>
    <a:srgbClr val="FF00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890838" cy="496888"/>
          </a:xfrm>
          <a:prstGeom prst="rect">
            <a:avLst/>
          </a:prstGeom>
        </p:spPr>
        <p:txBody>
          <a:bodyPr vert="horz" lIns="91440" tIns="45720" rIns="91440" bIns="45720" rtlCol="0"/>
          <a:lstStyle>
            <a:lvl1pPr algn="l" fontAlgn="auto">
              <a:spcBef>
                <a:spcPts val="0"/>
              </a:spcBef>
              <a:spcAft>
                <a:spcPts val="0"/>
              </a:spcAft>
              <a:defRPr sz="1200" u="none">
                <a:latin typeface="+mn-lt"/>
                <a:cs typeface="+mn-cs"/>
              </a:defRPr>
            </a:lvl1pPr>
          </a:lstStyle>
          <a:p>
            <a:pPr>
              <a:defRPr/>
            </a:pPr>
            <a:endParaRPr lang="el-GR"/>
          </a:p>
        </p:txBody>
      </p:sp>
      <p:sp>
        <p:nvSpPr>
          <p:cNvPr id="3" name="2 - Θέση ημερομηνίας"/>
          <p:cNvSpPr>
            <a:spLocks noGrp="1"/>
          </p:cNvSpPr>
          <p:nvPr>
            <p:ph type="dt" sz="quarter" idx="1"/>
          </p:nvPr>
        </p:nvSpPr>
        <p:spPr>
          <a:xfrm>
            <a:off x="3776663" y="0"/>
            <a:ext cx="2890837" cy="496888"/>
          </a:xfrm>
          <a:prstGeom prst="rect">
            <a:avLst/>
          </a:prstGeom>
        </p:spPr>
        <p:txBody>
          <a:bodyPr vert="horz" lIns="91440" tIns="45720" rIns="91440" bIns="45720" rtlCol="0"/>
          <a:lstStyle>
            <a:lvl1pPr algn="r" fontAlgn="auto">
              <a:spcBef>
                <a:spcPts val="0"/>
              </a:spcBef>
              <a:spcAft>
                <a:spcPts val="0"/>
              </a:spcAft>
              <a:defRPr sz="1200" u="none">
                <a:latin typeface="+mn-lt"/>
                <a:cs typeface="+mn-cs"/>
              </a:defRPr>
            </a:lvl1pPr>
          </a:lstStyle>
          <a:p>
            <a:pPr>
              <a:defRPr/>
            </a:pPr>
            <a:fld id="{59E2BB7A-6710-487D-B3A6-C9A56FA3AF93}" type="datetimeFigureOut">
              <a:rPr lang="el-GR"/>
              <a:pPr>
                <a:defRPr/>
              </a:pPr>
              <a:t>26/8/2022</a:t>
            </a:fld>
            <a:endParaRPr lang="el-GR"/>
          </a:p>
        </p:txBody>
      </p:sp>
      <p:sp>
        <p:nvSpPr>
          <p:cNvPr id="4" name="3 - Θέση υποσέλιδου"/>
          <p:cNvSpPr>
            <a:spLocks noGrp="1"/>
          </p:cNvSpPr>
          <p:nvPr>
            <p:ph type="ftr" sz="quarter" idx="2"/>
          </p:nvPr>
        </p:nvSpPr>
        <p:spPr>
          <a:xfrm>
            <a:off x="0" y="9429750"/>
            <a:ext cx="2890838" cy="496888"/>
          </a:xfrm>
          <a:prstGeom prst="rect">
            <a:avLst/>
          </a:prstGeom>
        </p:spPr>
        <p:txBody>
          <a:bodyPr vert="horz" lIns="91440" tIns="45720" rIns="91440" bIns="45720" rtlCol="0" anchor="b"/>
          <a:lstStyle>
            <a:lvl1pPr algn="l" fontAlgn="auto">
              <a:spcBef>
                <a:spcPts val="0"/>
              </a:spcBef>
              <a:spcAft>
                <a:spcPts val="0"/>
              </a:spcAft>
              <a:defRPr sz="1200" u="none">
                <a:latin typeface="+mn-lt"/>
                <a:cs typeface="+mn-cs"/>
              </a:defRPr>
            </a:lvl1pPr>
          </a:lstStyle>
          <a:p>
            <a:pPr>
              <a:defRPr/>
            </a:pPr>
            <a:endParaRPr lang="el-GR"/>
          </a:p>
        </p:txBody>
      </p:sp>
      <p:sp>
        <p:nvSpPr>
          <p:cNvPr id="5" name="4 - Θέση αριθμού διαφάνειας"/>
          <p:cNvSpPr>
            <a:spLocks noGrp="1"/>
          </p:cNvSpPr>
          <p:nvPr>
            <p:ph type="sldNum" sz="quarter" idx="3"/>
          </p:nvPr>
        </p:nvSpPr>
        <p:spPr>
          <a:xfrm>
            <a:off x="3776663" y="9429750"/>
            <a:ext cx="2890837" cy="496888"/>
          </a:xfrm>
          <a:prstGeom prst="rect">
            <a:avLst/>
          </a:prstGeom>
        </p:spPr>
        <p:txBody>
          <a:bodyPr vert="horz" lIns="91440" tIns="45720" rIns="91440" bIns="45720" rtlCol="0" anchor="b"/>
          <a:lstStyle>
            <a:lvl1pPr algn="r" fontAlgn="auto">
              <a:spcBef>
                <a:spcPts val="0"/>
              </a:spcBef>
              <a:spcAft>
                <a:spcPts val="0"/>
              </a:spcAft>
              <a:defRPr sz="1200" u="none">
                <a:latin typeface="+mn-lt"/>
                <a:cs typeface="+mn-cs"/>
              </a:defRPr>
            </a:lvl1pPr>
          </a:lstStyle>
          <a:p>
            <a:pPr>
              <a:defRPr/>
            </a:pPr>
            <a:fld id="{F0A722C7-D735-4BE9-8532-2C501BF2A1C4}" type="slidenum">
              <a:rPr lang="el-GR"/>
              <a:pPr>
                <a:defRPr/>
              </a:pPr>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890838" cy="496888"/>
          </a:xfrm>
          <a:prstGeom prst="rect">
            <a:avLst/>
          </a:prstGeom>
        </p:spPr>
        <p:txBody>
          <a:bodyPr vert="horz" lIns="91440" tIns="45720" rIns="91440" bIns="45720" rtlCol="0"/>
          <a:lstStyle>
            <a:lvl1pPr algn="l" fontAlgn="auto">
              <a:spcBef>
                <a:spcPts val="0"/>
              </a:spcBef>
              <a:spcAft>
                <a:spcPts val="0"/>
              </a:spcAft>
              <a:defRPr sz="1200" u="none">
                <a:latin typeface="+mn-lt"/>
                <a:cs typeface="+mn-cs"/>
              </a:defRPr>
            </a:lvl1pPr>
          </a:lstStyle>
          <a:p>
            <a:pPr>
              <a:defRPr/>
            </a:pPr>
            <a:endParaRPr lang="el-GR"/>
          </a:p>
        </p:txBody>
      </p:sp>
      <p:sp>
        <p:nvSpPr>
          <p:cNvPr id="3" name="2 - Θέση ημερομηνίας"/>
          <p:cNvSpPr>
            <a:spLocks noGrp="1"/>
          </p:cNvSpPr>
          <p:nvPr>
            <p:ph type="dt" idx="1"/>
          </p:nvPr>
        </p:nvSpPr>
        <p:spPr>
          <a:xfrm>
            <a:off x="3776663" y="0"/>
            <a:ext cx="2890837" cy="496888"/>
          </a:xfrm>
          <a:prstGeom prst="rect">
            <a:avLst/>
          </a:prstGeom>
        </p:spPr>
        <p:txBody>
          <a:bodyPr vert="horz" lIns="91440" tIns="45720" rIns="91440" bIns="45720" rtlCol="0"/>
          <a:lstStyle>
            <a:lvl1pPr algn="r" fontAlgn="auto">
              <a:spcBef>
                <a:spcPts val="0"/>
              </a:spcBef>
              <a:spcAft>
                <a:spcPts val="0"/>
              </a:spcAft>
              <a:defRPr sz="1200" u="none">
                <a:latin typeface="+mn-lt"/>
                <a:cs typeface="+mn-cs"/>
              </a:defRPr>
            </a:lvl1pPr>
          </a:lstStyle>
          <a:p>
            <a:pPr>
              <a:defRPr/>
            </a:pPr>
            <a:fld id="{D59E0DA8-137B-4AC1-9449-B89008601D81}" type="datetimeFigureOut">
              <a:rPr lang="el-GR"/>
              <a:pPr>
                <a:defRPr/>
              </a:pPr>
              <a:t>26/8/2022</a:t>
            </a:fld>
            <a:endParaRPr lang="el-GR"/>
          </a:p>
        </p:txBody>
      </p:sp>
      <p:sp>
        <p:nvSpPr>
          <p:cNvPr id="4" name="3 - Θέση εικόνας διαφάνειας"/>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66750" y="4714875"/>
            <a:ext cx="5335588" cy="4468813"/>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9429750"/>
            <a:ext cx="2890838" cy="496888"/>
          </a:xfrm>
          <a:prstGeom prst="rect">
            <a:avLst/>
          </a:prstGeom>
        </p:spPr>
        <p:txBody>
          <a:bodyPr vert="horz" lIns="91440" tIns="45720" rIns="91440" bIns="45720" rtlCol="0" anchor="b"/>
          <a:lstStyle>
            <a:lvl1pPr algn="l" fontAlgn="auto">
              <a:spcBef>
                <a:spcPts val="0"/>
              </a:spcBef>
              <a:spcAft>
                <a:spcPts val="0"/>
              </a:spcAft>
              <a:defRPr sz="1200" u="none">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776663" y="9429750"/>
            <a:ext cx="2890837" cy="496888"/>
          </a:xfrm>
          <a:prstGeom prst="rect">
            <a:avLst/>
          </a:prstGeom>
        </p:spPr>
        <p:txBody>
          <a:bodyPr vert="horz" lIns="91440" tIns="45720" rIns="91440" bIns="45720" rtlCol="0" anchor="b"/>
          <a:lstStyle>
            <a:lvl1pPr algn="r" fontAlgn="auto">
              <a:spcBef>
                <a:spcPts val="0"/>
              </a:spcBef>
              <a:spcAft>
                <a:spcPts val="0"/>
              </a:spcAft>
              <a:defRPr sz="1200" u="none">
                <a:latin typeface="+mn-lt"/>
                <a:cs typeface="+mn-cs"/>
              </a:defRPr>
            </a:lvl1pPr>
          </a:lstStyle>
          <a:p>
            <a:pPr>
              <a:defRPr/>
            </a:pPr>
            <a:fld id="{9B624A6B-3080-4A33-87C0-675952FBC1DD}"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277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a:t>Οι απαντήσεις 2 και 4 δεν βοηθούν τα παιδιά να αποφύγουν την παρενόχληση (που μπορεί να εξελιχθεί σε κακοποίηση).</a:t>
            </a:r>
          </a:p>
        </p:txBody>
      </p:sp>
      <p:sp>
        <p:nvSpPr>
          <p:cNvPr id="2765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721297-D265-41B1-8C14-3CA8B53FF37E}" type="slidenum">
              <a:rPr lang="el-GR" smtClean="0"/>
              <a:pPr fontAlgn="base">
                <a:spcBef>
                  <a:spcPct val="0"/>
                </a:spcBef>
                <a:spcAft>
                  <a:spcPct val="0"/>
                </a:spcAft>
                <a:defRPr/>
              </a:pPr>
              <a:t>26</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379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a:t>Οι απαντήσεις 1 και 4 δεν βοηθάνε τα παιδιά να το συζητήσουν με άλλους ανθρώπους, να απενοχοποιηθούν και να αντιμετωπίσουν αντίστοιχη κατάσταση.</a:t>
            </a:r>
          </a:p>
        </p:txBody>
      </p:sp>
      <p:sp>
        <p:nvSpPr>
          <p:cNvPr id="286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F3068D-50B6-4E31-87FD-CFD3417FDA2D}" type="slidenum">
              <a:rPr lang="el-GR" smtClean="0"/>
              <a:pPr fontAlgn="base">
                <a:spcBef>
                  <a:spcPct val="0"/>
                </a:spcBef>
                <a:spcAft>
                  <a:spcPct val="0"/>
                </a:spcAft>
                <a:defRPr/>
              </a:pPr>
              <a:t>27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216D5729-AC9D-47AE-9A8C-25564D278A32}" type="datetimeFigureOut">
              <a:rPr lang="el-GR"/>
              <a:pPr>
                <a:defRPr/>
              </a:pPr>
              <a:t>26/8/2022</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4D5F539-977B-4896-841D-FBB6F80E4BBB}" type="slidenum">
              <a:rPr lang="el-GR"/>
              <a:pPr>
                <a:defRPr/>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A060E50C-372C-4A19-96D7-2B0EFF62DA6A}" type="datetimeFigureOut">
              <a:rPr lang="el-GR"/>
              <a:pPr>
                <a:defRPr/>
              </a:pPr>
              <a:t>26/8/2022</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95E812C3-CEA8-46E9-A4F5-DF836E60ACAB}" type="slidenum">
              <a:rPr lang="el-GR"/>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DAAFB360-13C4-4FAA-924F-454775B78F1B}" type="datetimeFigureOut">
              <a:rPr lang="el-GR"/>
              <a:pPr>
                <a:defRPr/>
              </a:pPr>
              <a:t>26/8/2022</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6D86C9BD-BD78-4AE0-83DF-16D888953455}"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8723844C-D733-4783-9EEF-960A480EB3BD}" type="datetimeFigureOut">
              <a:rPr lang="el-GR"/>
              <a:pPr>
                <a:defRPr/>
              </a:pPr>
              <a:t>26/8/2022</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F1BD923-DCAD-47B5-91DB-99990C8C6258}" type="slidenum">
              <a:rPr lang="el-GR"/>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50F1ED4A-94AA-4853-A254-2D897E752F12}" type="datetimeFigureOut">
              <a:rPr lang="el-GR"/>
              <a:pPr>
                <a:defRPr/>
              </a:pPr>
              <a:t>26/8/2022</a:t>
            </a:fld>
            <a:endParaRPr lang="el-GR" dirty="0"/>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68BFB82-DEDB-43E0-B15F-AC4423A3587F}" type="slidenum">
              <a:rPr lang="el-GR"/>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p:cNvSpPr>
            <a:spLocks noGrp="1"/>
          </p:cNvSpPr>
          <p:nvPr>
            <p:ph type="dt" sz="half" idx="10"/>
          </p:nvPr>
        </p:nvSpPr>
        <p:spPr/>
        <p:txBody>
          <a:bodyPr/>
          <a:lstStyle>
            <a:lvl1pPr>
              <a:defRPr/>
            </a:lvl1pPr>
          </a:lstStyle>
          <a:p>
            <a:pPr>
              <a:defRPr/>
            </a:pPr>
            <a:fld id="{326D0E53-4E52-484A-A534-0B5DB2478108}" type="datetimeFigureOut">
              <a:rPr lang="el-GR"/>
              <a:pPr>
                <a:defRPr/>
              </a:pPr>
              <a:t>26/8/2022</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B21B9EA6-048B-4DFD-B59F-2F4CA788FBCE}" type="slidenum">
              <a:rPr lang="el-GR"/>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p:cNvSpPr>
            <a:spLocks noGrp="1"/>
          </p:cNvSpPr>
          <p:nvPr>
            <p:ph type="dt" sz="half" idx="10"/>
          </p:nvPr>
        </p:nvSpPr>
        <p:spPr/>
        <p:txBody>
          <a:bodyPr/>
          <a:lstStyle>
            <a:lvl1pPr>
              <a:defRPr/>
            </a:lvl1pPr>
          </a:lstStyle>
          <a:p>
            <a:pPr>
              <a:defRPr/>
            </a:pPr>
            <a:fld id="{1ADB1A91-E3E1-45A4-9021-E79947FB8D88}" type="datetimeFigureOut">
              <a:rPr lang="el-GR"/>
              <a:pPr>
                <a:defRPr/>
              </a:pPr>
              <a:t>26/8/2022</a:t>
            </a:fld>
            <a:endParaRPr lang="el-GR" dirty="0"/>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177B16C5-B7F7-4C85-8992-B71BDB914946}" type="slidenum">
              <a:rPr lang="el-GR"/>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3 - Θέση ημερομηνίας"/>
          <p:cNvSpPr>
            <a:spLocks noGrp="1"/>
          </p:cNvSpPr>
          <p:nvPr>
            <p:ph type="dt" sz="half" idx="10"/>
          </p:nvPr>
        </p:nvSpPr>
        <p:spPr/>
        <p:txBody>
          <a:bodyPr/>
          <a:lstStyle>
            <a:lvl1pPr>
              <a:defRPr/>
            </a:lvl1pPr>
          </a:lstStyle>
          <a:p>
            <a:pPr>
              <a:defRPr/>
            </a:pPr>
            <a:fld id="{6FE5E219-7FB1-4A92-8D29-7F509CBBBD05}" type="datetimeFigureOut">
              <a:rPr lang="el-GR"/>
              <a:pPr>
                <a:defRPr/>
              </a:pPr>
              <a:t>26/8/2022</a:t>
            </a:fld>
            <a:endParaRPr lang="el-GR" dirty="0"/>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B423B53C-E73D-4826-93B5-01AF293E927F}" type="slidenum">
              <a:rPr lang="el-GR"/>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5C6BD46A-4AE5-4DB8-9985-C449C11DD150}" type="datetimeFigureOut">
              <a:rPr lang="el-GR"/>
              <a:pPr>
                <a:defRPr/>
              </a:pPr>
              <a:t>26/8/2022</a:t>
            </a:fld>
            <a:endParaRPr lang="el-GR" dirty="0"/>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00B65FC9-70D1-4337-9D0A-78759DE784A8}" type="slidenum">
              <a:rPr lang="el-GR"/>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909DFED-D844-4782-B5DA-47D688A7DC69}" type="datetimeFigureOut">
              <a:rPr lang="el-GR"/>
              <a:pPr>
                <a:defRPr/>
              </a:pPr>
              <a:t>26/8/2022</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1F6B3F18-53A2-4A50-B3A7-DBD8A3BE5A1C}" type="slidenum">
              <a:rPr lang="el-GR"/>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115A8A9-39AD-4509-ACB6-1CC85C58B73C}" type="datetimeFigureOut">
              <a:rPr lang="el-GR"/>
              <a:pPr>
                <a:defRPr/>
              </a:pPr>
              <a:t>26/8/2022</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04B26960-F62E-4043-833A-8227B5734682}" type="slidenum">
              <a:rPr lang="el-GR"/>
              <a:pPr>
                <a:defRPr/>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2F7FE"/>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Κάντε κλικ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chemeClr val="tx1">
                    <a:tint val="75000"/>
                  </a:schemeClr>
                </a:solidFill>
                <a:latin typeface="+mn-lt"/>
                <a:cs typeface="+mn-cs"/>
              </a:defRPr>
            </a:lvl1pPr>
          </a:lstStyle>
          <a:p>
            <a:pPr>
              <a:defRPr/>
            </a:pPr>
            <a:fld id="{990333CD-1AE3-4FCD-A2D0-7DA306F25033}" type="datetimeFigureOut">
              <a:rPr lang="el-GR"/>
              <a:pPr>
                <a:defRPr/>
              </a:pPr>
              <a:t>26/8/2022</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chemeClr val="tx1">
                    <a:tint val="75000"/>
                  </a:schemeClr>
                </a:solidFill>
                <a:latin typeface="+mn-lt"/>
                <a:cs typeface="+mn-cs"/>
              </a:defRPr>
            </a:lvl1pPr>
          </a:lstStyle>
          <a:p>
            <a:pPr>
              <a:defRPr/>
            </a:pPr>
            <a:fld id="{C36CF05F-6E84-4287-BA48-56D12D5A4AC1}"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gr/url?sa=i&amp;rct=j&amp;q=&amp;esrc=s&amp;source=images&amp;cd=&amp;cad=rja&amp;uact=8&amp;ved=0ahUKEwjkltjJ59XTAhVLbxQKHVskDqIQjB0IBg&amp;url=http%3A%2F%2Fwww.aftodioikisi.gr%2Fota%2Fdimoi%2Fd-peristeriou-athlitikes-kalokairines-drastiriotites-gia-mathites%2F&amp;psig=AFQjCNGGkjn48AYMXnP5vwj9HsXbPUiyzw&amp;ust=1493972393528003"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title"/>
          </p:nvPr>
        </p:nvSpPr>
        <p:spPr>
          <a:xfrm>
            <a:off x="0" y="1125538"/>
            <a:ext cx="9144000" cy="790575"/>
          </a:xfrm>
        </p:spPr>
        <p:txBody>
          <a:bodyPr/>
          <a:lstStyle/>
          <a:p>
            <a:r>
              <a:rPr lang="el-GR" sz="3600" b="1">
                <a:solidFill>
                  <a:srgbClr val="9966FF"/>
                </a:solidFill>
              </a:rPr>
              <a:t>ΟΙ ΣΧΕΣΕΙΣ ΣΤΗΝ ΕΦΗΒΕΙΑ</a:t>
            </a:r>
          </a:p>
        </p:txBody>
      </p:sp>
      <p:pic>
        <p:nvPicPr>
          <p:cNvPr id="2051" name="Picture 2" descr="C:\Users\kmerakou\Desktop\AKMA-UnderTree-300x300.jpg"/>
          <p:cNvPicPr>
            <a:picLocks noGrp="1" noChangeAspect="1" noChangeArrowheads="1"/>
          </p:cNvPicPr>
          <p:nvPr>
            <p:ph idx="1"/>
          </p:nvPr>
        </p:nvPicPr>
        <p:blipFill>
          <a:blip r:embed="rId2" cstate="print"/>
          <a:srcRect/>
          <a:stretch>
            <a:fillRect/>
          </a:stretch>
        </p:blipFill>
        <p:spPr>
          <a:xfrm>
            <a:off x="2268538" y="1989138"/>
            <a:ext cx="4608512" cy="3611562"/>
          </a:xfrm>
          <a:noFill/>
        </p:spPr>
      </p:pic>
      <p:sp>
        <p:nvSpPr>
          <p:cNvPr id="5" name="5 - Υπότιτλος"/>
          <p:cNvSpPr txBox="1">
            <a:spLocks/>
          </p:cNvSpPr>
          <p:nvPr/>
        </p:nvSpPr>
        <p:spPr bwMode="auto">
          <a:xfrm>
            <a:off x="1042988" y="5732463"/>
            <a:ext cx="7273925" cy="1054100"/>
          </a:xfrm>
          <a:prstGeom prst="rect">
            <a:avLst/>
          </a:prstGeom>
          <a:noFill/>
          <a:ln w="9525">
            <a:noFill/>
            <a:miter lim="800000"/>
            <a:headEnd/>
            <a:tailEnd/>
          </a:ln>
        </p:spPr>
        <p:txBody>
          <a:bodyPr>
            <a:spAutoFit/>
          </a:bodyPr>
          <a:lstStyle/>
          <a:p>
            <a:pPr algn="ctr">
              <a:lnSpc>
                <a:spcPct val="80000"/>
              </a:lnSpc>
              <a:spcBef>
                <a:spcPct val="20000"/>
              </a:spcBef>
              <a:buClr>
                <a:srgbClr val="FFFFFF"/>
              </a:buClr>
              <a:buSzPct val="95000"/>
              <a:buFont typeface="Wingdings 2" pitchFamily="18" charset="2"/>
              <a:buNone/>
              <a:defRPr/>
            </a:pPr>
            <a:endParaRPr lang="el-GR" sz="1600" dirty="0">
              <a:solidFill>
                <a:srgbClr val="002060"/>
              </a:solidFill>
            </a:endParaRPr>
          </a:p>
          <a:p>
            <a:pPr algn="ctr">
              <a:lnSpc>
                <a:spcPct val="80000"/>
              </a:lnSpc>
              <a:spcBef>
                <a:spcPct val="20000"/>
              </a:spcBef>
              <a:buClr>
                <a:srgbClr val="FFFFFF"/>
              </a:buClr>
              <a:buSzPct val="95000"/>
              <a:buFont typeface="Wingdings 2" pitchFamily="18" charset="2"/>
              <a:buNone/>
              <a:defRPr/>
            </a:pPr>
            <a:r>
              <a:rPr lang="en-US" sz="1600" dirty="0">
                <a:solidFill>
                  <a:srgbClr val="002060"/>
                </a:solidFill>
              </a:rPr>
              <a:t>Y</a:t>
            </a:r>
            <a:r>
              <a:rPr lang="el-GR" sz="1600" dirty="0">
                <a:solidFill>
                  <a:srgbClr val="002060"/>
                </a:solidFill>
              </a:rPr>
              <a:t>ΠΟΥΡΓΕΙΟ ΥΓΕΙΑΣ </a:t>
            </a:r>
            <a:endParaRPr lang="en-US" sz="1600" dirty="0">
              <a:solidFill>
                <a:srgbClr val="002060"/>
              </a:solidFill>
            </a:endParaRPr>
          </a:p>
          <a:p>
            <a:pPr algn="ctr">
              <a:lnSpc>
                <a:spcPct val="80000"/>
              </a:lnSpc>
              <a:spcBef>
                <a:spcPct val="20000"/>
              </a:spcBef>
              <a:buClr>
                <a:srgbClr val="FFFFFF"/>
              </a:buClr>
              <a:buSzPct val="95000"/>
              <a:buFont typeface="Wingdings 2" pitchFamily="18" charset="2"/>
              <a:buNone/>
              <a:defRPr/>
            </a:pPr>
            <a:r>
              <a:rPr lang="el-GR" sz="1600" dirty="0">
                <a:solidFill>
                  <a:srgbClr val="002060"/>
                </a:solidFill>
              </a:rPr>
              <a:t>ΣΕΞΟΥΑΛΙΚΗ ΚΑΙ ΑΝΑΠΑΡΑΓΩΓΙΚΗ ΥΓΕΙΑ</a:t>
            </a:r>
            <a:endParaRPr lang="en-GB" sz="1600" dirty="0">
              <a:solidFill>
                <a:srgbClr val="002060"/>
              </a:solidFill>
            </a:endParaRPr>
          </a:p>
          <a:p>
            <a:pPr marL="342900" indent="-342900" algn="ctr" eaLnBrk="0" hangingPunct="0">
              <a:lnSpc>
                <a:spcPct val="90000"/>
              </a:lnSpc>
              <a:spcBef>
                <a:spcPct val="20000"/>
              </a:spcBef>
              <a:buFont typeface="Arial" charset="0"/>
              <a:buChar char="•"/>
              <a:defRPr/>
            </a:pPr>
            <a:endParaRPr lang="el-GR" sz="1600" u="none" dirty="0">
              <a:solidFill>
                <a:srgbClr val="002060"/>
              </a:solidFill>
              <a:latin typeface="Calibri" pitchFamily="34" charset="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xfrm>
            <a:off x="457200" y="274638"/>
            <a:ext cx="8229600" cy="706437"/>
          </a:xfrm>
        </p:spPr>
        <p:txBody>
          <a:bodyPr/>
          <a:lstStyle/>
          <a:p>
            <a:pPr eaLnBrk="1" hangingPunct="1"/>
            <a:r>
              <a:rPr lang="el-GR" sz="3200">
                <a:solidFill>
                  <a:srgbClr val="FF0000"/>
                </a:solidFill>
              </a:rPr>
              <a:t>Πίεση από την παρέα</a:t>
            </a:r>
          </a:p>
        </p:txBody>
      </p:sp>
      <p:pic>
        <p:nvPicPr>
          <p:cNvPr id="11267" name="Picture 4" descr="Αποτέλεσμα εικόνας για σεβασμός στις σχέσεις εφήβων"/>
          <p:cNvPicPr>
            <a:picLocks noChangeAspect="1" noChangeArrowheads="1"/>
          </p:cNvPicPr>
          <p:nvPr/>
        </p:nvPicPr>
        <p:blipFill>
          <a:blip r:embed="rId2" cstate="print"/>
          <a:srcRect/>
          <a:stretch>
            <a:fillRect/>
          </a:stretch>
        </p:blipFill>
        <p:spPr bwMode="auto">
          <a:xfrm>
            <a:off x="5148263" y="4354513"/>
            <a:ext cx="3744912" cy="2314575"/>
          </a:xfrm>
          <a:prstGeom prst="rect">
            <a:avLst/>
          </a:prstGeom>
          <a:noFill/>
          <a:ln w="9525">
            <a:noFill/>
            <a:miter lim="800000"/>
            <a:headEnd/>
            <a:tailEnd/>
          </a:ln>
        </p:spPr>
      </p:pic>
      <p:sp>
        <p:nvSpPr>
          <p:cNvPr id="11268" name="6 - Ορθογώνιο"/>
          <p:cNvSpPr>
            <a:spLocks noChangeArrowheads="1"/>
          </p:cNvSpPr>
          <p:nvPr/>
        </p:nvSpPr>
        <p:spPr bwMode="auto">
          <a:xfrm>
            <a:off x="5867400" y="6581775"/>
            <a:ext cx="1944688" cy="276225"/>
          </a:xfrm>
          <a:prstGeom prst="rect">
            <a:avLst/>
          </a:prstGeom>
          <a:noFill/>
          <a:ln w="9525">
            <a:noFill/>
            <a:miter lim="800000"/>
            <a:headEnd/>
            <a:tailEnd/>
          </a:ln>
        </p:spPr>
        <p:txBody>
          <a:bodyPr>
            <a:spAutoFit/>
          </a:bodyPr>
          <a:lstStyle/>
          <a:p>
            <a:r>
              <a:rPr lang="en-GB" sz="1200" u="none">
                <a:latin typeface="Calibri" pitchFamily="34" charset="0"/>
              </a:rPr>
              <a:t>http://www.mama365.gr</a:t>
            </a:r>
            <a:endParaRPr lang="el-GR" sz="1200" u="none">
              <a:latin typeface="Calibri" pitchFamily="34" charset="0"/>
            </a:endParaRPr>
          </a:p>
        </p:txBody>
      </p:sp>
      <p:sp>
        <p:nvSpPr>
          <p:cNvPr id="2" name="2 - Θέση περιεχομένου"/>
          <p:cNvSpPr>
            <a:spLocks noGrp="1"/>
          </p:cNvSpPr>
          <p:nvPr>
            <p:ph idx="1"/>
          </p:nvPr>
        </p:nvSpPr>
        <p:spPr>
          <a:xfrm>
            <a:off x="395288" y="1052513"/>
            <a:ext cx="8229600" cy="4392612"/>
          </a:xfrm>
        </p:spPr>
        <p:txBody>
          <a:bodyPr/>
          <a:lstStyle/>
          <a:p>
            <a:pPr eaLnBrk="1" hangingPunct="1">
              <a:buFont typeface="Arial" charset="0"/>
              <a:buNone/>
            </a:pPr>
            <a:r>
              <a:rPr lang="el-GR" sz="2200"/>
              <a:t>	Μερικές φορές οι φίλοι σου μπορεί να σε «πιέζουν» να φέρεσαι με ένα τρόπο που δεν συμφωνείς ή που σε κάνει να νιώθεις άβολα αλλά ίσως τελικά ενδώσεις για να παραμείνεις μέλος της παρέας. </a:t>
            </a:r>
            <a:endParaRPr lang="el-GR" sz="2000"/>
          </a:p>
          <a:p>
            <a:pPr eaLnBrk="1" hangingPunct="1">
              <a:buFont typeface="Arial" charset="0"/>
              <a:buNone/>
            </a:pPr>
            <a:r>
              <a:rPr lang="el-GR" sz="2200" b="1">
                <a:solidFill>
                  <a:srgbClr val="FF0000"/>
                </a:solidFill>
              </a:rPr>
              <a:t>	Σκέψου ποιος είναι ο καλύτερος τρόπος να αντισταθείς στην πίεση από την παρέα, χωρίς να χάσεις τους φίλους σου:</a:t>
            </a:r>
          </a:p>
          <a:p>
            <a:pPr eaLnBrk="1" hangingPunct="1">
              <a:buFont typeface="Wingdings" pitchFamily="2" charset="2"/>
              <a:buChar char="Ø"/>
            </a:pPr>
            <a:r>
              <a:rPr lang="el-GR" sz="2200"/>
              <a:t>Να μιλήσεις σε κάποιον από την οικογένεια σου</a:t>
            </a:r>
          </a:p>
          <a:p>
            <a:pPr eaLnBrk="1" hangingPunct="1">
              <a:buFont typeface="Wingdings" pitchFamily="2" charset="2"/>
              <a:buChar char="Ø"/>
            </a:pPr>
            <a:r>
              <a:rPr lang="el-GR" sz="2200"/>
              <a:t>Να μιλήσεις σε κάποιον από τους καθηγητές σου</a:t>
            </a:r>
          </a:p>
          <a:p>
            <a:pPr eaLnBrk="1" hangingPunct="1">
              <a:buFont typeface="Wingdings" pitchFamily="2" charset="2"/>
              <a:buChar char="Ø"/>
            </a:pPr>
            <a:r>
              <a:rPr lang="el-GR" sz="2200"/>
              <a:t>Να μιλήσεις σε κάποιον από τους φίλους σου</a:t>
            </a:r>
          </a:p>
          <a:p>
            <a:pPr eaLnBrk="1" hangingPunct="1">
              <a:buFont typeface="Wingdings" pitchFamily="2" charset="2"/>
              <a:buChar char="Ø"/>
            </a:pPr>
            <a:r>
              <a:rPr lang="el-GR" sz="2200"/>
              <a:t>Να μιλήσεις με κάποιον ενήλικο </a:t>
            </a:r>
          </a:p>
          <a:p>
            <a:pPr eaLnBrk="1" hangingPunct="1">
              <a:buFont typeface="Arial" charset="0"/>
              <a:buNone/>
            </a:pPr>
            <a:r>
              <a:rPr lang="el-GR" sz="2200"/>
              <a:t>     που εμπιστεύεσαι</a:t>
            </a:r>
          </a:p>
          <a:p>
            <a:pPr eaLnBrk="1" hangingPunct="1">
              <a:buFont typeface="Wingdings" pitchFamily="2" charset="2"/>
              <a:buChar char="Ø"/>
            </a:pPr>
            <a:r>
              <a:rPr lang="el-GR" sz="2200"/>
              <a:t>Άλλη ιδέα;;;</a:t>
            </a:r>
          </a:p>
          <a:p>
            <a:pPr eaLnBrk="1" hangingPunct="1">
              <a:buFont typeface="Arial" charset="0"/>
              <a:buNone/>
            </a:pPr>
            <a:endParaRPr lang="el-GR"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3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2" presetClass="entr" presetSubtype="4" fill="hold" nodeType="after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 calcmode="lin" valueType="num">
                                      <p:cBhvr additive="base">
                                        <p:cTn id="12" dur="3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000"/>
                            </p:stCondLst>
                            <p:childTnLst>
                              <p:par>
                                <p:cTn id="15" presetID="2" presetClass="entr" presetSubtype="4" fill="hold" nodeType="after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3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9000"/>
                            </p:stCondLst>
                            <p:childTnLst>
                              <p:par>
                                <p:cTn id="20" presetID="2" presetClass="entr" presetSubtype="4" fill="hold" nodeType="after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 calcmode="lin" valueType="num">
                                      <p:cBhvr additive="base">
                                        <p:cTn id="22" dur="3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2000"/>
                            </p:stCondLst>
                            <p:childTnLst>
                              <p:par>
                                <p:cTn id="25" presetID="2" presetClass="entr" presetSubtype="4" fill="hold"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3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5000"/>
                            </p:stCondLst>
                            <p:childTnLst>
                              <p:par>
                                <p:cTn id="30" presetID="2" presetClass="entr" presetSubtype="4" fill="hold" nodeType="after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 calcmode="lin" valueType="num">
                                      <p:cBhvr additive="base">
                                        <p:cTn id="32" dur="3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3" dur="3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a:xfrm>
            <a:off x="457200" y="274638"/>
            <a:ext cx="8229600" cy="633412"/>
          </a:xfrm>
        </p:spPr>
        <p:txBody>
          <a:bodyPr/>
          <a:lstStyle/>
          <a:p>
            <a:pPr eaLnBrk="1" hangingPunct="1"/>
            <a:r>
              <a:rPr lang="el-GR" sz="3200">
                <a:solidFill>
                  <a:srgbClr val="FF0000"/>
                </a:solidFill>
              </a:rPr>
              <a:t>Δικαιώματα και υποχρεώσεις στις σχέσεις</a:t>
            </a:r>
          </a:p>
        </p:txBody>
      </p:sp>
      <p:sp>
        <p:nvSpPr>
          <p:cNvPr id="12291" name="2 - Θέση περιεχομένου"/>
          <p:cNvSpPr>
            <a:spLocks noGrp="1"/>
          </p:cNvSpPr>
          <p:nvPr>
            <p:ph idx="1"/>
          </p:nvPr>
        </p:nvSpPr>
        <p:spPr>
          <a:xfrm>
            <a:off x="468313" y="908050"/>
            <a:ext cx="8229600" cy="5472113"/>
          </a:xfrm>
        </p:spPr>
        <p:txBody>
          <a:bodyPr/>
          <a:lstStyle/>
          <a:p>
            <a:pPr eaLnBrk="1" hangingPunct="1">
              <a:buFont typeface="Wingdings" pitchFamily="2" charset="2"/>
              <a:buChar char="q"/>
            </a:pPr>
            <a:r>
              <a:rPr lang="el-GR" sz="2200"/>
              <a:t>	Όλες οι σχέσεις χρειάζονται </a:t>
            </a:r>
            <a:r>
              <a:rPr lang="el-GR" sz="2200">
                <a:solidFill>
                  <a:srgbClr val="0070C0"/>
                </a:solidFill>
              </a:rPr>
              <a:t>ισορροπία</a:t>
            </a:r>
            <a:r>
              <a:rPr lang="el-GR" sz="2200"/>
              <a:t> μεταξύ δικαιωμάτων 	και υποχρεώσεων. </a:t>
            </a:r>
          </a:p>
          <a:p>
            <a:pPr eaLnBrk="1" hangingPunct="1">
              <a:buFont typeface="Wingdings" pitchFamily="2" charset="2"/>
              <a:buChar char="q"/>
            </a:pPr>
            <a:r>
              <a:rPr lang="el-GR" sz="2200"/>
              <a:t>	Η πίεση σε μια σχέση αρχίζει όταν υπάρχουν δικαιώματα για 	τον ένα και υποχρεώσεις για τον άλλο. </a:t>
            </a:r>
          </a:p>
          <a:p>
            <a:pPr eaLnBrk="1" hangingPunct="1">
              <a:buFont typeface="Wingdings" pitchFamily="2" charset="2"/>
              <a:buChar char="q"/>
            </a:pPr>
            <a:r>
              <a:rPr lang="el-GR" sz="2200"/>
              <a:t>	Συνήθως στις υγιείς σχέσεις, οι συγκρούσεις  μπορούν 	να 	επιλυθούν με </a:t>
            </a:r>
            <a:r>
              <a:rPr lang="el-GR" sz="2200">
                <a:solidFill>
                  <a:srgbClr val="00B050"/>
                </a:solidFill>
              </a:rPr>
              <a:t>συζήτηση, διαπραγμάτευση και συμφωνία 	</a:t>
            </a:r>
            <a:r>
              <a:rPr lang="el-GR" sz="2200"/>
              <a:t>ώστε τα δικαιώματα και οι υποχρεώσεις και των δύο να 	βρίσκονται σε ισορροπία.</a:t>
            </a:r>
          </a:p>
          <a:p>
            <a:pPr eaLnBrk="1" hangingPunct="1">
              <a:buFont typeface="Arial" charset="0"/>
              <a:buNone/>
            </a:pPr>
            <a:endParaRPr lang="el-GR" sz="2200"/>
          </a:p>
        </p:txBody>
      </p:sp>
      <p:pic>
        <p:nvPicPr>
          <p:cNvPr id="12292" name="Picture 2" descr="Αποτέλεσμα εικόνας για εφηβεία"/>
          <p:cNvPicPr>
            <a:picLocks noChangeAspect="1" noChangeArrowheads="1"/>
          </p:cNvPicPr>
          <p:nvPr/>
        </p:nvPicPr>
        <p:blipFill>
          <a:blip r:embed="rId2" cstate="print"/>
          <a:srcRect/>
          <a:stretch>
            <a:fillRect/>
          </a:stretch>
        </p:blipFill>
        <p:spPr bwMode="auto">
          <a:xfrm>
            <a:off x="2411413" y="3933825"/>
            <a:ext cx="3887787" cy="274161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457200" y="274638"/>
            <a:ext cx="8229600" cy="777875"/>
          </a:xfrm>
        </p:spPr>
        <p:txBody>
          <a:bodyPr/>
          <a:lstStyle/>
          <a:p>
            <a:pPr eaLnBrk="1" hangingPunct="1"/>
            <a:r>
              <a:rPr lang="el-GR" sz="2800">
                <a:solidFill>
                  <a:srgbClr val="FF0000"/>
                </a:solidFill>
              </a:rPr>
              <a:t>Η φιλία με άτομα του ίδιου φύλου εκφράζεται διαφορετικά στα αγόρια και στα κορίτσια</a:t>
            </a:r>
          </a:p>
        </p:txBody>
      </p:sp>
      <p:sp>
        <p:nvSpPr>
          <p:cNvPr id="13315" name="2 - Θέση περιεχομένου"/>
          <p:cNvSpPr>
            <a:spLocks noGrp="1"/>
          </p:cNvSpPr>
          <p:nvPr>
            <p:ph idx="1"/>
          </p:nvPr>
        </p:nvSpPr>
        <p:spPr>
          <a:xfrm>
            <a:off x="323850" y="836613"/>
            <a:ext cx="8640763" cy="6021387"/>
          </a:xfrm>
        </p:spPr>
        <p:txBody>
          <a:bodyPr/>
          <a:lstStyle/>
          <a:p>
            <a:pPr eaLnBrk="1" hangingPunct="1"/>
            <a:endParaRPr lang="el-GR" sz="2200"/>
          </a:p>
          <a:p>
            <a:pPr eaLnBrk="1" hangingPunct="1"/>
            <a:r>
              <a:rPr lang="el-GR" sz="2200"/>
              <a:t>Στα περισσότερα </a:t>
            </a:r>
            <a:r>
              <a:rPr lang="el-GR" sz="2200">
                <a:solidFill>
                  <a:srgbClr val="0070C0"/>
                </a:solidFill>
              </a:rPr>
              <a:t>κορίτσια</a:t>
            </a:r>
            <a:r>
              <a:rPr lang="el-GR" sz="2200"/>
              <a:t> αρέσει η </a:t>
            </a:r>
            <a:r>
              <a:rPr lang="el-GR" sz="2200">
                <a:solidFill>
                  <a:srgbClr val="FF0066"/>
                </a:solidFill>
              </a:rPr>
              <a:t>στενή παρέα και η δεμένη ομάδα.</a:t>
            </a:r>
            <a:r>
              <a:rPr lang="el-GR" sz="2200"/>
              <a:t> Εάν ένα κορίτσι από την παρέα αρχίσει να βγαίνει ραντεβού με ένα αγόρι αυτό διαταράσσει την ισορροπία της ομάδας. Εάν αυτό συμβεί, μπορεί να νιώθεις απόρριψη αλλά να θυμάσαι ότι η φίλη σου ακόμα σε χρειάζεται.</a:t>
            </a:r>
          </a:p>
          <a:p>
            <a:pPr eaLnBrk="1" hangingPunct="1"/>
            <a:endParaRPr lang="el-GR" sz="2200"/>
          </a:p>
          <a:p>
            <a:pPr eaLnBrk="1" hangingPunct="1"/>
            <a:r>
              <a:rPr lang="el-GR" sz="2200"/>
              <a:t>Στα περισσότερα </a:t>
            </a:r>
            <a:r>
              <a:rPr lang="el-GR" sz="2200">
                <a:solidFill>
                  <a:srgbClr val="00B050"/>
                </a:solidFill>
              </a:rPr>
              <a:t>αγόρια </a:t>
            </a:r>
            <a:r>
              <a:rPr lang="el-GR" sz="2200"/>
              <a:t>αρέσουν </a:t>
            </a:r>
            <a:r>
              <a:rPr lang="el-GR" sz="2200">
                <a:solidFill>
                  <a:srgbClr val="0070C0"/>
                </a:solidFill>
              </a:rPr>
              <a:t>οι παρέες με πολλά αγόρια</a:t>
            </a:r>
            <a:r>
              <a:rPr lang="el-GR" sz="2200"/>
              <a:t>. Οπότε εάν κάποιος αρχίσει να βγαίνει ραντεβού μ’ ένα κορίτσι  αυτό δεν επηρεάζει σημαντικά τη σχέση του με τα υπόλοιπα αγόρια της παρέας.</a:t>
            </a:r>
          </a:p>
        </p:txBody>
      </p:sp>
      <p:pic>
        <p:nvPicPr>
          <p:cNvPr id="13316" name="Picture 2" descr="http://www.psychotherapeia.net.gr/images/puberty_friendship8.jpg"/>
          <p:cNvPicPr>
            <a:picLocks noChangeAspect="1" noChangeArrowheads="1"/>
          </p:cNvPicPr>
          <p:nvPr/>
        </p:nvPicPr>
        <p:blipFill>
          <a:blip r:embed="rId2" cstate="print"/>
          <a:srcRect/>
          <a:stretch>
            <a:fillRect/>
          </a:stretch>
        </p:blipFill>
        <p:spPr bwMode="auto">
          <a:xfrm>
            <a:off x="468313" y="4508500"/>
            <a:ext cx="3671887" cy="2217738"/>
          </a:xfrm>
          <a:prstGeom prst="rect">
            <a:avLst/>
          </a:prstGeom>
          <a:noFill/>
          <a:ln w="9525">
            <a:noFill/>
            <a:miter lim="800000"/>
            <a:headEnd/>
            <a:tailEnd/>
          </a:ln>
        </p:spPr>
      </p:pic>
      <p:sp>
        <p:nvSpPr>
          <p:cNvPr id="13317" name="4 - Ορθογώνιο"/>
          <p:cNvSpPr>
            <a:spLocks noChangeArrowheads="1"/>
          </p:cNvSpPr>
          <p:nvPr/>
        </p:nvSpPr>
        <p:spPr bwMode="auto">
          <a:xfrm>
            <a:off x="4643438" y="6092825"/>
            <a:ext cx="4321175" cy="431800"/>
          </a:xfrm>
          <a:prstGeom prst="rect">
            <a:avLst/>
          </a:prstGeom>
          <a:noFill/>
          <a:ln w="9525">
            <a:noFill/>
            <a:miter lim="800000"/>
            <a:headEnd/>
            <a:tailEnd/>
          </a:ln>
        </p:spPr>
        <p:txBody>
          <a:bodyPr>
            <a:spAutoFit/>
          </a:bodyPr>
          <a:lstStyle/>
          <a:p>
            <a:r>
              <a:rPr lang="el-GR" sz="1100" u="none">
                <a:latin typeface="Calibri" pitchFamily="34" charset="0"/>
              </a:rPr>
              <a:t>ΦΩΤΟ: </a:t>
            </a:r>
            <a:r>
              <a:rPr lang="en-GB" sz="1100" u="none">
                <a:latin typeface="Calibri" pitchFamily="34" charset="0"/>
              </a:rPr>
              <a:t>http://www.psychotherapeia.net.gr/articles-psyxologoi-marousi-psyxotherapeftes-marousi/efhveia/61-efhvos-kai-filia</a:t>
            </a:r>
            <a:endParaRPr lang="el-GR" sz="1100" u="none">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457200" y="274638"/>
            <a:ext cx="8229600" cy="850900"/>
          </a:xfrm>
        </p:spPr>
        <p:txBody>
          <a:bodyPr/>
          <a:lstStyle/>
          <a:p>
            <a:pPr eaLnBrk="1" hangingPunct="1"/>
            <a:r>
              <a:rPr lang="el-GR" sz="3200"/>
              <a:t> </a:t>
            </a:r>
            <a:r>
              <a:rPr lang="el-GR" sz="3200">
                <a:solidFill>
                  <a:srgbClr val="FF0000"/>
                </a:solidFill>
              </a:rPr>
              <a:t>Ο έρωτας στην εφηβεία</a:t>
            </a:r>
            <a:br>
              <a:rPr lang="el-GR" sz="3200">
                <a:solidFill>
                  <a:srgbClr val="FF0000"/>
                </a:solidFill>
              </a:rPr>
            </a:br>
            <a:endParaRPr lang="el-GR" sz="3200">
              <a:solidFill>
                <a:srgbClr val="FF0000"/>
              </a:solidFill>
            </a:endParaRPr>
          </a:p>
        </p:txBody>
      </p:sp>
      <p:sp>
        <p:nvSpPr>
          <p:cNvPr id="14339" name="2 - Θέση περιεχομένου"/>
          <p:cNvSpPr>
            <a:spLocks noGrp="1"/>
          </p:cNvSpPr>
          <p:nvPr>
            <p:ph idx="1"/>
          </p:nvPr>
        </p:nvSpPr>
        <p:spPr>
          <a:xfrm>
            <a:off x="457200" y="981075"/>
            <a:ext cx="8229600" cy="4392613"/>
          </a:xfrm>
        </p:spPr>
        <p:txBody>
          <a:bodyPr/>
          <a:lstStyle/>
          <a:p>
            <a:pPr eaLnBrk="1" hangingPunct="1">
              <a:lnSpc>
                <a:spcPct val="150000"/>
              </a:lnSpc>
            </a:pPr>
            <a:r>
              <a:rPr lang="el-GR" sz="2400"/>
              <a:t>Μεταξύ των άλλων, οι έφηβοι αναρωτιούνται: </a:t>
            </a:r>
            <a:r>
              <a:rPr lang="el-GR" sz="2400" b="1">
                <a:solidFill>
                  <a:srgbClr val="7030A0"/>
                </a:solidFill>
              </a:rPr>
              <a:t>είμαι αρκετά μεγάλος/η να κάνω σχέση;</a:t>
            </a:r>
          </a:p>
          <a:p>
            <a:pPr eaLnBrk="1" hangingPunct="1">
              <a:lnSpc>
                <a:spcPct val="150000"/>
              </a:lnSpc>
            </a:pPr>
            <a:r>
              <a:rPr lang="el-GR" sz="2400"/>
              <a:t>Δεν υπάρχει εύκολη απάντηση σ’ αυτό. </a:t>
            </a:r>
            <a:r>
              <a:rPr lang="el-GR" sz="2400" b="1">
                <a:solidFill>
                  <a:srgbClr val="7030A0"/>
                </a:solidFill>
              </a:rPr>
              <a:t>Ο καθένας είναι διαφορετικός. </a:t>
            </a:r>
          </a:p>
          <a:p>
            <a:pPr eaLnBrk="1" hangingPunct="1">
              <a:lnSpc>
                <a:spcPct val="150000"/>
              </a:lnSpc>
            </a:pPr>
            <a:r>
              <a:rPr lang="el-GR" sz="2400"/>
              <a:t>Πάντως η ερωτική σχέση και η αντιμετώπιση των συναισθημάτων είναι ευκολότερη όταν είμαστε μεγαλύτεροι</a:t>
            </a:r>
            <a:r>
              <a:rPr lang="en-US" sz="2400"/>
              <a:t> </a:t>
            </a:r>
            <a:r>
              <a:rPr lang="el-GR" sz="2400"/>
              <a:t>και πιο ώριμοι.</a:t>
            </a:r>
          </a:p>
          <a:p>
            <a:pPr eaLnBrk="1" hangingPunct="1"/>
            <a:endParaRPr lang="el-GR" sz="2400"/>
          </a:p>
          <a:p>
            <a:pPr eaLnBrk="1" hangingPunct="1"/>
            <a:endParaRPr lang="el-GR" sz="2400"/>
          </a:p>
          <a:p>
            <a:pPr eaLnBrk="1" hangingPunct="1">
              <a:buFont typeface="Arial" charset="0"/>
              <a:buNone/>
            </a:pPr>
            <a:r>
              <a:rPr lang="el-GR" sz="1200"/>
              <a:t>                                          </a:t>
            </a:r>
            <a:r>
              <a:rPr lang="en-US" sz="1200"/>
              <a:t>                                               </a:t>
            </a:r>
          </a:p>
          <a:p>
            <a:pPr eaLnBrk="1" hangingPunct="1">
              <a:buFont typeface="Arial" charset="0"/>
              <a:buNone/>
            </a:pPr>
            <a:endParaRPr lang="en-US" sz="1200"/>
          </a:p>
          <a:p>
            <a:pPr eaLnBrk="1" hangingPunct="1">
              <a:buFont typeface="Arial" charset="0"/>
              <a:buNone/>
            </a:pPr>
            <a:endParaRPr lang="en-US" sz="1200"/>
          </a:p>
          <a:p>
            <a:pPr eaLnBrk="1" hangingPunct="1">
              <a:buFont typeface="Arial" charset="0"/>
              <a:buNone/>
            </a:pPr>
            <a:endParaRPr lang="en-US" sz="1200"/>
          </a:p>
          <a:p>
            <a:pPr eaLnBrk="1" hangingPunct="1">
              <a:buFont typeface="Arial" charset="0"/>
              <a:buNone/>
            </a:pPr>
            <a:r>
              <a:rPr lang="en-US" sz="1200"/>
              <a:t>                                                                                                                                                    </a:t>
            </a:r>
            <a:r>
              <a:rPr lang="el-GR" sz="120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457200" y="274638"/>
            <a:ext cx="8229600" cy="706437"/>
          </a:xfrm>
        </p:spPr>
        <p:txBody>
          <a:bodyPr/>
          <a:lstStyle/>
          <a:p>
            <a:pPr eaLnBrk="1" hangingPunct="1"/>
            <a:r>
              <a:rPr lang="el-GR" sz="3200">
                <a:solidFill>
                  <a:srgbClr val="FF0000"/>
                </a:solidFill>
              </a:rPr>
              <a:t>Ο έρωτας στην εφηβεία</a:t>
            </a:r>
          </a:p>
        </p:txBody>
      </p:sp>
      <p:sp>
        <p:nvSpPr>
          <p:cNvPr id="15363" name="2 - Θέση περιεχομένου"/>
          <p:cNvSpPr>
            <a:spLocks noGrp="1"/>
          </p:cNvSpPr>
          <p:nvPr>
            <p:ph idx="1"/>
          </p:nvPr>
        </p:nvSpPr>
        <p:spPr>
          <a:xfrm>
            <a:off x="457200" y="1196975"/>
            <a:ext cx="8229600" cy="3960813"/>
          </a:xfrm>
        </p:spPr>
        <p:txBody>
          <a:bodyPr/>
          <a:lstStyle/>
          <a:p>
            <a:pPr eaLnBrk="1" hangingPunct="1"/>
            <a:r>
              <a:rPr lang="el-GR" sz="2400"/>
              <a:t>Είναι σημαντικό να επιλέγουμε προσεκτικά τα άτομα με τα οποία θα δημιουργήσουμε μια σχέση που θα μας ικανοποιεί και θα νιώθουμε καλά μέσα σε αυτήν.  </a:t>
            </a:r>
          </a:p>
          <a:p>
            <a:pPr eaLnBrk="1" hangingPunct="1"/>
            <a:endParaRPr lang="el-GR" sz="2400"/>
          </a:p>
          <a:p>
            <a:pPr eaLnBrk="1" hangingPunct="1"/>
            <a:r>
              <a:rPr lang="el-GR" sz="2400"/>
              <a:t>Στις ρομαντικές σχέσεις, όπως και σε όλες τις σχέσεις, τα άτομα </a:t>
            </a:r>
            <a:r>
              <a:rPr lang="el-GR" sz="2400" b="1">
                <a:solidFill>
                  <a:srgbClr val="7030A0"/>
                </a:solidFill>
              </a:rPr>
              <a:t>είναι ισότιμα γιατί έχουν την ίδια ανάγκη για αγάπη, τρυφερότητα και κατανόηση.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457200" y="274638"/>
            <a:ext cx="8229600" cy="633412"/>
          </a:xfrm>
        </p:spPr>
        <p:txBody>
          <a:bodyPr/>
          <a:lstStyle/>
          <a:p>
            <a:pPr eaLnBrk="1" hangingPunct="1"/>
            <a:r>
              <a:rPr lang="el-GR" sz="3200">
                <a:solidFill>
                  <a:srgbClr val="FF0000"/>
                </a:solidFill>
              </a:rPr>
              <a:t>Ο έρωτας στην εφηβεία</a:t>
            </a:r>
          </a:p>
        </p:txBody>
      </p:sp>
      <p:sp>
        <p:nvSpPr>
          <p:cNvPr id="16387" name="2 - Θέση περιεχομένου"/>
          <p:cNvSpPr>
            <a:spLocks noGrp="1"/>
          </p:cNvSpPr>
          <p:nvPr>
            <p:ph idx="1"/>
          </p:nvPr>
        </p:nvSpPr>
        <p:spPr>
          <a:xfrm>
            <a:off x="457200" y="908050"/>
            <a:ext cx="8229600" cy="3025775"/>
          </a:xfrm>
        </p:spPr>
        <p:txBody>
          <a:bodyPr/>
          <a:lstStyle/>
          <a:p>
            <a:pPr eaLnBrk="1" hangingPunct="1"/>
            <a:r>
              <a:rPr lang="el-GR" sz="2400"/>
              <a:t>Η δημιουργία μιας ασφαλούς και υγιούς αισθηματικής σχέσης με κάποιο πρόσωπο </a:t>
            </a:r>
            <a:r>
              <a:rPr lang="el-GR" sz="2400" b="1">
                <a:solidFill>
                  <a:srgbClr val="7030A0"/>
                </a:solidFill>
              </a:rPr>
              <a:t>χρειάζεται χρόνο</a:t>
            </a:r>
            <a:r>
              <a:rPr lang="el-GR" sz="2400"/>
              <a:t>. </a:t>
            </a:r>
          </a:p>
          <a:p>
            <a:pPr eaLnBrk="1" hangingPunct="1"/>
            <a:r>
              <a:rPr lang="el-GR" sz="2400"/>
              <a:t>Εάν σου αρέσει κάποιο κορίτσι / αγόρι, κράτα τη σχέση σας στο επίπεδο της φιλίας όσο το δυνατόν μεγαλύτερο χρονικό διάστημα. Ο καλύτερος τρόπος να κερδίσουμε την αγάπη κάποιου είναι να είμαστε φίλοι του. </a:t>
            </a:r>
          </a:p>
          <a:p>
            <a:pPr eaLnBrk="1" hangingPunct="1"/>
            <a:r>
              <a:rPr lang="el-GR" sz="2400"/>
              <a:t>Έτσι μειώνεται η πιθανότητα και οι δύο να νιώθετε ευάλωτοι, μπερδεμένοι ή ότι πιέζεστε. </a:t>
            </a:r>
          </a:p>
        </p:txBody>
      </p:sp>
      <p:pic>
        <p:nvPicPr>
          <p:cNvPr id="16388" name="Picture 2" descr="Αποτέλεσμα εικόνας για σκεπτικός έφηβος"/>
          <p:cNvPicPr>
            <a:picLocks noChangeAspect="1" noChangeArrowheads="1"/>
          </p:cNvPicPr>
          <p:nvPr/>
        </p:nvPicPr>
        <p:blipFill>
          <a:blip r:embed="rId2" cstate="print"/>
          <a:srcRect/>
          <a:stretch>
            <a:fillRect/>
          </a:stretch>
        </p:blipFill>
        <p:spPr bwMode="auto">
          <a:xfrm>
            <a:off x="5076825" y="4365625"/>
            <a:ext cx="3455988" cy="2205038"/>
          </a:xfrm>
          <a:prstGeom prst="rect">
            <a:avLst/>
          </a:prstGeom>
          <a:noFill/>
          <a:ln w="9525">
            <a:noFill/>
            <a:miter lim="800000"/>
            <a:headEnd/>
            <a:tailEnd/>
          </a:ln>
        </p:spPr>
      </p:pic>
      <p:pic>
        <p:nvPicPr>
          <p:cNvPr id="16389" name="Picture 4" descr="Αποτέλεσμα εικόνας για σκεπτικός έφηβος"/>
          <p:cNvPicPr>
            <a:picLocks noChangeAspect="1" noChangeArrowheads="1"/>
          </p:cNvPicPr>
          <p:nvPr/>
        </p:nvPicPr>
        <p:blipFill>
          <a:blip r:embed="rId3" cstate="print"/>
          <a:srcRect/>
          <a:stretch>
            <a:fillRect/>
          </a:stretch>
        </p:blipFill>
        <p:spPr bwMode="auto">
          <a:xfrm>
            <a:off x="827088" y="4437063"/>
            <a:ext cx="3600450" cy="2160587"/>
          </a:xfrm>
          <a:prstGeom prst="rect">
            <a:avLst/>
          </a:prstGeom>
          <a:noFill/>
          <a:ln w="9525">
            <a:noFill/>
            <a:miter lim="800000"/>
            <a:headEnd/>
            <a:tailEnd/>
          </a:ln>
        </p:spPr>
      </p:pic>
      <p:sp>
        <p:nvSpPr>
          <p:cNvPr id="16390" name="5 - Ορθογώνιο"/>
          <p:cNvSpPr>
            <a:spLocks noChangeArrowheads="1"/>
          </p:cNvSpPr>
          <p:nvPr/>
        </p:nvSpPr>
        <p:spPr bwMode="auto">
          <a:xfrm>
            <a:off x="900113" y="6580188"/>
            <a:ext cx="3527425" cy="277812"/>
          </a:xfrm>
          <a:prstGeom prst="rect">
            <a:avLst/>
          </a:prstGeom>
          <a:noFill/>
          <a:ln w="9525">
            <a:noFill/>
            <a:miter lim="800000"/>
            <a:headEnd/>
            <a:tailEnd/>
          </a:ln>
        </p:spPr>
        <p:txBody>
          <a:bodyPr>
            <a:spAutoFit/>
          </a:bodyPr>
          <a:lstStyle/>
          <a:p>
            <a:r>
              <a:rPr lang="en-GB" sz="1200" u="none">
                <a:latin typeface="Calibri" pitchFamily="34" charset="0"/>
              </a:rPr>
              <a:t>https://gr.dreamstime.com/</a:t>
            </a:r>
            <a:endParaRPr lang="el-GR" sz="1200" u="none">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a:xfrm>
            <a:off x="250825" y="981075"/>
            <a:ext cx="4392613" cy="908050"/>
          </a:xfrm>
        </p:spPr>
        <p:txBody>
          <a:bodyPr/>
          <a:lstStyle/>
          <a:p>
            <a:pPr eaLnBrk="1" hangingPunct="1">
              <a:defRPr/>
            </a:pPr>
            <a:r>
              <a:rPr lang="el-GR" sz="3200" dirty="0">
                <a:solidFill>
                  <a:srgbClr val="FF0000"/>
                </a:solidFill>
                <a:latin typeface="+mn-lt"/>
              </a:rPr>
              <a:t>Εφηβικός έρωτας</a:t>
            </a:r>
            <a:endParaRPr lang="el-GR" sz="3200" dirty="0">
              <a:latin typeface="+mn-lt"/>
            </a:endParaRPr>
          </a:p>
        </p:txBody>
      </p:sp>
      <p:pic>
        <p:nvPicPr>
          <p:cNvPr id="17411" name="Picture 2" descr="C:\Users\kmerakou\Desktop\ΕΦΗΒΟΙ.png"/>
          <p:cNvPicPr>
            <a:picLocks noGrp="1" noChangeAspect="1" noChangeArrowheads="1"/>
          </p:cNvPicPr>
          <p:nvPr>
            <p:ph idx="1"/>
          </p:nvPr>
        </p:nvPicPr>
        <p:blipFill>
          <a:blip r:embed="rId2" cstate="print"/>
          <a:srcRect/>
          <a:stretch>
            <a:fillRect/>
          </a:stretch>
        </p:blipFill>
        <p:spPr>
          <a:xfrm>
            <a:off x="4932363" y="333375"/>
            <a:ext cx="3311525" cy="2160588"/>
          </a:xfrm>
        </p:spPr>
      </p:pic>
      <p:sp>
        <p:nvSpPr>
          <p:cNvPr id="5" name="4 - Ορθογώνιο"/>
          <p:cNvSpPr/>
          <p:nvPr/>
        </p:nvSpPr>
        <p:spPr>
          <a:xfrm>
            <a:off x="395288" y="2708275"/>
            <a:ext cx="8280400" cy="3602038"/>
          </a:xfrm>
          <a:prstGeom prst="rect">
            <a:avLst/>
          </a:prstGeom>
        </p:spPr>
        <p:txBody>
          <a:bodyPr>
            <a:spAutoFit/>
          </a:bodyPr>
          <a:lstStyle/>
          <a:p>
            <a:pPr fontAlgn="auto">
              <a:spcBef>
                <a:spcPts val="0"/>
              </a:spcBef>
              <a:spcAft>
                <a:spcPts val="0"/>
              </a:spcAft>
              <a:buFont typeface="Arial" pitchFamily="34" charset="0"/>
              <a:buChar char="•"/>
              <a:defRPr/>
            </a:pPr>
            <a:r>
              <a:rPr lang="el-GR" sz="2400" u="none" dirty="0">
                <a:latin typeface="+mn-lt"/>
                <a:cs typeface="+mn-cs"/>
              </a:rPr>
              <a:t>Τα συναισθήματα στην εφηβεία χαρακτηρίζονται από    ιδιαίτερη ένταση</a:t>
            </a:r>
          </a:p>
          <a:p>
            <a:pPr fontAlgn="auto">
              <a:spcBef>
                <a:spcPts val="0"/>
              </a:spcBef>
              <a:spcAft>
                <a:spcPts val="0"/>
              </a:spcAft>
              <a:buFont typeface="Arial" pitchFamily="34" charset="0"/>
              <a:buChar char="•"/>
              <a:defRPr/>
            </a:pPr>
            <a:endParaRPr lang="el-GR" sz="2400" u="none" dirty="0">
              <a:latin typeface="+mn-lt"/>
              <a:cs typeface="+mn-cs"/>
            </a:endParaRPr>
          </a:p>
          <a:p>
            <a:pPr fontAlgn="auto">
              <a:spcBef>
                <a:spcPts val="0"/>
              </a:spcBef>
              <a:spcAft>
                <a:spcPts val="0"/>
              </a:spcAft>
              <a:buFont typeface="Arial" pitchFamily="34" charset="0"/>
              <a:buChar char="•"/>
              <a:defRPr/>
            </a:pPr>
            <a:r>
              <a:rPr lang="el-GR" sz="2400" u="none" dirty="0">
                <a:latin typeface="+mn-lt"/>
                <a:cs typeface="+mn-cs"/>
              </a:rPr>
              <a:t>Οι έφηβοι έχουν την πεποίθηση  ότι η πρώτη φορά που ερωτεύονται θα είναι και η τελευταία</a:t>
            </a:r>
          </a:p>
          <a:p>
            <a:pPr fontAlgn="auto">
              <a:spcBef>
                <a:spcPts val="0"/>
              </a:spcBef>
              <a:spcAft>
                <a:spcPts val="0"/>
              </a:spcAft>
              <a:buFont typeface="Arial" pitchFamily="34" charset="0"/>
              <a:buChar char="•"/>
              <a:defRPr/>
            </a:pPr>
            <a:endParaRPr lang="el-GR" sz="2400" u="none" dirty="0">
              <a:latin typeface="+mn-lt"/>
              <a:cs typeface="+mn-cs"/>
            </a:endParaRPr>
          </a:p>
          <a:p>
            <a:pPr fontAlgn="auto">
              <a:spcBef>
                <a:spcPts val="0"/>
              </a:spcBef>
              <a:spcAft>
                <a:spcPts val="0"/>
              </a:spcAft>
              <a:buFont typeface="Arial" pitchFamily="34" charset="0"/>
              <a:buChar char="•"/>
              <a:defRPr/>
            </a:pPr>
            <a:r>
              <a:rPr lang="el-GR" sz="2400" u="none" dirty="0">
                <a:latin typeface="+mn-lt"/>
                <a:cs typeface="+mn-cs"/>
              </a:rPr>
              <a:t>Δεν μπορούν να φανταστούν ότι θα αγαπήσουν άλλο άτομο </a:t>
            </a:r>
          </a:p>
          <a:p>
            <a:pPr fontAlgn="auto">
              <a:spcBef>
                <a:spcPts val="0"/>
              </a:spcBef>
              <a:spcAft>
                <a:spcPts val="0"/>
              </a:spcAft>
              <a:buFont typeface="Arial" pitchFamily="34" charset="0"/>
              <a:buChar char="•"/>
              <a:defRPr/>
            </a:pPr>
            <a:endParaRPr lang="el-GR" sz="2400" u="none" dirty="0">
              <a:latin typeface="+mn-lt"/>
              <a:cs typeface="+mn-cs"/>
            </a:endParaRPr>
          </a:p>
          <a:p>
            <a:pPr fontAlgn="auto">
              <a:spcBef>
                <a:spcPts val="0"/>
              </a:spcBef>
              <a:spcAft>
                <a:spcPts val="0"/>
              </a:spcAft>
              <a:buFont typeface="Arial" pitchFamily="34" charset="0"/>
              <a:buChar char="•"/>
              <a:defRPr/>
            </a:pPr>
            <a:r>
              <a:rPr lang="el-GR" sz="2400" u="none" dirty="0">
                <a:latin typeface="+mn-lt"/>
                <a:cs typeface="+mn-cs"/>
              </a:rPr>
              <a:t>Αν δεχτούν απόρριψη μπορεί να αισθανθούν απελπισία</a:t>
            </a:r>
            <a:endParaRPr lang="el-GR" sz="2400" b="1" u="none" dirty="0">
              <a:solidFill>
                <a:schemeClr val="accent1">
                  <a:lumMod val="50000"/>
                </a:schemeClr>
              </a:solidFill>
              <a:latin typeface="+mn-lt"/>
              <a:cs typeface="+mn-cs"/>
            </a:endParaRPr>
          </a:p>
          <a:p>
            <a:pPr fontAlgn="auto">
              <a:spcBef>
                <a:spcPts val="0"/>
              </a:spcBef>
              <a:spcAft>
                <a:spcPts val="0"/>
              </a:spcAft>
              <a:defRPr/>
            </a:pPr>
            <a:r>
              <a:rPr lang="el-GR" sz="1200" u="none" dirty="0">
                <a:solidFill>
                  <a:schemeClr val="accent1">
                    <a:lumMod val="50000"/>
                  </a:schemeClr>
                </a:solidFill>
                <a:latin typeface="+mn-lt"/>
                <a:cs typeface="+mn-cs"/>
              </a:rPr>
              <a:t>ΦΩΤΟ: </a:t>
            </a:r>
            <a:r>
              <a:rPr lang="en-US" sz="1200" u="none" dirty="0">
                <a:solidFill>
                  <a:schemeClr val="accent1">
                    <a:lumMod val="50000"/>
                  </a:schemeClr>
                </a:solidFill>
                <a:latin typeface="+mn-lt"/>
                <a:cs typeface="+mn-cs"/>
              </a:rPr>
              <a:t> www.infokids.gr</a:t>
            </a:r>
            <a:endParaRPr lang="el-GR" sz="1200" u="none" dirty="0">
              <a:solidFill>
                <a:schemeClr val="accent1">
                  <a:lumMod val="50000"/>
                </a:schemeClr>
              </a:solidFill>
              <a:latin typeface="+mn-lt"/>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pPr eaLnBrk="1" hangingPunct="1"/>
            <a:r>
              <a:rPr lang="el-GR" sz="3200">
                <a:solidFill>
                  <a:srgbClr val="FF0000"/>
                </a:solidFill>
              </a:rPr>
              <a:t>Η υγιής ρομαντική σχέση</a:t>
            </a:r>
          </a:p>
        </p:txBody>
      </p:sp>
      <p:sp>
        <p:nvSpPr>
          <p:cNvPr id="18435" name="2 - Θέση περιεχομένου"/>
          <p:cNvSpPr>
            <a:spLocks noGrp="1"/>
          </p:cNvSpPr>
          <p:nvPr>
            <p:ph idx="1"/>
          </p:nvPr>
        </p:nvSpPr>
        <p:spPr>
          <a:xfrm>
            <a:off x="457200" y="1268413"/>
            <a:ext cx="8229600" cy="4032250"/>
          </a:xfrm>
        </p:spPr>
        <p:txBody>
          <a:bodyPr/>
          <a:lstStyle/>
          <a:p>
            <a:pPr eaLnBrk="1" hangingPunct="1">
              <a:buFont typeface="Wingdings" pitchFamily="2" charset="2"/>
              <a:buChar char="q"/>
            </a:pPr>
            <a:r>
              <a:rPr lang="el-GR" sz="2400"/>
              <a:t>Σε κάνει να αισθάνεσαι επιθυμητός/ή και απαραίτητος/η. Αυτό δεν σημαίνει ότι θα σταματήσεις να βλέπεις τους φίλους σου ή να κάνεις πράγματα που είναι σημαντικά για σένα.</a:t>
            </a:r>
          </a:p>
          <a:p>
            <a:pPr eaLnBrk="1" hangingPunct="1">
              <a:buFont typeface="Wingdings" pitchFamily="2" charset="2"/>
              <a:buChar char="q"/>
            </a:pPr>
            <a:endParaRPr lang="el-GR" sz="2400"/>
          </a:p>
          <a:p>
            <a:pPr eaLnBrk="1" hangingPunct="1">
              <a:buFont typeface="Wingdings" pitchFamily="2" charset="2"/>
              <a:buChar char="q"/>
            </a:pPr>
            <a:r>
              <a:rPr lang="el-GR" sz="2400"/>
              <a:t>Σε κάνει να απολαμβάνεις το χρόνο που είσαι  μαζί με τον άλλο. Η ασφάλεια της σχέσης σας θα πρέπει να ενισχύει την αυτοεκτίμησή σου.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a:xfrm>
            <a:off x="457200" y="274638"/>
            <a:ext cx="8229600" cy="633412"/>
          </a:xfrm>
        </p:spPr>
        <p:txBody>
          <a:bodyPr/>
          <a:lstStyle/>
          <a:p>
            <a:pPr eaLnBrk="1" hangingPunct="1"/>
            <a:r>
              <a:rPr lang="el-GR" sz="3200" dirty="0">
                <a:solidFill>
                  <a:srgbClr val="FF0000"/>
                </a:solidFill>
              </a:rPr>
              <a:t>Τα δικαιώματα στις υγιείς σχέσεις</a:t>
            </a:r>
          </a:p>
        </p:txBody>
      </p:sp>
      <p:sp>
        <p:nvSpPr>
          <p:cNvPr id="19459" name="3 - Θέση κειμένου"/>
          <p:cNvSpPr>
            <a:spLocks noGrp="1"/>
          </p:cNvSpPr>
          <p:nvPr>
            <p:ph type="body" idx="1"/>
          </p:nvPr>
        </p:nvSpPr>
        <p:spPr>
          <a:xfrm>
            <a:off x="323850" y="1052513"/>
            <a:ext cx="4186238" cy="720725"/>
          </a:xfrm>
        </p:spPr>
        <p:txBody>
          <a:bodyPr/>
          <a:lstStyle/>
          <a:p>
            <a:pPr eaLnBrk="1" hangingPunct="1"/>
            <a:endParaRPr lang="el-GR" sz="1800" dirty="0"/>
          </a:p>
          <a:p>
            <a:pPr eaLnBrk="1" hangingPunct="1"/>
            <a:r>
              <a:rPr lang="el-GR" sz="1800" dirty="0">
                <a:solidFill>
                  <a:srgbClr val="7030A0"/>
                </a:solidFill>
              </a:rPr>
              <a:t>Κάθε μέλος της σχέσης έχει το δικαίωμα</a:t>
            </a:r>
            <a:r>
              <a:rPr lang="el-GR" sz="1800" dirty="0"/>
              <a:t>:</a:t>
            </a:r>
          </a:p>
          <a:p>
            <a:pPr eaLnBrk="1" hangingPunct="1"/>
            <a:endParaRPr lang="el-GR" sz="1800" dirty="0"/>
          </a:p>
        </p:txBody>
      </p:sp>
      <p:sp>
        <p:nvSpPr>
          <p:cNvPr id="19460" name="2 - Θέση περιεχομένου"/>
          <p:cNvSpPr>
            <a:spLocks noGrp="1"/>
          </p:cNvSpPr>
          <p:nvPr>
            <p:ph sz="half" idx="2"/>
          </p:nvPr>
        </p:nvSpPr>
        <p:spPr>
          <a:xfrm>
            <a:off x="250825" y="1557338"/>
            <a:ext cx="4040188" cy="4210050"/>
          </a:xfrm>
        </p:spPr>
        <p:txBody>
          <a:bodyPr/>
          <a:lstStyle/>
          <a:p>
            <a:pPr eaLnBrk="1" hangingPunct="1"/>
            <a:r>
              <a:rPr lang="el-GR" sz="2000" dirty="0"/>
              <a:t>Στη γνώμη του</a:t>
            </a:r>
          </a:p>
          <a:p>
            <a:pPr eaLnBrk="1" hangingPunct="1"/>
            <a:r>
              <a:rPr lang="el-GR" sz="2000" dirty="0"/>
              <a:t>Στην τρυφερότητα</a:t>
            </a:r>
          </a:p>
          <a:p>
            <a:pPr eaLnBrk="1" hangingPunct="1"/>
            <a:r>
              <a:rPr lang="el-GR" sz="2000" dirty="0"/>
              <a:t>Στην εμπιστοσύνη</a:t>
            </a:r>
          </a:p>
          <a:p>
            <a:pPr eaLnBrk="1" hangingPunct="1"/>
            <a:r>
              <a:rPr lang="el-GR" sz="2000" dirty="0"/>
              <a:t>Στην ασφάλεια</a:t>
            </a:r>
          </a:p>
          <a:p>
            <a:pPr eaLnBrk="1" hangingPunct="1"/>
            <a:r>
              <a:rPr lang="el-GR" sz="2000" dirty="0"/>
              <a:t>Στην υποστήριξη</a:t>
            </a:r>
          </a:p>
          <a:p>
            <a:pPr eaLnBrk="1" hangingPunct="1"/>
            <a:r>
              <a:rPr lang="el-GR" sz="2000" dirty="0"/>
              <a:t>Στην παρέα</a:t>
            </a:r>
          </a:p>
          <a:p>
            <a:pPr eaLnBrk="1" hangingPunct="1"/>
            <a:r>
              <a:rPr lang="el-GR" sz="2000" dirty="0"/>
              <a:t>Στη φροντίδα</a:t>
            </a:r>
          </a:p>
          <a:p>
            <a:pPr eaLnBrk="1" hangingPunct="1"/>
            <a:r>
              <a:rPr lang="el-GR" sz="2000" dirty="0"/>
              <a:t>Στο χρόνο με τους φίλους του</a:t>
            </a:r>
          </a:p>
          <a:p>
            <a:pPr eaLnBrk="1" hangingPunct="1"/>
            <a:r>
              <a:rPr lang="el-GR" sz="2000" dirty="0"/>
              <a:t>Στο χρόνο με την οικογένειά του </a:t>
            </a:r>
          </a:p>
          <a:p>
            <a:pPr eaLnBrk="1" hangingPunct="1"/>
            <a:r>
              <a:rPr lang="el-GR" sz="2000" dirty="0"/>
              <a:t>Στο σεβασμό</a:t>
            </a:r>
          </a:p>
          <a:p>
            <a:pPr eaLnBrk="1" hangingPunct="1"/>
            <a:r>
              <a:rPr lang="el-GR" sz="2000" dirty="0"/>
              <a:t>Στην υπομονή</a:t>
            </a:r>
          </a:p>
        </p:txBody>
      </p:sp>
      <p:sp>
        <p:nvSpPr>
          <p:cNvPr id="19461" name="4 - Θέση κειμένου"/>
          <p:cNvSpPr>
            <a:spLocks noGrp="1"/>
          </p:cNvSpPr>
          <p:nvPr>
            <p:ph type="body" sz="quarter" idx="3"/>
          </p:nvPr>
        </p:nvSpPr>
        <p:spPr>
          <a:xfrm>
            <a:off x="4572000" y="1052513"/>
            <a:ext cx="4319588" cy="720725"/>
          </a:xfrm>
        </p:spPr>
        <p:txBody>
          <a:bodyPr/>
          <a:lstStyle/>
          <a:p>
            <a:pPr eaLnBrk="1" hangingPunct="1"/>
            <a:endParaRPr lang="el-GR" sz="1800"/>
          </a:p>
          <a:p>
            <a:pPr eaLnBrk="1" hangingPunct="1"/>
            <a:r>
              <a:rPr lang="el-GR" sz="1800">
                <a:solidFill>
                  <a:srgbClr val="7030A0"/>
                </a:solidFill>
              </a:rPr>
              <a:t>Κάθε μέλος της σχέσης έχει το δικαίωμα:</a:t>
            </a:r>
          </a:p>
          <a:p>
            <a:pPr eaLnBrk="1" hangingPunct="1"/>
            <a:endParaRPr lang="el-GR" sz="1800"/>
          </a:p>
        </p:txBody>
      </p:sp>
      <p:sp>
        <p:nvSpPr>
          <p:cNvPr id="19462" name="5 - Θέση περιεχομένου"/>
          <p:cNvSpPr>
            <a:spLocks noGrp="1"/>
          </p:cNvSpPr>
          <p:nvPr>
            <p:ph sz="quarter" idx="4"/>
          </p:nvPr>
        </p:nvSpPr>
        <p:spPr>
          <a:xfrm>
            <a:off x="4643438" y="1628775"/>
            <a:ext cx="4041775" cy="3849688"/>
          </a:xfrm>
        </p:spPr>
        <p:txBody>
          <a:bodyPr/>
          <a:lstStyle/>
          <a:p>
            <a:pPr eaLnBrk="1" hangingPunct="1"/>
            <a:r>
              <a:rPr lang="el-GR" sz="2000" dirty="0"/>
              <a:t>Να τον ακούν προσεκτικά</a:t>
            </a:r>
          </a:p>
          <a:p>
            <a:pPr eaLnBrk="1" hangingPunct="1"/>
            <a:r>
              <a:rPr lang="el-GR" sz="2000" dirty="0"/>
              <a:t>Να μένει μόνος/η του/της όταν θέλει</a:t>
            </a:r>
          </a:p>
          <a:p>
            <a:pPr eaLnBrk="1" hangingPunct="1"/>
            <a:r>
              <a:rPr lang="el-GR" sz="2000" dirty="0"/>
              <a:t>Να κάνει λάθη</a:t>
            </a:r>
          </a:p>
          <a:p>
            <a:pPr eaLnBrk="1" hangingPunct="1"/>
            <a:r>
              <a:rPr lang="el-GR" sz="2000" dirty="0"/>
              <a:t>Να διασκεδάζει</a:t>
            </a:r>
          </a:p>
          <a:p>
            <a:pPr eaLnBrk="1" hangingPunct="1"/>
            <a:r>
              <a:rPr lang="el-GR" sz="2000" dirty="0"/>
              <a:t>Να δείχνει τα αισθήματά του</a:t>
            </a:r>
          </a:p>
          <a:p>
            <a:pPr eaLnBrk="1" hangingPunct="1"/>
            <a:r>
              <a:rPr lang="el-GR" sz="2000" dirty="0"/>
              <a:t>Να ζητάει βοήθεια</a:t>
            </a:r>
          </a:p>
          <a:p>
            <a:pPr eaLnBrk="1" hangingPunct="1"/>
            <a:r>
              <a:rPr lang="el-GR" sz="2000" dirty="0"/>
              <a:t>Να λέει «όχι»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barn(inHorizontal)">
                                      <p:cBhvr>
                                        <p:cTn id="7" dur="2000"/>
                                        <p:tgtEl>
                                          <p:spTgt spid="19460">
                                            <p:txEl>
                                              <p:pRg st="0" end="0"/>
                                            </p:txEl>
                                          </p:spTgt>
                                        </p:tgtEl>
                                      </p:cBhvr>
                                    </p:animEffect>
                                  </p:childTnLst>
                                </p:cTn>
                              </p:par>
                            </p:childTnLst>
                          </p:cTn>
                        </p:par>
                        <p:par>
                          <p:cTn id="8" fill="hold">
                            <p:stCondLst>
                              <p:cond delay="2000"/>
                            </p:stCondLst>
                            <p:childTnLst>
                              <p:par>
                                <p:cTn id="9" presetID="16" presetClass="entr" presetSubtype="26" fill="hold" nodeType="afterEffect">
                                  <p:stCondLst>
                                    <p:cond delay="0"/>
                                  </p:stCondLst>
                                  <p:childTnLst>
                                    <p:set>
                                      <p:cBhvr>
                                        <p:cTn id="10" dur="1" fill="hold">
                                          <p:stCondLst>
                                            <p:cond delay="0"/>
                                          </p:stCondLst>
                                        </p:cTn>
                                        <p:tgtEl>
                                          <p:spTgt spid="19460">
                                            <p:txEl>
                                              <p:pRg st="1" end="1"/>
                                            </p:txEl>
                                          </p:spTgt>
                                        </p:tgtEl>
                                        <p:attrNameLst>
                                          <p:attrName>style.visibility</p:attrName>
                                        </p:attrNameLst>
                                      </p:cBhvr>
                                      <p:to>
                                        <p:strVal val="visible"/>
                                      </p:to>
                                    </p:set>
                                    <p:animEffect transition="in" filter="barn(inHorizontal)">
                                      <p:cBhvr>
                                        <p:cTn id="11" dur="2000"/>
                                        <p:tgtEl>
                                          <p:spTgt spid="19460">
                                            <p:txEl>
                                              <p:pRg st="1" end="1"/>
                                            </p:txEl>
                                          </p:spTgt>
                                        </p:tgtEl>
                                      </p:cBhvr>
                                    </p:animEffect>
                                  </p:childTnLst>
                                </p:cTn>
                              </p:par>
                            </p:childTnLst>
                          </p:cTn>
                        </p:par>
                        <p:par>
                          <p:cTn id="12" fill="hold">
                            <p:stCondLst>
                              <p:cond delay="4000"/>
                            </p:stCondLst>
                            <p:childTnLst>
                              <p:par>
                                <p:cTn id="13" presetID="16" presetClass="entr" presetSubtype="26" fill="hold" nodeType="afterEffect">
                                  <p:stCondLst>
                                    <p:cond delay="0"/>
                                  </p:stCondLst>
                                  <p:childTnLst>
                                    <p:set>
                                      <p:cBhvr>
                                        <p:cTn id="14" dur="1" fill="hold">
                                          <p:stCondLst>
                                            <p:cond delay="0"/>
                                          </p:stCondLst>
                                        </p:cTn>
                                        <p:tgtEl>
                                          <p:spTgt spid="19460">
                                            <p:txEl>
                                              <p:pRg st="2" end="2"/>
                                            </p:txEl>
                                          </p:spTgt>
                                        </p:tgtEl>
                                        <p:attrNameLst>
                                          <p:attrName>style.visibility</p:attrName>
                                        </p:attrNameLst>
                                      </p:cBhvr>
                                      <p:to>
                                        <p:strVal val="visible"/>
                                      </p:to>
                                    </p:set>
                                    <p:animEffect transition="in" filter="barn(inHorizontal)">
                                      <p:cBhvr>
                                        <p:cTn id="15" dur="2000"/>
                                        <p:tgtEl>
                                          <p:spTgt spid="19460">
                                            <p:txEl>
                                              <p:pRg st="2" end="2"/>
                                            </p:txEl>
                                          </p:spTgt>
                                        </p:tgtEl>
                                      </p:cBhvr>
                                    </p:animEffect>
                                  </p:childTnLst>
                                </p:cTn>
                              </p:par>
                            </p:childTnLst>
                          </p:cTn>
                        </p:par>
                        <p:par>
                          <p:cTn id="16" fill="hold">
                            <p:stCondLst>
                              <p:cond delay="6000"/>
                            </p:stCondLst>
                            <p:childTnLst>
                              <p:par>
                                <p:cTn id="17" presetID="16" presetClass="entr" presetSubtype="26" fill="hold" nodeType="afterEffect">
                                  <p:stCondLst>
                                    <p:cond delay="0"/>
                                  </p:stCondLst>
                                  <p:childTnLst>
                                    <p:set>
                                      <p:cBhvr>
                                        <p:cTn id="18" dur="1" fill="hold">
                                          <p:stCondLst>
                                            <p:cond delay="0"/>
                                          </p:stCondLst>
                                        </p:cTn>
                                        <p:tgtEl>
                                          <p:spTgt spid="19460">
                                            <p:txEl>
                                              <p:pRg st="3" end="3"/>
                                            </p:txEl>
                                          </p:spTgt>
                                        </p:tgtEl>
                                        <p:attrNameLst>
                                          <p:attrName>style.visibility</p:attrName>
                                        </p:attrNameLst>
                                      </p:cBhvr>
                                      <p:to>
                                        <p:strVal val="visible"/>
                                      </p:to>
                                    </p:set>
                                    <p:animEffect transition="in" filter="barn(inHorizontal)">
                                      <p:cBhvr>
                                        <p:cTn id="19" dur="2000"/>
                                        <p:tgtEl>
                                          <p:spTgt spid="19460">
                                            <p:txEl>
                                              <p:pRg st="3" end="3"/>
                                            </p:txEl>
                                          </p:spTgt>
                                        </p:tgtEl>
                                      </p:cBhvr>
                                    </p:animEffect>
                                  </p:childTnLst>
                                </p:cTn>
                              </p:par>
                            </p:childTnLst>
                          </p:cTn>
                        </p:par>
                        <p:par>
                          <p:cTn id="20" fill="hold">
                            <p:stCondLst>
                              <p:cond delay="8000"/>
                            </p:stCondLst>
                            <p:childTnLst>
                              <p:par>
                                <p:cTn id="21" presetID="16" presetClass="entr" presetSubtype="26" fill="hold" nodeType="afterEffect">
                                  <p:stCondLst>
                                    <p:cond delay="0"/>
                                  </p:stCondLst>
                                  <p:childTnLst>
                                    <p:set>
                                      <p:cBhvr>
                                        <p:cTn id="22" dur="1" fill="hold">
                                          <p:stCondLst>
                                            <p:cond delay="0"/>
                                          </p:stCondLst>
                                        </p:cTn>
                                        <p:tgtEl>
                                          <p:spTgt spid="19460">
                                            <p:txEl>
                                              <p:pRg st="4" end="4"/>
                                            </p:txEl>
                                          </p:spTgt>
                                        </p:tgtEl>
                                        <p:attrNameLst>
                                          <p:attrName>style.visibility</p:attrName>
                                        </p:attrNameLst>
                                      </p:cBhvr>
                                      <p:to>
                                        <p:strVal val="visible"/>
                                      </p:to>
                                    </p:set>
                                    <p:animEffect transition="in" filter="barn(inHorizontal)">
                                      <p:cBhvr>
                                        <p:cTn id="23" dur="2000"/>
                                        <p:tgtEl>
                                          <p:spTgt spid="19460">
                                            <p:txEl>
                                              <p:pRg st="4" end="4"/>
                                            </p:txEl>
                                          </p:spTgt>
                                        </p:tgtEl>
                                      </p:cBhvr>
                                    </p:animEffect>
                                  </p:childTnLst>
                                </p:cTn>
                              </p:par>
                            </p:childTnLst>
                          </p:cTn>
                        </p:par>
                        <p:par>
                          <p:cTn id="24" fill="hold">
                            <p:stCondLst>
                              <p:cond delay="10000"/>
                            </p:stCondLst>
                            <p:childTnLst>
                              <p:par>
                                <p:cTn id="25" presetID="16" presetClass="entr" presetSubtype="26" fill="hold" nodeType="afterEffect">
                                  <p:stCondLst>
                                    <p:cond delay="0"/>
                                  </p:stCondLst>
                                  <p:childTnLst>
                                    <p:set>
                                      <p:cBhvr>
                                        <p:cTn id="26" dur="1" fill="hold">
                                          <p:stCondLst>
                                            <p:cond delay="0"/>
                                          </p:stCondLst>
                                        </p:cTn>
                                        <p:tgtEl>
                                          <p:spTgt spid="19460">
                                            <p:txEl>
                                              <p:pRg st="5" end="5"/>
                                            </p:txEl>
                                          </p:spTgt>
                                        </p:tgtEl>
                                        <p:attrNameLst>
                                          <p:attrName>style.visibility</p:attrName>
                                        </p:attrNameLst>
                                      </p:cBhvr>
                                      <p:to>
                                        <p:strVal val="visible"/>
                                      </p:to>
                                    </p:set>
                                    <p:animEffect transition="in" filter="barn(inHorizontal)">
                                      <p:cBhvr>
                                        <p:cTn id="27" dur="2000"/>
                                        <p:tgtEl>
                                          <p:spTgt spid="19460">
                                            <p:txEl>
                                              <p:pRg st="5" end="5"/>
                                            </p:txEl>
                                          </p:spTgt>
                                        </p:tgtEl>
                                      </p:cBhvr>
                                    </p:animEffect>
                                  </p:childTnLst>
                                </p:cTn>
                              </p:par>
                            </p:childTnLst>
                          </p:cTn>
                        </p:par>
                        <p:par>
                          <p:cTn id="28" fill="hold">
                            <p:stCondLst>
                              <p:cond delay="12000"/>
                            </p:stCondLst>
                            <p:childTnLst>
                              <p:par>
                                <p:cTn id="29" presetID="16" presetClass="entr" presetSubtype="26" fill="hold" nodeType="afterEffect">
                                  <p:stCondLst>
                                    <p:cond delay="0"/>
                                  </p:stCondLst>
                                  <p:childTnLst>
                                    <p:set>
                                      <p:cBhvr>
                                        <p:cTn id="30" dur="1" fill="hold">
                                          <p:stCondLst>
                                            <p:cond delay="0"/>
                                          </p:stCondLst>
                                        </p:cTn>
                                        <p:tgtEl>
                                          <p:spTgt spid="19460">
                                            <p:txEl>
                                              <p:pRg st="6" end="6"/>
                                            </p:txEl>
                                          </p:spTgt>
                                        </p:tgtEl>
                                        <p:attrNameLst>
                                          <p:attrName>style.visibility</p:attrName>
                                        </p:attrNameLst>
                                      </p:cBhvr>
                                      <p:to>
                                        <p:strVal val="visible"/>
                                      </p:to>
                                    </p:set>
                                    <p:animEffect transition="in" filter="barn(inHorizontal)">
                                      <p:cBhvr>
                                        <p:cTn id="31" dur="2000"/>
                                        <p:tgtEl>
                                          <p:spTgt spid="19460">
                                            <p:txEl>
                                              <p:pRg st="6" end="6"/>
                                            </p:txEl>
                                          </p:spTgt>
                                        </p:tgtEl>
                                      </p:cBhvr>
                                    </p:animEffect>
                                  </p:childTnLst>
                                </p:cTn>
                              </p:par>
                            </p:childTnLst>
                          </p:cTn>
                        </p:par>
                        <p:par>
                          <p:cTn id="32" fill="hold">
                            <p:stCondLst>
                              <p:cond delay="14000"/>
                            </p:stCondLst>
                            <p:childTnLst>
                              <p:par>
                                <p:cTn id="33" presetID="16" presetClass="entr" presetSubtype="26" fill="hold" nodeType="afterEffect">
                                  <p:stCondLst>
                                    <p:cond delay="0"/>
                                  </p:stCondLst>
                                  <p:childTnLst>
                                    <p:set>
                                      <p:cBhvr>
                                        <p:cTn id="34" dur="1" fill="hold">
                                          <p:stCondLst>
                                            <p:cond delay="0"/>
                                          </p:stCondLst>
                                        </p:cTn>
                                        <p:tgtEl>
                                          <p:spTgt spid="19460">
                                            <p:txEl>
                                              <p:pRg st="7" end="7"/>
                                            </p:txEl>
                                          </p:spTgt>
                                        </p:tgtEl>
                                        <p:attrNameLst>
                                          <p:attrName>style.visibility</p:attrName>
                                        </p:attrNameLst>
                                      </p:cBhvr>
                                      <p:to>
                                        <p:strVal val="visible"/>
                                      </p:to>
                                    </p:set>
                                    <p:animEffect transition="in" filter="barn(inHorizontal)">
                                      <p:cBhvr>
                                        <p:cTn id="35" dur="2000"/>
                                        <p:tgtEl>
                                          <p:spTgt spid="19460">
                                            <p:txEl>
                                              <p:pRg st="7" end="7"/>
                                            </p:txEl>
                                          </p:spTgt>
                                        </p:tgtEl>
                                      </p:cBhvr>
                                    </p:animEffect>
                                  </p:childTnLst>
                                </p:cTn>
                              </p:par>
                            </p:childTnLst>
                          </p:cTn>
                        </p:par>
                        <p:par>
                          <p:cTn id="36" fill="hold">
                            <p:stCondLst>
                              <p:cond delay="16000"/>
                            </p:stCondLst>
                            <p:childTnLst>
                              <p:par>
                                <p:cTn id="37" presetID="16" presetClass="entr" presetSubtype="26" fill="hold" nodeType="afterEffect">
                                  <p:stCondLst>
                                    <p:cond delay="0"/>
                                  </p:stCondLst>
                                  <p:childTnLst>
                                    <p:set>
                                      <p:cBhvr>
                                        <p:cTn id="38" dur="1" fill="hold">
                                          <p:stCondLst>
                                            <p:cond delay="0"/>
                                          </p:stCondLst>
                                        </p:cTn>
                                        <p:tgtEl>
                                          <p:spTgt spid="19460">
                                            <p:txEl>
                                              <p:pRg st="8" end="8"/>
                                            </p:txEl>
                                          </p:spTgt>
                                        </p:tgtEl>
                                        <p:attrNameLst>
                                          <p:attrName>style.visibility</p:attrName>
                                        </p:attrNameLst>
                                      </p:cBhvr>
                                      <p:to>
                                        <p:strVal val="visible"/>
                                      </p:to>
                                    </p:set>
                                    <p:animEffect transition="in" filter="barn(inHorizontal)">
                                      <p:cBhvr>
                                        <p:cTn id="39" dur="2000"/>
                                        <p:tgtEl>
                                          <p:spTgt spid="19460">
                                            <p:txEl>
                                              <p:pRg st="8" end="8"/>
                                            </p:txEl>
                                          </p:spTgt>
                                        </p:tgtEl>
                                      </p:cBhvr>
                                    </p:animEffect>
                                  </p:childTnLst>
                                </p:cTn>
                              </p:par>
                            </p:childTnLst>
                          </p:cTn>
                        </p:par>
                        <p:par>
                          <p:cTn id="40" fill="hold">
                            <p:stCondLst>
                              <p:cond delay="18000"/>
                            </p:stCondLst>
                            <p:childTnLst>
                              <p:par>
                                <p:cTn id="41" presetID="16" presetClass="entr" presetSubtype="26" fill="hold" nodeType="afterEffect">
                                  <p:stCondLst>
                                    <p:cond delay="0"/>
                                  </p:stCondLst>
                                  <p:childTnLst>
                                    <p:set>
                                      <p:cBhvr>
                                        <p:cTn id="42" dur="1" fill="hold">
                                          <p:stCondLst>
                                            <p:cond delay="0"/>
                                          </p:stCondLst>
                                        </p:cTn>
                                        <p:tgtEl>
                                          <p:spTgt spid="19460">
                                            <p:txEl>
                                              <p:pRg st="9" end="9"/>
                                            </p:txEl>
                                          </p:spTgt>
                                        </p:tgtEl>
                                        <p:attrNameLst>
                                          <p:attrName>style.visibility</p:attrName>
                                        </p:attrNameLst>
                                      </p:cBhvr>
                                      <p:to>
                                        <p:strVal val="visible"/>
                                      </p:to>
                                    </p:set>
                                    <p:animEffect transition="in" filter="barn(inHorizontal)">
                                      <p:cBhvr>
                                        <p:cTn id="43" dur="2000"/>
                                        <p:tgtEl>
                                          <p:spTgt spid="19460">
                                            <p:txEl>
                                              <p:pRg st="9" end="9"/>
                                            </p:txEl>
                                          </p:spTgt>
                                        </p:tgtEl>
                                      </p:cBhvr>
                                    </p:animEffect>
                                  </p:childTnLst>
                                </p:cTn>
                              </p:par>
                            </p:childTnLst>
                          </p:cTn>
                        </p:par>
                        <p:par>
                          <p:cTn id="44" fill="hold">
                            <p:stCondLst>
                              <p:cond delay="20000"/>
                            </p:stCondLst>
                            <p:childTnLst>
                              <p:par>
                                <p:cTn id="45" presetID="16" presetClass="entr" presetSubtype="26" fill="hold" nodeType="afterEffect">
                                  <p:stCondLst>
                                    <p:cond delay="0"/>
                                  </p:stCondLst>
                                  <p:childTnLst>
                                    <p:set>
                                      <p:cBhvr>
                                        <p:cTn id="46" dur="1" fill="hold">
                                          <p:stCondLst>
                                            <p:cond delay="0"/>
                                          </p:stCondLst>
                                        </p:cTn>
                                        <p:tgtEl>
                                          <p:spTgt spid="19460">
                                            <p:txEl>
                                              <p:pRg st="10" end="10"/>
                                            </p:txEl>
                                          </p:spTgt>
                                        </p:tgtEl>
                                        <p:attrNameLst>
                                          <p:attrName>style.visibility</p:attrName>
                                        </p:attrNameLst>
                                      </p:cBhvr>
                                      <p:to>
                                        <p:strVal val="visible"/>
                                      </p:to>
                                    </p:set>
                                    <p:animEffect transition="in" filter="barn(inHorizontal)">
                                      <p:cBhvr>
                                        <p:cTn id="47" dur="2000"/>
                                        <p:tgtEl>
                                          <p:spTgt spid="19460">
                                            <p:txEl>
                                              <p:pRg st="10" end="10"/>
                                            </p:txEl>
                                          </p:spTgt>
                                        </p:tgtEl>
                                      </p:cBhvr>
                                    </p:animEffect>
                                  </p:childTnLst>
                                </p:cTn>
                              </p:par>
                            </p:childTnLst>
                          </p:cTn>
                        </p:par>
                        <p:par>
                          <p:cTn id="48" fill="hold">
                            <p:stCondLst>
                              <p:cond delay="22000"/>
                            </p:stCondLst>
                            <p:childTnLst>
                              <p:par>
                                <p:cTn id="49" presetID="16" presetClass="entr" presetSubtype="26" fill="hold" nodeType="afterEffect">
                                  <p:stCondLst>
                                    <p:cond delay="0"/>
                                  </p:stCondLst>
                                  <p:childTnLst>
                                    <p:set>
                                      <p:cBhvr>
                                        <p:cTn id="50" dur="1" fill="hold">
                                          <p:stCondLst>
                                            <p:cond delay="0"/>
                                          </p:stCondLst>
                                        </p:cTn>
                                        <p:tgtEl>
                                          <p:spTgt spid="19462">
                                            <p:txEl>
                                              <p:pRg st="0" end="0"/>
                                            </p:txEl>
                                          </p:spTgt>
                                        </p:tgtEl>
                                        <p:attrNameLst>
                                          <p:attrName>style.visibility</p:attrName>
                                        </p:attrNameLst>
                                      </p:cBhvr>
                                      <p:to>
                                        <p:strVal val="visible"/>
                                      </p:to>
                                    </p:set>
                                    <p:animEffect transition="in" filter="barn(inHorizontal)">
                                      <p:cBhvr>
                                        <p:cTn id="51" dur="2000"/>
                                        <p:tgtEl>
                                          <p:spTgt spid="19462">
                                            <p:txEl>
                                              <p:pRg st="0" end="0"/>
                                            </p:txEl>
                                          </p:spTgt>
                                        </p:tgtEl>
                                      </p:cBhvr>
                                    </p:animEffect>
                                  </p:childTnLst>
                                </p:cTn>
                              </p:par>
                            </p:childTnLst>
                          </p:cTn>
                        </p:par>
                        <p:par>
                          <p:cTn id="52" fill="hold">
                            <p:stCondLst>
                              <p:cond delay="24000"/>
                            </p:stCondLst>
                            <p:childTnLst>
                              <p:par>
                                <p:cTn id="53" presetID="16" presetClass="entr" presetSubtype="26" fill="hold" nodeType="afterEffect">
                                  <p:stCondLst>
                                    <p:cond delay="0"/>
                                  </p:stCondLst>
                                  <p:childTnLst>
                                    <p:set>
                                      <p:cBhvr>
                                        <p:cTn id="54" dur="1" fill="hold">
                                          <p:stCondLst>
                                            <p:cond delay="0"/>
                                          </p:stCondLst>
                                        </p:cTn>
                                        <p:tgtEl>
                                          <p:spTgt spid="19462">
                                            <p:txEl>
                                              <p:pRg st="1" end="1"/>
                                            </p:txEl>
                                          </p:spTgt>
                                        </p:tgtEl>
                                        <p:attrNameLst>
                                          <p:attrName>style.visibility</p:attrName>
                                        </p:attrNameLst>
                                      </p:cBhvr>
                                      <p:to>
                                        <p:strVal val="visible"/>
                                      </p:to>
                                    </p:set>
                                    <p:animEffect transition="in" filter="barn(inHorizontal)">
                                      <p:cBhvr>
                                        <p:cTn id="55" dur="2000"/>
                                        <p:tgtEl>
                                          <p:spTgt spid="19462">
                                            <p:txEl>
                                              <p:pRg st="1" end="1"/>
                                            </p:txEl>
                                          </p:spTgt>
                                        </p:tgtEl>
                                      </p:cBhvr>
                                    </p:animEffect>
                                  </p:childTnLst>
                                </p:cTn>
                              </p:par>
                            </p:childTnLst>
                          </p:cTn>
                        </p:par>
                        <p:par>
                          <p:cTn id="56" fill="hold">
                            <p:stCondLst>
                              <p:cond delay="26000"/>
                            </p:stCondLst>
                            <p:childTnLst>
                              <p:par>
                                <p:cTn id="57" presetID="16" presetClass="entr" presetSubtype="26" fill="hold" nodeType="afterEffect">
                                  <p:stCondLst>
                                    <p:cond delay="0"/>
                                  </p:stCondLst>
                                  <p:childTnLst>
                                    <p:set>
                                      <p:cBhvr>
                                        <p:cTn id="58" dur="1" fill="hold">
                                          <p:stCondLst>
                                            <p:cond delay="0"/>
                                          </p:stCondLst>
                                        </p:cTn>
                                        <p:tgtEl>
                                          <p:spTgt spid="19462">
                                            <p:txEl>
                                              <p:pRg st="2" end="2"/>
                                            </p:txEl>
                                          </p:spTgt>
                                        </p:tgtEl>
                                        <p:attrNameLst>
                                          <p:attrName>style.visibility</p:attrName>
                                        </p:attrNameLst>
                                      </p:cBhvr>
                                      <p:to>
                                        <p:strVal val="visible"/>
                                      </p:to>
                                    </p:set>
                                    <p:animEffect transition="in" filter="barn(inHorizontal)">
                                      <p:cBhvr>
                                        <p:cTn id="59" dur="2000"/>
                                        <p:tgtEl>
                                          <p:spTgt spid="19462">
                                            <p:txEl>
                                              <p:pRg st="2" end="2"/>
                                            </p:txEl>
                                          </p:spTgt>
                                        </p:tgtEl>
                                      </p:cBhvr>
                                    </p:animEffect>
                                  </p:childTnLst>
                                </p:cTn>
                              </p:par>
                            </p:childTnLst>
                          </p:cTn>
                        </p:par>
                        <p:par>
                          <p:cTn id="60" fill="hold">
                            <p:stCondLst>
                              <p:cond delay="28000"/>
                            </p:stCondLst>
                            <p:childTnLst>
                              <p:par>
                                <p:cTn id="61" presetID="16" presetClass="entr" presetSubtype="26" fill="hold" nodeType="afterEffect">
                                  <p:stCondLst>
                                    <p:cond delay="0"/>
                                  </p:stCondLst>
                                  <p:childTnLst>
                                    <p:set>
                                      <p:cBhvr>
                                        <p:cTn id="62" dur="1" fill="hold">
                                          <p:stCondLst>
                                            <p:cond delay="0"/>
                                          </p:stCondLst>
                                        </p:cTn>
                                        <p:tgtEl>
                                          <p:spTgt spid="19462">
                                            <p:txEl>
                                              <p:pRg st="3" end="3"/>
                                            </p:txEl>
                                          </p:spTgt>
                                        </p:tgtEl>
                                        <p:attrNameLst>
                                          <p:attrName>style.visibility</p:attrName>
                                        </p:attrNameLst>
                                      </p:cBhvr>
                                      <p:to>
                                        <p:strVal val="visible"/>
                                      </p:to>
                                    </p:set>
                                    <p:animEffect transition="in" filter="barn(inHorizontal)">
                                      <p:cBhvr>
                                        <p:cTn id="63" dur="2000"/>
                                        <p:tgtEl>
                                          <p:spTgt spid="19462">
                                            <p:txEl>
                                              <p:pRg st="3" end="3"/>
                                            </p:txEl>
                                          </p:spTgt>
                                        </p:tgtEl>
                                      </p:cBhvr>
                                    </p:animEffect>
                                  </p:childTnLst>
                                </p:cTn>
                              </p:par>
                            </p:childTnLst>
                          </p:cTn>
                        </p:par>
                        <p:par>
                          <p:cTn id="64" fill="hold">
                            <p:stCondLst>
                              <p:cond delay="30000"/>
                            </p:stCondLst>
                            <p:childTnLst>
                              <p:par>
                                <p:cTn id="65" presetID="16" presetClass="entr" presetSubtype="26" fill="hold" nodeType="afterEffect">
                                  <p:stCondLst>
                                    <p:cond delay="0"/>
                                  </p:stCondLst>
                                  <p:childTnLst>
                                    <p:set>
                                      <p:cBhvr>
                                        <p:cTn id="66" dur="1" fill="hold">
                                          <p:stCondLst>
                                            <p:cond delay="0"/>
                                          </p:stCondLst>
                                        </p:cTn>
                                        <p:tgtEl>
                                          <p:spTgt spid="19462">
                                            <p:txEl>
                                              <p:pRg st="4" end="4"/>
                                            </p:txEl>
                                          </p:spTgt>
                                        </p:tgtEl>
                                        <p:attrNameLst>
                                          <p:attrName>style.visibility</p:attrName>
                                        </p:attrNameLst>
                                      </p:cBhvr>
                                      <p:to>
                                        <p:strVal val="visible"/>
                                      </p:to>
                                    </p:set>
                                    <p:animEffect transition="in" filter="barn(inHorizontal)">
                                      <p:cBhvr>
                                        <p:cTn id="67" dur="2000"/>
                                        <p:tgtEl>
                                          <p:spTgt spid="19462">
                                            <p:txEl>
                                              <p:pRg st="4" end="4"/>
                                            </p:txEl>
                                          </p:spTgt>
                                        </p:tgtEl>
                                      </p:cBhvr>
                                    </p:animEffect>
                                  </p:childTnLst>
                                </p:cTn>
                              </p:par>
                            </p:childTnLst>
                          </p:cTn>
                        </p:par>
                        <p:par>
                          <p:cTn id="68" fill="hold">
                            <p:stCondLst>
                              <p:cond delay="32000"/>
                            </p:stCondLst>
                            <p:childTnLst>
                              <p:par>
                                <p:cTn id="69" presetID="16" presetClass="entr" presetSubtype="26" fill="hold" nodeType="afterEffect">
                                  <p:stCondLst>
                                    <p:cond delay="0"/>
                                  </p:stCondLst>
                                  <p:childTnLst>
                                    <p:set>
                                      <p:cBhvr>
                                        <p:cTn id="70" dur="1" fill="hold">
                                          <p:stCondLst>
                                            <p:cond delay="0"/>
                                          </p:stCondLst>
                                        </p:cTn>
                                        <p:tgtEl>
                                          <p:spTgt spid="19462">
                                            <p:txEl>
                                              <p:pRg st="5" end="5"/>
                                            </p:txEl>
                                          </p:spTgt>
                                        </p:tgtEl>
                                        <p:attrNameLst>
                                          <p:attrName>style.visibility</p:attrName>
                                        </p:attrNameLst>
                                      </p:cBhvr>
                                      <p:to>
                                        <p:strVal val="visible"/>
                                      </p:to>
                                    </p:set>
                                    <p:animEffect transition="in" filter="barn(inHorizontal)">
                                      <p:cBhvr>
                                        <p:cTn id="71" dur="2000"/>
                                        <p:tgtEl>
                                          <p:spTgt spid="19462">
                                            <p:txEl>
                                              <p:pRg st="5" end="5"/>
                                            </p:txEl>
                                          </p:spTgt>
                                        </p:tgtEl>
                                      </p:cBhvr>
                                    </p:animEffect>
                                  </p:childTnLst>
                                </p:cTn>
                              </p:par>
                            </p:childTnLst>
                          </p:cTn>
                        </p:par>
                        <p:par>
                          <p:cTn id="72" fill="hold">
                            <p:stCondLst>
                              <p:cond delay="34000"/>
                            </p:stCondLst>
                            <p:childTnLst>
                              <p:par>
                                <p:cTn id="73" presetID="16" presetClass="entr" presetSubtype="26" fill="hold" nodeType="afterEffect">
                                  <p:stCondLst>
                                    <p:cond delay="0"/>
                                  </p:stCondLst>
                                  <p:childTnLst>
                                    <p:set>
                                      <p:cBhvr>
                                        <p:cTn id="74" dur="1" fill="hold">
                                          <p:stCondLst>
                                            <p:cond delay="0"/>
                                          </p:stCondLst>
                                        </p:cTn>
                                        <p:tgtEl>
                                          <p:spTgt spid="19462">
                                            <p:txEl>
                                              <p:pRg st="6" end="6"/>
                                            </p:txEl>
                                          </p:spTgt>
                                        </p:tgtEl>
                                        <p:attrNameLst>
                                          <p:attrName>style.visibility</p:attrName>
                                        </p:attrNameLst>
                                      </p:cBhvr>
                                      <p:to>
                                        <p:strVal val="visible"/>
                                      </p:to>
                                    </p:set>
                                    <p:animEffect transition="in" filter="barn(inHorizontal)">
                                      <p:cBhvr>
                                        <p:cTn id="75" dur="2000"/>
                                        <p:tgtEl>
                                          <p:spTgt spid="1946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457200" y="274638"/>
            <a:ext cx="8229600" cy="706437"/>
          </a:xfrm>
        </p:spPr>
        <p:txBody>
          <a:bodyPr/>
          <a:lstStyle/>
          <a:p>
            <a:pPr eaLnBrk="1" hangingPunct="1"/>
            <a:r>
              <a:rPr lang="el-GR" sz="3200">
                <a:solidFill>
                  <a:srgbClr val="FF0000"/>
                </a:solidFill>
              </a:rPr>
              <a:t>Επίσης … στις υγιείς σχέσεις υπάρχουν </a:t>
            </a:r>
          </a:p>
        </p:txBody>
      </p:sp>
      <p:sp>
        <p:nvSpPr>
          <p:cNvPr id="20483" name="2 - Θέση περιεχομένου"/>
          <p:cNvSpPr>
            <a:spLocks noGrp="1"/>
          </p:cNvSpPr>
          <p:nvPr>
            <p:ph idx="1"/>
          </p:nvPr>
        </p:nvSpPr>
        <p:spPr>
          <a:xfrm>
            <a:off x="323850" y="908050"/>
            <a:ext cx="8229600" cy="5732463"/>
          </a:xfrm>
        </p:spPr>
        <p:txBody>
          <a:bodyPr/>
          <a:lstStyle/>
          <a:p>
            <a:pPr algn="just" eaLnBrk="1" hangingPunct="1">
              <a:defRPr/>
            </a:pPr>
            <a:r>
              <a:rPr lang="el-GR" sz="2000" b="1" dirty="0">
                <a:solidFill>
                  <a:schemeClr val="accent6">
                    <a:lumMod val="75000"/>
                  </a:schemeClr>
                </a:solidFill>
              </a:rPr>
              <a:t>Αμοιβαίος σεβασμός.</a:t>
            </a:r>
            <a:r>
              <a:rPr lang="el-GR" sz="2000" b="1" dirty="0">
                <a:solidFill>
                  <a:srgbClr val="7030A0"/>
                </a:solidFill>
              </a:rPr>
              <a:t> </a:t>
            </a:r>
            <a:r>
              <a:rPr lang="el-GR" sz="2000" dirty="0"/>
              <a:t>Καταλαβαίνει ο άλλος πόσο σπουδαίο άτομο είσαι και γιατί; Κάθε άτομο οφείλει να εκτιμά τον άλλο και να σέβεται τα όριά του.</a:t>
            </a:r>
          </a:p>
          <a:p>
            <a:pPr algn="just" eaLnBrk="1" hangingPunct="1">
              <a:defRPr/>
            </a:pPr>
            <a:r>
              <a:rPr lang="el-GR" sz="2000" b="1" dirty="0">
                <a:solidFill>
                  <a:schemeClr val="accent6">
                    <a:lumMod val="75000"/>
                  </a:schemeClr>
                </a:solidFill>
              </a:rPr>
              <a:t>Εμπιστοσύνη.  </a:t>
            </a:r>
            <a:r>
              <a:rPr lang="el-GR" sz="2000" dirty="0"/>
              <a:t>Η ζήλεια είναι φυσιολογικό συναίσθημα και μερικές φορές είναι καλή. Αλλά το πώς αντιδρά ένα άτομο όταν νιώθει ζήλεια είναι κάτι διαφορετικό.</a:t>
            </a:r>
          </a:p>
          <a:p>
            <a:pPr algn="just" eaLnBrk="1" hangingPunct="1">
              <a:defRPr/>
            </a:pPr>
            <a:r>
              <a:rPr lang="el-GR" sz="2000" b="1" dirty="0">
                <a:solidFill>
                  <a:schemeClr val="accent6">
                    <a:lumMod val="75000"/>
                  </a:schemeClr>
                </a:solidFill>
              </a:rPr>
              <a:t>Ειλικρίνεια. </a:t>
            </a:r>
            <a:r>
              <a:rPr lang="el-GR" sz="2000" dirty="0"/>
              <a:t>Εάν για κάποιο λόγο, πεις ότι ήσουν σινεμά με ένα φίλο/η σου και δεν είναι αλήθεια, το άλλο άτομο θα δυσκολευτεί πολύ να σε πιστέψει την επόμενη φορά.</a:t>
            </a:r>
          </a:p>
          <a:p>
            <a:pPr algn="just" eaLnBrk="1" hangingPunct="1">
              <a:defRPr/>
            </a:pPr>
            <a:r>
              <a:rPr lang="el-GR" sz="2000" b="1" dirty="0">
                <a:solidFill>
                  <a:schemeClr val="accent6">
                    <a:lumMod val="75000"/>
                  </a:schemeClr>
                </a:solidFill>
              </a:rPr>
              <a:t>Υποστήριξη:</a:t>
            </a:r>
            <a:r>
              <a:rPr lang="el-GR" sz="2000" dirty="0">
                <a:solidFill>
                  <a:srgbClr val="FF0066"/>
                </a:solidFill>
              </a:rPr>
              <a:t> </a:t>
            </a:r>
            <a:r>
              <a:rPr lang="el-GR" sz="2000" dirty="0"/>
              <a:t>Σε μια υγιή σχέση, το σημαντικό για σένα πρόσωπο θα είναι εκεί, πρόθυμο να σε ακούσει όταν έχεις κάποιο πρόβλημα ή να μοιραστεί μαζί σου της χαρά μιας επιτυχίας σου.</a:t>
            </a:r>
          </a:p>
        </p:txBody>
      </p:sp>
      <p:pic>
        <p:nvPicPr>
          <p:cNvPr id="20484" name="Picture 2" descr="Αποτέλεσμα εικόνας για σεβασμός στις σχέσεις εφήβων"/>
          <p:cNvPicPr>
            <a:picLocks noChangeAspect="1" noChangeArrowheads="1"/>
          </p:cNvPicPr>
          <p:nvPr/>
        </p:nvPicPr>
        <p:blipFill>
          <a:blip r:embed="rId2" cstate="print"/>
          <a:srcRect/>
          <a:stretch>
            <a:fillRect/>
          </a:stretch>
        </p:blipFill>
        <p:spPr bwMode="auto">
          <a:xfrm>
            <a:off x="4859338" y="4941888"/>
            <a:ext cx="3744912" cy="1811337"/>
          </a:xfrm>
          <a:prstGeom prst="rect">
            <a:avLst/>
          </a:prstGeom>
          <a:noFill/>
          <a:ln w="9525">
            <a:noFill/>
            <a:miter lim="800000"/>
            <a:headEnd/>
            <a:tailEnd/>
          </a:ln>
        </p:spPr>
      </p:pic>
      <p:sp>
        <p:nvSpPr>
          <p:cNvPr id="20485" name="4 - Ορθογώνιο"/>
          <p:cNvSpPr>
            <a:spLocks noChangeArrowheads="1"/>
          </p:cNvSpPr>
          <p:nvPr/>
        </p:nvSpPr>
        <p:spPr bwMode="auto">
          <a:xfrm>
            <a:off x="3492500" y="6237288"/>
            <a:ext cx="2557463" cy="277812"/>
          </a:xfrm>
          <a:prstGeom prst="rect">
            <a:avLst/>
          </a:prstGeom>
          <a:noFill/>
          <a:ln w="9525">
            <a:noFill/>
            <a:miter lim="800000"/>
            <a:headEnd/>
            <a:tailEnd/>
          </a:ln>
        </p:spPr>
        <p:txBody>
          <a:bodyPr>
            <a:spAutoFit/>
          </a:bodyPr>
          <a:lstStyle/>
          <a:p>
            <a:r>
              <a:rPr lang="el-GR" sz="1200" u="none">
                <a:latin typeface="Calibri" pitchFamily="34" charset="0"/>
              </a:rPr>
              <a:t>ΦΩΤΟ: </a:t>
            </a:r>
            <a:r>
              <a:rPr lang="en-US" sz="1200" u="none">
                <a:latin typeface="Calibri" pitchFamily="34" charset="0"/>
              </a:rPr>
              <a:t>www.ert.gr</a:t>
            </a:r>
            <a:endParaRPr lang="el-GR" sz="1200" u="none">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edge">
                                      <p:cBhvr>
                                        <p:cTn id="7" dur="20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wedge">
                                      <p:cBhvr>
                                        <p:cTn id="12" dur="20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wedge">
                                      <p:cBhvr>
                                        <p:cTn id="17" dur="20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wedge">
                                      <p:cBhvr>
                                        <p:cTn id="22" dur="2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title"/>
          </p:nvPr>
        </p:nvSpPr>
        <p:spPr>
          <a:xfrm>
            <a:off x="250825" y="274638"/>
            <a:ext cx="8893175" cy="1143000"/>
          </a:xfrm>
        </p:spPr>
        <p:txBody>
          <a:bodyPr/>
          <a:lstStyle/>
          <a:p>
            <a:pPr eaLnBrk="1" hangingPunct="1"/>
            <a:r>
              <a:rPr lang="el-GR" sz="3200">
                <a:solidFill>
                  <a:srgbClr val="FF0000"/>
                </a:solidFill>
              </a:rPr>
              <a:t>«τώρα που είμαι έφηβος/η σκέφτομαι για…»</a:t>
            </a:r>
          </a:p>
        </p:txBody>
      </p:sp>
      <p:sp>
        <p:nvSpPr>
          <p:cNvPr id="3075" name="2 - Θέση περιεχομένου"/>
          <p:cNvSpPr>
            <a:spLocks noGrp="1"/>
          </p:cNvSpPr>
          <p:nvPr>
            <p:ph idx="1"/>
          </p:nvPr>
        </p:nvSpPr>
        <p:spPr>
          <a:xfrm>
            <a:off x="457200" y="1773238"/>
            <a:ext cx="8229600" cy="4352925"/>
          </a:xfrm>
        </p:spPr>
        <p:txBody>
          <a:bodyPr/>
          <a:lstStyle/>
          <a:p>
            <a:pPr algn="ctr" eaLnBrk="1" hangingPunct="1">
              <a:lnSpc>
                <a:spcPct val="200000"/>
              </a:lnSpc>
            </a:pPr>
            <a:r>
              <a:rPr lang="el-GR" sz="2800">
                <a:solidFill>
                  <a:srgbClr val="00B050"/>
                </a:solidFill>
              </a:rPr>
              <a:t>τη φιλία</a:t>
            </a:r>
          </a:p>
          <a:p>
            <a:pPr algn="ctr" eaLnBrk="1" hangingPunct="1">
              <a:lnSpc>
                <a:spcPct val="200000"/>
              </a:lnSpc>
            </a:pPr>
            <a:r>
              <a:rPr lang="el-GR" sz="2800"/>
              <a:t> </a:t>
            </a:r>
            <a:r>
              <a:rPr lang="el-GR" sz="2800">
                <a:solidFill>
                  <a:srgbClr val="FF0066"/>
                </a:solidFill>
              </a:rPr>
              <a:t>τον έρωτα </a:t>
            </a:r>
          </a:p>
          <a:p>
            <a:pPr algn="ctr" eaLnBrk="1" hangingPunct="1">
              <a:lnSpc>
                <a:spcPct val="200000"/>
              </a:lnSpc>
            </a:pPr>
            <a:r>
              <a:rPr lang="el-GR" sz="2800">
                <a:solidFill>
                  <a:srgbClr val="0070C0"/>
                </a:solidFill>
              </a:rPr>
              <a:t>τη σεξουαλικότητα</a:t>
            </a:r>
          </a:p>
          <a:p>
            <a:pPr algn="ctr" eaLnBrk="1" hangingPunct="1">
              <a:lnSpc>
                <a:spcPct val="200000"/>
              </a:lnSpc>
            </a:pPr>
            <a:r>
              <a:rPr lang="el-GR" sz="2800">
                <a:solidFill>
                  <a:srgbClr val="9966FF"/>
                </a:solidFill>
              </a:rPr>
              <a:t>τη σεξουαλική παρενόχληση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2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 calcmode="lin" valueType="num">
                                      <p:cBhvr additive="base">
                                        <p:cTn id="12" dur="2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 calcmode="lin" valueType="num">
                                      <p:cBhvr additive="base">
                                        <p:cTn id="17" dur="2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 calcmode="lin" valueType="num">
                                      <p:cBhvr additive="base">
                                        <p:cTn id="22" dur="2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a:xfrm>
            <a:off x="457200" y="274638"/>
            <a:ext cx="8229600" cy="706437"/>
          </a:xfrm>
        </p:spPr>
        <p:txBody>
          <a:bodyPr/>
          <a:lstStyle/>
          <a:p>
            <a:pPr eaLnBrk="1" hangingPunct="1"/>
            <a:r>
              <a:rPr lang="el-GR" sz="2800">
                <a:solidFill>
                  <a:srgbClr val="FF0000"/>
                </a:solidFill>
              </a:rPr>
              <a:t>Επίσης … στις υγιείς σχέσεις υπάρχουν … </a:t>
            </a:r>
            <a:r>
              <a:rPr lang="el-GR" sz="2000">
                <a:solidFill>
                  <a:srgbClr val="FF0000"/>
                </a:solidFill>
              </a:rPr>
              <a:t>συνέχεια</a:t>
            </a:r>
          </a:p>
        </p:txBody>
      </p:sp>
      <p:sp>
        <p:nvSpPr>
          <p:cNvPr id="3" name="2 - Θέση περιεχομένου"/>
          <p:cNvSpPr>
            <a:spLocks noGrp="1"/>
          </p:cNvSpPr>
          <p:nvPr>
            <p:ph idx="1"/>
          </p:nvPr>
        </p:nvSpPr>
        <p:spPr>
          <a:xfrm>
            <a:off x="395288" y="1052513"/>
            <a:ext cx="8229600" cy="5589587"/>
          </a:xfrm>
        </p:spPr>
        <p:txBody>
          <a:bodyPr rtlCol="0">
            <a:normAutofit/>
          </a:bodyPr>
          <a:lstStyle/>
          <a:p>
            <a:pPr eaLnBrk="1" fontAlgn="auto" hangingPunct="1">
              <a:spcAft>
                <a:spcPts val="0"/>
              </a:spcAft>
              <a:buFont typeface="Arial" pitchFamily="34" charset="0"/>
              <a:buChar char="•"/>
              <a:defRPr/>
            </a:pPr>
            <a:r>
              <a:rPr lang="el-GR" sz="2200" b="1" dirty="0">
                <a:solidFill>
                  <a:schemeClr val="accent6">
                    <a:lumMod val="75000"/>
                  </a:schemeClr>
                </a:solidFill>
              </a:rPr>
              <a:t>Ισότητα:</a:t>
            </a:r>
            <a:r>
              <a:rPr lang="el-GR" sz="2200" dirty="0">
                <a:solidFill>
                  <a:srgbClr val="FF0066"/>
                </a:solidFill>
              </a:rPr>
              <a:t> </a:t>
            </a:r>
            <a:r>
              <a:rPr lang="el-GR" sz="2200" dirty="0"/>
              <a:t>π.χ., βγαίνετε έξω με τους φίλους του/της συντρόφου σου το ίδιο συχνά όσο και με τους δικούς σου; Εάν όχι, νομίζεις ότι υπάρχει ισορροπία στη σχέση σας;</a:t>
            </a:r>
          </a:p>
          <a:p>
            <a:pPr eaLnBrk="1" fontAlgn="auto" hangingPunct="1">
              <a:spcAft>
                <a:spcPts val="0"/>
              </a:spcAft>
              <a:buFont typeface="Arial" pitchFamily="34" charset="0"/>
              <a:buChar char="•"/>
              <a:defRPr/>
            </a:pPr>
            <a:r>
              <a:rPr lang="el-GR" sz="2200" b="1" dirty="0">
                <a:solidFill>
                  <a:schemeClr val="accent6">
                    <a:lumMod val="75000"/>
                  </a:schemeClr>
                </a:solidFill>
              </a:rPr>
              <a:t>Ξεχωριστές ταυτότητες: </a:t>
            </a:r>
            <a:r>
              <a:rPr lang="el-GR" sz="2200" dirty="0"/>
              <a:t>Ο καθένας είναι διαφορετικός. Κανείς δεν θα πρέπει να υποκρίνεται ότι κάτι του αρέσει όταν δεν του αρέσει ή να σταματήσει να βλέπει τους φίλους του ή κάποια αγαπημένη του δραστηριότητα.</a:t>
            </a:r>
          </a:p>
          <a:p>
            <a:pPr eaLnBrk="1" fontAlgn="auto" hangingPunct="1">
              <a:spcAft>
                <a:spcPts val="0"/>
              </a:spcAft>
              <a:buFont typeface="Arial" pitchFamily="34" charset="0"/>
              <a:buChar char="•"/>
              <a:defRPr/>
            </a:pPr>
            <a:r>
              <a:rPr lang="el-GR" sz="2200" b="1" dirty="0">
                <a:solidFill>
                  <a:schemeClr val="accent6">
                    <a:lumMod val="75000"/>
                  </a:schemeClr>
                </a:solidFill>
              </a:rPr>
              <a:t>Καλή επικοινωνία:</a:t>
            </a:r>
            <a:r>
              <a:rPr lang="el-GR" sz="2200" dirty="0">
                <a:solidFill>
                  <a:srgbClr val="FF0066"/>
                </a:solidFill>
              </a:rPr>
              <a:t> </a:t>
            </a:r>
            <a:r>
              <a:rPr lang="el-GR" sz="2200" dirty="0"/>
              <a:t>Μπορείτε να μιλάτε ο ένας στον άλλο και να μοιράζεστε τα συναισθήματα που είναι σημαντικά για σας; Μήπως δεν το κάνετε επειδή φοβάστε ότι ο άλλος δεν θέλει να τα ακούσει;</a:t>
            </a:r>
            <a:endParaRPr lang="el-GR" sz="2400" dirty="0"/>
          </a:p>
          <a:p>
            <a:pPr eaLnBrk="1" fontAlgn="auto" hangingPunct="1">
              <a:spcAft>
                <a:spcPts val="0"/>
              </a:spcAft>
              <a:buFont typeface="Arial" pitchFamily="34" charset="0"/>
              <a:buChar char="•"/>
              <a:defRPr/>
            </a:pPr>
            <a:endParaRPr lang="el-GR" sz="2400" dirty="0"/>
          </a:p>
          <a:p>
            <a:pPr eaLnBrk="1" fontAlgn="auto" hangingPunct="1">
              <a:spcAft>
                <a:spcPts val="0"/>
              </a:spcAft>
              <a:buFont typeface="Arial" pitchFamily="34" charset="0"/>
              <a:buNone/>
              <a:defRPr/>
            </a:pPr>
            <a:endParaRPr lang="el-GR" sz="2400" dirty="0"/>
          </a:p>
          <a:p>
            <a:pPr eaLnBrk="1" fontAlgn="auto" hangingPunct="1">
              <a:spcAft>
                <a:spcPts val="0"/>
              </a:spcAft>
              <a:buFont typeface="Arial" pitchFamily="34" charset="0"/>
              <a:buChar char="•"/>
              <a:defRPr/>
            </a:pPr>
            <a:endParaRPr lang="el-GR" sz="2400" dirty="0"/>
          </a:p>
          <a:p>
            <a:pPr eaLnBrk="1" fontAlgn="auto" hangingPunct="1">
              <a:spcAft>
                <a:spcPts val="0"/>
              </a:spcAft>
              <a:buFont typeface="Arial" pitchFamily="34" charset="0"/>
              <a:buChar char="•"/>
              <a:defRPr/>
            </a:pPr>
            <a:endParaRPr lang="en-US" sz="2400" dirty="0"/>
          </a:p>
          <a:p>
            <a:pPr eaLnBrk="1" fontAlgn="auto" hangingPunct="1">
              <a:spcAft>
                <a:spcPts val="0"/>
              </a:spcAft>
              <a:buFont typeface="Arial" pitchFamily="34" charset="0"/>
              <a:buNone/>
              <a:defRPr/>
            </a:pPr>
            <a:r>
              <a:rPr lang="en-US" sz="1200" dirty="0"/>
              <a:t>                                                  </a:t>
            </a:r>
            <a:r>
              <a:rPr lang="el-GR" sz="1200" dirty="0"/>
              <a:t>ΦΩΤΟ</a:t>
            </a:r>
            <a:r>
              <a:rPr lang="en-US" sz="1200" dirty="0"/>
              <a:t>www.care.gr</a:t>
            </a:r>
            <a:r>
              <a:rPr lang="el-GR" sz="1200" dirty="0"/>
              <a:t>  </a:t>
            </a:r>
          </a:p>
        </p:txBody>
      </p:sp>
      <p:pic>
        <p:nvPicPr>
          <p:cNvPr id="21508" name="Picture 1" descr="C:\Users\kmerakou\Desktop\images (1).jpg"/>
          <p:cNvPicPr>
            <a:picLocks noChangeAspect="1" noChangeArrowheads="1"/>
          </p:cNvPicPr>
          <p:nvPr/>
        </p:nvPicPr>
        <p:blipFill>
          <a:blip r:embed="rId2" cstate="print"/>
          <a:srcRect/>
          <a:stretch>
            <a:fillRect/>
          </a:stretch>
        </p:blipFill>
        <p:spPr bwMode="auto">
          <a:xfrm>
            <a:off x="3563938" y="5013325"/>
            <a:ext cx="2520950" cy="16637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edg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edg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a:xfrm>
            <a:off x="457200" y="274638"/>
            <a:ext cx="8229600" cy="922337"/>
          </a:xfrm>
        </p:spPr>
        <p:txBody>
          <a:bodyPr/>
          <a:lstStyle/>
          <a:p>
            <a:pPr eaLnBrk="1" hangingPunct="1"/>
            <a:r>
              <a:rPr lang="el-GR" sz="3200" b="1">
                <a:solidFill>
                  <a:srgbClr val="FF0000"/>
                </a:solidFill>
              </a:rPr>
              <a:t>Εφηβεία και σεξουαλικότητα</a:t>
            </a:r>
          </a:p>
        </p:txBody>
      </p:sp>
      <p:sp>
        <p:nvSpPr>
          <p:cNvPr id="22531" name="2 - Θέση περιεχομένου"/>
          <p:cNvSpPr>
            <a:spLocks noGrp="1"/>
          </p:cNvSpPr>
          <p:nvPr>
            <p:ph idx="1"/>
          </p:nvPr>
        </p:nvSpPr>
        <p:spPr>
          <a:xfrm>
            <a:off x="250825" y="1196975"/>
            <a:ext cx="8229600" cy="4641850"/>
          </a:xfrm>
        </p:spPr>
        <p:txBody>
          <a:bodyPr/>
          <a:lstStyle/>
          <a:p>
            <a:pPr algn="just" eaLnBrk="1" hangingPunct="1">
              <a:buFont typeface="Arial" charset="0"/>
              <a:buNone/>
            </a:pPr>
            <a:r>
              <a:rPr lang="el-GR" sz="2200"/>
              <a:t>	Η εφηβεία αποτελεί μεταβατική περίοδο κατά την οποία το σώμα μεταμορφώνεται και παράλληλα αρχίζει να αναπτύσσεται με έντονους ρυθμούς η σεξουαλικότητα.</a:t>
            </a:r>
          </a:p>
        </p:txBody>
      </p:sp>
      <p:pic>
        <p:nvPicPr>
          <p:cNvPr id="22532" name="Picture 2"/>
          <p:cNvPicPr>
            <a:picLocks noChangeAspect="1" noChangeArrowheads="1"/>
          </p:cNvPicPr>
          <p:nvPr/>
        </p:nvPicPr>
        <p:blipFill>
          <a:blip r:embed="rId2" cstate="print"/>
          <a:srcRect/>
          <a:stretch>
            <a:fillRect/>
          </a:stretch>
        </p:blipFill>
        <p:spPr bwMode="auto">
          <a:xfrm>
            <a:off x="900113" y="2708275"/>
            <a:ext cx="7086600" cy="36576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a:xfrm>
            <a:off x="457200" y="0"/>
            <a:ext cx="8229600" cy="836613"/>
          </a:xfrm>
        </p:spPr>
        <p:txBody>
          <a:bodyPr/>
          <a:lstStyle/>
          <a:p>
            <a:pPr eaLnBrk="1" hangingPunct="1"/>
            <a:r>
              <a:rPr lang="el-GR" sz="3200">
                <a:solidFill>
                  <a:srgbClr val="FF0000"/>
                </a:solidFill>
              </a:rPr>
              <a:t>Τι είναι η σεξουαλικότητα</a:t>
            </a:r>
          </a:p>
        </p:txBody>
      </p:sp>
      <p:sp>
        <p:nvSpPr>
          <p:cNvPr id="2" name="2 - Θέση περιεχομένου"/>
          <p:cNvSpPr>
            <a:spLocks noGrp="1"/>
          </p:cNvSpPr>
          <p:nvPr>
            <p:ph idx="1"/>
          </p:nvPr>
        </p:nvSpPr>
        <p:spPr>
          <a:xfrm>
            <a:off x="684213" y="838200"/>
            <a:ext cx="7813675" cy="5254625"/>
          </a:xfrm>
        </p:spPr>
        <p:txBody>
          <a:bodyPr/>
          <a:lstStyle/>
          <a:p>
            <a:pPr eaLnBrk="1" hangingPunct="1">
              <a:defRPr/>
            </a:pPr>
            <a:r>
              <a:rPr lang="el-GR" sz="2400" dirty="0"/>
              <a:t>Καθώς  το άτομο μεγαλώνει και τα όργανα αναπαραγωγής αναπτύσσονται, αρχίζει να νιώθει τα πρώτα ερωτικά σκιρτήματα.                  </a:t>
            </a:r>
          </a:p>
          <a:p>
            <a:pPr eaLnBrk="1" hangingPunct="1">
              <a:defRPr/>
            </a:pPr>
            <a:r>
              <a:rPr lang="el-GR" sz="2400" dirty="0"/>
              <a:t>Το καταλαβαίνει γιατί ξαφνικά αρχίζει να νιώθει έλξη για κάποιο άλλο άτομο και θέλει να το αγγίζει, να το χαϊδεύει και να το κρατάει μ’ ένα διαφορετικό τρόπο απ’ ότι τους φίλους του.</a:t>
            </a:r>
          </a:p>
          <a:p>
            <a:pPr eaLnBrk="1" hangingPunct="1">
              <a:defRPr/>
            </a:pPr>
            <a:r>
              <a:rPr lang="el-GR" sz="2400" dirty="0"/>
              <a:t>Η ερωτική επιθυμία δεν εμφανίζεται στην ίδια ηλικία στα αγόρια και στα κορίτσια. </a:t>
            </a:r>
          </a:p>
          <a:p>
            <a:pPr algn="ctr" eaLnBrk="1" hangingPunct="1">
              <a:buFont typeface="Arial" charset="0"/>
              <a:buNone/>
              <a:defRPr/>
            </a:pPr>
            <a:r>
              <a:rPr lang="el-GR" sz="2400" b="1" dirty="0">
                <a:solidFill>
                  <a:schemeClr val="accent6">
                    <a:lumMod val="75000"/>
                  </a:schemeClr>
                </a:solidFill>
              </a:rPr>
              <a:t>	</a:t>
            </a:r>
          </a:p>
          <a:p>
            <a:pPr algn="ctr" eaLnBrk="1" hangingPunct="1">
              <a:buFont typeface="Arial" charset="0"/>
              <a:buNone/>
              <a:defRPr/>
            </a:pPr>
            <a:r>
              <a:rPr lang="el-GR" sz="2400" b="1" dirty="0">
                <a:solidFill>
                  <a:schemeClr val="accent6">
                    <a:lumMod val="75000"/>
                  </a:schemeClr>
                </a:solidFill>
              </a:rPr>
              <a:t>Συχνά κάποιος από τους δύο βιάζεται περισσότερο να κάνει σχέση.</a:t>
            </a:r>
          </a:p>
          <a:p>
            <a:pPr eaLnBrk="1" hangingPunct="1">
              <a:buFont typeface="Arial" charset="0"/>
              <a:buNone/>
              <a:defRPr/>
            </a:pPr>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edg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edg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r>
              <a:rPr lang="el-GR" sz="3200">
                <a:solidFill>
                  <a:srgbClr val="FF0000"/>
                </a:solidFill>
              </a:rPr>
              <a:t>Τι είναι η σεξουαλικότητα </a:t>
            </a:r>
            <a:r>
              <a:rPr lang="el-GR" sz="2800">
                <a:solidFill>
                  <a:srgbClr val="FF0000"/>
                </a:solidFill>
              </a:rPr>
              <a:t>…</a:t>
            </a:r>
            <a:r>
              <a:rPr lang="el-GR" sz="1600">
                <a:solidFill>
                  <a:srgbClr val="FF0000"/>
                </a:solidFill>
              </a:rPr>
              <a:t> συνέχεια</a:t>
            </a:r>
            <a:endParaRPr lang="el-GR" sz="1600"/>
          </a:p>
        </p:txBody>
      </p:sp>
      <p:sp>
        <p:nvSpPr>
          <p:cNvPr id="25603" name="2 - Θέση περιεχομένου"/>
          <p:cNvSpPr>
            <a:spLocks noGrp="1"/>
          </p:cNvSpPr>
          <p:nvPr>
            <p:ph idx="1"/>
          </p:nvPr>
        </p:nvSpPr>
        <p:spPr>
          <a:xfrm>
            <a:off x="457200" y="1412875"/>
            <a:ext cx="8229600" cy="4713288"/>
          </a:xfrm>
        </p:spPr>
        <p:txBody>
          <a:bodyPr/>
          <a:lstStyle/>
          <a:p>
            <a:pPr eaLnBrk="1" hangingPunct="1"/>
            <a:r>
              <a:rPr lang="el-GR" sz="2400"/>
              <a:t>Η σεξουαλικότητα συνδέεται στενά με την αγάπη. Παράλληλα με τη σεξουαλικότητα αναπτύσσεται και η «αισθηματικότητα» δηλαδή η ανάγκη μας για αγάπη, τρυφερότητα, κατανόηση, συντροφικότητα.</a:t>
            </a:r>
          </a:p>
          <a:p>
            <a:pPr eaLnBrk="1" hangingPunct="1"/>
            <a:endParaRPr lang="el-GR" sz="2400"/>
          </a:p>
          <a:p>
            <a:pPr eaLnBrk="1" hangingPunct="1"/>
            <a:r>
              <a:rPr lang="el-GR" sz="2400"/>
              <a:t>Δεν υπάρχει κάποια συγκεκριμένη ηλικία να ερωτευτεί κάποιος. Μπορεί να ερωτευτεί οποτεδήποτε. </a:t>
            </a:r>
          </a:p>
          <a:p>
            <a:pPr eaLnBrk="1" hangingPunct="1"/>
            <a:endParaRPr lang="el-GR" sz="2400"/>
          </a:p>
          <a:p>
            <a:pPr eaLnBrk="1" hangingPunct="1"/>
            <a:r>
              <a:rPr lang="el-GR" sz="2400"/>
              <a:t>Ωστόσο, ο έρωτας δεν αποτελεί παρά μονάχα ένα κομμάτι της ζωής μας.</a:t>
            </a:r>
          </a:p>
          <a:p>
            <a:pPr>
              <a:buFont typeface="Arial" charset="0"/>
              <a:buNone/>
            </a:pPr>
            <a:endParaRPr lang="el-GR"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wedge">
                                      <p:cBhvr>
                                        <p:cTn id="7" dur="20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wedge">
                                      <p:cBhvr>
                                        <p:cTn id="12" dur="2000"/>
                                        <p:tgtEl>
                                          <p:spTgt spid="256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5603">
                                            <p:txEl>
                                              <p:pRg st="4" end="4"/>
                                            </p:txEl>
                                          </p:spTgt>
                                        </p:tgtEl>
                                        <p:attrNameLst>
                                          <p:attrName>style.visibility</p:attrName>
                                        </p:attrNameLst>
                                      </p:cBhvr>
                                      <p:to>
                                        <p:strVal val="visible"/>
                                      </p:to>
                                    </p:set>
                                    <p:animEffect transition="in" filter="wedge">
                                      <p:cBhvr>
                                        <p:cTn id="17"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a:xfrm>
            <a:off x="457200" y="274638"/>
            <a:ext cx="8229600" cy="633412"/>
          </a:xfrm>
        </p:spPr>
        <p:txBody>
          <a:bodyPr/>
          <a:lstStyle/>
          <a:p>
            <a:pPr eaLnBrk="1" hangingPunct="1"/>
            <a:r>
              <a:rPr lang="el-GR" sz="3200">
                <a:solidFill>
                  <a:srgbClr val="FF0000"/>
                </a:solidFill>
              </a:rPr>
              <a:t>Τι είναι η σεξουαλικότητα </a:t>
            </a:r>
            <a:r>
              <a:rPr lang="el-GR" sz="2000">
                <a:solidFill>
                  <a:srgbClr val="FF0000"/>
                </a:solidFill>
              </a:rPr>
              <a:t>… συνέχεια</a:t>
            </a:r>
          </a:p>
        </p:txBody>
      </p:sp>
      <p:sp>
        <p:nvSpPr>
          <p:cNvPr id="24579" name="2 - Θέση περιεχομένου"/>
          <p:cNvSpPr>
            <a:spLocks noGrp="1"/>
          </p:cNvSpPr>
          <p:nvPr>
            <p:ph idx="1"/>
          </p:nvPr>
        </p:nvSpPr>
        <p:spPr>
          <a:xfrm>
            <a:off x="457200" y="981075"/>
            <a:ext cx="8229600" cy="4895850"/>
          </a:xfrm>
        </p:spPr>
        <p:txBody>
          <a:bodyPr/>
          <a:lstStyle/>
          <a:p>
            <a:pPr eaLnBrk="1" hangingPunct="1">
              <a:buFont typeface="Arial" charset="0"/>
              <a:buNone/>
            </a:pPr>
            <a:r>
              <a:rPr lang="el-GR" sz="2400"/>
              <a:t>	Μπορεί κάποια άτομα να σε αντιμετωπίζουν παράξενα εάν δεν έχεις σχέση. </a:t>
            </a:r>
            <a:r>
              <a:rPr lang="el-GR" sz="2400" b="1">
                <a:solidFill>
                  <a:srgbClr val="FF0000"/>
                </a:solidFill>
              </a:rPr>
              <a:t>Αλλά γιατί να βιαστείς; </a:t>
            </a:r>
          </a:p>
          <a:p>
            <a:pPr eaLnBrk="1" hangingPunct="1"/>
            <a:r>
              <a:rPr lang="el-GR" sz="2400"/>
              <a:t>Μερικές φορές λόγω των πρωτόγνωρων έντονων συναισθημάτων, της πίεσης από την παρέα ή από τα μεγαλύτερα παιδιά, των επιρροών από τις ταινίες, το διαδίκτυο, τα τραγούδια, κλπ, μπορεί κάποιος/α έφηβος/η να ξεκινήσει μια σχέση χωρίς να νιώθει έτοιμος/η. </a:t>
            </a:r>
          </a:p>
          <a:p>
            <a:pPr eaLnBrk="1" hangingPunct="1"/>
            <a:r>
              <a:rPr lang="el-GR" sz="2400"/>
              <a:t>Επιπλέον, οι έφηβοι ίσως δυσκολεύονται να σκεφτούν πλήρως τις συνέπειες των πράξεων τους.</a:t>
            </a:r>
          </a:p>
          <a:p>
            <a:pPr eaLnBrk="1" hangingPunct="1">
              <a:buFont typeface="Arial" charset="0"/>
              <a:buNone/>
            </a:pPr>
            <a:endParaRPr lang="el-GR"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edge">
                                      <p:cBhvr>
                                        <p:cTn id="7" dur="20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edge">
                                      <p:cBhvr>
                                        <p:cTn id="12" dur="20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edge">
                                      <p:cBhvr>
                                        <p:cTn id="17" dur="20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a:xfrm>
            <a:off x="250825" y="274638"/>
            <a:ext cx="8893175" cy="633412"/>
          </a:xfrm>
        </p:spPr>
        <p:txBody>
          <a:bodyPr/>
          <a:lstStyle/>
          <a:p>
            <a:pPr algn="l" eaLnBrk="1" hangingPunct="1"/>
            <a:r>
              <a:rPr lang="el-GR" sz="2500">
                <a:solidFill>
                  <a:srgbClr val="FF0000"/>
                </a:solidFill>
              </a:rPr>
              <a:t>Ποια είναι η ιδανική ηλικία για την έναρξη σεξουαλικών επαφών;</a:t>
            </a:r>
            <a:endParaRPr lang="el-GR" sz="2800"/>
          </a:p>
        </p:txBody>
      </p:sp>
      <p:sp>
        <p:nvSpPr>
          <p:cNvPr id="26627" name="2 - Θέση περιεχομένου"/>
          <p:cNvSpPr>
            <a:spLocks noGrp="1"/>
          </p:cNvSpPr>
          <p:nvPr>
            <p:ph idx="1"/>
          </p:nvPr>
        </p:nvSpPr>
        <p:spPr>
          <a:xfrm>
            <a:off x="323850" y="765175"/>
            <a:ext cx="8507413" cy="5616575"/>
          </a:xfrm>
        </p:spPr>
        <p:txBody>
          <a:bodyPr/>
          <a:lstStyle/>
          <a:p>
            <a:pPr eaLnBrk="1" hangingPunct="1">
              <a:lnSpc>
                <a:spcPct val="150000"/>
              </a:lnSpc>
            </a:pPr>
            <a:r>
              <a:rPr lang="el-GR" sz="2100"/>
              <a:t>Δεν υπάρχει ιδανική ηλικία που να αφορά όλους. Εξαρτάται από το άτομο και από τις επιρροές που έχει δεχτεί. Όσο μεγαλώνει κανείς τόσο πιο πολύ αναπτύσσεται σωματικά, συναισθηματικά και ψυχικά για να προετοιμαστεί καλύτερα  για την έναρξη της σεξουαλικής δραστηριότητας.  </a:t>
            </a:r>
          </a:p>
          <a:p>
            <a:pPr eaLnBrk="1" hangingPunct="1">
              <a:lnSpc>
                <a:spcPct val="150000"/>
              </a:lnSpc>
            </a:pPr>
            <a:r>
              <a:rPr lang="el-GR" sz="2100"/>
              <a:t>Η μεγαλύτερη ηλικία, η ύπαρξη συναισθημάτων πέραν της ερωτικής έλξης, η ωριμότητα, η διάρκεια της σχέσης και το ταίριασμα των χαρακτήρων παίζουν σημαντικό ρόλο στην έναρξη της σεξουαλικής ζωής. </a:t>
            </a:r>
          </a:p>
          <a:p>
            <a:pPr eaLnBrk="1" hangingPunct="1">
              <a:lnSpc>
                <a:spcPct val="150000"/>
              </a:lnSpc>
            </a:pPr>
            <a:r>
              <a:rPr lang="el-GR" sz="2100" b="1">
                <a:solidFill>
                  <a:srgbClr val="C00000"/>
                </a:solidFill>
              </a:rPr>
              <a:t>Οι περισσότεροι εκτιμούν ότι οι ηλικίες προς το τέλος της εφηβείας  (18-21 ετών) είναι οι πιο κατάλληλες</a:t>
            </a:r>
            <a:r>
              <a:rPr lang="el-GR" sz="2100"/>
              <a:t>. Ωστόσο κάποιοι έφηβοι αποφασίζουν να ξεκινήσουν πιο αργά.</a:t>
            </a:r>
          </a:p>
          <a:p>
            <a:pPr eaLnBrk="1" hangingPunct="1"/>
            <a:endParaRPr lang="el-GR" sz="2000"/>
          </a:p>
          <a:p>
            <a:pPr eaLnBrk="1" hangingPunct="1">
              <a:buFont typeface="Arial" charset="0"/>
              <a:buNone/>
            </a:pPr>
            <a:endParaRPr lang="el-GR"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a:xfrm>
            <a:off x="457200" y="274638"/>
            <a:ext cx="8229600" cy="561975"/>
          </a:xfrm>
        </p:spPr>
        <p:txBody>
          <a:bodyPr/>
          <a:lstStyle/>
          <a:p>
            <a:pPr eaLnBrk="1" hangingPunct="1"/>
            <a:r>
              <a:rPr lang="el-GR" sz="2800">
                <a:solidFill>
                  <a:srgbClr val="FF0000"/>
                </a:solidFill>
              </a:rPr>
              <a:t>Αν κάτι δεν μου αρέσει-Σεξουαλική παρενόχληση</a:t>
            </a:r>
          </a:p>
        </p:txBody>
      </p:sp>
      <p:sp>
        <p:nvSpPr>
          <p:cNvPr id="3" name="2 - Θέση περιεχομένου"/>
          <p:cNvSpPr>
            <a:spLocks noGrp="1"/>
          </p:cNvSpPr>
          <p:nvPr>
            <p:ph idx="1"/>
          </p:nvPr>
        </p:nvSpPr>
        <p:spPr>
          <a:xfrm>
            <a:off x="323850" y="1052513"/>
            <a:ext cx="8569325" cy="5472112"/>
          </a:xfrm>
        </p:spPr>
        <p:txBody>
          <a:bodyPr rtlCol="0">
            <a:normAutofit/>
          </a:bodyPr>
          <a:lstStyle/>
          <a:p>
            <a:pPr eaLnBrk="1" fontAlgn="auto" hangingPunct="1">
              <a:spcAft>
                <a:spcPts val="0"/>
              </a:spcAft>
              <a:buFont typeface="Arial" pitchFamily="34" charset="0"/>
              <a:buNone/>
              <a:defRPr/>
            </a:pPr>
            <a:r>
              <a:rPr lang="el-GR" sz="2200" dirty="0"/>
              <a:t>Κάποιοι έφηβοι «πιέζονται» να κάνουν κάτι που δεν τους αρέσει (π.χ., χάδια, φιλιά, αγκαλιάσματα, άγγιγμα στα γεννητικά όργανα).</a:t>
            </a:r>
            <a:endParaRPr lang="el-GR" sz="2200" dirty="0">
              <a:solidFill>
                <a:srgbClr val="0070C0"/>
              </a:solidFill>
            </a:endParaRPr>
          </a:p>
          <a:p>
            <a:pPr eaLnBrk="1" fontAlgn="auto" hangingPunct="1">
              <a:spcAft>
                <a:spcPts val="0"/>
              </a:spcAft>
              <a:buFont typeface="Arial" charset="0"/>
              <a:buNone/>
              <a:defRPr/>
            </a:pPr>
            <a:r>
              <a:rPr lang="el-GR" sz="2200" b="1" dirty="0">
                <a:solidFill>
                  <a:srgbClr val="0070C0"/>
                </a:solidFill>
              </a:rPr>
              <a:t>Τι νομίζετε ότι μπορεί να κάνει ένας/μια έφηβος/η εάν βρεθεί σε παρόμοια κατάσταση;</a:t>
            </a:r>
          </a:p>
          <a:p>
            <a:pPr eaLnBrk="1" fontAlgn="auto" hangingPunct="1">
              <a:spcAft>
                <a:spcPts val="0"/>
              </a:spcAft>
              <a:buFont typeface="Arial" pitchFamily="34" charset="0"/>
              <a:buNone/>
              <a:defRPr/>
            </a:pPr>
            <a:r>
              <a:rPr lang="el-GR" sz="2200" u="sng" dirty="0">
                <a:solidFill>
                  <a:srgbClr val="FF0000"/>
                </a:solidFill>
              </a:rPr>
              <a:t>Απαντήσεις εφήβων:</a:t>
            </a:r>
          </a:p>
          <a:p>
            <a:pPr marL="457200" indent="-457200" eaLnBrk="1" fontAlgn="auto" hangingPunct="1">
              <a:spcAft>
                <a:spcPts val="0"/>
              </a:spcAft>
              <a:buFont typeface="Arial" pitchFamily="34" charset="0"/>
              <a:buAutoNum type="arabicPeriod"/>
              <a:defRPr/>
            </a:pPr>
            <a:r>
              <a:rPr lang="el-GR" sz="2200" dirty="0"/>
              <a:t>Θα του/της ζητούσα </a:t>
            </a:r>
            <a:r>
              <a:rPr lang="el-GR" sz="2200" b="1" dirty="0"/>
              <a:t>αποφασιστικά</a:t>
            </a:r>
            <a:r>
              <a:rPr lang="el-GR" sz="2200" dirty="0"/>
              <a:t> να σταματήσει</a:t>
            </a:r>
          </a:p>
          <a:p>
            <a:pPr marL="457200" indent="-457200" eaLnBrk="1" fontAlgn="auto" hangingPunct="1">
              <a:spcAft>
                <a:spcPts val="0"/>
              </a:spcAft>
              <a:buFont typeface="Arial" pitchFamily="34" charset="0"/>
              <a:buAutoNum type="arabicPeriod"/>
              <a:defRPr/>
            </a:pPr>
            <a:r>
              <a:rPr lang="el-GR" sz="2200" dirty="0"/>
              <a:t>Δεν θα του/της έλεγα τίποτα γιατί θα φοβόμουν και θα περίμενα να σταματήσει μόνος/η του/της</a:t>
            </a:r>
          </a:p>
          <a:p>
            <a:pPr marL="457200" indent="-457200" eaLnBrk="1" fontAlgn="auto" hangingPunct="1">
              <a:spcAft>
                <a:spcPts val="0"/>
              </a:spcAft>
              <a:buFont typeface="Arial" pitchFamily="34" charset="0"/>
              <a:buAutoNum type="arabicPeriod"/>
              <a:defRPr/>
            </a:pPr>
            <a:r>
              <a:rPr lang="el-GR" sz="2200" dirty="0"/>
              <a:t>Θα προσπαθούσα να φύγω όσο το δυνατόν πιο γρήγορα</a:t>
            </a:r>
          </a:p>
          <a:p>
            <a:pPr marL="457200" indent="-457200" eaLnBrk="1" fontAlgn="auto" hangingPunct="1">
              <a:spcAft>
                <a:spcPts val="0"/>
              </a:spcAft>
              <a:buFont typeface="Arial" pitchFamily="34" charset="0"/>
              <a:buAutoNum type="arabicPeriod"/>
              <a:defRPr/>
            </a:pPr>
            <a:r>
              <a:rPr lang="el-GR" sz="2200" dirty="0"/>
              <a:t>Δεν θα αντιδρούσα καθόλου γιατί θα ντρεπόμουν</a:t>
            </a:r>
          </a:p>
          <a:p>
            <a:pPr marL="457200" indent="-457200" eaLnBrk="1" fontAlgn="auto" hangingPunct="1">
              <a:spcAft>
                <a:spcPts val="0"/>
              </a:spcAft>
              <a:buFont typeface="Arial" pitchFamily="34" charset="0"/>
              <a:buAutoNum type="arabicPeriod"/>
              <a:defRPr/>
            </a:pPr>
            <a:r>
              <a:rPr lang="el-GR" sz="2200" dirty="0"/>
              <a:t>Άλλες ιδέες ;;;</a:t>
            </a:r>
          </a:p>
          <a:p>
            <a:pPr marL="457200" indent="-457200" eaLnBrk="1" fontAlgn="auto" hangingPunct="1">
              <a:spcAft>
                <a:spcPts val="0"/>
              </a:spcAft>
              <a:buFont typeface="Arial" pitchFamily="34" charset="0"/>
              <a:buAutoNum type="arabicPeriod"/>
              <a:defRPr/>
            </a:pPr>
            <a:r>
              <a:rPr lang="el-GR" sz="2200" dirty="0"/>
              <a:t>Ποιες ιδέες ψηφίζετε ως καλύτερες (σηκώστε χέρια για τα: 1, 2, 3, κλπ).</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a:xfrm>
            <a:off x="250825" y="274638"/>
            <a:ext cx="8893175" cy="922337"/>
          </a:xfrm>
        </p:spPr>
        <p:txBody>
          <a:bodyPr/>
          <a:lstStyle/>
          <a:p>
            <a:pPr eaLnBrk="1" hangingPunct="1"/>
            <a:r>
              <a:rPr lang="el-GR" sz="2800">
                <a:solidFill>
                  <a:srgbClr val="FF0000"/>
                </a:solidFill>
              </a:rPr>
              <a:t>Αν κάτι δεν μου αρέσει-Σεξουαλική παρενόχληση</a:t>
            </a:r>
          </a:p>
        </p:txBody>
      </p:sp>
      <p:sp>
        <p:nvSpPr>
          <p:cNvPr id="3" name="2 - Θέση περιεχομένου"/>
          <p:cNvSpPr>
            <a:spLocks noGrp="1"/>
          </p:cNvSpPr>
          <p:nvPr>
            <p:ph idx="1"/>
          </p:nvPr>
        </p:nvSpPr>
        <p:spPr>
          <a:xfrm>
            <a:off x="323850" y="1125538"/>
            <a:ext cx="8569325" cy="5543550"/>
          </a:xfrm>
        </p:spPr>
        <p:txBody>
          <a:bodyPr rtlCol="0">
            <a:normAutofit fontScale="92500" lnSpcReduction="20000"/>
          </a:bodyPr>
          <a:lstStyle/>
          <a:p>
            <a:pPr eaLnBrk="1" fontAlgn="auto" hangingPunct="1">
              <a:spcAft>
                <a:spcPts val="0"/>
              </a:spcAft>
              <a:buFont typeface="Arial" charset="0"/>
              <a:buNone/>
              <a:defRPr/>
            </a:pPr>
            <a:r>
              <a:rPr lang="el-GR" sz="2400" b="1" dirty="0">
                <a:solidFill>
                  <a:srgbClr val="0070C0"/>
                </a:solidFill>
              </a:rPr>
              <a:t>Εάν συνέβαινε ένα τέτοιο γεγονός:</a:t>
            </a:r>
          </a:p>
          <a:p>
            <a:pPr eaLnBrk="1" fontAlgn="auto" hangingPunct="1">
              <a:spcAft>
                <a:spcPts val="0"/>
              </a:spcAft>
              <a:buFont typeface="Arial" pitchFamily="34" charset="0"/>
              <a:buNone/>
              <a:defRPr/>
            </a:pPr>
            <a:endParaRPr lang="el-GR" sz="2400" dirty="0">
              <a:solidFill>
                <a:srgbClr val="FF0000"/>
              </a:solidFill>
            </a:endParaRPr>
          </a:p>
          <a:p>
            <a:pPr eaLnBrk="1" fontAlgn="auto" hangingPunct="1">
              <a:spcAft>
                <a:spcPts val="0"/>
              </a:spcAft>
              <a:buFont typeface="Arial" pitchFamily="34" charset="0"/>
              <a:buNone/>
              <a:defRPr/>
            </a:pPr>
            <a:r>
              <a:rPr lang="el-GR" sz="2400" u="sng" dirty="0">
                <a:solidFill>
                  <a:srgbClr val="FF0000"/>
                </a:solidFill>
              </a:rPr>
              <a:t>Απαντήσεις εφήβων:</a:t>
            </a:r>
          </a:p>
          <a:p>
            <a:pPr eaLnBrk="1" fontAlgn="auto" hangingPunct="1">
              <a:spcAft>
                <a:spcPts val="0"/>
              </a:spcAft>
              <a:buFont typeface="Arial" pitchFamily="34" charset="0"/>
              <a:buNone/>
              <a:defRPr/>
            </a:pPr>
            <a:endParaRPr lang="el-GR" sz="2400" dirty="0"/>
          </a:p>
          <a:p>
            <a:pPr marL="457200" indent="-457200" eaLnBrk="1" fontAlgn="auto" hangingPunct="1">
              <a:spcAft>
                <a:spcPts val="0"/>
              </a:spcAft>
              <a:buFont typeface="Arial" pitchFamily="34" charset="0"/>
              <a:buAutoNum type="arabicPeriod"/>
              <a:defRPr/>
            </a:pPr>
            <a:r>
              <a:rPr lang="el-GR" sz="2400" dirty="0"/>
              <a:t>Δεν θα το συζητούσα με κανέναν. Τι θα σκεφτόντουσαν οι άλλοι για μένα;</a:t>
            </a:r>
          </a:p>
          <a:p>
            <a:pPr marL="457200" indent="-457200" eaLnBrk="1" fontAlgn="auto" hangingPunct="1">
              <a:spcAft>
                <a:spcPts val="0"/>
              </a:spcAft>
              <a:buFont typeface="Arial" pitchFamily="34" charset="0"/>
              <a:buAutoNum type="arabicPeriod"/>
              <a:defRPr/>
            </a:pPr>
            <a:r>
              <a:rPr lang="el-GR" sz="2400" dirty="0"/>
              <a:t>Θα το συζητούσα με τον/την κολλητό/ή μου γιατί θα ήθελα τη γνώμη του/της.</a:t>
            </a:r>
          </a:p>
          <a:p>
            <a:pPr marL="457200" indent="-457200" eaLnBrk="1" fontAlgn="auto" hangingPunct="1">
              <a:spcAft>
                <a:spcPts val="0"/>
              </a:spcAft>
              <a:buFont typeface="Arial" pitchFamily="34" charset="0"/>
              <a:buAutoNum type="arabicPeriod"/>
              <a:defRPr/>
            </a:pPr>
            <a:r>
              <a:rPr lang="el-GR" sz="2400" dirty="0"/>
              <a:t>Θα το συζητούσα με κάποιο άτομο από την οικογένεια μου</a:t>
            </a:r>
          </a:p>
          <a:p>
            <a:pPr marL="457200" indent="-457200" eaLnBrk="1" fontAlgn="auto" hangingPunct="1">
              <a:spcAft>
                <a:spcPts val="0"/>
              </a:spcAft>
              <a:buFont typeface="Arial" pitchFamily="34" charset="0"/>
              <a:buAutoNum type="arabicPeriod"/>
              <a:defRPr/>
            </a:pPr>
            <a:r>
              <a:rPr lang="el-GR" sz="2400" dirty="0"/>
              <a:t>Θα το συζητούσα με κάποιο ενήλικο άτομο που εμπιστεύομαι</a:t>
            </a:r>
          </a:p>
          <a:p>
            <a:pPr marL="457200" indent="-457200" eaLnBrk="1" fontAlgn="auto" hangingPunct="1">
              <a:spcAft>
                <a:spcPts val="0"/>
              </a:spcAft>
              <a:buFont typeface="Arial" pitchFamily="34" charset="0"/>
              <a:buAutoNum type="arabicPeriod"/>
              <a:defRPr/>
            </a:pPr>
            <a:r>
              <a:rPr lang="el-GR" sz="2400" dirty="0"/>
              <a:t>Θα το συζητούσα με κάποιον/α καθηγητή /</a:t>
            </a:r>
            <a:r>
              <a:rPr lang="el-GR" sz="2400" dirty="0" err="1"/>
              <a:t>τρια</a:t>
            </a:r>
            <a:r>
              <a:rPr lang="el-GR" sz="2400" dirty="0"/>
              <a:t> μου.</a:t>
            </a:r>
          </a:p>
          <a:p>
            <a:pPr marL="457200" indent="-457200" eaLnBrk="1" fontAlgn="auto" hangingPunct="1">
              <a:spcAft>
                <a:spcPts val="0"/>
              </a:spcAft>
              <a:buFont typeface="Arial" pitchFamily="34" charset="0"/>
              <a:buAutoNum type="arabicPeriod"/>
              <a:defRPr/>
            </a:pPr>
            <a:r>
              <a:rPr lang="el-GR" sz="2400" dirty="0"/>
              <a:t>Θα το συζητούσα μόνο με το άτομο που με ενόχλησε γιατί αυτό θα αφορούσε μόνο εμάς τους δύο.</a:t>
            </a:r>
          </a:p>
          <a:p>
            <a:pPr marL="457200" indent="-457200" eaLnBrk="1" fontAlgn="auto" hangingPunct="1">
              <a:spcAft>
                <a:spcPts val="0"/>
              </a:spcAft>
              <a:buFont typeface="Arial" pitchFamily="34" charset="0"/>
              <a:buAutoNum type="arabicPeriod"/>
              <a:defRPr/>
            </a:pPr>
            <a:r>
              <a:rPr lang="el-GR" sz="2400" dirty="0"/>
              <a:t>Άλλες ιδέες ;;;</a:t>
            </a:r>
          </a:p>
          <a:p>
            <a:pPr marL="457200" indent="-457200" eaLnBrk="1" fontAlgn="auto" hangingPunct="1">
              <a:spcAft>
                <a:spcPts val="0"/>
              </a:spcAft>
              <a:buFont typeface="Arial" pitchFamily="34" charset="0"/>
              <a:buAutoNum type="arabicPeriod"/>
              <a:defRPr/>
            </a:pPr>
            <a:r>
              <a:rPr lang="el-GR" sz="2400" dirty="0"/>
              <a:t>Ποιες ιδέες ψηφίζετε ως καλύτερες (σηκώστε χέρια για τα: 1, 2, 3, κλπ).</a:t>
            </a:r>
          </a:p>
          <a:p>
            <a:pPr marL="457200" indent="-457200" eaLnBrk="1" fontAlgn="auto" hangingPunct="1">
              <a:spcAft>
                <a:spcPts val="0"/>
              </a:spcAft>
              <a:buFont typeface="Arial" pitchFamily="34" charset="0"/>
              <a:buAutoNum type="arabicPeriod"/>
              <a:defRPr/>
            </a:pPr>
            <a:endParaRPr lang="el-G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p:txBody>
          <a:bodyPr/>
          <a:lstStyle/>
          <a:p>
            <a:r>
              <a:rPr lang="el-GR" sz="3200" b="1">
                <a:solidFill>
                  <a:srgbClr val="C00000"/>
                </a:solidFill>
              </a:rPr>
              <a:t>Πού να απευθυνθώ;;;;</a:t>
            </a:r>
          </a:p>
        </p:txBody>
      </p:sp>
      <p:sp>
        <p:nvSpPr>
          <p:cNvPr id="29699" name="2 - Θέση περιεχομένου"/>
          <p:cNvSpPr>
            <a:spLocks noGrp="1"/>
          </p:cNvSpPr>
          <p:nvPr>
            <p:ph idx="1"/>
          </p:nvPr>
        </p:nvSpPr>
        <p:spPr>
          <a:xfrm>
            <a:off x="468313" y="1268413"/>
            <a:ext cx="8229600" cy="4525962"/>
          </a:xfrm>
        </p:spPr>
        <p:txBody>
          <a:bodyPr/>
          <a:lstStyle/>
          <a:p>
            <a:pPr>
              <a:buFont typeface="Arial" charset="0"/>
              <a:buNone/>
            </a:pPr>
            <a:r>
              <a:rPr lang="el-GR" sz="2400"/>
              <a:t>	Οι έφηβοι μπορούν να τηλεφωνούν και να μιλούν με </a:t>
            </a:r>
            <a:r>
              <a:rPr lang="el-GR" sz="2400">
                <a:solidFill>
                  <a:srgbClr val="00B0F0"/>
                </a:solidFill>
              </a:rPr>
              <a:t>ειδικούς </a:t>
            </a:r>
            <a:r>
              <a:rPr lang="el-GR" sz="2400"/>
              <a:t>για τα θέματα που τους απασχολούν, τους προβληματίζουν, τους αγχώνουν ή τους στενοχωρούν:</a:t>
            </a:r>
          </a:p>
          <a:p>
            <a:r>
              <a:rPr lang="el-GR" sz="2400"/>
              <a:t>Στη γραμμή </a:t>
            </a:r>
            <a:r>
              <a:rPr lang="el-GR" sz="2400">
                <a:solidFill>
                  <a:srgbClr val="FF0066"/>
                </a:solidFill>
              </a:rPr>
              <a:t>197 </a:t>
            </a:r>
            <a:r>
              <a:rPr lang="el-GR" sz="2400"/>
              <a:t>«Εθνικό Κέντρο Κοινωνικής Αλληλεγγύης» Η κλήση είναι εντελώς </a:t>
            </a:r>
            <a:r>
              <a:rPr lang="el-GR" sz="2400" b="1">
                <a:solidFill>
                  <a:srgbClr val="00B050"/>
                </a:solidFill>
              </a:rPr>
              <a:t>ΔΩΡΕΑΝ </a:t>
            </a:r>
            <a:r>
              <a:rPr lang="el-GR" sz="2400"/>
              <a:t>(από σταθερό ή κινητό τηλέφωνο) και όλο το 24ωρο.</a:t>
            </a:r>
            <a:endParaRPr lang="el-GR" sz="1800"/>
          </a:p>
          <a:p>
            <a:r>
              <a:rPr lang="el-GR" sz="2400"/>
              <a:t>στη γραμμή </a:t>
            </a:r>
            <a:r>
              <a:rPr lang="el-GR" sz="2400">
                <a:solidFill>
                  <a:srgbClr val="FF0066"/>
                </a:solidFill>
              </a:rPr>
              <a:t>1056 </a:t>
            </a:r>
            <a:r>
              <a:rPr lang="el-GR" sz="2400"/>
              <a:t>(που ανήκει στο Φορέα «Χαμόγελο του παιδιού».  Η κλήση είναι εντελώς </a:t>
            </a:r>
            <a:r>
              <a:rPr lang="el-GR" sz="2400" b="1">
                <a:solidFill>
                  <a:srgbClr val="00B050"/>
                </a:solidFill>
              </a:rPr>
              <a:t>ΔΩΡΕΑΝ </a:t>
            </a:r>
            <a:r>
              <a:rPr lang="el-GR" sz="2400"/>
              <a:t>(από σταθερό ή κινητό τηλέφωνο).</a:t>
            </a:r>
            <a:endParaRPr lang="el-GR" sz="1800"/>
          </a:p>
          <a:p>
            <a:r>
              <a:rPr lang="el-GR" sz="2400"/>
              <a:t>Στη γραμμή </a:t>
            </a:r>
            <a:r>
              <a:rPr lang="el-GR" sz="2400">
                <a:solidFill>
                  <a:srgbClr val="FF0066"/>
                </a:solidFill>
              </a:rPr>
              <a:t>11525 </a:t>
            </a:r>
            <a:r>
              <a:rPr lang="el-GR" sz="2400"/>
              <a:t>«Μαζί για το Παιδί» με χρέωση μιας αστικής μονάδας.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a:xfrm>
            <a:off x="457200" y="274638"/>
            <a:ext cx="8229600" cy="4954587"/>
          </a:xfrm>
        </p:spPr>
        <p:txBody>
          <a:bodyPr/>
          <a:lstStyle/>
          <a:p>
            <a:endParaRPr lang="en-GB"/>
          </a:p>
        </p:txBody>
      </p:sp>
      <p:sp>
        <p:nvSpPr>
          <p:cNvPr id="30723" name="2 - Θέση περιεχομένου"/>
          <p:cNvSpPr>
            <a:spLocks noGrp="1"/>
          </p:cNvSpPr>
          <p:nvPr>
            <p:ph idx="1"/>
          </p:nvPr>
        </p:nvSpPr>
        <p:spPr>
          <a:xfrm>
            <a:off x="457200" y="6092825"/>
            <a:ext cx="8229600" cy="765175"/>
          </a:xfrm>
        </p:spPr>
        <p:txBody>
          <a:bodyPr/>
          <a:lstStyle/>
          <a:p>
            <a:pPr algn="ctr">
              <a:buFont typeface="Arial" charset="0"/>
              <a:buNone/>
            </a:pPr>
            <a:r>
              <a:rPr lang="el-GR" sz="2800">
                <a:solidFill>
                  <a:srgbClr val="FF0000"/>
                </a:solidFill>
              </a:rPr>
              <a:t>Ευχαριστούμε</a:t>
            </a:r>
          </a:p>
        </p:txBody>
      </p:sp>
      <p:pic>
        <p:nvPicPr>
          <p:cNvPr id="30724" name="Picture 4" descr="C:\Users\kmerakou\Desktop\12.jpg"/>
          <p:cNvPicPr>
            <a:picLocks noChangeAspect="1" noChangeArrowheads="1"/>
          </p:cNvPicPr>
          <p:nvPr/>
        </p:nvPicPr>
        <p:blipFill>
          <a:blip r:embed="rId2" cstate="print"/>
          <a:srcRect/>
          <a:stretch>
            <a:fillRect/>
          </a:stretch>
        </p:blipFill>
        <p:spPr bwMode="auto">
          <a:xfrm>
            <a:off x="395288" y="260350"/>
            <a:ext cx="8424862" cy="56165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title"/>
          </p:nvPr>
        </p:nvSpPr>
        <p:spPr>
          <a:xfrm>
            <a:off x="457200" y="188913"/>
            <a:ext cx="7239000" cy="647700"/>
          </a:xfrm>
        </p:spPr>
        <p:txBody>
          <a:bodyPr/>
          <a:lstStyle/>
          <a:p>
            <a:pPr eaLnBrk="1" hangingPunct="1"/>
            <a:r>
              <a:rPr lang="el-GR" sz="3200">
                <a:solidFill>
                  <a:srgbClr val="FF0000"/>
                </a:solidFill>
                <a:latin typeface="Arial" charset="0"/>
                <a:cs typeface="Arial" charset="0"/>
              </a:rPr>
              <a:t>Οι συνομήλικοι</a:t>
            </a:r>
          </a:p>
        </p:txBody>
      </p:sp>
      <p:sp>
        <p:nvSpPr>
          <p:cNvPr id="4099" name="2 - Θέση περιεχομένου"/>
          <p:cNvSpPr>
            <a:spLocks noGrp="1"/>
          </p:cNvSpPr>
          <p:nvPr>
            <p:ph idx="1"/>
          </p:nvPr>
        </p:nvSpPr>
        <p:spPr>
          <a:xfrm>
            <a:off x="250825" y="836613"/>
            <a:ext cx="8569325" cy="3313112"/>
          </a:xfrm>
        </p:spPr>
        <p:txBody>
          <a:bodyPr/>
          <a:lstStyle/>
          <a:p>
            <a:pPr algn="just" eaLnBrk="1" hangingPunct="1"/>
            <a:r>
              <a:rPr lang="el-GR" sz="2100"/>
              <a:t>Οι έφηβοι θέλουν:</a:t>
            </a:r>
            <a:endParaRPr lang="en-US" sz="2100"/>
          </a:p>
          <a:p>
            <a:pPr algn="just" eaLnBrk="1" hangingPunct="1">
              <a:buFont typeface="Arial" charset="0"/>
              <a:buNone/>
            </a:pPr>
            <a:r>
              <a:rPr lang="el-GR" sz="2100"/>
              <a:t>      -   να ανεξαρτητοποιηθούν από την οικογένεια, </a:t>
            </a:r>
            <a:endParaRPr lang="en-US" sz="2100"/>
          </a:p>
          <a:p>
            <a:pPr algn="just" eaLnBrk="1" hangingPunct="1">
              <a:buFont typeface="Arial" charset="0"/>
              <a:buNone/>
            </a:pPr>
            <a:r>
              <a:rPr lang="el-GR" sz="2100"/>
              <a:t>      -   να διευρύνουν τα ενδιαφέροντά τους, </a:t>
            </a:r>
            <a:endParaRPr lang="en-US" sz="2100"/>
          </a:p>
          <a:p>
            <a:pPr algn="just" eaLnBrk="1" hangingPunct="1">
              <a:buFont typeface="Arial" charset="0"/>
              <a:buNone/>
            </a:pPr>
            <a:r>
              <a:rPr lang="el-GR" sz="2100"/>
              <a:t>      -   να μιλούν με συνομήλικα άτομα, </a:t>
            </a:r>
          </a:p>
          <a:p>
            <a:pPr algn="just" eaLnBrk="1" hangingPunct="1">
              <a:buFont typeface="Arial" charset="0"/>
              <a:buNone/>
            </a:pPr>
            <a:r>
              <a:rPr lang="el-GR" sz="2100"/>
              <a:t>       -  να δοκιμάζουν νέες δραστηριότητες, </a:t>
            </a:r>
            <a:endParaRPr lang="en-US" sz="2100"/>
          </a:p>
          <a:p>
            <a:pPr algn="just" eaLnBrk="1" hangingPunct="1">
              <a:buFont typeface="Arial" charset="0"/>
              <a:buNone/>
            </a:pPr>
            <a:r>
              <a:rPr lang="el-GR" sz="2100"/>
              <a:t>      - να ανήκουν σε μια ομάδα όπου όλοι σκέφτονται και ντύνονται  παρόμοια και μοιράζονται τις ίδιες αξίες και δραστηριότητες (π.χ. μουσική, αθλητισμός).</a:t>
            </a:r>
          </a:p>
          <a:p>
            <a:pPr algn="just" eaLnBrk="1" hangingPunct="1">
              <a:lnSpc>
                <a:spcPct val="150000"/>
              </a:lnSpc>
            </a:pPr>
            <a:endParaRPr lang="el-GR" sz="2000">
              <a:latin typeface="Arial" charset="0"/>
              <a:cs typeface="Arial" charset="0"/>
            </a:endParaRPr>
          </a:p>
        </p:txBody>
      </p:sp>
      <p:pic>
        <p:nvPicPr>
          <p:cNvPr id="4100" name="Picture 3" descr="C:\Users\kmerakou\Desktop\images.png"/>
          <p:cNvPicPr>
            <a:picLocks noChangeAspect="1" noChangeArrowheads="1"/>
          </p:cNvPicPr>
          <p:nvPr/>
        </p:nvPicPr>
        <p:blipFill>
          <a:blip r:embed="rId2" cstate="print"/>
          <a:srcRect/>
          <a:stretch>
            <a:fillRect/>
          </a:stretch>
        </p:blipFill>
        <p:spPr bwMode="auto">
          <a:xfrm>
            <a:off x="5543550" y="4337050"/>
            <a:ext cx="3600450" cy="2520950"/>
          </a:xfrm>
          <a:prstGeom prst="rect">
            <a:avLst/>
          </a:prstGeom>
          <a:noFill/>
          <a:ln w="9525">
            <a:noFill/>
            <a:miter lim="800000"/>
            <a:headEnd/>
            <a:tailEnd/>
          </a:ln>
        </p:spPr>
      </p:pic>
      <p:sp>
        <p:nvSpPr>
          <p:cNvPr id="5" name="2 - Θέση περιεχομένου"/>
          <p:cNvSpPr txBox="1">
            <a:spLocks/>
          </p:cNvSpPr>
          <p:nvPr/>
        </p:nvSpPr>
        <p:spPr bwMode="auto">
          <a:xfrm>
            <a:off x="179388" y="4365625"/>
            <a:ext cx="5256212" cy="4032250"/>
          </a:xfrm>
          <a:prstGeom prst="rect">
            <a:avLst/>
          </a:prstGeom>
          <a:noFill/>
          <a:ln w="9525">
            <a:noFill/>
            <a:miter lim="800000"/>
            <a:headEnd/>
            <a:tailEnd/>
          </a:ln>
        </p:spPr>
        <p:txBody>
          <a:bodyPr/>
          <a:lstStyle/>
          <a:p>
            <a:pPr marL="342900" indent="-342900" algn="just">
              <a:spcBef>
                <a:spcPct val="20000"/>
              </a:spcBef>
              <a:buFont typeface="Arial" charset="0"/>
              <a:buChar char="•"/>
              <a:defRPr/>
            </a:pPr>
            <a:r>
              <a:rPr lang="el-GR" sz="2100" u="none" dirty="0">
                <a:latin typeface="+mn-lt"/>
              </a:rPr>
              <a:t>Οι σχέσεις με τους συνομηλίκους είναι πολύ σημαντικές και βοηθούν στην κοινωνική και συναισθηματική ανάπτυξη των εφήβων και τη δημιουργία της δικής τους ταυτότητας.</a:t>
            </a:r>
          </a:p>
          <a:p>
            <a:pPr marL="342900" indent="-342900" algn="just">
              <a:spcBef>
                <a:spcPct val="20000"/>
              </a:spcBef>
              <a:buFont typeface="Arial" charset="0"/>
              <a:buChar char="•"/>
              <a:defRPr/>
            </a:pPr>
            <a:endParaRPr lang="el-GR" sz="2000" u="non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a:xfrm>
            <a:off x="539750" y="-387350"/>
            <a:ext cx="7993063" cy="2016125"/>
          </a:xfrm>
        </p:spPr>
        <p:txBody>
          <a:bodyPr/>
          <a:lstStyle/>
          <a:p>
            <a:pPr eaLnBrk="1" hangingPunct="1"/>
            <a:br>
              <a:rPr lang="el-GR" sz="3200"/>
            </a:br>
            <a:br>
              <a:rPr lang="el-GR" sz="3200"/>
            </a:br>
            <a:r>
              <a:rPr lang="el-GR" sz="3200">
                <a:solidFill>
                  <a:srgbClr val="FF0000"/>
                </a:solidFill>
              </a:rPr>
              <a:t>Η φιλία στην εφηβεία </a:t>
            </a:r>
            <a:br>
              <a:rPr lang="el-GR" sz="3200"/>
            </a:br>
            <a:br>
              <a:rPr lang="el-GR" sz="3200"/>
            </a:br>
            <a:endParaRPr lang="el-GR" sz="3200"/>
          </a:p>
        </p:txBody>
      </p:sp>
      <p:sp>
        <p:nvSpPr>
          <p:cNvPr id="5123" name="2 - Θέση περιεχομένου"/>
          <p:cNvSpPr>
            <a:spLocks noGrp="1"/>
          </p:cNvSpPr>
          <p:nvPr>
            <p:ph idx="1"/>
          </p:nvPr>
        </p:nvSpPr>
        <p:spPr>
          <a:xfrm>
            <a:off x="457200" y="692150"/>
            <a:ext cx="8229600" cy="6165850"/>
          </a:xfrm>
        </p:spPr>
        <p:txBody>
          <a:bodyPr/>
          <a:lstStyle/>
          <a:p>
            <a:pPr algn="just" eaLnBrk="1" hangingPunct="1">
              <a:lnSpc>
                <a:spcPct val="150000"/>
              </a:lnSpc>
            </a:pPr>
            <a:endParaRPr lang="el-GR" sz="1000"/>
          </a:p>
          <a:p>
            <a:pPr algn="just" eaLnBrk="1" hangingPunct="1">
              <a:lnSpc>
                <a:spcPct val="150000"/>
              </a:lnSpc>
            </a:pPr>
            <a:r>
              <a:rPr lang="el-GR" sz="2200"/>
              <a:t>Η ανάγκη για φιλία ξεκινάει από την ηλικία των δύο ετών</a:t>
            </a:r>
          </a:p>
          <a:p>
            <a:pPr algn="just" eaLnBrk="1" hangingPunct="1">
              <a:lnSpc>
                <a:spcPct val="150000"/>
              </a:lnSpc>
            </a:pPr>
            <a:endParaRPr lang="el-GR" sz="800"/>
          </a:p>
          <a:p>
            <a:pPr algn="just" eaLnBrk="1" hangingPunct="1">
              <a:lnSpc>
                <a:spcPct val="150000"/>
              </a:lnSpc>
            </a:pPr>
            <a:r>
              <a:rPr lang="el-GR" sz="2200"/>
              <a:t>Οι φίλοι είναι πολύ σημαντικά πρόσωπα κατά την εφηβεία.</a:t>
            </a:r>
          </a:p>
          <a:p>
            <a:pPr algn="just" eaLnBrk="1" hangingPunct="1">
              <a:lnSpc>
                <a:spcPct val="150000"/>
              </a:lnSpc>
            </a:pPr>
            <a:endParaRPr lang="el-GR" sz="800"/>
          </a:p>
          <a:p>
            <a:pPr algn="just" eaLnBrk="1" hangingPunct="1">
              <a:lnSpc>
                <a:spcPct val="150000"/>
              </a:lnSpc>
            </a:pPr>
            <a:r>
              <a:rPr lang="el-GR" sz="2200"/>
              <a:t>Για πολλούς εφήβους ο κολλητός και η κολλητή είναι οι επιστήθιοι φίλοι τους που τους εμπιστεύονται τα πάντα.</a:t>
            </a:r>
          </a:p>
          <a:p>
            <a:pPr algn="just" eaLnBrk="1" hangingPunct="1">
              <a:lnSpc>
                <a:spcPct val="150000"/>
              </a:lnSpc>
            </a:pPr>
            <a:endParaRPr lang="el-GR" sz="2200"/>
          </a:p>
        </p:txBody>
      </p:sp>
      <p:pic>
        <p:nvPicPr>
          <p:cNvPr id="5124" name="Picture 2" descr="oi-filoi-stin-efiveia-giati-einai-toso-simantikoi"/>
          <p:cNvPicPr>
            <a:picLocks noChangeAspect="1" noChangeArrowheads="1"/>
          </p:cNvPicPr>
          <p:nvPr/>
        </p:nvPicPr>
        <p:blipFill>
          <a:blip r:embed="rId2" cstate="print"/>
          <a:srcRect/>
          <a:stretch>
            <a:fillRect/>
          </a:stretch>
        </p:blipFill>
        <p:spPr bwMode="auto">
          <a:xfrm>
            <a:off x="4140200" y="4076700"/>
            <a:ext cx="4248150" cy="2409825"/>
          </a:xfrm>
          <a:prstGeom prst="rect">
            <a:avLst/>
          </a:prstGeom>
          <a:noFill/>
          <a:ln w="9525">
            <a:noFill/>
            <a:miter lim="800000"/>
            <a:headEnd/>
            <a:tailEnd/>
          </a:ln>
        </p:spPr>
      </p:pic>
      <p:sp>
        <p:nvSpPr>
          <p:cNvPr id="5125" name="4 - Ορθογώνιο"/>
          <p:cNvSpPr>
            <a:spLocks noChangeArrowheads="1"/>
          </p:cNvSpPr>
          <p:nvPr/>
        </p:nvSpPr>
        <p:spPr bwMode="auto">
          <a:xfrm>
            <a:off x="4500563" y="6524625"/>
            <a:ext cx="4248150" cy="277813"/>
          </a:xfrm>
          <a:prstGeom prst="rect">
            <a:avLst/>
          </a:prstGeom>
          <a:noFill/>
          <a:ln w="9525">
            <a:noFill/>
            <a:miter lim="800000"/>
            <a:headEnd/>
            <a:tailEnd/>
          </a:ln>
        </p:spPr>
        <p:txBody>
          <a:bodyPr>
            <a:spAutoFit/>
          </a:bodyPr>
          <a:lstStyle/>
          <a:p>
            <a:r>
              <a:rPr lang="en-GB" sz="1200" u="none">
                <a:latin typeface="Calibri" pitchFamily="34" charset="0"/>
              </a:rPr>
              <a:t>http://efiveia.gr/oi-filoi-stin-efiveia-giati-einai-toso-simantikoi/</a:t>
            </a:r>
            <a:endParaRPr lang="el-GR" sz="1200" u="none">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002588" cy="706437"/>
          </a:xfrm>
        </p:spPr>
        <p:txBody>
          <a:bodyPr rtlCol="0">
            <a:normAutofit fontScale="90000"/>
          </a:bodyPr>
          <a:lstStyle/>
          <a:p>
            <a:pPr eaLnBrk="1" fontAlgn="auto" hangingPunct="1">
              <a:spcAft>
                <a:spcPts val="0"/>
              </a:spcAft>
              <a:defRPr/>
            </a:pPr>
            <a:r>
              <a:rPr lang="el-GR" sz="3600" dirty="0">
                <a:solidFill>
                  <a:srgbClr val="FF0000"/>
                </a:solidFill>
              </a:rPr>
              <a:t>Τι είναι φίλος/η</a:t>
            </a:r>
            <a:br>
              <a:rPr lang="el-GR" sz="2800" dirty="0"/>
            </a:br>
            <a:r>
              <a:rPr lang="el-GR" sz="2000" dirty="0"/>
              <a:t>(Απαντήσεις παιδιών Β’ Γυμνασίου)</a:t>
            </a:r>
          </a:p>
        </p:txBody>
      </p:sp>
      <p:sp>
        <p:nvSpPr>
          <p:cNvPr id="3" name="2 - Θέση περιεχομένου"/>
          <p:cNvSpPr>
            <a:spLocks noGrp="1"/>
          </p:cNvSpPr>
          <p:nvPr>
            <p:ph idx="1"/>
          </p:nvPr>
        </p:nvSpPr>
        <p:spPr>
          <a:xfrm>
            <a:off x="323850" y="1125538"/>
            <a:ext cx="8362950" cy="6048375"/>
          </a:xfrm>
        </p:spPr>
        <p:txBody>
          <a:bodyPr rtlCol="0">
            <a:normAutofit fontScale="77500" lnSpcReduction="20000"/>
          </a:bodyPr>
          <a:lstStyle/>
          <a:p>
            <a:pPr eaLnBrk="1" fontAlgn="auto" hangingPunct="1">
              <a:spcAft>
                <a:spcPts val="0"/>
              </a:spcAft>
              <a:buFont typeface="Arial" charset="0"/>
              <a:buNone/>
              <a:defRPr/>
            </a:pPr>
            <a:r>
              <a:rPr lang="el-GR" sz="2600" u="sng" dirty="0"/>
              <a:t>Κάποιος/α </a:t>
            </a:r>
            <a:r>
              <a:rPr lang="el-GR" sz="2600" dirty="0"/>
              <a:t>: </a:t>
            </a:r>
          </a:p>
          <a:p>
            <a:pPr eaLnBrk="1" fontAlgn="auto" hangingPunct="1">
              <a:spcAft>
                <a:spcPts val="0"/>
              </a:spcAft>
              <a:buFont typeface="Arial" pitchFamily="34" charset="0"/>
              <a:buChar char="•"/>
              <a:defRPr/>
            </a:pPr>
            <a:r>
              <a:rPr lang="el-GR" sz="2600" dirty="0"/>
              <a:t>που σ’ αγαπάει</a:t>
            </a:r>
          </a:p>
          <a:p>
            <a:pPr eaLnBrk="1" fontAlgn="auto" hangingPunct="1">
              <a:spcAft>
                <a:spcPts val="0"/>
              </a:spcAft>
              <a:buFont typeface="Arial" pitchFamily="34" charset="0"/>
              <a:buChar char="•"/>
              <a:defRPr/>
            </a:pPr>
            <a:r>
              <a:rPr lang="el-GR" sz="2600" dirty="0"/>
              <a:t>που σε νοιάζεται</a:t>
            </a:r>
          </a:p>
          <a:p>
            <a:pPr eaLnBrk="1" fontAlgn="auto" hangingPunct="1">
              <a:spcAft>
                <a:spcPts val="0"/>
              </a:spcAft>
              <a:buFont typeface="Arial" pitchFamily="34" charset="0"/>
              <a:buChar char="•"/>
              <a:defRPr/>
            </a:pPr>
            <a:r>
              <a:rPr lang="el-GR" sz="2600" dirty="0"/>
              <a:t>που εμπιστεύεσαι</a:t>
            </a:r>
          </a:p>
          <a:p>
            <a:pPr eaLnBrk="1" fontAlgn="auto" hangingPunct="1">
              <a:spcAft>
                <a:spcPts val="0"/>
              </a:spcAft>
              <a:buFont typeface="Arial" pitchFamily="34" charset="0"/>
              <a:buChar char="•"/>
              <a:defRPr/>
            </a:pPr>
            <a:r>
              <a:rPr lang="el-GR" sz="2600" dirty="0"/>
              <a:t>που σε στηρίζει</a:t>
            </a:r>
          </a:p>
          <a:p>
            <a:pPr eaLnBrk="1" fontAlgn="auto" hangingPunct="1">
              <a:spcAft>
                <a:spcPts val="0"/>
              </a:spcAft>
              <a:buFont typeface="Arial" pitchFamily="34" charset="0"/>
              <a:buChar char="•"/>
              <a:defRPr/>
            </a:pPr>
            <a:r>
              <a:rPr lang="el-GR" sz="2600" dirty="0"/>
              <a:t>που σας αρέσουν τα ίδια πράγματα</a:t>
            </a:r>
          </a:p>
          <a:p>
            <a:pPr eaLnBrk="1" fontAlgn="auto" hangingPunct="1">
              <a:spcAft>
                <a:spcPts val="0"/>
              </a:spcAft>
              <a:buFont typeface="Arial" pitchFamily="34" charset="0"/>
              <a:buChar char="•"/>
              <a:defRPr/>
            </a:pPr>
            <a:r>
              <a:rPr lang="el-GR" sz="2600" dirty="0"/>
              <a:t>που του δίνεις/σου δίνει συμβουλές</a:t>
            </a:r>
          </a:p>
          <a:p>
            <a:pPr eaLnBrk="1" fontAlgn="auto" hangingPunct="1">
              <a:spcAft>
                <a:spcPts val="0"/>
              </a:spcAft>
              <a:buFont typeface="Arial" pitchFamily="34" charset="0"/>
              <a:buChar char="•"/>
              <a:defRPr/>
            </a:pPr>
            <a:r>
              <a:rPr lang="el-GR" sz="2600" dirty="0"/>
              <a:t>που σε ακούει</a:t>
            </a:r>
          </a:p>
          <a:p>
            <a:pPr eaLnBrk="1" fontAlgn="auto" hangingPunct="1">
              <a:spcAft>
                <a:spcPts val="0"/>
              </a:spcAft>
              <a:buFont typeface="Arial" pitchFamily="34" charset="0"/>
              <a:buChar char="•"/>
              <a:defRPr/>
            </a:pPr>
            <a:r>
              <a:rPr lang="el-GR" sz="2600" dirty="0"/>
              <a:t>που εκτιμά τη βοήθεια σου</a:t>
            </a:r>
          </a:p>
          <a:p>
            <a:pPr eaLnBrk="1" fontAlgn="auto" hangingPunct="1">
              <a:spcAft>
                <a:spcPts val="0"/>
              </a:spcAft>
              <a:buFont typeface="Arial" pitchFamily="34" charset="0"/>
              <a:buChar char="•"/>
              <a:defRPr/>
            </a:pPr>
            <a:r>
              <a:rPr lang="el-GR" sz="2600" dirty="0"/>
              <a:t>που γελάτε μαζί</a:t>
            </a:r>
          </a:p>
          <a:p>
            <a:pPr eaLnBrk="1" fontAlgn="auto" hangingPunct="1">
              <a:spcAft>
                <a:spcPts val="0"/>
              </a:spcAft>
              <a:buFont typeface="Arial" pitchFamily="34" charset="0"/>
              <a:buChar char="•"/>
              <a:defRPr/>
            </a:pPr>
            <a:r>
              <a:rPr lang="el-GR" sz="2600" dirty="0"/>
              <a:t>που σου λέει την αλήθεια</a:t>
            </a:r>
          </a:p>
          <a:p>
            <a:pPr eaLnBrk="1" fontAlgn="auto" hangingPunct="1">
              <a:spcAft>
                <a:spcPts val="0"/>
              </a:spcAft>
              <a:buFont typeface="Arial" pitchFamily="34" charset="0"/>
              <a:buChar char="•"/>
              <a:defRPr/>
            </a:pPr>
            <a:r>
              <a:rPr lang="el-GR" sz="2600" dirty="0"/>
              <a:t>που πιστεύει σε σένα</a:t>
            </a:r>
          </a:p>
          <a:p>
            <a:pPr eaLnBrk="1" fontAlgn="auto" hangingPunct="1">
              <a:spcAft>
                <a:spcPts val="0"/>
              </a:spcAft>
              <a:buFont typeface="Arial" pitchFamily="34" charset="0"/>
              <a:buChar char="•"/>
              <a:defRPr/>
            </a:pPr>
            <a:r>
              <a:rPr lang="el-GR" sz="2600" dirty="0"/>
              <a:t>που δεν ζηλεύει</a:t>
            </a:r>
          </a:p>
          <a:p>
            <a:pPr eaLnBrk="1" fontAlgn="auto" hangingPunct="1">
              <a:spcAft>
                <a:spcPts val="0"/>
              </a:spcAft>
              <a:buFont typeface="Arial" pitchFamily="34" charset="0"/>
              <a:buChar char="•"/>
              <a:defRPr/>
            </a:pPr>
            <a:r>
              <a:rPr lang="el-GR" sz="2600" dirty="0"/>
              <a:t>που σε κάνει να νιώθεις καλά με τον εαυτό σου</a:t>
            </a:r>
          </a:p>
          <a:p>
            <a:pPr eaLnBrk="1" fontAlgn="auto" hangingPunct="1">
              <a:spcAft>
                <a:spcPts val="0"/>
              </a:spcAft>
              <a:buFont typeface="Arial" pitchFamily="34" charset="0"/>
              <a:buChar char="•"/>
              <a:defRPr/>
            </a:pPr>
            <a:r>
              <a:rPr lang="el-GR" sz="2600" dirty="0"/>
              <a:t>που κρατάει μυστικά</a:t>
            </a:r>
          </a:p>
          <a:p>
            <a:pPr eaLnBrk="1" fontAlgn="auto" hangingPunct="1">
              <a:spcAft>
                <a:spcPts val="0"/>
              </a:spcAft>
              <a:buFont typeface="Arial" pitchFamily="34" charset="0"/>
              <a:buChar char="•"/>
              <a:defRPr/>
            </a:pPr>
            <a:r>
              <a:rPr lang="el-GR" sz="2600" dirty="0"/>
              <a:t>που η παρέα μαζί του σε κάνει καλύτερο άνθρωπο</a:t>
            </a:r>
          </a:p>
          <a:p>
            <a:pPr eaLnBrk="1" fontAlgn="auto" hangingPunct="1">
              <a:spcAft>
                <a:spcPts val="0"/>
              </a:spcAft>
              <a:buFont typeface="Arial" pitchFamily="34" charset="0"/>
              <a:buChar char="•"/>
              <a:defRPr/>
            </a:pPr>
            <a:r>
              <a:rPr lang="el-GR" sz="2600" dirty="0"/>
              <a:t>κλπ</a:t>
            </a:r>
            <a:r>
              <a:rPr lang="en-GB" sz="2600" dirty="0"/>
              <a:t> </a:t>
            </a:r>
            <a:endParaRPr lang="el-GR" sz="2600" dirty="0"/>
          </a:p>
          <a:p>
            <a:pPr eaLnBrk="1" fontAlgn="auto" hangingPunct="1">
              <a:spcAft>
                <a:spcPts val="0"/>
              </a:spcAft>
              <a:buFont typeface="Arial" pitchFamily="34" charset="0"/>
              <a:buNone/>
              <a:defRPr/>
            </a:pPr>
            <a:endParaRPr lang="el-GR" sz="1500" dirty="0"/>
          </a:p>
          <a:p>
            <a:pPr eaLnBrk="1" fontAlgn="auto" hangingPunct="1">
              <a:spcAft>
                <a:spcPts val="0"/>
              </a:spcAft>
              <a:buFont typeface="Arial" pitchFamily="34" charset="0"/>
              <a:buNone/>
              <a:defRPr/>
            </a:pPr>
            <a:r>
              <a:rPr lang="el-GR" sz="1500" dirty="0"/>
              <a:t>ΦΩΤΟ:</a:t>
            </a:r>
            <a:r>
              <a:rPr lang="el-GR" sz="2400" dirty="0"/>
              <a:t> </a:t>
            </a:r>
            <a:r>
              <a:rPr lang="en-GB" sz="1400" dirty="0"/>
              <a:t>http://www.psychotherapeia.net.gr/articles-psyxologoi-marousi-psyxotherapeftes-marousi/efhveia/61-efhvos-kai-filia</a:t>
            </a:r>
            <a:endParaRPr lang="el-GR" sz="1400" dirty="0"/>
          </a:p>
          <a:p>
            <a:pPr eaLnBrk="1" fontAlgn="auto" hangingPunct="1">
              <a:spcAft>
                <a:spcPts val="0"/>
              </a:spcAft>
              <a:buFont typeface="Arial" pitchFamily="34" charset="0"/>
              <a:buChar char="•"/>
              <a:defRPr/>
            </a:pPr>
            <a:endParaRPr lang="el-GR" sz="2400" dirty="0"/>
          </a:p>
          <a:p>
            <a:pPr eaLnBrk="1" fontAlgn="auto" hangingPunct="1">
              <a:spcAft>
                <a:spcPts val="0"/>
              </a:spcAft>
              <a:buFont typeface="Arial" pitchFamily="34" charset="0"/>
              <a:buChar char="•"/>
              <a:defRPr/>
            </a:pPr>
            <a:endParaRPr lang="el-GR" sz="2400" dirty="0"/>
          </a:p>
          <a:p>
            <a:pPr eaLnBrk="1" fontAlgn="auto" hangingPunct="1">
              <a:spcAft>
                <a:spcPts val="0"/>
              </a:spcAft>
              <a:buFont typeface="Arial" pitchFamily="34" charset="0"/>
              <a:buChar char="•"/>
              <a:defRPr/>
            </a:pPr>
            <a:endParaRPr lang="el-GR" sz="2400" dirty="0"/>
          </a:p>
        </p:txBody>
      </p:sp>
      <p:pic>
        <p:nvPicPr>
          <p:cNvPr id="6148" name="Picture 2" descr="http://www.psychotherapeia.net.gr/images/puberty_friendship7.jpg"/>
          <p:cNvPicPr>
            <a:picLocks noChangeAspect="1" noChangeArrowheads="1"/>
          </p:cNvPicPr>
          <p:nvPr/>
        </p:nvPicPr>
        <p:blipFill>
          <a:blip r:embed="rId2" cstate="print"/>
          <a:srcRect/>
          <a:stretch>
            <a:fillRect/>
          </a:stretch>
        </p:blipFill>
        <p:spPr bwMode="auto">
          <a:xfrm>
            <a:off x="5724525" y="1700213"/>
            <a:ext cx="3132138" cy="3009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Horizontal)">
                                      <p:cBhvr>
                                        <p:cTn id="7" dur="2000"/>
                                        <p:tgtEl>
                                          <p:spTgt spid="3">
                                            <p:txEl>
                                              <p:pRg st="1" end="1"/>
                                            </p:txEl>
                                          </p:spTgt>
                                        </p:tgtEl>
                                      </p:cBhvr>
                                    </p:animEffect>
                                  </p:childTnLst>
                                </p:cTn>
                              </p:par>
                            </p:childTnLst>
                          </p:cTn>
                        </p:par>
                        <p:par>
                          <p:cTn id="8" fill="hold">
                            <p:stCondLst>
                              <p:cond delay="2000"/>
                            </p:stCondLst>
                            <p:childTnLst>
                              <p:par>
                                <p:cTn id="9" presetID="16" presetClass="entr" presetSubtype="2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Horizontal)">
                                      <p:cBhvr>
                                        <p:cTn id="11" dur="2000"/>
                                        <p:tgtEl>
                                          <p:spTgt spid="3">
                                            <p:txEl>
                                              <p:pRg st="2" end="2"/>
                                            </p:txEl>
                                          </p:spTgt>
                                        </p:tgtEl>
                                      </p:cBhvr>
                                    </p:animEffect>
                                  </p:childTnLst>
                                </p:cTn>
                              </p:par>
                            </p:childTnLst>
                          </p:cTn>
                        </p:par>
                        <p:par>
                          <p:cTn id="12" fill="hold">
                            <p:stCondLst>
                              <p:cond delay="4000"/>
                            </p:stCondLst>
                            <p:childTnLst>
                              <p:par>
                                <p:cTn id="13" presetID="16" presetClass="entr" presetSubtype="26"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Horizontal)">
                                      <p:cBhvr>
                                        <p:cTn id="15" dur="2000"/>
                                        <p:tgtEl>
                                          <p:spTgt spid="3">
                                            <p:txEl>
                                              <p:pRg st="3" end="3"/>
                                            </p:txEl>
                                          </p:spTgt>
                                        </p:tgtEl>
                                      </p:cBhvr>
                                    </p:animEffect>
                                  </p:childTnLst>
                                </p:cTn>
                              </p:par>
                            </p:childTnLst>
                          </p:cTn>
                        </p:par>
                        <p:par>
                          <p:cTn id="16" fill="hold">
                            <p:stCondLst>
                              <p:cond delay="6000"/>
                            </p:stCondLst>
                            <p:childTnLst>
                              <p:par>
                                <p:cTn id="17" presetID="16" presetClass="entr" presetSubtype="2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Horizontal)">
                                      <p:cBhvr>
                                        <p:cTn id="19" dur="2000"/>
                                        <p:tgtEl>
                                          <p:spTgt spid="3">
                                            <p:txEl>
                                              <p:pRg st="4" end="4"/>
                                            </p:txEl>
                                          </p:spTgt>
                                        </p:tgtEl>
                                      </p:cBhvr>
                                    </p:animEffect>
                                  </p:childTnLst>
                                </p:cTn>
                              </p:par>
                            </p:childTnLst>
                          </p:cTn>
                        </p:par>
                        <p:par>
                          <p:cTn id="20" fill="hold">
                            <p:stCondLst>
                              <p:cond delay="8000"/>
                            </p:stCondLst>
                            <p:childTnLst>
                              <p:par>
                                <p:cTn id="21" presetID="16" presetClass="entr" presetSubtype="26"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Horizontal)">
                                      <p:cBhvr>
                                        <p:cTn id="23" dur="2000"/>
                                        <p:tgtEl>
                                          <p:spTgt spid="3">
                                            <p:txEl>
                                              <p:pRg st="5" end="5"/>
                                            </p:txEl>
                                          </p:spTgt>
                                        </p:tgtEl>
                                      </p:cBhvr>
                                    </p:animEffect>
                                  </p:childTnLst>
                                </p:cTn>
                              </p:par>
                            </p:childTnLst>
                          </p:cTn>
                        </p:par>
                        <p:par>
                          <p:cTn id="24" fill="hold">
                            <p:stCondLst>
                              <p:cond delay="10000"/>
                            </p:stCondLst>
                            <p:childTnLst>
                              <p:par>
                                <p:cTn id="25" presetID="16" presetClass="entr" presetSubtype="26"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Horizontal)">
                                      <p:cBhvr>
                                        <p:cTn id="27" dur="2000"/>
                                        <p:tgtEl>
                                          <p:spTgt spid="3">
                                            <p:txEl>
                                              <p:pRg st="6" end="6"/>
                                            </p:txEl>
                                          </p:spTgt>
                                        </p:tgtEl>
                                      </p:cBhvr>
                                    </p:animEffect>
                                  </p:childTnLst>
                                </p:cTn>
                              </p:par>
                            </p:childTnLst>
                          </p:cTn>
                        </p:par>
                        <p:par>
                          <p:cTn id="28" fill="hold">
                            <p:stCondLst>
                              <p:cond delay="12000"/>
                            </p:stCondLst>
                            <p:childTnLst>
                              <p:par>
                                <p:cTn id="29" presetID="16" presetClass="entr" presetSubtype="26"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Horizontal)">
                                      <p:cBhvr>
                                        <p:cTn id="31" dur="2000"/>
                                        <p:tgtEl>
                                          <p:spTgt spid="3">
                                            <p:txEl>
                                              <p:pRg st="7" end="7"/>
                                            </p:txEl>
                                          </p:spTgt>
                                        </p:tgtEl>
                                      </p:cBhvr>
                                    </p:animEffect>
                                  </p:childTnLst>
                                </p:cTn>
                              </p:par>
                            </p:childTnLst>
                          </p:cTn>
                        </p:par>
                        <p:par>
                          <p:cTn id="32" fill="hold">
                            <p:stCondLst>
                              <p:cond delay="14000"/>
                            </p:stCondLst>
                            <p:childTnLst>
                              <p:par>
                                <p:cTn id="33" presetID="16" presetClass="entr" presetSubtype="26" fill="hold"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Horizontal)">
                                      <p:cBhvr>
                                        <p:cTn id="35" dur="2000"/>
                                        <p:tgtEl>
                                          <p:spTgt spid="3">
                                            <p:txEl>
                                              <p:pRg st="8" end="8"/>
                                            </p:txEl>
                                          </p:spTgt>
                                        </p:tgtEl>
                                      </p:cBhvr>
                                    </p:animEffect>
                                  </p:childTnLst>
                                </p:cTn>
                              </p:par>
                            </p:childTnLst>
                          </p:cTn>
                        </p:par>
                        <p:par>
                          <p:cTn id="36" fill="hold">
                            <p:stCondLst>
                              <p:cond delay="16000"/>
                            </p:stCondLst>
                            <p:childTnLst>
                              <p:par>
                                <p:cTn id="37" presetID="16" presetClass="entr" presetSubtype="26" fill="hold"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arn(inHorizontal)">
                                      <p:cBhvr>
                                        <p:cTn id="39" dur="2000"/>
                                        <p:tgtEl>
                                          <p:spTgt spid="3">
                                            <p:txEl>
                                              <p:pRg st="9" end="9"/>
                                            </p:txEl>
                                          </p:spTgt>
                                        </p:tgtEl>
                                      </p:cBhvr>
                                    </p:animEffect>
                                  </p:childTnLst>
                                </p:cTn>
                              </p:par>
                            </p:childTnLst>
                          </p:cTn>
                        </p:par>
                        <p:par>
                          <p:cTn id="40" fill="hold">
                            <p:stCondLst>
                              <p:cond delay="18000"/>
                            </p:stCondLst>
                            <p:childTnLst>
                              <p:par>
                                <p:cTn id="41" presetID="16" presetClass="entr" presetSubtype="26" fill="hold"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arn(inHorizontal)">
                                      <p:cBhvr>
                                        <p:cTn id="43" dur="2000"/>
                                        <p:tgtEl>
                                          <p:spTgt spid="3">
                                            <p:txEl>
                                              <p:pRg st="10" end="10"/>
                                            </p:txEl>
                                          </p:spTgt>
                                        </p:tgtEl>
                                      </p:cBhvr>
                                    </p:animEffect>
                                  </p:childTnLst>
                                </p:cTn>
                              </p:par>
                            </p:childTnLst>
                          </p:cTn>
                        </p:par>
                        <p:par>
                          <p:cTn id="44" fill="hold">
                            <p:stCondLst>
                              <p:cond delay="20000"/>
                            </p:stCondLst>
                            <p:childTnLst>
                              <p:par>
                                <p:cTn id="45" presetID="16" presetClass="entr" presetSubtype="26" fill="hold" nodeType="after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barn(inHorizontal)">
                                      <p:cBhvr>
                                        <p:cTn id="47" dur="2000"/>
                                        <p:tgtEl>
                                          <p:spTgt spid="3">
                                            <p:txEl>
                                              <p:pRg st="11" end="11"/>
                                            </p:txEl>
                                          </p:spTgt>
                                        </p:tgtEl>
                                      </p:cBhvr>
                                    </p:animEffect>
                                  </p:childTnLst>
                                </p:cTn>
                              </p:par>
                            </p:childTnLst>
                          </p:cTn>
                        </p:par>
                        <p:par>
                          <p:cTn id="48" fill="hold">
                            <p:stCondLst>
                              <p:cond delay="22000"/>
                            </p:stCondLst>
                            <p:childTnLst>
                              <p:par>
                                <p:cTn id="49" presetID="16" presetClass="entr" presetSubtype="26" fill="hold" nodeType="after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barn(inHorizontal)">
                                      <p:cBhvr>
                                        <p:cTn id="51" dur="2000"/>
                                        <p:tgtEl>
                                          <p:spTgt spid="3">
                                            <p:txEl>
                                              <p:pRg st="12" end="12"/>
                                            </p:txEl>
                                          </p:spTgt>
                                        </p:tgtEl>
                                      </p:cBhvr>
                                    </p:animEffect>
                                  </p:childTnLst>
                                </p:cTn>
                              </p:par>
                            </p:childTnLst>
                          </p:cTn>
                        </p:par>
                        <p:par>
                          <p:cTn id="52" fill="hold">
                            <p:stCondLst>
                              <p:cond delay="24000"/>
                            </p:stCondLst>
                            <p:childTnLst>
                              <p:par>
                                <p:cTn id="53" presetID="16" presetClass="entr" presetSubtype="26" fill="hold" nodeType="after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Effect transition="in" filter="barn(inHorizontal)">
                                      <p:cBhvr>
                                        <p:cTn id="55" dur="2000"/>
                                        <p:tgtEl>
                                          <p:spTgt spid="3">
                                            <p:txEl>
                                              <p:pRg st="13" end="13"/>
                                            </p:txEl>
                                          </p:spTgt>
                                        </p:tgtEl>
                                      </p:cBhvr>
                                    </p:animEffect>
                                  </p:childTnLst>
                                </p:cTn>
                              </p:par>
                            </p:childTnLst>
                          </p:cTn>
                        </p:par>
                        <p:par>
                          <p:cTn id="56" fill="hold">
                            <p:stCondLst>
                              <p:cond delay="26000"/>
                            </p:stCondLst>
                            <p:childTnLst>
                              <p:par>
                                <p:cTn id="57" presetID="16" presetClass="entr" presetSubtype="26" fill="hold" nodeType="after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barn(inHorizontal)">
                                      <p:cBhvr>
                                        <p:cTn id="59" dur="2000"/>
                                        <p:tgtEl>
                                          <p:spTgt spid="3">
                                            <p:txEl>
                                              <p:pRg st="14" end="14"/>
                                            </p:txEl>
                                          </p:spTgt>
                                        </p:tgtEl>
                                      </p:cBhvr>
                                    </p:animEffect>
                                  </p:childTnLst>
                                </p:cTn>
                              </p:par>
                            </p:childTnLst>
                          </p:cTn>
                        </p:par>
                        <p:par>
                          <p:cTn id="60" fill="hold">
                            <p:stCondLst>
                              <p:cond delay="28000"/>
                            </p:stCondLst>
                            <p:childTnLst>
                              <p:par>
                                <p:cTn id="61" presetID="16" presetClass="entr" presetSubtype="26" fill="hold" nodeType="after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Effect transition="in" filter="barn(inHorizontal)">
                                      <p:cBhvr>
                                        <p:cTn id="63" dur="2000"/>
                                        <p:tgtEl>
                                          <p:spTgt spid="3">
                                            <p:txEl>
                                              <p:pRg st="15" end="15"/>
                                            </p:txEl>
                                          </p:spTgt>
                                        </p:tgtEl>
                                      </p:cBhvr>
                                    </p:animEffect>
                                  </p:childTnLst>
                                </p:cTn>
                              </p:par>
                            </p:childTnLst>
                          </p:cTn>
                        </p:par>
                        <p:par>
                          <p:cTn id="64" fill="hold">
                            <p:stCondLst>
                              <p:cond delay="30000"/>
                            </p:stCondLst>
                            <p:childTnLst>
                              <p:par>
                                <p:cTn id="65" presetID="16" presetClass="entr" presetSubtype="26" fill="hold" nodeType="after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animEffect transition="in" filter="barn(inHorizontal)">
                                      <p:cBhvr>
                                        <p:cTn id="67" dur="20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a:xfrm>
            <a:off x="457200" y="274638"/>
            <a:ext cx="8229600" cy="922337"/>
          </a:xfrm>
        </p:spPr>
        <p:txBody>
          <a:bodyPr/>
          <a:lstStyle/>
          <a:p>
            <a:pPr eaLnBrk="1" hangingPunct="1"/>
            <a:r>
              <a:rPr lang="el-GR" sz="3200">
                <a:solidFill>
                  <a:srgbClr val="FF0000"/>
                </a:solidFill>
              </a:rPr>
              <a:t>Εγώ και ο κολλητός μου</a:t>
            </a:r>
            <a:br>
              <a:rPr lang="el-GR" sz="2800">
                <a:solidFill>
                  <a:srgbClr val="FF0000"/>
                </a:solidFill>
              </a:rPr>
            </a:br>
            <a:r>
              <a:rPr lang="el-GR" sz="1800"/>
              <a:t>(Απαντά ο Γιάννης - Β’ Γυμνασίου)</a:t>
            </a:r>
          </a:p>
        </p:txBody>
      </p:sp>
      <p:sp>
        <p:nvSpPr>
          <p:cNvPr id="3" name="2 - Θέση περιεχομένου"/>
          <p:cNvSpPr>
            <a:spLocks noGrp="1"/>
          </p:cNvSpPr>
          <p:nvPr>
            <p:ph idx="1"/>
          </p:nvPr>
        </p:nvSpPr>
        <p:spPr>
          <a:xfrm>
            <a:off x="457200" y="1484313"/>
            <a:ext cx="8229600" cy="5040312"/>
          </a:xfrm>
        </p:spPr>
        <p:txBody>
          <a:bodyPr rtlCol="0">
            <a:normAutofit fontScale="92500" lnSpcReduction="10000"/>
          </a:bodyPr>
          <a:lstStyle/>
          <a:p>
            <a:pPr eaLnBrk="1" fontAlgn="auto" hangingPunct="1">
              <a:spcAft>
                <a:spcPts val="0"/>
              </a:spcAft>
              <a:buFont typeface="Arial" pitchFamily="34" charset="0"/>
              <a:buNone/>
              <a:defRPr/>
            </a:pPr>
            <a:r>
              <a:rPr lang="el-GR" sz="2000" dirty="0"/>
              <a:t>1. Τι μου αρέσει περισσότερο σ’ αυτόν</a:t>
            </a:r>
          </a:p>
          <a:p>
            <a:pPr eaLnBrk="1" fontAlgn="auto" hangingPunct="1">
              <a:spcAft>
                <a:spcPts val="0"/>
              </a:spcAft>
              <a:buFont typeface="Arial" pitchFamily="34" charset="0"/>
              <a:buChar char="•"/>
              <a:defRPr/>
            </a:pPr>
            <a:r>
              <a:rPr lang="el-GR" sz="2000" dirty="0"/>
              <a:t>Δεν μου κάνει κριτική </a:t>
            </a:r>
          </a:p>
          <a:p>
            <a:pPr eaLnBrk="1" fontAlgn="auto" hangingPunct="1">
              <a:spcAft>
                <a:spcPts val="0"/>
              </a:spcAft>
              <a:buFont typeface="Arial" pitchFamily="34" charset="0"/>
              <a:buChar char="•"/>
              <a:defRPr/>
            </a:pPr>
            <a:r>
              <a:rPr lang="el-GR" sz="2000" dirty="0"/>
              <a:t>Με στηρίζει όταν έχω προβλήματα</a:t>
            </a:r>
          </a:p>
          <a:p>
            <a:pPr eaLnBrk="1" fontAlgn="auto" hangingPunct="1">
              <a:spcAft>
                <a:spcPts val="0"/>
              </a:spcAft>
              <a:buFont typeface="Arial" pitchFamily="34" charset="0"/>
              <a:buChar char="•"/>
              <a:defRPr/>
            </a:pPr>
            <a:r>
              <a:rPr lang="el-GR" sz="2000" dirty="0"/>
              <a:t>Με καταλαβαίνει</a:t>
            </a:r>
          </a:p>
          <a:p>
            <a:pPr eaLnBrk="1" fontAlgn="auto" hangingPunct="1">
              <a:spcAft>
                <a:spcPts val="0"/>
              </a:spcAft>
              <a:buFont typeface="Arial" pitchFamily="34" charset="0"/>
              <a:buChar char="•"/>
              <a:defRPr/>
            </a:pPr>
            <a:endParaRPr lang="el-GR" sz="2000" dirty="0"/>
          </a:p>
          <a:p>
            <a:pPr eaLnBrk="1" fontAlgn="auto" hangingPunct="1">
              <a:spcAft>
                <a:spcPts val="0"/>
              </a:spcAft>
              <a:buFont typeface="Arial" pitchFamily="34" charset="0"/>
              <a:buNone/>
              <a:defRPr/>
            </a:pPr>
            <a:r>
              <a:rPr lang="el-GR" sz="2000" dirty="0"/>
              <a:t>2. Τι με ενοχλεί περισσότερο σ’ αυτόν</a:t>
            </a:r>
          </a:p>
          <a:p>
            <a:pPr eaLnBrk="1" fontAlgn="auto" hangingPunct="1">
              <a:spcAft>
                <a:spcPts val="0"/>
              </a:spcAft>
              <a:buFont typeface="Arial" pitchFamily="34" charset="0"/>
              <a:buChar char="•"/>
              <a:defRPr/>
            </a:pPr>
            <a:r>
              <a:rPr lang="el-GR" sz="2000" dirty="0"/>
              <a:t>Θέλει να νικάει συνέχεια στο ποδόσφαιρο</a:t>
            </a:r>
          </a:p>
          <a:p>
            <a:pPr eaLnBrk="1" fontAlgn="auto" hangingPunct="1">
              <a:spcAft>
                <a:spcPts val="0"/>
              </a:spcAft>
              <a:buFont typeface="Arial" pitchFamily="34" charset="0"/>
              <a:buChar char="•"/>
              <a:defRPr/>
            </a:pPr>
            <a:r>
              <a:rPr lang="el-GR" sz="2000" dirty="0"/>
              <a:t>Καμιά φορά βρίζει</a:t>
            </a:r>
          </a:p>
          <a:p>
            <a:pPr eaLnBrk="1" fontAlgn="auto" hangingPunct="1">
              <a:spcAft>
                <a:spcPts val="0"/>
              </a:spcAft>
              <a:buFont typeface="Arial" pitchFamily="34" charset="0"/>
              <a:buChar char="•"/>
              <a:defRPr/>
            </a:pPr>
            <a:r>
              <a:rPr lang="el-GR" sz="2000" dirty="0"/>
              <a:t>Ασχολείται πολύ ώρα με το κινητό του      </a:t>
            </a:r>
          </a:p>
          <a:p>
            <a:pPr eaLnBrk="1" fontAlgn="auto" hangingPunct="1">
              <a:spcAft>
                <a:spcPts val="0"/>
              </a:spcAft>
              <a:buFont typeface="Arial" pitchFamily="34" charset="0"/>
              <a:buNone/>
              <a:defRPr/>
            </a:pPr>
            <a:endParaRPr lang="el-GR" sz="2000" dirty="0"/>
          </a:p>
          <a:p>
            <a:pPr marL="457200" indent="-457200" eaLnBrk="1" fontAlgn="auto" hangingPunct="1">
              <a:spcAft>
                <a:spcPts val="0"/>
              </a:spcAft>
              <a:buFont typeface="Arial" pitchFamily="34" charset="0"/>
              <a:buNone/>
              <a:defRPr/>
            </a:pPr>
            <a:r>
              <a:rPr lang="el-GR" sz="2000" dirty="0"/>
              <a:t>3. Θα ήθελα να του ζητήσω:</a:t>
            </a:r>
          </a:p>
          <a:p>
            <a:pPr marL="457200" indent="-457200" eaLnBrk="1" fontAlgn="auto" hangingPunct="1">
              <a:spcAft>
                <a:spcPts val="0"/>
              </a:spcAft>
              <a:buFont typeface="Arial" pitchFamily="34" charset="0"/>
              <a:buChar char="•"/>
              <a:defRPr/>
            </a:pPr>
            <a:r>
              <a:rPr lang="el-GR" sz="2000" dirty="0"/>
              <a:t>Να παραμείνει κολλητός μου για πάντα </a:t>
            </a:r>
          </a:p>
          <a:p>
            <a:pPr marL="457200" indent="-457200" eaLnBrk="1" fontAlgn="auto" hangingPunct="1">
              <a:spcAft>
                <a:spcPts val="0"/>
              </a:spcAft>
              <a:buFont typeface="Arial" pitchFamily="34" charset="0"/>
              <a:buChar char="•"/>
              <a:defRPr/>
            </a:pPr>
            <a:r>
              <a:rPr lang="el-GR" sz="2000" dirty="0"/>
              <a:t>Να παίζουμε και μπάσκετ και όχι μόνο ποδόσφαιρο </a:t>
            </a:r>
          </a:p>
          <a:p>
            <a:pPr marL="457200" indent="-457200" eaLnBrk="1" fontAlgn="auto" hangingPunct="1">
              <a:spcAft>
                <a:spcPts val="0"/>
              </a:spcAft>
              <a:buFont typeface="Arial" pitchFamily="34" charset="0"/>
              <a:buChar char="•"/>
              <a:defRPr/>
            </a:pPr>
            <a:r>
              <a:rPr lang="el-GR" sz="2000" dirty="0"/>
              <a:t>Να μη μιλάει πολύ ώρα στο σχολείο με τα κορίτσια</a:t>
            </a:r>
          </a:p>
          <a:p>
            <a:pPr marL="457200" indent="-457200" eaLnBrk="1" fontAlgn="auto" hangingPunct="1">
              <a:spcAft>
                <a:spcPts val="0"/>
              </a:spcAft>
              <a:buFont typeface="Arial" pitchFamily="34" charset="0"/>
              <a:buNone/>
              <a:defRPr/>
            </a:pPr>
            <a:endParaRPr lang="en-US" sz="2000" dirty="0"/>
          </a:p>
          <a:p>
            <a:pPr marL="457200" indent="-457200" eaLnBrk="1" fontAlgn="auto" hangingPunct="1">
              <a:spcAft>
                <a:spcPts val="0"/>
              </a:spcAft>
              <a:buFont typeface="Arial" pitchFamily="34" charset="0"/>
              <a:buNone/>
              <a:defRPr/>
            </a:pPr>
            <a:r>
              <a:rPr lang="el-GR" sz="1300" dirty="0"/>
              <a:t>ΦΩΤΟ: </a:t>
            </a:r>
            <a:r>
              <a:rPr lang="en-US" sz="1300" dirty="0"/>
              <a:t>www.diakonima.gr</a:t>
            </a:r>
            <a:endParaRPr lang="el-GR" sz="1300" dirty="0"/>
          </a:p>
        </p:txBody>
      </p:sp>
      <p:pic>
        <p:nvPicPr>
          <p:cNvPr id="7172" name="Picture 2" descr="Αποτέλεσμα εικόνας για σχέσεις εφήβων με συνομηλίκους"/>
          <p:cNvPicPr>
            <a:picLocks noChangeAspect="1" noChangeArrowheads="1"/>
          </p:cNvPicPr>
          <p:nvPr/>
        </p:nvPicPr>
        <p:blipFill>
          <a:blip r:embed="rId2" cstate="print"/>
          <a:srcRect/>
          <a:stretch>
            <a:fillRect/>
          </a:stretch>
        </p:blipFill>
        <p:spPr bwMode="auto">
          <a:xfrm>
            <a:off x="5580063" y="1773238"/>
            <a:ext cx="3240087" cy="23764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3">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a:xfrm>
            <a:off x="457200" y="274638"/>
            <a:ext cx="8229600" cy="850900"/>
          </a:xfrm>
        </p:spPr>
        <p:txBody>
          <a:bodyPr/>
          <a:lstStyle/>
          <a:p>
            <a:pPr eaLnBrk="1" hangingPunct="1"/>
            <a:r>
              <a:rPr lang="el-GR" sz="3200">
                <a:solidFill>
                  <a:srgbClr val="FF0000"/>
                </a:solidFill>
              </a:rPr>
              <a:t>Εγώ και η κολλητή μου</a:t>
            </a:r>
            <a:br>
              <a:rPr lang="el-GR" sz="2800">
                <a:solidFill>
                  <a:srgbClr val="FF0000"/>
                </a:solidFill>
              </a:rPr>
            </a:br>
            <a:r>
              <a:rPr lang="el-GR" sz="2000"/>
              <a:t>(Απαντά η Βιβή – Β’ Γυμνασίου)</a:t>
            </a:r>
          </a:p>
        </p:txBody>
      </p:sp>
      <p:sp>
        <p:nvSpPr>
          <p:cNvPr id="3" name="2 - Θέση περιεχομένου"/>
          <p:cNvSpPr>
            <a:spLocks noGrp="1"/>
          </p:cNvSpPr>
          <p:nvPr>
            <p:ph idx="1"/>
          </p:nvPr>
        </p:nvSpPr>
        <p:spPr>
          <a:xfrm>
            <a:off x="457200" y="1484313"/>
            <a:ext cx="8686800" cy="5373687"/>
          </a:xfrm>
        </p:spPr>
        <p:txBody>
          <a:bodyPr rtlCol="0">
            <a:normAutofit fontScale="92500" lnSpcReduction="10000"/>
          </a:bodyPr>
          <a:lstStyle/>
          <a:p>
            <a:pPr marL="457200" indent="-457200" eaLnBrk="1" fontAlgn="auto" hangingPunct="1">
              <a:spcAft>
                <a:spcPts val="0"/>
              </a:spcAft>
              <a:buFont typeface="Arial" pitchFamily="34" charset="0"/>
              <a:buAutoNum type="arabicPeriod"/>
              <a:defRPr/>
            </a:pPr>
            <a:r>
              <a:rPr lang="el-GR" sz="2200" dirty="0"/>
              <a:t>Τι μου αρέσει περισσότερο σ’ αυτήν</a:t>
            </a:r>
          </a:p>
          <a:p>
            <a:pPr marL="457200" indent="-457200" eaLnBrk="1" fontAlgn="auto" hangingPunct="1">
              <a:spcAft>
                <a:spcPts val="0"/>
              </a:spcAft>
              <a:buFont typeface="Arial" pitchFamily="34" charset="0"/>
              <a:buChar char="•"/>
              <a:defRPr/>
            </a:pPr>
            <a:r>
              <a:rPr lang="el-GR" sz="2200" dirty="0"/>
              <a:t>Το ότι είναι πάντα δίπλα μου</a:t>
            </a:r>
          </a:p>
          <a:p>
            <a:pPr marL="457200" indent="-457200" eaLnBrk="1" fontAlgn="auto" hangingPunct="1">
              <a:spcAft>
                <a:spcPts val="0"/>
              </a:spcAft>
              <a:buFont typeface="Arial" pitchFamily="34" charset="0"/>
              <a:buChar char="•"/>
              <a:defRPr/>
            </a:pPr>
            <a:r>
              <a:rPr lang="el-GR" sz="2200" dirty="0"/>
              <a:t>Λέει πάντα την αλήθεια (τουλάχιστον σε μένα)</a:t>
            </a:r>
          </a:p>
          <a:p>
            <a:pPr marL="457200" indent="-457200" eaLnBrk="1" fontAlgn="auto" hangingPunct="1">
              <a:spcAft>
                <a:spcPts val="0"/>
              </a:spcAft>
              <a:buFont typeface="Arial" pitchFamily="34" charset="0"/>
              <a:buChar char="•"/>
              <a:defRPr/>
            </a:pPr>
            <a:r>
              <a:rPr lang="el-GR" sz="2200" dirty="0"/>
              <a:t>Της αρέσει να γυμνάζεται</a:t>
            </a:r>
          </a:p>
          <a:p>
            <a:pPr marL="457200" indent="-457200" eaLnBrk="1" fontAlgn="auto" hangingPunct="1">
              <a:spcAft>
                <a:spcPts val="0"/>
              </a:spcAft>
              <a:buFont typeface="Arial" pitchFamily="34" charset="0"/>
              <a:buChar char="•"/>
              <a:defRPr/>
            </a:pPr>
            <a:endParaRPr lang="el-GR" sz="2200" dirty="0"/>
          </a:p>
          <a:p>
            <a:pPr marL="457200" indent="-457200" eaLnBrk="1" fontAlgn="auto" hangingPunct="1">
              <a:spcAft>
                <a:spcPts val="0"/>
              </a:spcAft>
              <a:buFont typeface="Arial" pitchFamily="34" charset="0"/>
              <a:buNone/>
              <a:defRPr/>
            </a:pPr>
            <a:r>
              <a:rPr lang="el-GR" sz="2200" dirty="0"/>
              <a:t>2. Τι με ενοχλεί περισσότερο σ’ αυτήν</a:t>
            </a:r>
          </a:p>
          <a:p>
            <a:pPr marL="457200" indent="-457200" eaLnBrk="1" fontAlgn="auto" hangingPunct="1">
              <a:spcAft>
                <a:spcPts val="0"/>
              </a:spcAft>
              <a:buFont typeface="Arial" pitchFamily="34" charset="0"/>
              <a:buChar char="•"/>
              <a:defRPr/>
            </a:pPr>
            <a:r>
              <a:rPr lang="el-GR" sz="2200" dirty="0"/>
              <a:t>Το ότι τρώει τα νύχια της</a:t>
            </a:r>
          </a:p>
          <a:p>
            <a:pPr marL="457200" indent="-457200" eaLnBrk="1" fontAlgn="auto" hangingPunct="1">
              <a:spcAft>
                <a:spcPts val="0"/>
              </a:spcAft>
              <a:buFont typeface="Arial" pitchFamily="34" charset="0"/>
              <a:buChar char="•"/>
              <a:defRPr/>
            </a:pPr>
            <a:r>
              <a:rPr lang="el-GR" sz="2200" dirty="0"/>
              <a:t>Κάνει συνεχώς δίαιτα</a:t>
            </a:r>
          </a:p>
          <a:p>
            <a:pPr marL="457200" indent="-457200" eaLnBrk="1" fontAlgn="auto" hangingPunct="1">
              <a:spcAft>
                <a:spcPts val="0"/>
              </a:spcAft>
              <a:buFont typeface="Arial" pitchFamily="34" charset="0"/>
              <a:buChar char="•"/>
              <a:defRPr/>
            </a:pPr>
            <a:r>
              <a:rPr lang="el-GR" sz="2200" dirty="0"/>
              <a:t>Τσακώνεται συχνά</a:t>
            </a:r>
          </a:p>
          <a:p>
            <a:pPr marL="457200" indent="-457200" eaLnBrk="1" fontAlgn="auto" hangingPunct="1">
              <a:spcAft>
                <a:spcPts val="0"/>
              </a:spcAft>
              <a:buFont typeface="Arial" pitchFamily="34" charset="0"/>
              <a:buNone/>
              <a:defRPr/>
            </a:pPr>
            <a:endParaRPr lang="el-GR" sz="2400" dirty="0"/>
          </a:p>
          <a:p>
            <a:pPr marL="457200" indent="-457200" eaLnBrk="1" fontAlgn="auto" hangingPunct="1">
              <a:spcAft>
                <a:spcPts val="0"/>
              </a:spcAft>
              <a:buFont typeface="Arial" pitchFamily="34" charset="0"/>
              <a:buNone/>
              <a:defRPr/>
            </a:pPr>
            <a:r>
              <a:rPr lang="el-GR" sz="2200" dirty="0"/>
              <a:t>3. Θα ήθελα να της ζητήσω:</a:t>
            </a:r>
          </a:p>
          <a:p>
            <a:pPr marL="457200" indent="-457200" eaLnBrk="1" fontAlgn="auto" hangingPunct="1">
              <a:spcAft>
                <a:spcPts val="0"/>
              </a:spcAft>
              <a:buFont typeface="Arial" pitchFamily="34" charset="0"/>
              <a:buChar char="•"/>
              <a:defRPr/>
            </a:pPr>
            <a:r>
              <a:rPr lang="el-GR" sz="2200" dirty="0"/>
              <a:t>Να είναι πιο ευγενική</a:t>
            </a:r>
          </a:p>
          <a:p>
            <a:pPr marL="457200" indent="-457200" eaLnBrk="1" fontAlgn="auto" hangingPunct="1">
              <a:spcAft>
                <a:spcPts val="0"/>
              </a:spcAft>
              <a:buFont typeface="Arial" pitchFamily="34" charset="0"/>
              <a:buChar char="•"/>
              <a:defRPr/>
            </a:pPr>
            <a:r>
              <a:rPr lang="el-GR" sz="2200" dirty="0"/>
              <a:t>Να είμαστε κολλητές για πολλά χρόνια</a:t>
            </a:r>
          </a:p>
          <a:p>
            <a:pPr marL="457200" indent="-457200" eaLnBrk="1" fontAlgn="auto" hangingPunct="1">
              <a:spcAft>
                <a:spcPts val="0"/>
              </a:spcAft>
              <a:buFont typeface="Arial" pitchFamily="34" charset="0"/>
              <a:buChar char="•"/>
              <a:defRPr/>
            </a:pPr>
            <a:r>
              <a:rPr lang="el-GR" sz="2200" dirty="0"/>
              <a:t>Να ξέρει ότι την αγαπώ πολύ.</a:t>
            </a:r>
            <a:r>
              <a:rPr lang="en-US" sz="2200" dirty="0"/>
              <a:t> </a:t>
            </a:r>
          </a:p>
          <a:p>
            <a:pPr marL="457200" indent="-457200" eaLnBrk="1" fontAlgn="auto" hangingPunct="1">
              <a:spcAft>
                <a:spcPts val="0"/>
              </a:spcAft>
              <a:buFont typeface="Arial" pitchFamily="34" charset="0"/>
              <a:buNone/>
              <a:defRPr/>
            </a:pPr>
            <a:endParaRPr lang="el-GR" sz="1200" dirty="0"/>
          </a:p>
          <a:p>
            <a:pPr marL="457200" indent="-457200" eaLnBrk="1" fontAlgn="auto" hangingPunct="1">
              <a:spcAft>
                <a:spcPts val="0"/>
              </a:spcAft>
              <a:buFont typeface="Arial" pitchFamily="34" charset="0"/>
              <a:buNone/>
              <a:defRPr/>
            </a:pPr>
            <a:r>
              <a:rPr lang="el-GR" sz="1200" dirty="0"/>
              <a:t>                                                                                                                                                               ΦΩΤΟ: </a:t>
            </a:r>
            <a:r>
              <a:rPr lang="en-US" sz="1200" dirty="0"/>
              <a:t>http://www.pillowfights.gr/en-katakleidi</a:t>
            </a:r>
            <a:endParaRPr lang="el-GR" sz="1200" dirty="0"/>
          </a:p>
          <a:p>
            <a:pPr marL="457200" indent="-457200" eaLnBrk="1" fontAlgn="auto" hangingPunct="1">
              <a:spcAft>
                <a:spcPts val="0"/>
              </a:spcAft>
              <a:buFont typeface="Arial" pitchFamily="34" charset="0"/>
              <a:buChar char="•"/>
              <a:defRPr/>
            </a:pPr>
            <a:endParaRPr lang="el-GR" sz="2200" dirty="0"/>
          </a:p>
          <a:p>
            <a:pPr marL="457200" indent="-457200" eaLnBrk="1" fontAlgn="auto" hangingPunct="1">
              <a:spcAft>
                <a:spcPts val="0"/>
              </a:spcAft>
              <a:buFont typeface="Arial" pitchFamily="34" charset="0"/>
              <a:buNone/>
              <a:defRPr/>
            </a:pPr>
            <a:endParaRPr lang="el-GR" sz="2400" dirty="0"/>
          </a:p>
          <a:p>
            <a:pPr marL="457200" indent="-457200" eaLnBrk="1" fontAlgn="auto" hangingPunct="1">
              <a:spcAft>
                <a:spcPts val="0"/>
              </a:spcAft>
              <a:buFont typeface="Arial" pitchFamily="34" charset="0"/>
              <a:buChar char="•"/>
              <a:defRPr/>
            </a:pPr>
            <a:endParaRPr lang="el-GR" sz="2400" dirty="0"/>
          </a:p>
          <a:p>
            <a:pPr eaLnBrk="1" fontAlgn="auto" hangingPunct="1">
              <a:spcAft>
                <a:spcPts val="0"/>
              </a:spcAft>
              <a:buFont typeface="Arial" pitchFamily="34" charset="0"/>
              <a:buChar char="•"/>
              <a:defRPr/>
            </a:pPr>
            <a:endParaRPr lang="el-GR" sz="2400" dirty="0"/>
          </a:p>
          <a:p>
            <a:pPr eaLnBrk="1" fontAlgn="auto" hangingPunct="1">
              <a:spcAft>
                <a:spcPts val="0"/>
              </a:spcAft>
              <a:buFont typeface="Arial" pitchFamily="34" charset="0"/>
              <a:buChar char="•"/>
              <a:defRPr/>
            </a:pPr>
            <a:endParaRPr lang="el-GR" sz="2400" dirty="0"/>
          </a:p>
        </p:txBody>
      </p:sp>
      <p:pic>
        <p:nvPicPr>
          <p:cNvPr id="8196" name="Picture 2" descr="Αποτέλεσμα εικόνας για ο κολλητός μου"/>
          <p:cNvPicPr>
            <a:picLocks noChangeAspect="1" noChangeArrowheads="1"/>
          </p:cNvPicPr>
          <p:nvPr/>
        </p:nvPicPr>
        <p:blipFill>
          <a:blip r:embed="rId2" cstate="print"/>
          <a:srcRect/>
          <a:stretch>
            <a:fillRect/>
          </a:stretch>
        </p:blipFill>
        <p:spPr bwMode="auto">
          <a:xfrm>
            <a:off x="5076825" y="2636838"/>
            <a:ext cx="3816350" cy="34559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3">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57200" y="274638"/>
            <a:ext cx="8229600" cy="706437"/>
          </a:xfrm>
        </p:spPr>
        <p:txBody>
          <a:bodyPr/>
          <a:lstStyle/>
          <a:p>
            <a:pPr eaLnBrk="1" hangingPunct="1"/>
            <a:r>
              <a:rPr lang="el-GR" sz="3200">
                <a:solidFill>
                  <a:srgbClr val="FF0000"/>
                </a:solidFill>
              </a:rPr>
              <a:t>Είναι εύκολο να κάνουμε φίλους;</a:t>
            </a:r>
          </a:p>
        </p:txBody>
      </p:sp>
      <p:sp>
        <p:nvSpPr>
          <p:cNvPr id="9219" name="2 - Θέση περιεχομένου"/>
          <p:cNvSpPr>
            <a:spLocks noGrp="1"/>
          </p:cNvSpPr>
          <p:nvPr>
            <p:ph idx="1"/>
          </p:nvPr>
        </p:nvSpPr>
        <p:spPr>
          <a:xfrm>
            <a:off x="457200" y="1052513"/>
            <a:ext cx="8507413" cy="2447925"/>
          </a:xfrm>
        </p:spPr>
        <p:txBody>
          <a:bodyPr/>
          <a:lstStyle/>
          <a:p>
            <a:pPr eaLnBrk="1" hangingPunct="1"/>
            <a:r>
              <a:rPr lang="el-GR" sz="2400"/>
              <a:t>Δεν είναι το ίδιο εύκολο για όλους να κάνουν φίλους. Επίσης, δεν είναι ευχάριστο να νιώθεις «στην απέξω». Είναι καλό να γνωρίζεις ότι πολλά παιδιά αισθάνονται έτσι. </a:t>
            </a:r>
          </a:p>
          <a:p>
            <a:pPr eaLnBrk="1" hangingPunct="1"/>
            <a:r>
              <a:rPr lang="el-GR" sz="2400"/>
              <a:t>Όλα τα παιδιά θέλουν να κάνουν νέους φίλους</a:t>
            </a:r>
          </a:p>
          <a:p>
            <a:pPr eaLnBrk="1" hangingPunct="1"/>
            <a:r>
              <a:rPr lang="el-GR" sz="2400"/>
              <a:t>Η συμμετοχή σε δραστηριότητες  μας βοηθάει να βρίσκουμε φίλους.</a:t>
            </a:r>
          </a:p>
          <a:p>
            <a:pPr eaLnBrk="1" hangingPunct="1">
              <a:buFont typeface="Arial" charset="0"/>
              <a:buNone/>
            </a:pPr>
            <a:endParaRPr lang="el-GR" sz="2200"/>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endParaRPr lang="el-GR" sz="1400">
              <a:hlinkClick r:id="rId2"/>
            </a:endParaRPr>
          </a:p>
          <a:p>
            <a:pPr eaLnBrk="1" hangingPunct="1">
              <a:buFont typeface="Arial" charset="0"/>
              <a:buNone/>
            </a:pPr>
            <a:r>
              <a:rPr lang="el-GR" sz="1400">
                <a:hlinkClick r:id="rId2"/>
              </a:rPr>
              <a:t>                                                                                                           </a:t>
            </a:r>
            <a:r>
              <a:rPr lang="en-US" sz="1400">
                <a:hlinkClick r:id="rId2"/>
              </a:rPr>
              <a:t>karyothraptis.gr</a:t>
            </a:r>
            <a:r>
              <a:rPr lang="el-GR" sz="1400">
                <a:hlinkClick r:id="rId2"/>
              </a:rPr>
              <a:t>                                 </a:t>
            </a:r>
            <a:r>
              <a:rPr lang="en-GB" sz="1400">
                <a:hlinkClick r:id="rId2"/>
              </a:rPr>
              <a:t>Aftodioikisi.gr</a:t>
            </a:r>
            <a:endParaRPr lang="el-GR" sz="1400"/>
          </a:p>
        </p:txBody>
      </p:sp>
      <p:pic>
        <p:nvPicPr>
          <p:cNvPr id="9220" name="Picture 4" descr="C:\Users\kmerakou\Desktop\athlisi.jpg"/>
          <p:cNvPicPr>
            <a:picLocks noChangeAspect="1" noChangeArrowheads="1"/>
          </p:cNvPicPr>
          <p:nvPr/>
        </p:nvPicPr>
        <p:blipFill>
          <a:blip r:embed="rId3" cstate="print"/>
          <a:srcRect/>
          <a:stretch>
            <a:fillRect/>
          </a:stretch>
        </p:blipFill>
        <p:spPr bwMode="auto">
          <a:xfrm>
            <a:off x="5148263" y="3716338"/>
            <a:ext cx="3600450" cy="2735262"/>
          </a:xfrm>
          <a:prstGeom prst="rect">
            <a:avLst/>
          </a:prstGeom>
          <a:noFill/>
          <a:ln w="9525">
            <a:noFill/>
            <a:miter lim="800000"/>
            <a:headEnd/>
            <a:tailEnd/>
          </a:ln>
        </p:spPr>
      </p:pic>
      <p:pic>
        <p:nvPicPr>
          <p:cNvPr id="9221" name="Picture 5" descr="C:\Users\kmerakou\Desktop\Karuothraustisgallery2A.jpg"/>
          <p:cNvPicPr>
            <a:picLocks noChangeAspect="1" noChangeArrowheads="1"/>
          </p:cNvPicPr>
          <p:nvPr/>
        </p:nvPicPr>
        <p:blipFill>
          <a:blip r:embed="rId4" cstate="print"/>
          <a:srcRect/>
          <a:stretch>
            <a:fillRect/>
          </a:stretch>
        </p:blipFill>
        <p:spPr bwMode="auto">
          <a:xfrm>
            <a:off x="468313" y="3789363"/>
            <a:ext cx="4275137" cy="251936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l-GR" sz="3200">
                <a:solidFill>
                  <a:srgbClr val="FF0000"/>
                </a:solidFill>
              </a:rPr>
              <a:t>Είναι εύκολο να κάνουμε φίλους;</a:t>
            </a:r>
            <a:endParaRPr lang="el-GR" sz="3200"/>
          </a:p>
        </p:txBody>
      </p:sp>
      <p:sp>
        <p:nvSpPr>
          <p:cNvPr id="10243" name="2 - Θέση περιεχομένου"/>
          <p:cNvSpPr>
            <a:spLocks noGrp="1"/>
          </p:cNvSpPr>
          <p:nvPr>
            <p:ph idx="1"/>
          </p:nvPr>
        </p:nvSpPr>
        <p:spPr>
          <a:xfrm>
            <a:off x="457200" y="1196975"/>
            <a:ext cx="8229600" cy="4929188"/>
          </a:xfrm>
        </p:spPr>
        <p:txBody>
          <a:bodyPr/>
          <a:lstStyle/>
          <a:p>
            <a:pPr eaLnBrk="1" hangingPunct="1">
              <a:buFont typeface="Arial" charset="0"/>
              <a:buNone/>
            </a:pPr>
            <a:r>
              <a:rPr lang="el-GR" sz="2000" b="1">
                <a:solidFill>
                  <a:srgbClr val="FF0000"/>
                </a:solidFill>
              </a:rPr>
              <a:t>      </a:t>
            </a:r>
            <a:r>
              <a:rPr lang="el-GR" sz="2400" b="1">
                <a:solidFill>
                  <a:srgbClr val="002060"/>
                </a:solidFill>
              </a:rPr>
              <a:t>Κάποια πρώτα βήματα που βοηθούν να κάνουμε φίλους είναι: </a:t>
            </a:r>
          </a:p>
          <a:p>
            <a:pPr eaLnBrk="1" hangingPunct="1"/>
            <a:r>
              <a:rPr lang="el-GR" sz="2400"/>
              <a:t>Δεν κρίνουμε τους άλλους βιαστικά. Η εμφάνιση μπορεί να ξεγελάει</a:t>
            </a:r>
          </a:p>
          <a:p>
            <a:pPr eaLnBrk="1" hangingPunct="1"/>
            <a:r>
              <a:rPr lang="el-GR" sz="2400"/>
              <a:t>Να είσαι ο εαυτός σου και όχι να μιμείσαι άλλους ή να θέλεις να είσαι πάντα ο αρχηγός</a:t>
            </a:r>
          </a:p>
          <a:p>
            <a:pPr eaLnBrk="1" hangingPunct="1"/>
            <a:r>
              <a:rPr lang="el-GR" sz="2400"/>
              <a:t>Ρώτα τους άλλους για τα ενδιαφέροντά τους όπως η μουσική ή ο αθλητισμός, κλπ.</a:t>
            </a:r>
          </a:p>
          <a:p>
            <a:pPr eaLnBrk="1" hangingPunct="1"/>
            <a:r>
              <a:rPr lang="el-GR" sz="2400"/>
              <a:t>Αναγνώρισε σε κάποιον ότι κάνει κάτι καλά (π.χ. παίζει καλό μπάσκετ, είναι καλός μαθητής, ζωγραφίζει καλά, έχει ωραία φωνή) και πες του/της το.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additive="base">
                                        <p:cTn id="7"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2807</TotalTime>
  <Words>2354</Words>
  <Application>Microsoft Office PowerPoint</Application>
  <PresentationFormat>Προβολή στην οθόνη (4:3)</PresentationFormat>
  <Paragraphs>250</Paragraphs>
  <Slides>29</Slides>
  <Notes>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29</vt:i4>
      </vt:variant>
    </vt:vector>
  </HeadingPairs>
  <TitlesOfParts>
    <vt:vector size="34" baseType="lpstr">
      <vt:lpstr>Arial</vt:lpstr>
      <vt:lpstr>Calibri</vt:lpstr>
      <vt:lpstr>Wingdings</vt:lpstr>
      <vt:lpstr>Wingdings 2</vt:lpstr>
      <vt:lpstr>Θέμα του Office</vt:lpstr>
      <vt:lpstr>ΟΙ ΣΧΕΣΕΙΣ ΣΤΗΝ ΕΦΗΒΕΙΑ</vt:lpstr>
      <vt:lpstr>«τώρα που είμαι έφηβος/η σκέφτομαι για…»</vt:lpstr>
      <vt:lpstr>Οι συνομήλικοι</vt:lpstr>
      <vt:lpstr>  Η φιλία στην εφηβεία   </vt:lpstr>
      <vt:lpstr>Τι είναι φίλος/η (Απαντήσεις παιδιών Β’ Γυμνασίου)</vt:lpstr>
      <vt:lpstr>Εγώ και ο κολλητός μου (Απαντά ο Γιάννης - Β’ Γυμνασίου)</vt:lpstr>
      <vt:lpstr>Εγώ και η κολλητή μου (Απαντά η Βιβή – Β’ Γυμνασίου)</vt:lpstr>
      <vt:lpstr>Είναι εύκολο να κάνουμε φίλους;</vt:lpstr>
      <vt:lpstr>Είναι εύκολο να κάνουμε φίλους;</vt:lpstr>
      <vt:lpstr>Πίεση από την παρέα</vt:lpstr>
      <vt:lpstr>Δικαιώματα και υποχρεώσεις στις σχέσεις</vt:lpstr>
      <vt:lpstr>Η φιλία με άτομα του ίδιου φύλου εκφράζεται διαφορετικά στα αγόρια και στα κορίτσια</vt:lpstr>
      <vt:lpstr> Ο έρωτας στην εφηβεία </vt:lpstr>
      <vt:lpstr>Ο έρωτας στην εφηβεία</vt:lpstr>
      <vt:lpstr>Ο έρωτας στην εφηβεία</vt:lpstr>
      <vt:lpstr>Εφηβικός έρωτας</vt:lpstr>
      <vt:lpstr>Η υγιής ρομαντική σχέση</vt:lpstr>
      <vt:lpstr>Τα δικαιώματα στις υγιείς σχέσεις</vt:lpstr>
      <vt:lpstr>Επίσης … στις υγιείς σχέσεις υπάρχουν </vt:lpstr>
      <vt:lpstr>Επίσης … στις υγιείς σχέσεις υπάρχουν … συνέχεια</vt:lpstr>
      <vt:lpstr>Εφηβεία και σεξουαλικότητα</vt:lpstr>
      <vt:lpstr>Τι είναι η σεξουαλικότητα</vt:lpstr>
      <vt:lpstr>Τι είναι η σεξουαλικότητα … συνέχεια</vt:lpstr>
      <vt:lpstr>Τι είναι η σεξουαλικότητα … συνέχεια</vt:lpstr>
      <vt:lpstr>Ποια είναι η ιδανική ηλικία για την έναρξη σεξουαλικών επαφών;</vt:lpstr>
      <vt:lpstr>Αν κάτι δεν μου αρέσει-Σεξουαλική παρενόχληση</vt:lpstr>
      <vt:lpstr>Αν κάτι δεν μου αρέσει-Σεξουαλική παρενόχληση</vt:lpstr>
      <vt:lpstr>Πού να απευθυνθώ;;;;</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Κούλα Μεράκου</dc:creator>
  <cp:lastModifiedBy>Βασιλική Τσαμάκη</cp:lastModifiedBy>
  <cp:revision>399</cp:revision>
  <dcterms:created xsi:type="dcterms:W3CDTF">2017-03-22T09:05:13Z</dcterms:created>
  <dcterms:modified xsi:type="dcterms:W3CDTF">2022-08-26T09:16:48Z</dcterms:modified>
</cp:coreProperties>
</file>