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262" r:id="rId5"/>
    <p:sldId id="263" r:id="rId6"/>
    <p:sldId id="310" r:id="rId7"/>
    <p:sldId id="281" r:id="rId8"/>
    <p:sldId id="282" r:id="rId9"/>
    <p:sldId id="311" r:id="rId10"/>
    <p:sldId id="312" r:id="rId11"/>
    <p:sldId id="294" r:id="rId12"/>
    <p:sldId id="313" r:id="rId13"/>
    <p:sldId id="314" r:id="rId14"/>
    <p:sldId id="315" r:id="rId15"/>
    <p:sldId id="316" r:id="rId16"/>
    <p:sldId id="305" r:id="rId17"/>
    <p:sldId id="284" r:id="rId18"/>
    <p:sldId id="285" r:id="rId19"/>
    <p:sldId id="304" r:id="rId20"/>
    <p:sldId id="308" r:id="rId21"/>
    <p:sldId id="309" r:id="rId22"/>
    <p:sldId id="297" r:id="rId23"/>
    <p:sldId id="298" r:id="rId24"/>
    <p:sldId id="299" r:id="rId25"/>
    <p:sldId id="300" r:id="rId26"/>
    <p:sldId id="272" r:id="rId27"/>
    <p:sldId id="273" r:id="rId28"/>
    <p:sldId id="274" r:id="rId29"/>
    <p:sldId id="276" r:id="rId30"/>
    <p:sldId id="277" r:id="rId31"/>
    <p:sldId id="278" r:id="rId32"/>
    <p:sldId id="279" r:id="rId33"/>
    <p:sldId id="286" r:id="rId34"/>
    <p:sldId id="287" r:id="rId35"/>
    <p:sldId id="288" r:id="rId36"/>
    <p:sldId id="289" r:id="rId37"/>
    <p:sldId id="290" r:id="rId38"/>
    <p:sldId id="275" r:id="rId39"/>
  </p:sldIdLst>
  <p:sldSz cx="9144000" cy="6858000" type="screen4x3"/>
  <p:notesSz cx="6669088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i" initials="t" lastIdx="1" clrIdx="0"/>
  <p:cmAuthor id="1" name="maraki" initials="m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07B"/>
    <a:srgbClr val="99CCFF"/>
    <a:srgbClr val="CCECFF"/>
    <a:srgbClr val="FF0066"/>
    <a:srgbClr val="FCB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8" d="100"/>
          <a:sy n="78" d="100"/>
        </p:scale>
        <p:origin x="160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B05A1E-801A-4C03-BD78-6D445CC19783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A55ADE-97A0-4901-A86A-16494629B3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dirty="0"/>
              <a:t>Νεογνό (έως 30 ημερών) → Βρέφος (έως 12 μηνών) → Νήπιο (έως 4-5 ετών) → παιδί (έως 12 ετών) → </a:t>
            </a:r>
            <a:br>
              <a:rPr lang="el-GR" dirty="0"/>
            </a:br>
            <a:r>
              <a:rPr lang="el-GR" dirty="0" err="1"/>
              <a:t>→</a:t>
            </a:r>
            <a:r>
              <a:rPr lang="el-GR" dirty="0"/>
              <a:t> </a:t>
            </a:r>
            <a:r>
              <a:rPr lang="el-GR" b="1" dirty="0"/>
              <a:t>έφηβος (12-18 ετών) </a:t>
            </a:r>
            <a:r>
              <a:rPr lang="el-GR" dirty="0"/>
              <a:t>→ ενήλικας</a:t>
            </a:r>
          </a:p>
          <a:p>
            <a:pPr>
              <a:spcBef>
                <a:spcPct val="0"/>
              </a:spcBef>
            </a:pPr>
            <a:r>
              <a:rPr lang="el-GR" dirty="0"/>
              <a:t>Δεν έχει σημασία πότε ξεκινούν οι αλλαγές ή πόσο διαρκούν, στο τέλος της εφηβείας οι διαφορές συνήθως εξομοιώνονται.</a:t>
            </a:r>
          </a:p>
          <a:p>
            <a:pPr>
              <a:spcBef>
                <a:spcPct val="0"/>
              </a:spcBef>
            </a:pPr>
            <a:r>
              <a:rPr lang="el-GR" dirty="0"/>
              <a:t>Συνήθως τα κορίτσια</a:t>
            </a:r>
            <a:r>
              <a:rPr lang="el-GR" baseline="0" dirty="0"/>
              <a:t> </a:t>
            </a:r>
            <a:r>
              <a:rPr lang="el-GR" dirty="0"/>
              <a:t>μοιάζουν με τη μητέρα τους στην ηλικία έναρξης των αλλαγών του σώματος.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783C7C-DFFB-4198-B004-98F7384CDEEE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/>
              <a:t>Μίλα και άκου!</a:t>
            </a:r>
          </a:p>
          <a:p>
            <a:pPr>
              <a:spcBef>
                <a:spcPct val="0"/>
              </a:spcBef>
            </a:pPr>
            <a:r>
              <a:rPr lang="el-GR"/>
              <a:t>Ανακάλυψε κοινά ενδιαφέροντα!</a:t>
            </a:r>
          </a:p>
          <a:p>
            <a:pPr>
              <a:spcBef>
                <a:spcPct val="0"/>
              </a:spcBef>
            </a:pPr>
            <a:r>
              <a:rPr lang="el-GR"/>
              <a:t>Δείχνε σεβασμό!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833DB-9069-42B7-A7EA-881ABE1B3A2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1200" dirty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55ADE-97A0-4901-A86A-16494629B356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dirty="0"/>
              <a:t>Προετοιμασία του σώματος (αλλά και ψυχοσυναισθηματικά) για την μελλοντική αναπαραγωγική λειτουργία, σεξουαλική ωρίμανση.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l-GR" dirty="0"/>
              <a:t>Παρατηρούμε αλλαγές σε όλο το σώμα</a:t>
            </a:r>
            <a:r>
              <a:rPr lang="en-US" dirty="0"/>
              <a:t> </a:t>
            </a:r>
            <a:r>
              <a:rPr lang="el-GR" dirty="0"/>
              <a:t>αλλά και αλλαγές στην διάθεση και τα ενδιαφέροντα μας</a:t>
            </a:r>
            <a:r>
              <a:rPr lang="en-US" dirty="0"/>
              <a:t>.</a:t>
            </a:r>
            <a:endParaRPr lang="el-GR" dirty="0"/>
          </a:p>
          <a:p>
            <a:pPr>
              <a:spcBef>
                <a:spcPct val="0"/>
              </a:spcBef>
            </a:pPr>
            <a:endParaRPr lang="el-GR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4C3C88-1384-4C8B-B9D1-7A26858061C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16F77-4D05-4EE6-9034-6F113CC5F0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3481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5168AC-C737-4496-BAB3-9F122D7A4FCB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4F6F47-E69F-4DE9-8365-2DAF126037E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/>
              <a:t>Το κεφάλι, οι παλάμες και τα πέλματα είναι τα πρώτα που μεγαλώνουν (δυσαναλογία με το υπόλοιπο σώμα).</a:t>
            </a:r>
          </a:p>
          <a:p>
            <a:pPr>
              <a:spcBef>
                <a:spcPct val="0"/>
              </a:spcBef>
            </a:pPr>
            <a:r>
              <a:rPr lang="el-GR"/>
              <a:t>Νιώθεις άχαρος, άγαρμπος, κρεμάνε τα χέρια, το κεφάλι και οι ώμοι, σκοντάφτεις. </a:t>
            </a:r>
          </a:p>
          <a:p>
            <a:pPr>
              <a:spcBef>
                <a:spcPct val="0"/>
              </a:spcBef>
            </a:pPr>
            <a:r>
              <a:rPr lang="el-GR"/>
              <a:t>Μεγαλύτερη και γρηγορότερη αύξηση ύψους σε σχέση με μύες.</a:t>
            </a:r>
          </a:p>
          <a:p>
            <a:pPr>
              <a:spcBef>
                <a:spcPct val="0"/>
              </a:spcBef>
            </a:pPr>
            <a:r>
              <a:rPr lang="el-GR"/>
              <a:t>Υπομονή το σώμα σου προσαρμόζεται σταδιακά στις νέες σου διαστάσεις.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5C345A-EA35-460B-916B-ABDF482E951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/>
              <a:t>Τρίχες εφηβαίου, προστασία από νερό, σκόνη, τσιμπήματα, κρύο κτλ</a:t>
            </a:r>
          </a:p>
          <a:p>
            <a:pPr>
              <a:spcBef>
                <a:spcPct val="0"/>
              </a:spcBef>
            </a:pPr>
            <a:r>
              <a:rPr lang="el-GR"/>
              <a:t>Ιδρώτας: συχνό πλύσιμο με νερό και σαπούνι, υγιεινά αποσμητικά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CA6274-A774-4277-B01B-9BBEE91ED91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/>
              <a:t>Ανακαλύπτεις και αντιμετωπίζεις τα συναισθήματά σου</a:t>
            </a:r>
            <a:r>
              <a:rPr lang="en-US"/>
              <a:t>.</a:t>
            </a:r>
            <a:endParaRPr lang="el-GR"/>
          </a:p>
          <a:p>
            <a:pPr>
              <a:spcBef>
                <a:spcPct val="0"/>
              </a:spcBef>
            </a:pPr>
            <a:r>
              <a:rPr lang="el-GR"/>
              <a:t>Προσπαθείς να τα εκφράζεις ή να τα συγκρατείς, όχι να τα καταστέλλεις (κρύβεις) ή να εκρήγνυσαι.</a:t>
            </a:r>
          </a:p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9E19A7-A1FD-442C-8D49-F7520345684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/>
              <a:t>Αναλαμβάνω τις ευθύνες μου. (υπευθυνότητα)</a:t>
            </a:r>
          </a:p>
          <a:p>
            <a:pPr>
              <a:spcBef>
                <a:spcPct val="0"/>
              </a:spcBef>
            </a:pPr>
            <a:r>
              <a:rPr lang="el-GR"/>
              <a:t>Ο κόσμος δεν περιστρέφεται γύρω μου. (σεβασμός)</a:t>
            </a:r>
          </a:p>
          <a:p>
            <a:pPr>
              <a:spcBef>
                <a:spcPct val="0"/>
              </a:spcBef>
            </a:pPr>
            <a:r>
              <a:rPr lang="el-GR"/>
              <a:t>Μου αρέσει να ταιριάζω στο σύνολο, αλλά κάνω πράγματα γιατί είναι σωστά για εμένα. (ανεξαρτησία)</a:t>
            </a:r>
          </a:p>
          <a:p>
            <a:pPr>
              <a:spcBef>
                <a:spcPct val="0"/>
              </a:spcBef>
            </a:pPr>
            <a:r>
              <a:rPr lang="el-GR"/>
              <a:t>Δοκιμάζω τις δυνάμεις μου μέσω υγιών προκλήσεων.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98B93-8677-467F-9315-EFB4725EABBC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380C-3934-4319-B88A-82475FD46819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7528-9EDF-4BAB-AF85-F12B2483E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401B-A15F-4164-BEC5-CF8E653BAAAA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DB9F-1024-4448-ACB5-885A0A5B37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F041-BE6C-452D-A388-922FDA5866AF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FF05-6FC7-4A66-A6E0-496CBBCAE9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9B5C-A3B2-4C05-B642-74A014016D13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4DC4-900A-42C1-80AB-37899DF5B4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9958-7BE2-4DB4-A241-67A1A3BBEBE8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E3A3-F7DD-4546-B640-0CECEF347B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757A-3B9B-4696-BD03-CD36F05BCD2C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C14C-AB91-4494-80A2-1F39F93960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393D-FCDB-4F8D-880A-4D2ACEEE0ED6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83A3-CAD6-440E-A88D-CAB6666EBE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8706-C480-483C-8B15-502B0FC6F103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6550-7B87-431D-9D56-A3300B7B1D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91C2-6CD9-4F88-A32A-D6A6464771B5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EBB1-36A8-43F4-B84D-5348F8E645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07A6-604C-4CE5-8FA5-9DCE8F419840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9CBE-366C-47A8-B146-43BFEB27C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D86C-0E3D-43AB-AA76-84180A13A42E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C061-2779-4AB4-BC72-DDE9500163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5FE38-1FDC-4029-82B4-4BC3CFFDF5A8}" type="datetimeFigureOut">
              <a:rPr lang="el-GR"/>
              <a:pPr>
                <a:defRPr/>
              </a:pPr>
              <a:t>24/8/2022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A1FEB-3533-42F3-AABE-CA765EEA9D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reamstime.com/royalty-free-stock-photos-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A%CE%BF%CF%81%CE%AF%CF%84%CF%83%CE%B9-%CE%BC%CE%25B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5%CE%B3%CE%BA%CE%AD%CF%86%CE%B1%CE%BB%CE%BF-%CF%83%CF%84%CE%AD%CE%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F%80%CF%8C%CE%B4%CE%B9%CE%B1-%CF%83%CF%84%CE%AD%CE%BA%CE%B5%CF%84%CE%B1%CE%B9-%CE%B1%CE%BD%2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l-GR" dirty="0">
                <a:solidFill>
                  <a:srgbClr val="C00000"/>
                </a:solidFill>
              </a:rPr>
              <a:t>Σεξουαλική αγωγή για κορίτσια</a:t>
            </a:r>
          </a:p>
        </p:txBody>
      </p:sp>
      <p:sp>
        <p:nvSpPr>
          <p:cNvPr id="4" name="5 - Υπότιτλος"/>
          <p:cNvSpPr>
            <a:spLocks noGrp="1"/>
          </p:cNvSpPr>
          <p:nvPr>
            <p:ph type="subTitle" idx="1"/>
          </p:nvPr>
        </p:nvSpPr>
        <p:spPr>
          <a:xfrm>
            <a:off x="0" y="5731538"/>
            <a:ext cx="9144000" cy="786626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FFFFFF"/>
              </a:buClr>
              <a:buSzPct val="95000"/>
            </a:pPr>
            <a:endParaRPr lang="el-GR" sz="16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FFFF"/>
              </a:buClr>
              <a:buSzPct val="95000"/>
            </a:pPr>
            <a:r>
              <a:rPr lang="en-US" sz="1600" dirty="0">
                <a:solidFill>
                  <a:srgbClr val="002060"/>
                </a:solidFill>
              </a:rPr>
              <a:t>Y</a:t>
            </a:r>
            <a:r>
              <a:rPr lang="el-GR" sz="1600" dirty="0">
                <a:solidFill>
                  <a:srgbClr val="002060"/>
                </a:solidFill>
              </a:rPr>
              <a:t>ΠΟΥΡΓΕΙΟ ΥΓΕΙΑΣ 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FFFF"/>
              </a:buClr>
              <a:buSzPct val="95000"/>
            </a:pPr>
            <a:r>
              <a:rPr lang="el-GR" sz="1600" dirty="0">
                <a:solidFill>
                  <a:srgbClr val="002060"/>
                </a:solidFill>
              </a:rPr>
              <a:t>ΣΕΞΟΥΑΛΙΚΗ ΚΑΙ ΑΝΑΠΑΡΑΓΩΓΙΚΗ ΥΓΕΙΑ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51202" name="Picture 2" descr="Άνθρωποι, Jumping, Ευτυχία, Ευτυχισμέν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40060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Αλλαγές στο στήθος-</a:t>
            </a:r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3200" b="1" dirty="0">
                <a:solidFill>
                  <a:srgbClr val="FF0000"/>
                </a:solidFill>
              </a:rPr>
              <a:t>Στηθόδεσμος </a:t>
            </a:r>
            <a:endParaRPr lang="el-GR" sz="3200" dirty="0"/>
          </a:p>
        </p:txBody>
      </p:sp>
      <p:sp>
        <p:nvSpPr>
          <p:cNvPr id="13315" name="3 - Θέση περιεχομένου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463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800" dirty="0"/>
              <a:t>	</a:t>
            </a:r>
            <a:r>
              <a:rPr lang="el-GR" sz="2600" dirty="0"/>
              <a:t>Όταν μεγαλώνει το στήθος υπάρχει ανάγκη για στηθόδεσμο.</a:t>
            </a:r>
          </a:p>
          <a:p>
            <a:pPr>
              <a:buFont typeface="Wingdings" pitchFamily="2" charset="2"/>
              <a:buNone/>
            </a:pPr>
            <a:r>
              <a:rPr lang="el-GR" sz="2600" dirty="0"/>
              <a:t>	</a:t>
            </a:r>
            <a:r>
              <a:rPr lang="el-GR" sz="2600" dirty="0">
                <a:solidFill>
                  <a:srgbClr val="FF0000"/>
                </a:solidFill>
              </a:rPr>
              <a:t>Τι στηθόδεσμο να διαλέξω; Να διαλέξεις αυτόν που:</a:t>
            </a:r>
          </a:p>
          <a:p>
            <a:r>
              <a:rPr lang="el-GR" sz="2600" dirty="0"/>
              <a:t>ταιριάζει στο στήθος σου και στις δραστηριότητες σου</a:t>
            </a:r>
          </a:p>
          <a:p>
            <a:r>
              <a:rPr lang="el-GR" sz="2600" dirty="0"/>
              <a:t>το υλικό του δεν προκαλεί  ερεθισμούς στο δέρμα σου</a:t>
            </a:r>
          </a:p>
          <a:p>
            <a:r>
              <a:rPr lang="el-GR" sz="2600" dirty="0"/>
              <a:t>είναι χαλαρός και άνετος </a:t>
            </a:r>
          </a:p>
          <a:p>
            <a:pPr algn="ctr">
              <a:buNone/>
            </a:pPr>
            <a:r>
              <a:rPr lang="el-GR" sz="2600" dirty="0"/>
              <a:t>	</a:t>
            </a:r>
            <a:r>
              <a:rPr lang="el-GR" sz="2600" dirty="0">
                <a:solidFill>
                  <a:srgbClr val="FF0000"/>
                </a:solidFill>
              </a:rPr>
              <a:t>Είναι προτιμότερο τον στηθόδεσμο να μην το φοράς όταν κοιμάσαι</a:t>
            </a:r>
          </a:p>
          <a:p>
            <a:endParaRPr lang="el-GR" sz="2800" dirty="0"/>
          </a:p>
          <a:p>
            <a:endParaRPr lang="el-GR" sz="2800" dirty="0"/>
          </a:p>
        </p:txBody>
      </p:sp>
      <p:sp>
        <p:nvSpPr>
          <p:cNvPr id="13316" name="2 - Ορθογώνιο"/>
          <p:cNvSpPr>
            <a:spLocks noChangeArrowheads="1"/>
          </p:cNvSpPr>
          <p:nvPr/>
        </p:nvSpPr>
        <p:spPr bwMode="auto">
          <a:xfrm>
            <a:off x="827088" y="2060575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endParaRPr lang="el-GR"/>
          </a:p>
          <a:p>
            <a:pPr>
              <a:buFont typeface="Wingdings" pitchFamily="2" charset="2"/>
              <a:buChar char="q"/>
            </a:pP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527050"/>
            <a:ext cx="8229600" cy="779463"/>
          </a:xfrm>
        </p:spPr>
        <p:txBody>
          <a:bodyPr/>
          <a:lstStyle/>
          <a:p>
            <a:r>
              <a:rPr lang="el-GR" altLang="el-GR" sz="3600" b="1" dirty="0">
                <a:solidFill>
                  <a:srgbClr val="C00000"/>
                </a:solidFill>
              </a:rPr>
              <a:t>Αλλαγές στο πρόσωπο</a:t>
            </a:r>
          </a:p>
        </p:txBody>
      </p:sp>
      <p:sp>
        <p:nvSpPr>
          <p:cNvPr id="17411" name="4 - TextBox"/>
          <p:cNvSpPr txBox="1">
            <a:spLocks noChangeArrowheads="1"/>
          </p:cNvSpPr>
          <p:nvPr/>
        </p:nvSpPr>
        <p:spPr bwMode="auto">
          <a:xfrm>
            <a:off x="468313" y="2133600"/>
            <a:ext cx="359886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66"/>
              </a:buClr>
              <a:buFont typeface="Arial" charset="0"/>
              <a:buChar char="•"/>
            </a:pPr>
            <a:r>
              <a:rPr lang="el-GR" sz="2400">
                <a:latin typeface="Calibri" pitchFamily="34" charset="0"/>
              </a:rPr>
              <a:t> Αλλαγή στο σχήμα, από στρογγυλό σε οβάλ</a:t>
            </a:r>
          </a:p>
          <a:p>
            <a:pPr marL="342900" indent="-342900">
              <a:buClr>
                <a:srgbClr val="FF0066"/>
              </a:buClr>
              <a:buFont typeface="Arial" charset="0"/>
              <a:buChar char="•"/>
            </a:pPr>
            <a:endParaRPr lang="el-GR" sz="2400">
              <a:latin typeface="Calibri" pitchFamily="34" charset="0"/>
            </a:endParaRPr>
          </a:p>
          <a:p>
            <a:pPr marL="342900" indent="-342900">
              <a:buClr>
                <a:srgbClr val="FF0066"/>
              </a:buClr>
              <a:buFont typeface="Arial" charset="0"/>
              <a:buChar char="•"/>
            </a:pPr>
            <a:r>
              <a:rPr lang="el-GR" sz="2400">
                <a:latin typeface="Calibri" pitchFamily="34" charset="0"/>
              </a:rPr>
              <a:t> Αλλαγή στο δέρμα του προσώπου: ακμή</a:t>
            </a:r>
          </a:p>
          <a:p>
            <a:pPr marL="342900" indent="-342900"/>
            <a:endParaRPr lang="el-GR" sz="2400">
              <a:latin typeface="Calibri" pitchFamily="34" charset="0"/>
            </a:endParaRPr>
          </a:p>
          <a:p>
            <a:pPr marL="342900" indent="-342900"/>
            <a:r>
              <a:rPr lang="el-GR" sz="2400">
                <a:latin typeface="Calibri" pitchFamily="34" charset="0"/>
              </a:rPr>
              <a:t> </a:t>
            </a:r>
          </a:p>
          <a:p>
            <a:pPr marL="342900" indent="-342900"/>
            <a:endParaRPr lang="el-GR">
              <a:latin typeface="Calibri" pitchFamily="34" charset="0"/>
            </a:endParaRPr>
          </a:p>
        </p:txBody>
      </p:sp>
      <p:pic>
        <p:nvPicPr>
          <p:cNvPr id="27651" name="Picture 5" descr="Κορίτσι, Πρόσωπο, Χαμόγελο, Μπλε Μάτια, Κοκκινομάλλ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844675"/>
            <a:ext cx="450056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4 - Ορθογώνιο"/>
          <p:cNvSpPr>
            <a:spLocks noChangeArrowheads="1"/>
          </p:cNvSpPr>
          <p:nvPr/>
        </p:nvSpPr>
        <p:spPr bwMode="auto">
          <a:xfrm>
            <a:off x="4356100" y="5949950"/>
            <a:ext cx="4572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sz="800"/>
              <a:t>https://pixabay.com/el/%CE%BA%CE%BF%CF%81%CE%AF%CF%84%CF%83%CE%B9-%CF%80%CF%81%CF%8C%CF%83%CF%89%CF%80%CE%BF-%CF%87%CE%B1%CE%BC%CF%8C%CE%B3%CE%B5%CE%BB%CE%BF-%CE%BC%CF%80%CE%BB%CE%B5-%CE%BC%CE%AC%CF%84%CE%B9%CE%B1-788811/</a:t>
            </a:r>
            <a:endParaRPr lang="el-GR" altLang="el-GR" sz="8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Ακμή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448272"/>
          </a:xfrm>
        </p:spPr>
        <p:txBody>
          <a:bodyPr/>
          <a:lstStyle/>
          <a:p>
            <a:r>
              <a:rPr lang="el-G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ακμή είναι νόσος του δέρματος, που είναι ιδιαίτερα συχνή στην εφηβική ηλικία και αφορά περίπου το 80% των εφήβων. </a:t>
            </a:r>
          </a:p>
          <a:p>
            <a:r>
              <a:rPr lang="el-G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Υπάρχουν αρκετοί παράγοντες που συμβάλλουν στην εμφάνιση ή επιδείνωση της ακμής (κληρονομικότητα, άγχος, φάρμακα, ακατάλληλα καλλυντικά). 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323528" y="4581128"/>
            <a:ext cx="8874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solidFill>
                  <a:srgbClr val="FF0000"/>
                </a:solidFill>
              </a:rPr>
              <a:t>Να γνωρίζετε ότι η ακμή θεωρείται φυσιολογικό μέρος της εφηβείας.</a:t>
            </a:r>
          </a:p>
          <a:p>
            <a:pPr algn="ctr"/>
            <a:r>
              <a:rPr lang="el-GR" sz="2000" b="1" dirty="0">
                <a:solidFill>
                  <a:srgbClr val="FF0000"/>
                </a:solidFill>
              </a:rPr>
              <a:t> Με κατάλληλη φροντίδα και υπομονή αντιμετωπίζεται αποτελεσματικά </a:t>
            </a:r>
          </a:p>
          <a:p>
            <a:pPr algn="ctr"/>
            <a:r>
              <a:rPr lang="el-GR" sz="2000" b="1" dirty="0">
                <a:solidFill>
                  <a:srgbClr val="FF0000"/>
                </a:solidFill>
              </a:rPr>
              <a:t>και σταδιακά υποχωρεί.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Ακμή-φροντίδα του δέρματος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248472"/>
          </a:xfrm>
        </p:spPr>
        <p:txBody>
          <a:bodyPr/>
          <a:lstStyle/>
          <a:p>
            <a:pPr lvl="0"/>
            <a:r>
              <a:rPr lang="el-G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πλένετε το πρόσωπο σας δύο φορές την ημέρα με ζεστό νερό και ήπιο σαπούνι ή ειδικό προϊόν καθαρισμού για δέρμα με ακμή.</a:t>
            </a:r>
          </a:p>
          <a:p>
            <a:pPr lvl="0"/>
            <a:r>
              <a:rPr lang="el-GR" sz="2200" dirty="0"/>
              <a:t>Μην χρησιμοποιείτε </a:t>
            </a:r>
            <a:r>
              <a:rPr lang="el-G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καυτό ή πολύ κρύο νερό.</a:t>
            </a:r>
          </a:p>
          <a:p>
            <a:pPr lvl="0"/>
            <a:r>
              <a:rPr lang="el-G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Προσπαθήστε να </a:t>
            </a:r>
            <a:r>
              <a:rPr lang="el-GR" sz="2200" b="1" dirty="0">
                <a:solidFill>
                  <a:srgbClr val="FF5050"/>
                </a:solidFill>
                <a:latin typeface="+mn-lt"/>
                <a:ea typeface="+mn-ea"/>
                <a:cs typeface="+mn-cs"/>
              </a:rPr>
              <a:t>μην πειράζετε/σπάτε/πιέζετε τα σπυράκια </a:t>
            </a:r>
            <a:r>
              <a:rPr lang="el-G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καθώς αυτό μπορεί να προκαλέσει επιμόλυνση ή μόνιμες ουλές.</a:t>
            </a:r>
          </a:p>
          <a:p>
            <a:pPr lvl="0"/>
            <a:r>
              <a:rPr lang="el-G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Αποφεύγετε να ακουμπάτε το πρόσωπο με τα χέρια σας αν δεν τα έχετε πλύνει πριν.</a:t>
            </a:r>
          </a:p>
          <a:p>
            <a:pPr lvl="0"/>
            <a:r>
              <a:rPr lang="el-G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καλλυντικά ή προϊόντα μακιγιάζ, θα πρέπει να μην επιδεινώνουν την ακμή. Πριν το βραδινό ύπνο το μακιγιάζ θα πρέπει να απομακρύνεται.</a:t>
            </a:r>
          </a:p>
          <a:p>
            <a:pPr lvl="0"/>
            <a:r>
              <a:rPr lang="el-G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Προστατέψτε το δέρμα σας από τον ήλιο. Η ηλιακή ακτινοβολία δεν έχει βρεθεί να προστατεύει από την ακμή.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19256" cy="667544"/>
          </a:xfrm>
        </p:spPr>
        <p:txBody>
          <a:bodyPr/>
          <a:lstStyle/>
          <a:p>
            <a:pPr algn="ctr" eaLnBrk="1" hangingPunct="1"/>
            <a:r>
              <a:rPr lang="el-GR" sz="2800" b="1" dirty="0">
                <a:solidFill>
                  <a:srgbClr val="FF0000"/>
                </a:solidFill>
              </a:rPr>
              <a:t>Τρίχες …Υπάρχουν παντού. Τι κάνω;;;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50825" y="1196752"/>
            <a:ext cx="5905351" cy="4680520"/>
          </a:xfrm>
        </p:spPr>
        <p:txBody>
          <a:bodyPr/>
          <a:lstStyle/>
          <a:p>
            <a:pPr eaLnBrk="1" hangingPunct="1"/>
            <a:r>
              <a:rPr lang="el-GR" sz="2000" dirty="0"/>
              <a:t>Η έντονη τριχοφυΐα στο πρόσωπο και σε άλλες περιοχές στο σώμα συχνά προκαλεί άγχος στα κορίτσια.</a:t>
            </a:r>
          </a:p>
          <a:p>
            <a:pPr eaLnBrk="1" hangingPunct="1"/>
            <a:r>
              <a:rPr lang="el-GR" sz="2000" dirty="0"/>
              <a:t>Υπάρχουν πολλοί τρόποι αποτρίχωσης, που όταν γίνουν σωστά είναι ασφαλείς.</a:t>
            </a:r>
          </a:p>
          <a:p>
            <a:pPr eaLnBrk="1" hangingPunct="1"/>
            <a:r>
              <a:rPr lang="el-GR" sz="2000" dirty="0"/>
              <a:t>Δεν υπάρχει περιορισμός στην ηλικία.</a:t>
            </a:r>
          </a:p>
          <a:p>
            <a:pPr eaLnBrk="1" hangingPunct="1"/>
            <a:r>
              <a:rPr lang="el-GR" sz="2000" dirty="0"/>
              <a:t>Είναι σημαντικό όμως πριν επιλέξεις μια μέθοδο να νοιώθεις ότι γνωρίζεις τη διαδικασία, τα υπέρ και τα κατά της μεθόδου.</a:t>
            </a:r>
          </a:p>
          <a:p>
            <a:pPr eaLnBrk="1" hangingPunct="1"/>
            <a:r>
              <a:rPr lang="el-GR" sz="2000" dirty="0"/>
              <a:t>Καμία μέθοδος δεν είναι κάνει μόνιμη </a:t>
            </a:r>
          </a:p>
          <a:p>
            <a:pPr eaLnBrk="1" hangingPunct="1">
              <a:buNone/>
            </a:pPr>
            <a:r>
              <a:rPr lang="el-GR" sz="2000" dirty="0"/>
              <a:t>	αποτρίχωση, απλά μερικές κρατούν </a:t>
            </a:r>
          </a:p>
          <a:p>
            <a:pPr eaLnBrk="1" hangingPunct="1">
              <a:buNone/>
            </a:pPr>
            <a:r>
              <a:rPr lang="el-GR" sz="2000" dirty="0"/>
              <a:t>	περισσότερο.</a:t>
            </a:r>
          </a:p>
          <a:p>
            <a:pPr eaLnBrk="1" hangingPunct="1"/>
            <a:r>
              <a:rPr lang="el-GR" sz="2000" dirty="0"/>
              <a:t>Μερικοί τρόποι αποτρίχωσης πονάνε λίγο παραπάνω.</a:t>
            </a:r>
          </a:p>
          <a:p>
            <a:pPr eaLnBrk="1" hangingPunct="1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  <p:pic>
        <p:nvPicPr>
          <p:cNvPr id="16388" name="Picture 7" descr="Κορίτσι, Πορτραίτο, Ψάχνετε, Χαριτωμένο, Νέος, Γυναί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5 - Ορθογώνιο"/>
          <p:cNvSpPr>
            <a:spLocks noChangeArrowheads="1"/>
          </p:cNvSpPr>
          <p:nvPr/>
        </p:nvSpPr>
        <p:spPr bwMode="auto">
          <a:xfrm>
            <a:off x="4356100" y="61658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https://pixabay.com/el/%CE%BA%CE%BF%CF%81%CE%AF%CF%84%CF%83%CE%B9-%CF%80%CE%BF%CF%81%CF%84%CF%81%CE%B1%CE%AF%CF%84%CE%BF-%CF%88%CE%AC%CF%87%CE%BD%CE%B5%CF%84%CE%B5-919048/</a:t>
            </a:r>
            <a:endParaRPr lang="el-GR" sz="800"/>
          </a:p>
        </p:txBody>
      </p:sp>
      <p:sp>
        <p:nvSpPr>
          <p:cNvPr id="6" name="5 - Έλλειψη"/>
          <p:cNvSpPr/>
          <p:nvPr/>
        </p:nvSpPr>
        <p:spPr>
          <a:xfrm>
            <a:off x="5436096" y="3861048"/>
            <a:ext cx="352839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Αν η τριχοφυΐα σου σε απασχολεί συζήτησε το με κάποιον ενήλικα ή τον γιατρό σου</a:t>
            </a:r>
            <a:r>
              <a:rPr lang="el-GR" sz="2000" dirty="0"/>
              <a:t>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1"/>
            <a:ext cx="2314600" cy="811560"/>
          </a:xfrm>
        </p:spPr>
        <p:txBody>
          <a:bodyPr/>
          <a:lstStyle/>
          <a:p>
            <a:pPr eaLnBrk="1" hangingPunct="1"/>
            <a:r>
              <a:rPr lang="el-GR" sz="3600" b="1" dirty="0">
                <a:solidFill>
                  <a:srgbClr val="FF0000"/>
                </a:solidFill>
              </a:rPr>
              <a:t>Ιδρώτας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179513" y="1124744"/>
            <a:ext cx="2808312" cy="2664643"/>
          </a:xfrm>
        </p:spPr>
        <p:txBody>
          <a:bodyPr/>
          <a:lstStyle/>
          <a:p>
            <a:pPr eaLnBrk="1" hangingPunct="1">
              <a:buNone/>
            </a:pPr>
            <a:r>
              <a:rPr lang="el-GR" sz="2800" dirty="0"/>
              <a:t>	</a:t>
            </a:r>
            <a:r>
              <a:rPr lang="el-GR" sz="2400" dirty="0"/>
              <a:t>Οι μασχάλες ιδρώνουν περισσότερο και μυρίζουν.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l-GR" sz="2400" dirty="0"/>
              <a:t>	Τι κάνω;;;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179512" y="3933056"/>
            <a:ext cx="4608512" cy="2547937"/>
          </a:xfrm>
          <a:prstGeom prst="ellipse">
            <a:avLst/>
          </a:prstGeom>
          <a:solidFill>
            <a:srgbClr val="E69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FFFF"/>
                </a:solidFill>
              </a:rPr>
              <a:t>συχνό μπάνιο, </a:t>
            </a:r>
          </a:p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FFFF"/>
                </a:solidFill>
              </a:rPr>
              <a:t>αλλαγή ιδρωμένων ρούχων</a:t>
            </a:r>
          </a:p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FFFF"/>
                </a:solidFill>
              </a:rPr>
              <a:t>αποσμητικό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7413" name="Picture 5" descr="Μοντέλο, Σηκωμένα Τα Χέρια, Γυναίκα, Κορίτσ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33480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8 - Ορθογώνιο"/>
          <p:cNvSpPr>
            <a:spLocks noChangeArrowheads="1"/>
          </p:cNvSpPr>
          <p:nvPr/>
        </p:nvSpPr>
        <p:spPr bwMode="auto">
          <a:xfrm>
            <a:off x="4427538" y="6092825"/>
            <a:ext cx="4518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https://pixabay.com/el/%CE%BC%CE%BF%CE%BD%CF%84%CE%AD%CE%BB%CE%BF-%CF%83%CE%B7%CE%BA%CF%89%CE%BC%CE%AD%CE%BD%CE%B1-%CF%84%CE%B1-%CF%87%CE%AD%CF%81%CE%B9%CE%B1-%CE%B3%CF%85%CE%BD%CE%B1%CE%AF%CE%BA%CE%B1-1208326/</a:t>
            </a:r>
            <a:endParaRPr lang="el-GR" sz="800"/>
          </a:p>
        </p:txBody>
      </p:sp>
      <p:sp>
        <p:nvSpPr>
          <p:cNvPr id="17415" name="6 - TextBox"/>
          <p:cNvSpPr txBox="1">
            <a:spLocks noChangeArrowheads="1"/>
          </p:cNvSpPr>
          <p:nvPr/>
        </p:nvSpPr>
        <p:spPr bwMode="auto">
          <a:xfrm>
            <a:off x="3491880" y="332656"/>
            <a:ext cx="52565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  <a:latin typeface="+mn-lt"/>
              </a:rPr>
              <a:t>Να διαλέξεις ένα αποσμητικό που: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>
                <a:latin typeface="+mn-lt"/>
              </a:rPr>
              <a:t>Δεν ερεθίζει το δέρμα σου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>
                <a:latin typeface="+mn-lt"/>
              </a:rPr>
              <a:t>Δεν σου προκαλεί βήχα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>
                <a:latin typeface="+mn-lt"/>
              </a:rPr>
              <a:t>Δεν περιέχει αλουμίνιο ή </a:t>
            </a:r>
            <a:r>
              <a:rPr lang="en-US" sz="2200" dirty="0" err="1">
                <a:latin typeface="+mn-lt"/>
              </a:rPr>
              <a:t>parabens</a:t>
            </a:r>
            <a:endParaRPr lang="el-GR" sz="2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l-GR" sz="2200" dirty="0">
                <a:latin typeface="+mn-lt"/>
              </a:rPr>
              <a:t>Δεν περιέχει προωθητικά αέρια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>
                <a:latin typeface="+mn-lt"/>
              </a:rPr>
              <a:t>Μπορεί να το βάλεις εύκολα χωρίς να αγγίξεις ή να τρίψεις το δέρμα σου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>
                <a:latin typeface="+mn-lt"/>
              </a:rPr>
              <a:t>Δεν αφήνει κηλίδες ή άσπρα σημάδια στο δέρμα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>
                <a:latin typeface="+mn-lt"/>
              </a:rPr>
              <a:t>Στεγνώνει εύκολα, δεν είναι κολλώδες, δεν είναι λιπαρό.</a:t>
            </a:r>
            <a:r>
              <a:rPr lang="el-GR" sz="2200" dirty="0"/>
              <a:t> </a:t>
            </a:r>
          </a:p>
          <a:p>
            <a:endParaRPr lang="el-GR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1223963"/>
          </a:xfrm>
        </p:spPr>
        <p:txBody>
          <a:bodyPr>
            <a:noAutofit/>
          </a:bodyPr>
          <a:lstStyle/>
          <a:p>
            <a:br>
              <a:rPr lang="el-GR" sz="3600" dirty="0">
                <a:solidFill>
                  <a:srgbClr val="FFFF00"/>
                </a:solidFill>
              </a:rPr>
            </a:br>
            <a:r>
              <a:rPr lang="el-GR" sz="3600" b="1" dirty="0">
                <a:solidFill>
                  <a:srgbClr val="C00000"/>
                </a:solidFill>
              </a:rPr>
              <a:t>Αλλαγές στο γεννητικό σύστημα</a:t>
            </a:r>
            <a:br>
              <a:rPr lang="el-GR" sz="3600" b="1" dirty="0">
                <a:solidFill>
                  <a:srgbClr val="C00000"/>
                </a:solidFill>
              </a:rPr>
            </a:b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0722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899592" y="1981200"/>
            <a:ext cx="7787208" cy="4327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l-GR" sz="2400" b="1" dirty="0"/>
          </a:p>
          <a:p>
            <a:r>
              <a:rPr lang="el-GR" sz="2400" dirty="0"/>
              <a:t>Ωριμάζουν τα εσωτερικά γεννητικά όργανα</a:t>
            </a:r>
          </a:p>
          <a:p>
            <a:endParaRPr lang="el-GR" sz="2400" dirty="0"/>
          </a:p>
          <a:p>
            <a:r>
              <a:rPr lang="el-GR" sz="2400" dirty="0"/>
              <a:t>Ξεκινά η έμμηνος ρύση (περίοδος)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68337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Γυναικεία γεννητικά όργανα</a:t>
            </a:r>
          </a:p>
        </p:txBody>
      </p:sp>
      <p:sp>
        <p:nvSpPr>
          <p:cNvPr id="31746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285860"/>
            <a:ext cx="2746375" cy="2214578"/>
          </a:xfrm>
        </p:spPr>
        <p:txBody>
          <a:bodyPr/>
          <a:lstStyle/>
          <a:p>
            <a:r>
              <a:rPr lang="el-GR" dirty="0"/>
              <a:t>Ωοθήκες</a:t>
            </a:r>
            <a:endParaRPr lang="en-US" dirty="0"/>
          </a:p>
          <a:p>
            <a:r>
              <a:rPr lang="el-GR" dirty="0"/>
              <a:t>Σάλπιγγες</a:t>
            </a:r>
          </a:p>
          <a:p>
            <a:r>
              <a:rPr lang="el-GR" dirty="0"/>
              <a:t>Μήτρα</a:t>
            </a:r>
          </a:p>
          <a:p>
            <a:r>
              <a:rPr lang="el-GR" dirty="0"/>
              <a:t>Κόλπος</a:t>
            </a:r>
          </a:p>
        </p:txBody>
      </p:sp>
      <p:pic>
        <p:nvPicPr>
          <p:cNvPr id="31747" name="Picture 2" descr="https://thumbs8.dreamstime.com/x/female-reproductive-system-19072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268413"/>
            <a:ext cx="48244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6 - Ορθογώνιο"/>
          <p:cNvSpPr>
            <a:spLocks noChangeArrowheads="1"/>
          </p:cNvSpPr>
          <p:nvPr/>
        </p:nvSpPr>
        <p:spPr bwMode="auto">
          <a:xfrm>
            <a:off x="3995738" y="6308725"/>
            <a:ext cx="5743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https://www.dreamstime.com/photos-images/genitals.html#</a:t>
            </a:r>
            <a:endParaRPr lang="el-GR" sz="1000">
              <a:latin typeface="Calibri" pitchFamily="34" charset="0"/>
            </a:endParaRPr>
          </a:p>
        </p:txBody>
      </p:sp>
      <p:sp>
        <p:nvSpPr>
          <p:cNvPr id="31749" name="5 - TextBox"/>
          <p:cNvSpPr txBox="1">
            <a:spLocks noChangeArrowheads="1"/>
          </p:cNvSpPr>
          <p:nvPr/>
        </p:nvSpPr>
        <p:spPr bwMode="auto">
          <a:xfrm>
            <a:off x="4211638" y="2060575"/>
            <a:ext cx="126047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Σάλπιγγα</a:t>
            </a:r>
          </a:p>
        </p:txBody>
      </p:sp>
      <p:sp>
        <p:nvSpPr>
          <p:cNvPr id="31750" name="6 - TextBox"/>
          <p:cNvSpPr txBox="1">
            <a:spLocks noChangeArrowheads="1"/>
          </p:cNvSpPr>
          <p:nvPr/>
        </p:nvSpPr>
        <p:spPr bwMode="auto">
          <a:xfrm>
            <a:off x="4211638" y="2636838"/>
            <a:ext cx="1176337" cy="523875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Ωοθήκη</a:t>
            </a:r>
            <a:r>
              <a:rPr lang="el-GR">
                <a:latin typeface="Calibri" pitchFamily="34" charset="0"/>
              </a:rPr>
              <a:t> </a:t>
            </a:r>
          </a:p>
        </p:txBody>
      </p:sp>
      <p:sp>
        <p:nvSpPr>
          <p:cNvPr id="31751" name="7 - TextBox"/>
          <p:cNvSpPr txBox="1">
            <a:spLocks noChangeArrowheads="1"/>
          </p:cNvSpPr>
          <p:nvPr/>
        </p:nvSpPr>
        <p:spPr bwMode="auto">
          <a:xfrm>
            <a:off x="4211638" y="3357563"/>
            <a:ext cx="115252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Μήτρα </a:t>
            </a:r>
          </a:p>
        </p:txBody>
      </p:sp>
      <p:sp>
        <p:nvSpPr>
          <p:cNvPr id="31752" name="8 - TextBox"/>
          <p:cNvSpPr txBox="1">
            <a:spLocks noChangeArrowheads="1"/>
          </p:cNvSpPr>
          <p:nvPr/>
        </p:nvSpPr>
        <p:spPr bwMode="auto">
          <a:xfrm>
            <a:off x="4067175" y="3933825"/>
            <a:ext cx="1358900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Τράχηλος</a:t>
            </a:r>
          </a:p>
        </p:txBody>
      </p:sp>
      <p:sp>
        <p:nvSpPr>
          <p:cNvPr id="31753" name="9 - TextBox"/>
          <p:cNvSpPr txBox="1">
            <a:spLocks noChangeArrowheads="1"/>
          </p:cNvSpPr>
          <p:nvPr/>
        </p:nvSpPr>
        <p:spPr bwMode="auto">
          <a:xfrm>
            <a:off x="4284663" y="4868863"/>
            <a:ext cx="112712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Κόλπος </a:t>
            </a:r>
          </a:p>
        </p:txBody>
      </p:sp>
      <p:sp>
        <p:nvSpPr>
          <p:cNvPr id="31754" name="10 - TextBox"/>
          <p:cNvSpPr txBox="1">
            <a:spLocks noChangeArrowheads="1"/>
          </p:cNvSpPr>
          <p:nvPr/>
        </p:nvSpPr>
        <p:spPr bwMode="auto">
          <a:xfrm>
            <a:off x="4211638" y="5445125"/>
            <a:ext cx="1081087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Αιδοίο </a:t>
            </a: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323528" y="5445224"/>
            <a:ext cx="360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Calibri" pitchFamily="34" charset="0"/>
              </a:rPr>
              <a:t>Τι είναι η έμμηνος ρύση (περίοδος);</a:t>
            </a:r>
            <a:endParaRPr lang="el-G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251520" y="3717032"/>
            <a:ext cx="3529013" cy="15843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</a:rPr>
              <a:t>Τα γεννητικά κύτταρα των κοριτσιών είναι τα ωάρια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Ημερολόγιο, Μήνα, Έτους, Ημερομηνία, Date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508125"/>
            <a:ext cx="38163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>
                <a:solidFill>
                  <a:srgbClr val="C00000"/>
                </a:solidFill>
              </a:rPr>
              <a:t>Κάθε πότε έρχεται η περίοδος;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4249738" cy="1943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b="1" dirty="0">
                <a:solidFill>
                  <a:srgbClr val="FF0066"/>
                </a:solidFill>
              </a:rPr>
              <a:t>	</a:t>
            </a:r>
            <a:r>
              <a:rPr lang="el-GR" sz="2400" dirty="0"/>
              <a:t>Ως κύκλος ορίζεται το χρονικό διάστημα από την 1</a:t>
            </a:r>
            <a:r>
              <a:rPr lang="el-GR" sz="2400" baseline="30000" dirty="0"/>
              <a:t>η</a:t>
            </a:r>
            <a:r>
              <a:rPr lang="el-GR" sz="2400" dirty="0"/>
              <a:t> μέρα της περιόδου μέχρι την 1</a:t>
            </a:r>
            <a:r>
              <a:rPr lang="el-GR" sz="2400" baseline="30000" dirty="0"/>
              <a:t>η</a:t>
            </a:r>
            <a:r>
              <a:rPr lang="el-GR" sz="2400" dirty="0"/>
              <a:t> μέρα της επόμενης περιόδου</a:t>
            </a:r>
          </a:p>
        </p:txBody>
      </p:sp>
      <p:sp>
        <p:nvSpPr>
          <p:cNvPr id="32772" name="5 - TextBox"/>
          <p:cNvSpPr txBox="1">
            <a:spLocks noChangeArrowheads="1"/>
          </p:cNvSpPr>
          <p:nvPr/>
        </p:nvSpPr>
        <p:spPr bwMode="auto">
          <a:xfrm>
            <a:off x="4787900" y="5445125"/>
            <a:ext cx="2071688" cy="3762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0066"/>
                </a:solidFill>
                <a:latin typeface="Calibri" pitchFamily="34" charset="0"/>
              </a:rPr>
              <a:t>1</a:t>
            </a:r>
            <a:r>
              <a:rPr lang="el-GR" b="1" baseline="30000">
                <a:solidFill>
                  <a:srgbClr val="FF0066"/>
                </a:solidFill>
                <a:latin typeface="Calibri" pitchFamily="34" charset="0"/>
              </a:rPr>
              <a:t>η</a:t>
            </a:r>
            <a:r>
              <a:rPr lang="el-GR" b="1">
                <a:solidFill>
                  <a:srgbClr val="FF0066"/>
                </a:solidFill>
                <a:latin typeface="Calibri" pitchFamily="34" charset="0"/>
              </a:rPr>
              <a:t> μέρα περιόδου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4787900" y="3933825"/>
            <a:ext cx="1465263" cy="1558925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10 - Ορθογώνιο"/>
          <p:cNvSpPr>
            <a:spLocks noChangeArrowheads="1"/>
          </p:cNvSpPr>
          <p:nvPr/>
        </p:nvSpPr>
        <p:spPr bwMode="auto">
          <a:xfrm>
            <a:off x="4356100" y="61499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https://pixabay.com/el/%CE%B7%CE%BC%CE%B5%CF%81%CE%BF%CE%BB%CF%8C%CE%B3%CE%B9%CE%BF-%CE%BC%CE%AE%CE%BD%CE%B1-%CE%AD%CF%84%CE%BF%CF%85%CF%82-%CE%B7%CE%BC%CE%B5%CF%81%CE%BF%CE%BC%CE%B7%CE%BD%CE%AF%CE%B1-159098/</a:t>
            </a:r>
            <a:endParaRPr lang="el-GR" sz="800">
              <a:latin typeface="Calibri" pitchFamily="34" charset="0"/>
            </a:endParaRPr>
          </a:p>
        </p:txBody>
      </p:sp>
      <p:sp>
        <p:nvSpPr>
          <p:cNvPr id="32775" name="8 - TextBox"/>
          <p:cNvSpPr txBox="1">
            <a:spLocks noChangeArrowheads="1"/>
          </p:cNvSpPr>
          <p:nvPr/>
        </p:nvSpPr>
        <p:spPr bwMode="auto">
          <a:xfrm>
            <a:off x="611188" y="234950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2776" name="17 - Ορθογώνιο"/>
          <p:cNvSpPr>
            <a:spLocks noChangeArrowheads="1"/>
          </p:cNvSpPr>
          <p:nvPr/>
        </p:nvSpPr>
        <p:spPr bwMode="auto">
          <a:xfrm>
            <a:off x="395536" y="2996952"/>
            <a:ext cx="40322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Η έμμηνος ρύση (περίοδος)  μπορεί να αρχίσει στην ηλικία μεταξύ των 10 και 16 ετών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 Κάθε κύκλος μπορεί να εμφανίζεται κάθε 21-35 ημέρες και να διαρκεί 5-7 ημέρες</a:t>
            </a:r>
          </a:p>
          <a:p>
            <a:pPr>
              <a:buFont typeface="Wingdings" pitchFamily="2" charset="2"/>
              <a:buNone/>
            </a:pPr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Στην αρχή μπορεί να υπάρχει άστατος μηνιαίος κύκλος</a:t>
            </a:r>
          </a:p>
          <a:p>
            <a:pPr>
              <a:buFont typeface="Wingdings" pitchFamily="2" charset="2"/>
              <a:buNone/>
            </a:pP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1" descr="10-14 - xarti 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751013"/>
            <a:ext cx="25177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 descr="11-xarti 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25" y="1747838"/>
            <a:ext cx="25622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4702175" y="2239963"/>
            <a:ext cx="53975" cy="714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455863" y="2500313"/>
            <a:ext cx="52387" cy="714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pic>
        <p:nvPicPr>
          <p:cNvPr id="33797" name="Picture 6" descr="11-xarti 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1751013"/>
            <a:ext cx="232727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7 - TextBox"/>
          <p:cNvSpPr txBox="1">
            <a:spLocks noChangeArrowheads="1"/>
          </p:cNvSpPr>
          <p:nvPr/>
        </p:nvSpPr>
        <p:spPr bwMode="auto">
          <a:xfrm>
            <a:off x="392113" y="3214688"/>
            <a:ext cx="1096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2060"/>
                </a:solidFill>
                <a:latin typeface="Calibri" pitchFamily="34" charset="0"/>
              </a:rPr>
              <a:t>Ωορρηξία</a:t>
            </a:r>
          </a:p>
        </p:txBody>
      </p:sp>
      <p:sp>
        <p:nvSpPr>
          <p:cNvPr id="33799" name="8 - Ορθογώνιο"/>
          <p:cNvSpPr>
            <a:spLocks noChangeArrowheads="1"/>
          </p:cNvSpPr>
          <p:nvPr/>
        </p:nvSpPr>
        <p:spPr bwMode="auto">
          <a:xfrm>
            <a:off x="2598738" y="3121025"/>
            <a:ext cx="1554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Από τις ωοθήκες</a:t>
            </a:r>
          </a:p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στη μήτρα</a:t>
            </a:r>
          </a:p>
        </p:txBody>
      </p:sp>
      <p:sp>
        <p:nvSpPr>
          <p:cNvPr id="33800" name="10 - TextBox"/>
          <p:cNvSpPr txBox="1">
            <a:spLocks noChangeArrowheads="1"/>
          </p:cNvSpPr>
          <p:nvPr/>
        </p:nvSpPr>
        <p:spPr bwMode="auto">
          <a:xfrm>
            <a:off x="5580063" y="3132138"/>
            <a:ext cx="130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Στη μήτρα </a:t>
            </a:r>
          </a:p>
        </p:txBody>
      </p:sp>
      <p:pic>
        <p:nvPicPr>
          <p:cNvPr id="33801" name="Picture 6" descr="11-xarti tra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310063"/>
            <a:ext cx="214788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7351713" y="2465388"/>
            <a:ext cx="53975" cy="714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698625" y="5426075"/>
            <a:ext cx="107950" cy="7143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sp>
        <p:nvSpPr>
          <p:cNvPr id="33804" name="15 - TextBox"/>
          <p:cNvSpPr txBox="1">
            <a:spLocks noChangeArrowheads="1"/>
          </p:cNvSpPr>
          <p:nvPr/>
        </p:nvSpPr>
        <p:spPr bwMode="auto">
          <a:xfrm>
            <a:off x="144463" y="6191250"/>
            <a:ext cx="178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Εμμηνορρυσία </a:t>
            </a:r>
          </a:p>
        </p:txBody>
      </p:sp>
      <p:sp>
        <p:nvSpPr>
          <p:cNvPr id="33805" name="16 - TextBox"/>
          <p:cNvSpPr txBox="1">
            <a:spLocks noChangeArrowheads="1"/>
          </p:cNvSpPr>
          <p:nvPr/>
        </p:nvSpPr>
        <p:spPr bwMode="auto">
          <a:xfrm>
            <a:off x="1141413" y="642938"/>
            <a:ext cx="602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Ας θυμηθούμε τον μηνιαίο  κύκλο …</a:t>
            </a:r>
          </a:p>
        </p:txBody>
      </p:sp>
      <p:sp>
        <p:nvSpPr>
          <p:cNvPr id="20" name="9 - Έλλειψη"/>
          <p:cNvSpPr/>
          <p:nvPr/>
        </p:nvSpPr>
        <p:spPr>
          <a:xfrm>
            <a:off x="3384550" y="4310063"/>
            <a:ext cx="4391025" cy="22812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l-GR" sz="2000" dirty="0">
                <a:solidFill>
                  <a:schemeClr val="tx1"/>
                </a:solidFill>
                <a:cs typeface="Arial" charset="0"/>
              </a:rPr>
              <a:t>Όταν ένα κορίτσι έχει  αρχίσει να έχει περίοδο μπορεί να μείνει έγκυος, αν έχει σεξουαλική επαφή χωρίς προφύλαξη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roup of teens at the b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341438"/>
            <a:ext cx="4048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>
                <a:solidFill>
                  <a:srgbClr val="C00000"/>
                </a:solidFill>
              </a:rPr>
              <a:t>Θα μιλήσουμε για</a:t>
            </a:r>
            <a:r>
              <a:rPr lang="el-GR" sz="36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186238" cy="5199062"/>
          </a:xfrm>
        </p:spPr>
        <p:txBody>
          <a:bodyPr>
            <a:noAutofit/>
          </a:bodyPr>
          <a:lstStyle/>
          <a:p>
            <a:r>
              <a:rPr lang="el-GR" sz="2400" dirty="0"/>
              <a:t>τι ονομάζουμε ήβη και τι εφηβεία;</a:t>
            </a:r>
          </a:p>
          <a:p>
            <a:endParaRPr lang="el-GR" sz="1800" dirty="0"/>
          </a:p>
          <a:p>
            <a:r>
              <a:rPr lang="el-GR" sz="2400" dirty="0"/>
              <a:t>ποιες αλλαγές συμβαίνουν στα κορίτσια;</a:t>
            </a:r>
          </a:p>
          <a:p>
            <a:endParaRPr lang="el-GR" sz="1800" dirty="0"/>
          </a:p>
          <a:p>
            <a:r>
              <a:rPr lang="el-GR" sz="2400" dirty="0"/>
              <a:t>ποιες  αλλαγές συμβαίνουν στα αγόρια;</a:t>
            </a:r>
          </a:p>
          <a:p>
            <a:endParaRPr lang="en-US" sz="1800" dirty="0"/>
          </a:p>
          <a:p>
            <a:r>
              <a:rPr lang="el-GR" sz="2400" dirty="0"/>
              <a:t>τη σεξουαλικότητα</a:t>
            </a:r>
          </a:p>
          <a:p>
            <a:endParaRPr lang="el-GR" sz="1800" dirty="0"/>
          </a:p>
          <a:p>
            <a:r>
              <a:rPr lang="el-GR" sz="2400" dirty="0"/>
              <a:t>τις σεξουαλικές σχέσεις</a:t>
            </a:r>
          </a:p>
        </p:txBody>
      </p:sp>
      <p:sp>
        <p:nvSpPr>
          <p:cNvPr id="15364" name="4 - Ορθογώνιο"/>
          <p:cNvSpPr>
            <a:spLocks noChangeArrowheads="1"/>
          </p:cNvSpPr>
          <p:nvPr/>
        </p:nvSpPr>
        <p:spPr bwMode="auto">
          <a:xfrm>
            <a:off x="4857752" y="6000768"/>
            <a:ext cx="42862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>
                <a:latin typeface="Calibri" pitchFamily="34" charset="0"/>
              </a:rPr>
              <a:t>http://all-free-download.com/free-photos/download/group-of-teens-at-the-beach_515758.html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l-GR" altLang="el-GR" sz="3600" b="1" dirty="0">
                <a:solidFill>
                  <a:srgbClr val="C00000"/>
                </a:solidFill>
              </a:rPr>
              <a:t>   </a:t>
            </a:r>
            <a:r>
              <a:rPr lang="el-GR" altLang="el-GR" sz="3600" b="1" dirty="0" err="1">
                <a:solidFill>
                  <a:srgbClr val="C00000"/>
                </a:solidFill>
              </a:rPr>
              <a:t>Προεμμηνορρυσιακό</a:t>
            </a:r>
            <a:r>
              <a:rPr lang="el-GR" altLang="el-GR" sz="3600" b="1" dirty="0">
                <a:solidFill>
                  <a:srgbClr val="C00000"/>
                </a:solidFill>
              </a:rPr>
              <a:t> σύνδρομο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/>
              <a:t>    </a:t>
            </a:r>
            <a:r>
              <a:rPr lang="el-GR" altLang="el-GR" sz="2400" dirty="0"/>
              <a:t>Λίγες μέρες πριν και κατά τη διάρκεια της περιόδου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/>
              <a:t>   μπορεί κάποια κορίτσια να νιώθουν: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/>
          </a:p>
          <a:p>
            <a:pPr>
              <a:lnSpc>
                <a:spcPct val="80000"/>
              </a:lnSpc>
            </a:pPr>
            <a:r>
              <a:rPr lang="el-GR" altLang="el-GR" sz="2400" dirty="0"/>
              <a:t>κακή διάθεση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πονοκέφαλο 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κούραση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φουσκώματα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αυξημένη όρεξη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ευαισθησία στο στήθος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συναισθηματική ευαισθησία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/>
          </a:p>
          <a:p>
            <a:pPr>
              <a:lnSpc>
                <a:spcPct val="80000"/>
              </a:lnSpc>
              <a:buNone/>
            </a:pPr>
            <a:r>
              <a:rPr lang="el-GR" altLang="el-GR" sz="2400" dirty="0"/>
              <a:t>	</a:t>
            </a:r>
            <a:r>
              <a:rPr lang="el-GR" sz="2400" b="1" dirty="0">
                <a:solidFill>
                  <a:srgbClr val="C00000"/>
                </a:solidFill>
              </a:rPr>
              <a:t>Αυτό συμβαίνει γιατί πριν και κατά τη διάρκεια της περιόδου αλλάζουν οι ορμόνες στο σώμα.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 dirty="0">
                <a:solidFill>
                  <a:srgbClr val="C00000"/>
                </a:solidFill>
              </a:rPr>
              <a:t>	Άλλα κορίτσια δεν έχουν τέτοια συμπτώματα.</a:t>
            </a:r>
          </a:p>
          <a:p>
            <a:pPr>
              <a:lnSpc>
                <a:spcPct val="80000"/>
              </a:lnSpc>
            </a:pPr>
            <a:endParaRPr lang="el-GR" altLang="el-GR" sz="2400" dirty="0"/>
          </a:p>
          <a:p>
            <a:pPr>
              <a:lnSpc>
                <a:spcPct val="80000"/>
              </a:lnSpc>
            </a:pPr>
            <a:endParaRPr lang="el-GR" altLang="el-GR" sz="2400" dirty="0"/>
          </a:p>
        </p:txBody>
      </p:sp>
      <p:sp>
        <p:nvSpPr>
          <p:cNvPr id="3" name="Έλλειψη 2"/>
          <p:cNvSpPr/>
          <p:nvPr/>
        </p:nvSpPr>
        <p:spPr>
          <a:xfrm>
            <a:off x="5292725" y="2565400"/>
            <a:ext cx="3024188" cy="18002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rgbClr val="292934"/>
                </a:solidFill>
              </a:rPr>
              <a:t>Πόνος κατά την περίοδο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23850" y="1484313"/>
            <a:ext cx="4752975" cy="5040312"/>
          </a:xfrm>
        </p:spPr>
        <p:txBody>
          <a:bodyPr/>
          <a:lstStyle/>
          <a:p>
            <a:r>
              <a:rPr lang="el-GR" altLang="el-GR" sz="2400" dirty="0"/>
              <a:t>Συχνό πλύσιμο </a:t>
            </a:r>
            <a:r>
              <a:rPr lang="el-GR" altLang="el-GR" sz="2400" i="1" dirty="0"/>
              <a:t>(…και όχι μόνο στη διάρκεια της περιόδου)</a:t>
            </a:r>
          </a:p>
          <a:p>
            <a:r>
              <a:rPr lang="el-GR" altLang="el-GR" sz="2400" dirty="0"/>
              <a:t>Συχνή αλλαγή σερβιέτας</a:t>
            </a:r>
          </a:p>
          <a:p>
            <a:pPr>
              <a:buFont typeface="Wingdings" pitchFamily="2" charset="2"/>
              <a:buNone/>
            </a:pPr>
            <a:r>
              <a:rPr lang="el-GR" altLang="el-GR" sz="2700" b="1" dirty="0">
                <a:solidFill>
                  <a:srgbClr val="FF0066"/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l-GR" altLang="el-GR" sz="2700" b="1" dirty="0">
                <a:solidFill>
                  <a:srgbClr val="FF0066"/>
                </a:solidFill>
              </a:rPr>
              <a:t>     </a:t>
            </a:r>
            <a:r>
              <a:rPr lang="el-GR" altLang="el-GR" sz="2700" b="1" dirty="0">
                <a:solidFill>
                  <a:srgbClr val="C00000"/>
                </a:solidFill>
              </a:rPr>
              <a:t>Πώς πετάμε τις σερβιέτες;</a:t>
            </a:r>
            <a:endParaRPr lang="el-GR" altLang="el-GR" sz="2700" dirty="0">
              <a:solidFill>
                <a:srgbClr val="C00000"/>
              </a:solidFill>
            </a:endParaRPr>
          </a:p>
          <a:p>
            <a:r>
              <a:rPr lang="el-GR" altLang="el-GR" sz="2400" dirty="0"/>
              <a:t>Τις τυλίγουμε σε χαρτομάντιλο ή χαρτί υγείας</a:t>
            </a:r>
            <a:endParaRPr lang="en-US" altLang="el-GR" sz="2400" dirty="0"/>
          </a:p>
          <a:p>
            <a:r>
              <a:rPr lang="el-GR" altLang="el-GR" sz="2400" dirty="0"/>
              <a:t>Τις ρίχνουμε στο καλάθι </a:t>
            </a:r>
          </a:p>
          <a:p>
            <a:r>
              <a:rPr lang="el-GR" altLang="el-GR" sz="2400" dirty="0"/>
              <a:t>Δεν τις πετάμε στην λεκάνη της τουαλέτας</a:t>
            </a:r>
          </a:p>
          <a:p>
            <a:r>
              <a:rPr lang="el-GR" altLang="el-GR" sz="2400" dirty="0"/>
              <a:t>Πλένουμε τα χέρια μας</a:t>
            </a:r>
            <a:endParaRPr lang="en-US" altLang="el-GR" sz="2400" dirty="0"/>
          </a:p>
          <a:p>
            <a:endParaRPr lang="el-GR" altLang="el-GR" sz="2400" dirty="0"/>
          </a:p>
          <a:p>
            <a:endParaRPr lang="el-GR" altLang="el-GR" sz="2800" dirty="0"/>
          </a:p>
        </p:txBody>
      </p:sp>
      <p:sp>
        <p:nvSpPr>
          <p:cNvPr id="37890" name="6 - TextBox"/>
          <p:cNvSpPr txBox="1">
            <a:spLocks noChangeArrowheads="1"/>
          </p:cNvSpPr>
          <p:nvPr/>
        </p:nvSpPr>
        <p:spPr bwMode="auto">
          <a:xfrm>
            <a:off x="611188" y="333375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800" b="1" dirty="0">
                <a:solidFill>
                  <a:srgbClr val="C00000"/>
                </a:solidFill>
                <a:latin typeface="Calibri" pitchFamily="34" charset="0"/>
              </a:rPr>
              <a:t>Φροντίδα στη διάρκεια της περιόδου: </a:t>
            </a:r>
          </a:p>
          <a:p>
            <a:r>
              <a:rPr lang="el-GR" altLang="el-GR" sz="2800" b="1" dirty="0">
                <a:solidFill>
                  <a:srgbClr val="C00000"/>
                </a:solidFill>
                <a:latin typeface="Calibri" pitchFamily="34" charset="0"/>
              </a:rPr>
              <a:t>τι κάνουμε;</a:t>
            </a:r>
          </a:p>
        </p:txBody>
      </p:sp>
      <p:pic>
        <p:nvPicPr>
          <p:cNvPr id="37891" name="Picture 5" descr="Σερβιέτα, Υγειονομικής Πετσέτα, Γυναίκα, Hygie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128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4 - Ορθογώνιο"/>
          <p:cNvSpPr>
            <a:spLocks noChangeArrowheads="1"/>
          </p:cNvSpPr>
          <p:nvPr/>
        </p:nvSpPr>
        <p:spPr bwMode="auto">
          <a:xfrm>
            <a:off x="250825" y="6396038"/>
            <a:ext cx="889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sz="800"/>
              <a:t>https://pixabay.com/el/%CF%83%CE%B5%CF%81%CE%B2%CE%B9%CE%AD%CF%84%CE%B1-%CF%85%CE%B3%CE%B5%CE%B9%CE%BF%CE%BD%CE%BF%CE%BC%CE%B9%CE%BA%CE%AE%CF%82-%CF%80%CE%B5%CF%84%CF%83%CE%AD%CF%84%CE%B1-295139/</a:t>
            </a:r>
            <a:endParaRPr lang="el-GR" alt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5943600" cy="3581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Αύξηση του βάρους και του μεγέθους των οστών </a:t>
            </a:r>
            <a:br>
              <a:rPr lang="el-GR" sz="2400" dirty="0">
                <a:latin typeface="+mj-lt"/>
              </a:rPr>
            </a:br>
            <a:r>
              <a:rPr lang="el-GR" sz="2400" dirty="0">
                <a:latin typeface="+mj-lt"/>
              </a:rPr>
              <a:t>→ αύξηση βάρους και ύψους του σώματος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Μεγαλώνει το κεφάλι, η μύτη, τα αυτιά, το σαγόνι</a:t>
            </a:r>
            <a:br>
              <a:rPr lang="el-GR" sz="2400" dirty="0">
                <a:latin typeface="+mj-lt"/>
              </a:rPr>
            </a:br>
            <a:r>
              <a:rPr lang="el-GR" sz="2400" dirty="0">
                <a:latin typeface="+mj-lt"/>
              </a:rPr>
              <a:t> → το πρόσωπο γίνεται μακρόστενο</a:t>
            </a:r>
            <a:r>
              <a:rPr lang="en-US" sz="2400" dirty="0">
                <a:latin typeface="+mj-lt"/>
              </a:rPr>
              <a:t> </a:t>
            </a:r>
            <a:r>
              <a:rPr lang="el-GR" sz="2400" dirty="0">
                <a:latin typeface="+mj-lt"/>
              </a:rPr>
              <a:t>(οβάλ)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Αυξάνονται και δυναμώνουν σταδιακά οι μύες</a:t>
            </a:r>
            <a:endParaRPr lang="en-US" sz="2400" dirty="0">
              <a:latin typeface="+mj-lt"/>
            </a:endParaRPr>
          </a:p>
        </p:txBody>
      </p:sp>
      <p:pic>
        <p:nvPicPr>
          <p:cNvPr id="38914" name="Picture 2" descr="Μυών, Βραχίονας, Εικονίδι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5 - Ορθογώνιο"/>
          <p:cNvSpPr>
            <a:spLocks noChangeArrowheads="1"/>
          </p:cNvSpPr>
          <p:nvPr/>
        </p:nvSpPr>
        <p:spPr bwMode="auto">
          <a:xfrm>
            <a:off x="4419600" y="6248400"/>
            <a:ext cx="472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latin typeface="Calibri" pitchFamily="34" charset="0"/>
              </a:rPr>
              <a:t>https://pixabay.com/el/%CE%BC%CF%85%CF%8E%CE%BD-%CE%B2%CF%81%CE%B1%CF%87%CE%AF%CE%BF%CE%BD%CE%B1%CF%82-%CE%B5%CE%B9%CE%BA%CE%BF%CE%BD%CE%AF%CE%B4%CE%B9%CE%BF-1085672/</a:t>
            </a:r>
            <a:endParaRPr lang="el-GR" sz="700">
              <a:latin typeface="Calibri" pitchFamily="34" charset="0"/>
            </a:endParaRPr>
          </a:p>
        </p:txBody>
      </p:sp>
      <p:pic>
        <p:nvPicPr>
          <p:cNvPr id="38916" name="Picture 4" descr="Άσκηση, Αλτήρες, Fitness, Προπόνηση, Γυμναστήρι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689475"/>
            <a:ext cx="25336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7 - Ορθογώνιο"/>
          <p:cNvSpPr>
            <a:spLocks noChangeArrowheads="1"/>
          </p:cNvSpPr>
          <p:nvPr/>
        </p:nvSpPr>
        <p:spPr bwMode="auto">
          <a:xfrm>
            <a:off x="4419600" y="5715000"/>
            <a:ext cx="4572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latin typeface="Calibri" pitchFamily="34" charset="0"/>
              </a:rPr>
              <a:t>https://pixabay.com/el/%CE%AC%CF%83%CE%BA%CE%B7%CF%83%CE%B7-%CE%B1%CE%BB%CF%84%CE%AE%CF%81%CE%B5%CF%82-fitness-%CF%80%CF%81%CE%BF%CF%80%CF%8C%CE%BD%CE%B7%CF%83%CE%B7-29285/</a:t>
            </a:r>
            <a:endParaRPr lang="el-GR" sz="700">
              <a:latin typeface="Calibri" pitchFamily="34" charset="0"/>
            </a:endParaRPr>
          </a:p>
        </p:txBody>
      </p:sp>
      <p:sp>
        <p:nvSpPr>
          <p:cNvPr id="38918" name="Ορθογώνιο 3"/>
          <p:cNvSpPr>
            <a:spLocks noChangeArrowheads="1"/>
          </p:cNvSpPr>
          <p:nvPr/>
        </p:nvSpPr>
        <p:spPr bwMode="auto">
          <a:xfrm>
            <a:off x="539750" y="1268413"/>
            <a:ext cx="345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Ποιες αλλαγές συμβαίνουν;</a:t>
            </a:r>
            <a:endParaRPr lang="el-GR" sz="2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866C49"/>
                </a:solidFill>
              </a:rPr>
              <a:t>Αλλαγές στο σώμα συμβαίνουν φυσικά και στα </a:t>
            </a:r>
            <a:r>
              <a:rPr lang="el-GR" sz="3200" b="1" dirty="0">
                <a:solidFill>
                  <a:schemeClr val="hlink"/>
                </a:solidFill>
              </a:rPr>
              <a:t>αγόρια</a:t>
            </a:r>
            <a:r>
              <a:rPr lang="el-GR" sz="3200" b="1" dirty="0">
                <a:solidFill>
                  <a:srgbClr val="866C49"/>
                </a:solidFill>
              </a:rPr>
              <a:t>…</a:t>
            </a:r>
            <a:r>
              <a:rPr lang="en-US" sz="3200" b="1" dirty="0">
                <a:solidFill>
                  <a:srgbClr val="866C49"/>
                </a:solidFill>
              </a:rPr>
              <a:t> </a:t>
            </a:r>
            <a:endParaRPr lang="el-GR" sz="2800" b="1" dirty="0">
              <a:solidFill>
                <a:srgbClr val="866C4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5638800" cy="4191000"/>
          </a:xfrm>
        </p:spPr>
        <p:txBody>
          <a:bodyPr>
            <a:normAutofit lnSpcReduction="10000"/>
          </a:bodyPr>
          <a:lstStyle/>
          <a:p>
            <a:r>
              <a:rPr lang="el-GR" sz="2200" b="1"/>
              <a:t>Τρίχες</a:t>
            </a:r>
            <a:r>
              <a:rPr lang="el-GR" sz="2200"/>
              <a:t> εμφανίζονται και μεγαλώνουν</a:t>
            </a:r>
            <a:br>
              <a:rPr lang="el-GR" sz="2200"/>
            </a:br>
            <a:r>
              <a:rPr lang="el-GR" sz="2200"/>
              <a:t>→ πρόσωπο (γένια), μασχάλες, θώρακα, χέρια, πόδια</a:t>
            </a:r>
          </a:p>
          <a:p>
            <a:pPr>
              <a:buFont typeface="Arial" charset="0"/>
              <a:buNone/>
            </a:pPr>
            <a:r>
              <a:rPr lang="el-GR" sz="2200"/>
              <a:t>	→ γεννητική περιοχή (εφήβαιο)</a:t>
            </a:r>
          </a:p>
          <a:p>
            <a:pPr>
              <a:buFont typeface="Arial" charset="0"/>
              <a:buNone/>
            </a:pPr>
            <a:endParaRPr lang="el-GR" sz="2200"/>
          </a:p>
          <a:p>
            <a:r>
              <a:rPr lang="el-GR" sz="2200"/>
              <a:t>Αλλαγή στο </a:t>
            </a:r>
            <a:r>
              <a:rPr lang="el-GR" sz="2200" b="1"/>
              <a:t>σχήμα</a:t>
            </a:r>
            <a:r>
              <a:rPr lang="el-GR" sz="2200"/>
              <a:t> του προσώπου, από στρογγυλό σε οβάλ</a:t>
            </a:r>
          </a:p>
          <a:p>
            <a:pPr>
              <a:buFont typeface="Arial" charset="0"/>
              <a:buNone/>
            </a:pPr>
            <a:endParaRPr lang="el-GR" sz="2200"/>
          </a:p>
          <a:p>
            <a:r>
              <a:rPr lang="el-GR" sz="2200"/>
              <a:t>Οι τρίχες και το δέρμα γίνονται πιο </a:t>
            </a:r>
            <a:r>
              <a:rPr lang="el-GR" sz="2200" b="1"/>
              <a:t>λιπαρά </a:t>
            </a:r>
            <a:br>
              <a:rPr lang="el-GR" sz="2200"/>
            </a:br>
            <a:r>
              <a:rPr lang="el-GR" sz="2200"/>
              <a:t>→ σπυράκια, ακμή</a:t>
            </a:r>
            <a:br>
              <a:rPr lang="el-GR" sz="2200"/>
            </a:br>
            <a:r>
              <a:rPr lang="el-GR" sz="2200"/>
              <a:t>→ ιδρώνουμε περισσότερο (δυσάρεστη οσμή) </a:t>
            </a:r>
          </a:p>
          <a:p>
            <a:pPr>
              <a:buFont typeface="Arial" charset="0"/>
              <a:buNone/>
            </a:pPr>
            <a:endParaRPr lang="el-GR" sz="3000"/>
          </a:p>
        </p:txBody>
      </p:sp>
      <p:sp>
        <p:nvSpPr>
          <p:cNvPr id="4" name="3 - Έλλειψη"/>
          <p:cNvSpPr/>
          <p:nvPr/>
        </p:nvSpPr>
        <p:spPr>
          <a:xfrm>
            <a:off x="5486400" y="5867400"/>
            <a:ext cx="2590800" cy="6556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tx2"/>
                </a:solidFill>
              </a:rPr>
              <a:t>Ξύρισμα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6 - TextBox"/>
          <p:cNvSpPr txBox="1">
            <a:spLocks noChangeArrowheads="1"/>
          </p:cNvSpPr>
          <p:nvPr/>
        </p:nvSpPr>
        <p:spPr bwMode="auto">
          <a:xfrm>
            <a:off x="5638800" y="4572000"/>
            <a:ext cx="335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  <a:hlinkClick r:id="rId4"/>
              </a:rPr>
              <a:t>https://www.dreamstime.com/royalty-free-stock-photos-</a:t>
            </a:r>
            <a:endParaRPr lang="en-US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boy-puberty-acne-illustration-image30015768</a:t>
            </a:r>
            <a:endParaRPr lang="el-GR" sz="100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33375"/>
            <a:ext cx="83820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l-GR" sz="3200" b="1" dirty="0">
                <a:solidFill>
                  <a:srgbClr val="866C49"/>
                </a:solidFill>
              </a:rPr>
              <a:t>Ποιες αλλαγές συμβαίνουν στα αγόρια;</a:t>
            </a:r>
            <a:r>
              <a:rPr lang="en-US" sz="3200" b="1" dirty="0">
                <a:solidFill>
                  <a:srgbClr val="866C49"/>
                </a:solidFill>
              </a:rPr>
              <a:t> </a:t>
            </a:r>
            <a:r>
              <a:rPr lang="en-US" sz="2800" b="1" dirty="0">
                <a:solidFill>
                  <a:srgbClr val="866C49"/>
                </a:solidFill>
              </a:rPr>
              <a:t>(2)</a:t>
            </a:r>
            <a:endParaRPr lang="el-GR" sz="2800" b="1" dirty="0">
              <a:solidFill>
                <a:srgbClr val="866C4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82000" cy="1008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>
                <a:solidFill>
                  <a:schemeClr val="accent2">
                    <a:lumMod val="75000"/>
                  </a:schemeClr>
                </a:solidFill>
              </a:rPr>
              <a:t>Ποιες αλλαγές συμβαίνουν στα αγόρια;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(3)</a:t>
            </a:r>
            <a:endParaRPr lang="el-GR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4114800" cy="4389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Μεγαλώνουν οι όρχεις, το όσχεο και το πέος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Μεταβάλλεται η χροιά της φωνής: η φωνή γίνεται πιο βαθιά  </a:t>
            </a: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Πρήξιμο ή πόνος στο στήθος, γύρω από τις θηλές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/>
          </a:p>
        </p:txBody>
      </p:sp>
      <p:pic>
        <p:nvPicPr>
          <p:cNvPr id="43011" name="Picture 6" descr="Άνθρωπος, Πρόσωπο, Avatar, Κεφάλι, Πορτραίτο, Γυαλ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8 - Ορθογώνιο"/>
          <p:cNvSpPr>
            <a:spLocks noChangeArrowheads="1"/>
          </p:cNvSpPr>
          <p:nvPr/>
        </p:nvSpPr>
        <p:spPr bwMode="auto">
          <a:xfrm>
            <a:off x="4572000" y="6248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https://pixabay.com/el/%CE%AC%CE%BD%CE%B8%CF%81%CF%89%CF%80%CE%BF%CF%82-%CF%80%CF%81%CF%8C%CF%83%CF%89%CF%80%CE%BF-avatar-%CE%BA%CE%B5%CF%86%CE%AC%CE%BB%CE%B9-156584/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>
                <a:solidFill>
                  <a:schemeClr val="accent2">
                    <a:lumMod val="75000"/>
                  </a:schemeClr>
                </a:solidFill>
              </a:rPr>
              <a:t>Εξωτερικά και εσωτερικά γεννητικά όργανα</a:t>
            </a:r>
          </a:p>
        </p:txBody>
      </p:sp>
      <p:sp>
        <p:nvSpPr>
          <p:cNvPr id="44034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600200"/>
            <a:ext cx="3960813" cy="4525963"/>
          </a:xfrm>
        </p:spPr>
        <p:txBody>
          <a:bodyPr/>
          <a:lstStyle/>
          <a:p>
            <a:r>
              <a:rPr lang="el-GR" sz="2800" dirty="0"/>
              <a:t>Προστάτης</a:t>
            </a:r>
          </a:p>
          <a:p>
            <a:r>
              <a:rPr lang="el-GR" sz="2800" dirty="0"/>
              <a:t>Επιδιδυμίδα</a:t>
            </a:r>
          </a:p>
          <a:p>
            <a:r>
              <a:rPr lang="el-GR" sz="2800" dirty="0"/>
              <a:t>Πέος (βάλανος- πόσθη)</a:t>
            </a:r>
          </a:p>
          <a:p>
            <a:r>
              <a:rPr lang="el-GR" sz="2800" dirty="0"/>
              <a:t>Όσχεο </a:t>
            </a:r>
          </a:p>
          <a:p>
            <a:r>
              <a:rPr lang="el-GR" sz="2800" dirty="0"/>
              <a:t>Όρχις</a:t>
            </a:r>
          </a:p>
          <a:p>
            <a:endParaRPr lang="el-GR" sz="2800" dirty="0"/>
          </a:p>
        </p:txBody>
      </p:sp>
      <p:pic>
        <p:nvPicPr>
          <p:cNvPr id="44035" name="Picture 2" descr="https://thumbs10.dreamstime.com/x/male-reproductive-system-18943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00808"/>
            <a:ext cx="4419600" cy="43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4 - Ορθογώνιο"/>
          <p:cNvSpPr>
            <a:spLocks noChangeArrowheads="1"/>
          </p:cNvSpPr>
          <p:nvPr/>
        </p:nvSpPr>
        <p:spPr bwMode="auto">
          <a:xfrm>
            <a:off x="3886200" y="6172200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https://www.dreamstime.com/photos-images/genitals.html#details18943168</a:t>
            </a:r>
            <a:endParaRPr lang="el-GR" sz="1000">
              <a:latin typeface="Calibri" pitchFamily="34" charset="0"/>
            </a:endParaRPr>
          </a:p>
        </p:txBody>
      </p:sp>
      <p:sp>
        <p:nvSpPr>
          <p:cNvPr id="44037" name="5 - TextBox"/>
          <p:cNvSpPr txBox="1">
            <a:spLocks noChangeArrowheads="1"/>
          </p:cNvSpPr>
          <p:nvPr/>
        </p:nvSpPr>
        <p:spPr bwMode="auto">
          <a:xfrm>
            <a:off x="4427538" y="5105400"/>
            <a:ext cx="9159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Όρχις</a:t>
            </a:r>
          </a:p>
        </p:txBody>
      </p:sp>
      <p:sp>
        <p:nvSpPr>
          <p:cNvPr id="44038" name="6 - TextBox"/>
          <p:cNvSpPr txBox="1">
            <a:spLocks noChangeArrowheads="1"/>
          </p:cNvSpPr>
          <p:nvPr/>
        </p:nvSpPr>
        <p:spPr bwMode="auto">
          <a:xfrm>
            <a:off x="7848600" y="4876800"/>
            <a:ext cx="8937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Όσχεο </a:t>
            </a:r>
          </a:p>
        </p:txBody>
      </p:sp>
      <p:sp>
        <p:nvSpPr>
          <p:cNvPr id="44039" name="7 - TextBox"/>
          <p:cNvSpPr txBox="1">
            <a:spLocks noChangeArrowheads="1"/>
          </p:cNvSpPr>
          <p:nvPr/>
        </p:nvSpPr>
        <p:spPr bwMode="auto">
          <a:xfrm>
            <a:off x="8077200" y="4038600"/>
            <a:ext cx="1841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0" name="8 - TextBox"/>
          <p:cNvSpPr txBox="1">
            <a:spLocks noChangeArrowheads="1"/>
          </p:cNvSpPr>
          <p:nvPr/>
        </p:nvSpPr>
        <p:spPr bwMode="auto">
          <a:xfrm>
            <a:off x="7772400" y="3810000"/>
            <a:ext cx="11080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Ουρήθρα</a:t>
            </a:r>
          </a:p>
        </p:txBody>
      </p:sp>
      <p:sp>
        <p:nvSpPr>
          <p:cNvPr id="44041" name="9 - TextBox"/>
          <p:cNvSpPr txBox="1">
            <a:spLocks noChangeArrowheads="1"/>
          </p:cNvSpPr>
          <p:nvPr/>
        </p:nvSpPr>
        <p:spPr bwMode="auto">
          <a:xfrm>
            <a:off x="7696200" y="2971800"/>
            <a:ext cx="13001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Προστάτης</a:t>
            </a:r>
          </a:p>
        </p:txBody>
      </p:sp>
      <p:sp>
        <p:nvSpPr>
          <p:cNvPr id="44042" name="10 - TextBox"/>
          <p:cNvSpPr txBox="1">
            <a:spLocks noChangeArrowheads="1"/>
          </p:cNvSpPr>
          <p:nvPr/>
        </p:nvSpPr>
        <p:spPr bwMode="auto">
          <a:xfrm>
            <a:off x="4495800" y="31242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3" name="11 - TextBox"/>
          <p:cNvSpPr txBox="1">
            <a:spLocks noChangeArrowheads="1"/>
          </p:cNvSpPr>
          <p:nvPr/>
        </p:nvSpPr>
        <p:spPr bwMode="auto">
          <a:xfrm>
            <a:off x="4419600" y="36576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4" name="12 - TextBox"/>
          <p:cNvSpPr txBox="1">
            <a:spLocks noChangeArrowheads="1"/>
          </p:cNvSpPr>
          <p:nvPr/>
        </p:nvSpPr>
        <p:spPr bwMode="auto">
          <a:xfrm>
            <a:off x="4495800" y="41910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5" name="14 - TextBox"/>
          <p:cNvSpPr txBox="1">
            <a:spLocks noChangeArrowheads="1"/>
          </p:cNvSpPr>
          <p:nvPr/>
        </p:nvSpPr>
        <p:spPr bwMode="auto">
          <a:xfrm>
            <a:off x="3581400" y="4419600"/>
            <a:ext cx="1981200" cy="611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Πέος</a:t>
            </a:r>
          </a:p>
          <a:p>
            <a:r>
              <a:rPr lang="el-GR" sz="1600">
                <a:latin typeface="Calibri" pitchFamily="34" charset="0"/>
              </a:rPr>
              <a:t>(βάλανος-πόσθη)</a:t>
            </a: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4800600" y="47244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7" name="18 - TextBox"/>
          <p:cNvSpPr txBox="1">
            <a:spLocks noChangeArrowheads="1"/>
          </p:cNvSpPr>
          <p:nvPr/>
        </p:nvSpPr>
        <p:spPr bwMode="auto">
          <a:xfrm>
            <a:off x="7848600" y="4267200"/>
            <a:ext cx="762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0" y="4221163"/>
            <a:ext cx="3635375" cy="2303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Τα γεννητικά κύτταρα  των αγοριών είναι τα σπερματοζωάρια</a:t>
            </a:r>
          </a:p>
        </p:txBody>
      </p:sp>
      <p:sp>
        <p:nvSpPr>
          <p:cNvPr id="44050" name="9 - TextBox"/>
          <p:cNvSpPr txBox="1">
            <a:spLocks noChangeArrowheads="1"/>
          </p:cNvSpPr>
          <p:nvPr/>
        </p:nvSpPr>
        <p:spPr bwMode="auto">
          <a:xfrm>
            <a:off x="5867400" y="1989138"/>
            <a:ext cx="13033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Ουρητήρες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>
                <a:solidFill>
                  <a:srgbClr val="C00000"/>
                </a:solidFill>
              </a:rPr>
              <a:t>Συναισθηματικές αλλαγές</a:t>
            </a:r>
            <a:br>
              <a:rPr lang="el-GR" sz="3600" b="1" dirty="0">
                <a:solidFill>
                  <a:srgbClr val="C00000"/>
                </a:solidFill>
              </a:rPr>
            </a:br>
            <a:r>
              <a:rPr lang="el-GR" sz="3600" b="1" dirty="0">
                <a:solidFill>
                  <a:srgbClr val="C00000"/>
                </a:solidFill>
              </a:rPr>
              <a:t>για κορίτσια και αγόρια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4724400" cy="3703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Συχνές αλλαγές στη διάθεση (λύπη, χαρά)</a:t>
            </a: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Ντροπή, αμηχανία</a:t>
            </a: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Ανεξήγητο θυμό, οργή</a:t>
            </a: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Υγιείς προκλήσεις, δοκιμή ορίων</a:t>
            </a: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Αλλαγή στον τρόπο σκέψης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8305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  <a:latin typeface="Calibri" pitchFamily="34" charset="0"/>
              </a:rPr>
              <a:t>Ανακάλυψε και αντιμετώπισε τα συναισθήματά σου!!</a:t>
            </a:r>
          </a:p>
        </p:txBody>
      </p:sp>
      <p:pic>
        <p:nvPicPr>
          <p:cNvPr id="47108" name="Picture 2" descr="Ανάλυση, Σκέψη, Αγόρι, Έφηβος, Νέοι, Κουκούλα Ρολό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5 - Ορθογώνιο"/>
          <p:cNvSpPr>
            <a:spLocks noChangeArrowheads="1"/>
          </p:cNvSpPr>
          <p:nvPr/>
        </p:nvSpPr>
        <p:spPr bwMode="auto">
          <a:xfrm>
            <a:off x="1676400" y="6519863"/>
            <a:ext cx="7467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https://pixabay.com/el/%CE%B1%CE%BD%CE%AC%CE%BB%CF%85%CF%83%CE%B7-%CF%83%CE%BA%CE%AD%CF%88%CE%B7-%CE%B1%CE%B3%CF%8C%CF%81%CE%B9-%CE%AD%CF%86%CE%B7%CE%B2%CE%BF%CF%82-%CE%BD%CE%AD%CE%BF%CE%B9-299692/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>
                <a:solidFill>
                  <a:srgbClr val="C00000"/>
                </a:solidFill>
              </a:rPr>
              <a:t>Σχέσεις με γονείς και συνομηλίκους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4038600" cy="4389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Συγκρούσεις με γονείς</a:t>
            </a: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Διαφορετικές απόψεις (π.χ. ντύσιμο, μουσική, ενδιαφέροντα)</a:t>
            </a: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Υπευθυνότητα, ανεξαρτησία, σεβασμός</a:t>
            </a: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Σχέσεις με συνομηλίκους</a:t>
            </a:r>
            <a:endParaRPr lang="en-US" sz="24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latin typeface="+mj-lt"/>
              </a:rPr>
              <a:t>Πρότυπα </a:t>
            </a:r>
          </a:p>
        </p:txBody>
      </p:sp>
      <p:pic>
        <p:nvPicPr>
          <p:cNvPr id="49155" name="Picture 2" descr="Βόλεϊ, Συμπαίκτες, Φίλους, Συντρόφους, Μαζί, Γυναίκ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176464" cy="23923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/>
              <a:t>	</a:t>
            </a:r>
            <a:r>
              <a:rPr lang="el-GR" sz="2400" b="1" dirty="0">
                <a:solidFill>
                  <a:srgbClr val="C00000"/>
                </a:solidFill>
              </a:rPr>
              <a:t>Μπορεί να: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θέλεις να αρέσεις, να τραβάς την προσοχή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l-GR" sz="800" dirty="0"/>
          </a:p>
          <a:p>
            <a:pPr>
              <a:lnSpc>
                <a:spcPct val="90000"/>
              </a:lnSpc>
            </a:pPr>
            <a:r>
              <a:rPr lang="el-GR" sz="2400" dirty="0"/>
              <a:t>νιώθεις ανασφάλεια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l-GR" sz="800" dirty="0"/>
          </a:p>
          <a:p>
            <a:pPr>
              <a:lnSpc>
                <a:spcPct val="90000"/>
              </a:lnSpc>
            </a:pPr>
            <a:r>
              <a:rPr lang="el-GR" sz="2400" dirty="0"/>
              <a:t>έχεις ερωτικές σκέψεις και αισθήματα για κάποιο άτομο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l-GR" sz="800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endParaRPr lang="el-GR" sz="2400" dirty="0"/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04800" y="4419600"/>
            <a:ext cx="78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Να είσαι ειλικρινής,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να είσαι ο εαυτός σου!!!</a:t>
            </a:r>
          </a:p>
        </p:txBody>
      </p:sp>
      <p:pic>
        <p:nvPicPr>
          <p:cNvPr id="20482" name="Picture 2" descr="Τα Χέρια, Καρδιά, Ζευγάρι, Γυναίκ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705622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>
                <a:solidFill>
                  <a:srgbClr val="C00000"/>
                </a:solidFill>
              </a:rPr>
              <a:t> </a:t>
            </a:r>
            <a:r>
              <a:rPr lang="el-GR" sz="4000" b="1" dirty="0">
                <a:solidFill>
                  <a:srgbClr val="C00000"/>
                </a:solidFill>
              </a:rPr>
              <a:t>Όμως αναρωτιέσαι: 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3960813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1900" dirty="0"/>
              <a:t>	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1900" b="1" dirty="0">
                <a:solidFill>
                  <a:srgbClr val="866C49"/>
                </a:solidFill>
              </a:rPr>
              <a:t>	</a:t>
            </a:r>
            <a:r>
              <a:rPr lang="el-GR" sz="2400" b="1" dirty="0">
                <a:solidFill>
                  <a:srgbClr val="866C49"/>
                </a:solidFill>
              </a:rPr>
              <a:t>Είμαι αρκετά μεγάλη για να έχω ρομαντική σχέση με ένα άτομο;</a:t>
            </a:r>
          </a:p>
          <a:p>
            <a:pPr algn="ctr">
              <a:lnSpc>
                <a:spcPct val="140000"/>
              </a:lnSpc>
              <a:buFont typeface="Arial" charset="0"/>
              <a:buNone/>
            </a:pPr>
            <a:r>
              <a:rPr lang="el-GR" sz="1900" dirty="0"/>
              <a:t>			</a:t>
            </a:r>
            <a:r>
              <a:rPr lang="el-GR" sz="2400" dirty="0"/>
              <a:t>Δεν υπάρχει εύκολη απάντηση σ’ αυτό</a:t>
            </a:r>
          </a:p>
          <a:p>
            <a:pPr algn="ctr">
              <a:lnSpc>
                <a:spcPct val="140000"/>
              </a:lnSpc>
              <a:buFont typeface="Arial" charset="0"/>
              <a:buNone/>
            </a:pPr>
            <a:r>
              <a:rPr lang="el-GR" sz="2400" dirty="0"/>
              <a:t>		Ο καθένας είναι διαφορετικός 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2000" dirty="0"/>
              <a:t>			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2400" dirty="0"/>
              <a:t>	Πάντως η ερωτική σχέση και η αντιμετώπιση των συναισθημάτων είναι ευκολότερη όταν είσαι μεγαλύτερη</a:t>
            </a:r>
            <a:r>
              <a:rPr lang="en-US" sz="2400" dirty="0"/>
              <a:t> </a:t>
            </a:r>
            <a:r>
              <a:rPr lang="el-GR" sz="2400" dirty="0"/>
              <a:t>και πιο ώριμη                                        </a:t>
            </a:r>
            <a:r>
              <a:rPr lang="en-US" sz="2400" dirty="0"/>
              <a:t>                                        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/>
          </a:p>
        </p:txBody>
      </p:sp>
      <p:sp>
        <p:nvSpPr>
          <p:cNvPr id="5" name="4 - Δεξιό βέλος"/>
          <p:cNvSpPr/>
          <p:nvPr/>
        </p:nvSpPr>
        <p:spPr>
          <a:xfrm>
            <a:off x="1258888" y="2349500"/>
            <a:ext cx="950912" cy="6048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6 - Σύννεφο"/>
          <p:cNvSpPr/>
          <p:nvPr/>
        </p:nvSpPr>
        <p:spPr>
          <a:xfrm>
            <a:off x="4643438" y="4868863"/>
            <a:ext cx="3024187" cy="163512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To do or not to do?</a:t>
            </a:r>
            <a:endParaRPr lang="el-G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Τι ονομάζουμε ήβη;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856037"/>
          </a:xfrm>
        </p:spPr>
        <p:txBody>
          <a:bodyPr>
            <a:normAutofit/>
          </a:bodyPr>
          <a:lstStyle/>
          <a:p>
            <a:r>
              <a:rPr lang="el-GR" sz="2400" dirty="0"/>
              <a:t>Ήβη ονομάζουμε την χρονική περίοδο που το σώμα ενός παιδιού αλλάζει και αποκτά σταδιακά τα χαρακτηριστικά του σώματος του ενήλικα</a:t>
            </a:r>
            <a:r>
              <a:rPr lang="en-US" sz="2400" dirty="0"/>
              <a:t>.</a:t>
            </a:r>
          </a:p>
          <a:p>
            <a:pPr>
              <a:buFont typeface="Arial" charset="0"/>
              <a:buNone/>
            </a:pPr>
            <a:endParaRPr lang="el-GR" sz="2400" dirty="0"/>
          </a:p>
          <a:p>
            <a:r>
              <a:rPr lang="el-GR" sz="2400" dirty="0"/>
              <a:t>Οι αλλαγές συμβαίνουν μεταξύ </a:t>
            </a:r>
            <a:r>
              <a:rPr lang="en-US" sz="2400" b="1" dirty="0">
                <a:solidFill>
                  <a:srgbClr val="B0107B"/>
                </a:solidFill>
              </a:rPr>
              <a:t>9</a:t>
            </a:r>
            <a:r>
              <a:rPr lang="el-GR" sz="2400" dirty="0">
                <a:solidFill>
                  <a:srgbClr val="B0107B"/>
                </a:solidFill>
              </a:rPr>
              <a:t> </a:t>
            </a:r>
            <a:r>
              <a:rPr lang="el-GR" sz="2400" dirty="0"/>
              <a:t>και</a:t>
            </a:r>
            <a:r>
              <a:rPr lang="el-GR" sz="2400" dirty="0">
                <a:solidFill>
                  <a:srgbClr val="B0107B"/>
                </a:solidFill>
              </a:rPr>
              <a:t> </a:t>
            </a:r>
            <a:r>
              <a:rPr lang="el-GR" sz="2400" b="1" dirty="0">
                <a:solidFill>
                  <a:srgbClr val="B0107B"/>
                </a:solidFill>
              </a:rPr>
              <a:t>1</a:t>
            </a:r>
            <a:r>
              <a:rPr lang="en-US" sz="2400" b="1" dirty="0">
                <a:solidFill>
                  <a:srgbClr val="B0107B"/>
                </a:solidFill>
              </a:rPr>
              <a:t>8</a:t>
            </a:r>
            <a:r>
              <a:rPr lang="el-GR" sz="2400" dirty="0">
                <a:solidFill>
                  <a:srgbClr val="B0107B"/>
                </a:solidFill>
              </a:rPr>
              <a:t> </a:t>
            </a:r>
            <a:r>
              <a:rPr lang="el-GR" sz="2400" dirty="0"/>
              <a:t>ετών</a:t>
            </a:r>
            <a:r>
              <a:rPr lang="en-US" sz="2400" dirty="0"/>
              <a:t>.</a:t>
            </a:r>
          </a:p>
          <a:p>
            <a:pPr>
              <a:buFont typeface="Arial" charset="0"/>
              <a:buNone/>
            </a:pPr>
            <a:endParaRPr lang="el-GR" sz="2400" dirty="0"/>
          </a:p>
          <a:p>
            <a:r>
              <a:rPr lang="el-GR" sz="2400" dirty="0"/>
              <a:t>Συνήθως στα αγόρια ξεκινούν στην ηλικία </a:t>
            </a:r>
            <a:r>
              <a:rPr lang="el-GR" sz="2400" b="1" dirty="0">
                <a:solidFill>
                  <a:srgbClr val="B0107B"/>
                </a:solidFill>
              </a:rPr>
              <a:t>10-14 </a:t>
            </a:r>
            <a:r>
              <a:rPr lang="el-GR" sz="2400" dirty="0"/>
              <a:t>ετών, λίγο αργότερα από τα κορίτσια.</a:t>
            </a:r>
          </a:p>
          <a:p>
            <a:pPr>
              <a:buFont typeface="Arial" charset="0"/>
              <a:buNone/>
            </a:pPr>
            <a:endParaRPr lang="el-GR" sz="2400" dirty="0"/>
          </a:p>
          <a:p>
            <a:pPr>
              <a:buFont typeface="Arial" charset="0"/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- Τίτλος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836613"/>
          </a:xfrm>
        </p:spPr>
        <p:txBody>
          <a:bodyPr/>
          <a:lstStyle/>
          <a:p>
            <a:r>
              <a:rPr lang="el-GR" sz="3600" b="1" dirty="0">
                <a:solidFill>
                  <a:srgbClr val="C00000"/>
                </a:solidFill>
              </a:rPr>
              <a:t>Τι είναι η σεξουαλικότητα;</a:t>
            </a:r>
          </a:p>
        </p:txBody>
      </p:sp>
      <p:sp>
        <p:nvSpPr>
          <p:cNvPr id="2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1" cy="5184576"/>
          </a:xfrm>
        </p:spPr>
        <p:txBody>
          <a:bodyPr/>
          <a:lstStyle/>
          <a:p>
            <a:r>
              <a:rPr lang="el-GR" sz="2200" dirty="0"/>
              <a:t>Καθώς  μεγαλώνεις και σταδιακά το σώμα σου αλλάζει, αρχίζεις να νιώθεις τα πρώτα ερωτικά σκιρτήματα</a:t>
            </a:r>
          </a:p>
          <a:p>
            <a:endParaRPr lang="el-GR" sz="2200" dirty="0"/>
          </a:p>
          <a:p>
            <a:r>
              <a:rPr lang="el-GR" sz="2200" dirty="0"/>
              <a:t>Ξαφνικά αρχίζεις να νιώθεις έλξη για κάποιο άλλο άτομο και θέλεις να το αγγίξεις, να το χαϊδεύεις και να το κρατάς μ’ ένα διαφορετικό τρόπο απ’ </a:t>
            </a:r>
            <a:r>
              <a:rPr lang="el-GR" sz="2200" dirty="0" err="1"/>
              <a:t>ό,τι</a:t>
            </a:r>
            <a:r>
              <a:rPr lang="el-GR" sz="2200" dirty="0"/>
              <a:t> τους φίλους σου</a:t>
            </a:r>
          </a:p>
          <a:p>
            <a:endParaRPr lang="el-GR" sz="2200" dirty="0"/>
          </a:p>
          <a:p>
            <a:r>
              <a:rPr lang="el-GR" sz="2200" dirty="0"/>
              <a:t>Η ερωτική επιθυμία δεν εμφανίζεται στην ίδια ηλικία στα αγόρια και στα κορίτσια. </a:t>
            </a:r>
            <a:br>
              <a:rPr lang="el-GR" sz="2200" dirty="0"/>
            </a:br>
            <a:r>
              <a:rPr lang="el-GR" sz="2200" dirty="0"/>
              <a:t>Συχνά κάποιος από τους δύο βιάζεται περισσότερο να κάνει</a:t>
            </a:r>
            <a:br>
              <a:rPr lang="el-GR" sz="2200" dirty="0"/>
            </a:br>
            <a:r>
              <a:rPr lang="el-GR" sz="2200" dirty="0"/>
              <a:t>σχέση</a:t>
            </a:r>
          </a:p>
          <a:p>
            <a:pPr>
              <a:buFont typeface="Arial" charset="0"/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8237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Ποια είναι η ιδανική ηλικία </a:t>
            </a:r>
            <a:br>
              <a:rPr lang="el-GR" sz="2800" b="1" dirty="0">
                <a:solidFill>
                  <a:srgbClr val="C00000"/>
                </a:solidFill>
              </a:rPr>
            </a:br>
            <a:r>
              <a:rPr lang="el-GR" sz="2800" b="1" dirty="0">
                <a:solidFill>
                  <a:srgbClr val="C00000"/>
                </a:solidFill>
              </a:rPr>
              <a:t>για την έναρξη σεξουαλικών επαφών;</a:t>
            </a:r>
            <a:br>
              <a:rPr lang="el-GR" sz="2800" b="1" dirty="0">
                <a:solidFill>
                  <a:srgbClr val="FF0000"/>
                </a:solidFill>
              </a:rPr>
            </a:br>
            <a:endParaRPr lang="el-GR" sz="2800" b="1" dirty="0"/>
          </a:p>
        </p:txBody>
      </p:sp>
      <p:sp>
        <p:nvSpPr>
          <p:cNvPr id="5529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1075"/>
            <a:ext cx="8507413" cy="5616575"/>
          </a:xfrm>
        </p:spPr>
        <p:txBody>
          <a:bodyPr/>
          <a:lstStyle/>
          <a:p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Δεν υπάρχει ιδανική ηλικία που να αφορά όλους</a:t>
            </a:r>
          </a:p>
          <a:p>
            <a:pPr>
              <a:lnSpc>
                <a:spcPct val="150000"/>
              </a:lnSpc>
            </a:pPr>
            <a:endParaRPr lang="el-GR" sz="1800" dirty="0"/>
          </a:p>
          <a:p>
            <a:pPr>
              <a:lnSpc>
                <a:spcPct val="150000"/>
              </a:lnSpc>
            </a:pPr>
            <a:r>
              <a:rPr lang="el-GR" sz="2400" dirty="0"/>
              <a:t>Εξαρτάται από το ίδιο το άτομο και από το περιβάλλον όπου ζει και μεγαλώνει</a:t>
            </a:r>
          </a:p>
          <a:p>
            <a:pPr>
              <a:lnSpc>
                <a:spcPct val="150000"/>
              </a:lnSpc>
            </a:pPr>
            <a:endParaRPr lang="el-GR" sz="1800" dirty="0"/>
          </a:p>
          <a:p>
            <a:pPr>
              <a:lnSpc>
                <a:spcPct val="150000"/>
              </a:lnSpc>
            </a:pPr>
            <a:r>
              <a:rPr lang="el-GR" sz="2400" dirty="0"/>
              <a:t>Όσο μεγαλώνει κανείς, τόσο πιο πολύ αναπτύσσεται σωματικά, συναισθηματικά και ψυχικά ώστε να προετοιμαστεί καλύτερα  για την έναρξη της σεξουαλικής δραστηριότητας</a:t>
            </a:r>
          </a:p>
          <a:p>
            <a:pPr>
              <a:buFont typeface="Arial" charset="0"/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Ποια είναι η ιδανική ηλικία </a:t>
            </a:r>
            <a:br>
              <a:rPr lang="el-GR" sz="2800" b="1" dirty="0">
                <a:solidFill>
                  <a:srgbClr val="C00000"/>
                </a:solidFill>
              </a:rPr>
            </a:br>
            <a:r>
              <a:rPr lang="el-GR" sz="2800" b="1" dirty="0">
                <a:solidFill>
                  <a:srgbClr val="C00000"/>
                </a:solidFill>
              </a:rPr>
              <a:t>για την έναρξη σεξουαλικών επαφών;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el-GR" sz="2200" dirty="0"/>
              <a:t>	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el-GR" sz="2200" dirty="0"/>
              <a:t>    </a:t>
            </a:r>
            <a:r>
              <a:rPr lang="el-GR" sz="2400" dirty="0"/>
              <a:t>Φαίνεται ότι σημαντικό ρόλο για την  πιο ομαλή έναρξη της σεξουαλικής ζωής  παίζουν:</a:t>
            </a:r>
          </a:p>
          <a:p>
            <a:pPr>
              <a:lnSpc>
                <a:spcPct val="130000"/>
              </a:lnSpc>
            </a:pPr>
            <a:r>
              <a:rPr lang="el-GR" sz="2400" dirty="0"/>
              <a:t>η μεγαλύτερη ηλικία</a:t>
            </a:r>
          </a:p>
          <a:p>
            <a:pPr>
              <a:lnSpc>
                <a:spcPct val="130000"/>
              </a:lnSpc>
            </a:pPr>
            <a:r>
              <a:rPr lang="el-GR" sz="2400" dirty="0"/>
              <a:t>η ύπαρξη συναισθημάτων πέραν της ερωτικής έλξης</a:t>
            </a:r>
          </a:p>
          <a:p>
            <a:pPr>
              <a:lnSpc>
                <a:spcPct val="130000"/>
              </a:lnSpc>
            </a:pPr>
            <a:r>
              <a:rPr lang="el-GR" sz="2400" dirty="0"/>
              <a:t> η ωριμότητα</a:t>
            </a:r>
          </a:p>
          <a:p>
            <a:pPr>
              <a:lnSpc>
                <a:spcPct val="130000"/>
              </a:lnSpc>
            </a:pPr>
            <a:r>
              <a:rPr lang="el-GR" sz="2400" dirty="0"/>
              <a:t>η διάρκεια της σχέσης και </a:t>
            </a:r>
          </a:p>
          <a:p>
            <a:pPr>
              <a:lnSpc>
                <a:spcPct val="130000"/>
              </a:lnSpc>
            </a:pPr>
            <a:r>
              <a:rPr lang="el-GR" sz="2400" dirty="0"/>
              <a:t>το ταίριασμα των χαρακτήρων</a:t>
            </a:r>
            <a:r>
              <a:rPr lang="el-GR" sz="2200" dirty="0"/>
              <a:t> </a:t>
            </a:r>
          </a:p>
          <a:p>
            <a:endParaRPr lang="el-GR" sz="2200" dirty="0"/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el-GR" sz="2200" dirty="0"/>
              <a:t>	</a:t>
            </a:r>
            <a:r>
              <a:rPr lang="el-GR" sz="2400" dirty="0">
                <a:solidFill>
                  <a:schemeClr val="hlink"/>
                </a:solidFill>
              </a:rPr>
              <a:t>Οι ηλικίες προς το τέλος της εφηβείας  (18-21 ετών) είναι για τους περισσότερους οι πιο κατάλληλες</a:t>
            </a:r>
            <a:r>
              <a:rPr lang="el-GR" sz="2400" dirty="0"/>
              <a:t> </a:t>
            </a:r>
          </a:p>
          <a:p>
            <a:pPr>
              <a:lnSpc>
                <a:spcPct val="80000"/>
              </a:lnSpc>
            </a:pPr>
            <a:endParaRPr lang="el-G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78403" cy="1943100"/>
          </a:xfrm>
        </p:spPr>
        <p:txBody>
          <a:bodyPr/>
          <a:lstStyle/>
          <a:p>
            <a:r>
              <a:rPr lang="el-GR" altLang="el-GR" sz="2800" dirty="0"/>
              <a:t>	Αν επιλέξεις να ξεκινήσεις σεξουαλικές σχέσεις νωρίτερα,</a:t>
            </a:r>
            <a:r>
              <a:rPr lang="el-GR" altLang="el-GR" sz="2800" b="1" dirty="0"/>
              <a:t> </a:t>
            </a:r>
            <a:r>
              <a:rPr lang="el-GR" altLang="el-GR" sz="2800" b="1" dirty="0">
                <a:solidFill>
                  <a:srgbClr val="C00000"/>
                </a:solidFill>
              </a:rPr>
              <a:t>θυμήσου</a:t>
            </a:r>
            <a:r>
              <a:rPr lang="el-GR" altLang="el-GR" sz="2800" dirty="0"/>
              <a:t> ότι, πριν ξεκινήσεις,</a:t>
            </a:r>
            <a:br>
              <a:rPr lang="el-GR" altLang="el-GR" sz="2800" dirty="0"/>
            </a:br>
            <a:r>
              <a:rPr lang="el-GR" altLang="el-GR" sz="2800" dirty="0"/>
              <a:t> είναι σημαντικό να έχεις </a:t>
            </a:r>
            <a:r>
              <a:rPr lang="el-GR" altLang="el-GR" sz="2800" b="1" dirty="0">
                <a:solidFill>
                  <a:srgbClr val="C00000"/>
                </a:solidFill>
              </a:rPr>
              <a:t>ενημερωθεί</a:t>
            </a:r>
            <a:r>
              <a:rPr lang="el-GR" altLang="el-GR" sz="2800" dirty="0"/>
              <a:t> για: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492896"/>
            <a:ext cx="8373368" cy="33845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altLang="el-GR" sz="2800" dirty="0"/>
              <a:t>την πιθανότητα μιας ανεπιθύμητης εγκυμοσύνης</a:t>
            </a:r>
          </a:p>
          <a:p>
            <a:pPr>
              <a:buFont typeface="Wingdings" pitchFamily="2" charset="2"/>
              <a:buChar char="Ø"/>
            </a:pPr>
            <a:endParaRPr lang="el-GR" altLang="el-GR" sz="1050" dirty="0"/>
          </a:p>
          <a:p>
            <a:pPr>
              <a:buFont typeface="Wingdings" pitchFamily="2" charset="2"/>
              <a:buChar char="Ø"/>
            </a:pPr>
            <a:r>
              <a:rPr lang="el-GR" altLang="el-GR" sz="2800" dirty="0"/>
              <a:t>τις σεξουαλικώς μεταδιδόμενες λοιμώξεις</a:t>
            </a:r>
          </a:p>
          <a:p>
            <a:pPr>
              <a:buFont typeface="Wingdings" pitchFamily="2" charset="2"/>
              <a:buChar char="Ø"/>
            </a:pPr>
            <a:endParaRPr lang="el-GR" altLang="el-GR" sz="1050" dirty="0"/>
          </a:p>
          <a:p>
            <a:pPr>
              <a:buFont typeface="Wingdings" pitchFamily="2" charset="2"/>
              <a:buChar char="Ø"/>
            </a:pPr>
            <a:r>
              <a:rPr lang="el-GR" altLang="el-GR" sz="2800" dirty="0"/>
              <a:t>τη χρήση αντισυλληπτικής μεθόδου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3200" b="1" dirty="0">
                <a:solidFill>
                  <a:srgbClr val="C00000"/>
                </a:solidFill>
              </a:rPr>
              <a:t>Σεξουαλικώς μεταδιδόμενες λοιμώξεις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0720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sz="2500" dirty="0"/>
              <a:t>Είναι οι λοιμώξεις που μεταδίδονται κυρίως με τη σεξουαλική επαφή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el-GR" sz="2500" dirty="0"/>
          </a:p>
          <a:p>
            <a:pPr>
              <a:lnSpc>
                <a:spcPct val="80000"/>
              </a:lnSpc>
            </a:pPr>
            <a:r>
              <a:rPr lang="el-GR" sz="2500" dirty="0"/>
              <a:t>Μπορεί να δημιουργήσουν προβλήματα στην υγεία του ατόμου και στην καλή λειτουργία του αναπαραγωγικού συστήματος του άνδρα και της γυναίκας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500" dirty="0"/>
              <a:t>	</a:t>
            </a:r>
          </a:p>
          <a:p>
            <a:pPr>
              <a:lnSpc>
                <a:spcPct val="80000"/>
              </a:lnSpc>
            </a:pPr>
            <a:r>
              <a:rPr lang="el-GR" sz="2500" dirty="0"/>
              <a:t>Μπορεί να έχετε ακούσει για: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500" dirty="0"/>
              <a:t>	το </a:t>
            </a:r>
            <a:r>
              <a:rPr lang="en-US" sz="2500" dirty="0"/>
              <a:t>AIDS, </a:t>
            </a:r>
            <a:r>
              <a:rPr lang="el-GR" sz="2500" dirty="0"/>
              <a:t>την ηπατίτιδα, την βλεννόρροια κ.λπ.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500" dirty="0"/>
              <a:t>	Άλλες λοιμώξεις θεραπεύονται και για άλλες δεν υπάρχει θεραπεία</a:t>
            </a:r>
            <a:endParaRPr lang="en-US" sz="2500" dirty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2500" dirty="0"/>
          </a:p>
          <a:p>
            <a:pPr>
              <a:lnSpc>
                <a:spcPct val="80000"/>
              </a:lnSpc>
            </a:pPr>
            <a:r>
              <a:rPr lang="el-GR" sz="2500" dirty="0"/>
              <a:t>Είναι συχνές στις νεαρές ηλικίες επειδή σε αυτές τις ηλικίες μπορεί να υπάρχουν σεξουαλικές σχέσεις και ανεπαρκής πληροφόρηση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- Τίτλος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490537"/>
          </a:xfrm>
        </p:spPr>
        <p:txBody>
          <a:bodyPr/>
          <a:lstStyle/>
          <a:p>
            <a:r>
              <a:rPr lang="el-GR" sz="3600" b="1" dirty="0">
                <a:solidFill>
                  <a:srgbClr val="C00000"/>
                </a:solidFill>
              </a:rPr>
              <a:t>Μέθοδοι αντισύλληψης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713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/>
              <a:t>	Οι πιο διαδεδομένες είναι: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b="1" dirty="0">
                <a:solidFill>
                  <a:srgbClr val="C00000"/>
                </a:solidFill>
              </a:rPr>
              <a:t>Χρήση αντισυλληπτικών χαπιών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από την κοπέλα: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/>
              <a:t>	προστατεύουν από ανεπιθύμητη εγκυμοσύνη, </a:t>
            </a:r>
            <a:r>
              <a:rPr lang="el-GR" sz="2400" b="1" dirty="0"/>
              <a:t>όχι</a:t>
            </a:r>
            <a:r>
              <a:rPr lang="el-GR" sz="2400" dirty="0"/>
              <a:t> από τις σεξουαλικώς μεταδιδόμενες λοιμώξεις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b="1" dirty="0">
                <a:solidFill>
                  <a:srgbClr val="C00000"/>
                </a:solidFill>
              </a:rPr>
              <a:t>Χρήση ανδρικού προφυλακτικού: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προφυλάσσει </a:t>
            </a:r>
            <a:r>
              <a:rPr lang="el-GR" altLang="el-GR" sz="2400" b="1" dirty="0"/>
              <a:t>και </a:t>
            </a:r>
            <a:r>
              <a:rPr lang="el-GR" altLang="el-GR" sz="2400" dirty="0"/>
              <a:t>από τις σ</a:t>
            </a:r>
            <a:r>
              <a:rPr lang="el-GR" sz="2400" dirty="0"/>
              <a:t>εξουαλικώς μεταδιδόμενες λοιμώξεις </a:t>
            </a:r>
            <a:r>
              <a:rPr lang="el-GR" altLang="el-GR" sz="2400" b="1" dirty="0"/>
              <a:t>και</a:t>
            </a:r>
            <a:r>
              <a:rPr lang="el-GR" altLang="el-GR" sz="2400" dirty="0"/>
              <a:t> από εγκυμοσύνη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δεν χρειάζεται ιατρική συνταγή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έχει χαμηλό κόστος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είναι απλό στη χρήση του, χρειάζεται όμως εξοικείωση </a:t>
            </a:r>
          </a:p>
          <a:p>
            <a:pPr>
              <a:lnSpc>
                <a:spcPct val="90000"/>
              </a:lnSpc>
            </a:pPr>
            <a:endParaRPr lang="el-GR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l-GR" sz="3600" b="1" dirty="0">
                <a:solidFill>
                  <a:srgbClr val="C00000"/>
                </a:solidFill>
              </a:rPr>
              <a:t>Σωστή χρήση του προφυλακτικού</a:t>
            </a:r>
          </a:p>
        </p:txBody>
      </p:sp>
      <p:pic>
        <p:nvPicPr>
          <p:cNvPr id="60418" name="Picture 7" descr="C:\Users\user\Downloads\1553696899_08ecd1e94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773238"/>
            <a:ext cx="2736850" cy="3095625"/>
          </a:xfrm>
        </p:spPr>
      </p:pic>
      <p:sp>
        <p:nvSpPr>
          <p:cNvPr id="60419" name="5 - Ορθογώνιο"/>
          <p:cNvSpPr>
            <a:spLocks noChangeArrowheads="1"/>
          </p:cNvSpPr>
          <p:nvPr/>
        </p:nvSpPr>
        <p:spPr bwMode="auto">
          <a:xfrm>
            <a:off x="5867400" y="4941888"/>
            <a:ext cx="2989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>
                <a:latin typeface="Calibri" pitchFamily="34" charset="0"/>
              </a:rPr>
              <a:t>Image credit: </a:t>
            </a:r>
            <a:r>
              <a:rPr lang="en-GB" sz="1000">
                <a:latin typeface="Calibri" pitchFamily="34" charset="0"/>
              </a:rPr>
              <a:t>condom mania</a:t>
            </a:r>
            <a:r>
              <a:rPr lang="en-US" sz="1000">
                <a:latin typeface="Calibri" pitchFamily="34" charset="0"/>
              </a:rPr>
              <a:t>, via Flicker Creative Commons, 200</a:t>
            </a:r>
            <a:r>
              <a:rPr lang="el-GR" sz="1000">
                <a:latin typeface="Calibri" pitchFamily="34" charset="0"/>
              </a:rPr>
              <a:t>7</a:t>
            </a:r>
          </a:p>
        </p:txBody>
      </p:sp>
      <p:sp>
        <p:nvSpPr>
          <p:cNvPr id="60420" name="6 - Ορθογώνιο"/>
          <p:cNvSpPr>
            <a:spLocks noChangeArrowheads="1"/>
          </p:cNvSpPr>
          <p:nvPr/>
        </p:nvSpPr>
        <p:spPr bwMode="auto">
          <a:xfrm>
            <a:off x="611560" y="1196752"/>
            <a:ext cx="53276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Όταν αγοράζεις προφυλακτικό θα πρέπει να προσέχεις:</a:t>
            </a:r>
          </a:p>
          <a:p>
            <a:pPr>
              <a:lnSpc>
                <a:spcPct val="90000"/>
              </a:lnSpc>
            </a:pPr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διαθέτει σήμανση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CE</a:t>
            </a: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μην έχει περάσει η ημερομηνία λήξης του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!!</a:t>
            </a: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βρίσκεται μέσα σε συσκευασία αδιαφανή και κλειστή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φυλάσσεται σωστά στο σημείο πώλησης, από όπου το προμηθεύτηκες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το αποθηκεύεις, μέχρι να το χρησιμοποιήσεις, σε μέρος που δεν έχει υψηλή θερμοκρασία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3 - TextBox"/>
          <p:cNvSpPr txBox="1">
            <a:spLocks noChangeArrowheads="1"/>
          </p:cNvSpPr>
          <p:nvPr/>
        </p:nvSpPr>
        <p:spPr bwMode="auto">
          <a:xfrm>
            <a:off x="466725" y="214313"/>
            <a:ext cx="5016500" cy="830262"/>
          </a:xfrm>
          <a:prstGeom prst="rect">
            <a:avLst/>
          </a:prstGeom>
          <a:solidFill>
            <a:srgbClr val="DBDDCD"/>
          </a:solidFill>
          <a:ln w="9525" algn="ctr">
            <a:solidFill>
              <a:srgbClr val="DC7C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Πώς τοποθετείται σωστά το προφυλακτικό </a:t>
            </a: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3768725" y="1785938"/>
            <a:ext cx="361950" cy="6429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1443" name="6 - TextBox"/>
          <p:cNvSpPr txBox="1">
            <a:spLocks noChangeArrowheads="1"/>
          </p:cNvSpPr>
          <p:nvPr/>
        </p:nvSpPr>
        <p:spPr bwMode="auto">
          <a:xfrm>
            <a:off x="574675" y="1214438"/>
            <a:ext cx="4873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</a:rPr>
              <a:t>1. Το ανοίγεις με το χέρι, από την εγκοπή</a:t>
            </a:r>
          </a:p>
        </p:txBody>
      </p:sp>
      <p:sp>
        <p:nvSpPr>
          <p:cNvPr id="61444" name="7 - TextBox"/>
          <p:cNvSpPr txBox="1">
            <a:spLocks noChangeArrowheads="1"/>
          </p:cNvSpPr>
          <p:nvPr/>
        </p:nvSpPr>
        <p:spPr bwMode="auto">
          <a:xfrm>
            <a:off x="0" y="25003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>
                <a:solidFill>
                  <a:srgbClr val="002060"/>
                </a:solidFill>
                <a:latin typeface="Calibri" pitchFamily="34" charset="0"/>
              </a:rPr>
              <a:t>2. Πιέζεις με τον δείκτη – αντίχειρα την κορυφή του προφυλακτικού για να μην μπει αέρας </a:t>
            </a: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3779838" y="3213100"/>
            <a:ext cx="363537" cy="6429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1446" name="9 - TextBox"/>
          <p:cNvSpPr txBox="1">
            <a:spLocks noChangeArrowheads="1"/>
          </p:cNvSpPr>
          <p:nvPr/>
        </p:nvSpPr>
        <p:spPr bwMode="auto">
          <a:xfrm>
            <a:off x="433388" y="3786188"/>
            <a:ext cx="853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3. Το τοποθετείς στο πέος που βρίσκεται σε στύση, </a:t>
            </a:r>
            <a:r>
              <a:rPr lang="el-GR" b="1" u="sng" dirty="0">
                <a:solidFill>
                  <a:srgbClr val="002060"/>
                </a:solidFill>
                <a:latin typeface="Calibri" pitchFamily="34" charset="0"/>
              </a:rPr>
              <a:t>από την αρχή κάθε επαφής με τα γεννητικά όργανα</a:t>
            </a:r>
            <a:r>
              <a:rPr lang="el-G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και το ξετυλίγεις μέχρι τη βάση του </a:t>
            </a:r>
          </a:p>
          <a:p>
            <a:pPr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61447" name="9 - Ορθογώνιο"/>
          <p:cNvSpPr>
            <a:spLocks noChangeArrowheads="1"/>
          </p:cNvSpPr>
          <p:nvPr/>
        </p:nvSpPr>
        <p:spPr bwMode="auto">
          <a:xfrm>
            <a:off x="539750" y="4929188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  <a:latin typeface="Calibri" pitchFamily="34" charset="0"/>
              </a:rPr>
              <a:t>4. Αν και είναι πολύ ανθεκτικό θα πρέπει να προσέχεις να μην σχιστεί κατά την τοποθέτηση, από αιχμηρά αντικείμενα (νύχια, κοσμήματα κλπ)</a:t>
            </a:r>
          </a:p>
        </p:txBody>
      </p:sp>
      <p:sp>
        <p:nvSpPr>
          <p:cNvPr id="61448" name="10 - Ορθογώνιο"/>
          <p:cNvSpPr>
            <a:spLocks noChangeArrowheads="1"/>
          </p:cNvSpPr>
          <p:nvPr/>
        </p:nvSpPr>
        <p:spPr bwMode="auto">
          <a:xfrm>
            <a:off x="712788" y="6143625"/>
            <a:ext cx="728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>
                <a:solidFill>
                  <a:srgbClr val="000000"/>
                </a:solidFill>
                <a:latin typeface="Calibri" pitchFamily="34" charset="0"/>
              </a:rPr>
              <a:t>5. </a:t>
            </a:r>
            <a:r>
              <a:rPr lang="el-GR">
                <a:solidFill>
                  <a:srgbClr val="002060"/>
                </a:solidFill>
                <a:latin typeface="Calibri" pitchFamily="34" charset="0"/>
              </a:rPr>
              <a:t>Σε περίπτωση που βγει κατά τη διάρκεια της συνουσίας, </a:t>
            </a:r>
          </a:p>
          <a:p>
            <a:pPr algn="ctr" eaLnBrk="0" hangingPunct="0"/>
            <a:r>
              <a:rPr lang="el-GR">
                <a:solidFill>
                  <a:srgbClr val="002060"/>
                </a:solidFill>
                <a:latin typeface="Calibri" pitchFamily="34" charset="0"/>
              </a:rPr>
              <a:t>χρησιμοποίησε καινούργιο προφυλακτικό</a:t>
            </a: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3851275" y="4365625"/>
            <a:ext cx="363538" cy="6429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3821113" y="5643563"/>
            <a:ext cx="363537" cy="5715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1451" name="Picture 2" descr="Πώς να βάλετε σωστά το προφυλακτικ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588" y="142875"/>
            <a:ext cx="33861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14 - Ορθογώνιο"/>
          <p:cNvSpPr>
            <a:spLocks noChangeArrowheads="1"/>
          </p:cNvSpPr>
          <p:nvPr/>
        </p:nvSpPr>
        <p:spPr bwMode="auto">
          <a:xfrm>
            <a:off x="5697538" y="2214563"/>
            <a:ext cx="17129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latin typeface="Calibri" pitchFamily="34" charset="0"/>
              </a:rPr>
              <a:t>http://uomo.fidelityhouse.eu</a:t>
            </a:r>
            <a:endParaRPr lang="el-GR" sz="1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403648" y="5517232"/>
            <a:ext cx="6192688" cy="457200"/>
          </a:xfrm>
        </p:spPr>
        <p:txBody>
          <a:bodyPr/>
          <a:lstStyle/>
          <a:p>
            <a:r>
              <a:rPr lang="el-GR" sz="4000" b="1" dirty="0">
                <a:solidFill>
                  <a:srgbClr val="C00000"/>
                </a:solidFill>
              </a:rPr>
              <a:t>Απόλαυσε την εφηβεία!</a:t>
            </a:r>
          </a:p>
        </p:txBody>
      </p:sp>
      <p:pic>
        <p:nvPicPr>
          <p:cNvPr id="5" name="Picture 4" descr="Κορίτσι, Μαλλιά, Ταξίδια, Το Ταξίδι Της Πόλ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3169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- TextBox"/>
          <p:cNvSpPr txBox="1">
            <a:spLocks noChangeArrowheads="1"/>
          </p:cNvSpPr>
          <p:nvPr/>
        </p:nvSpPr>
        <p:spPr bwMode="auto">
          <a:xfrm>
            <a:off x="0" y="6519863"/>
            <a:ext cx="5694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hlinkClick r:id="rId3"/>
              </a:rPr>
              <a:t>https://pixabay.com/el/%CE%BA%CE%BF%CF%81%CE%AF%CF%84%CF%83%CE%B9-%CE%BC%CE%B</a:t>
            </a:r>
            <a:endParaRPr lang="en-US" sz="800" dirty="0"/>
          </a:p>
          <a:p>
            <a:r>
              <a:rPr lang="en-US" sz="800" dirty="0"/>
              <a:t>1%CE%BB%CE%BB%CE%B9%CE%AC-%CF%84%CE%B1%CE%BE%CE%AF%CE%B4%CE%B9%CE%B1-954377/</a:t>
            </a:r>
            <a:endParaRPr lang="el-GR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/>
          <a:lstStyle/>
          <a:p>
            <a:r>
              <a:rPr lang="el-GR" sz="3600" b="1" dirty="0">
                <a:solidFill>
                  <a:srgbClr val="C00000"/>
                </a:solidFill>
              </a:rPr>
              <a:t>Έναρξη και διάρκεια αλλαγών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136904" cy="3672408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l-GR" sz="2400" dirty="0">
                <a:latin typeface="+mj-lt"/>
              </a:rPr>
              <a:t>Σε κάποια κορίτσια οι αλλαγές στο σώμα </a:t>
            </a:r>
            <a:endParaRPr lang="en-US" sz="2400" dirty="0">
              <a:latin typeface="+mj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>
                <a:latin typeface="+mj-lt"/>
              </a:rPr>
              <a:t>ξεκινούν</a:t>
            </a:r>
            <a:r>
              <a:rPr lang="en-US" sz="2400" dirty="0">
                <a:latin typeface="+mj-lt"/>
              </a:rPr>
              <a:t> </a:t>
            </a:r>
            <a:r>
              <a:rPr lang="el-GR" sz="2400" dirty="0">
                <a:latin typeface="+mj-lt"/>
              </a:rPr>
              <a:t>νωρίτερα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>
                <a:latin typeface="+mj-lt"/>
              </a:rPr>
              <a:t>σε άλλα αργότερα </a:t>
            </a:r>
            <a:endParaRPr lang="en-US" sz="2400" dirty="0">
              <a:latin typeface="+mj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>
                <a:latin typeface="+mj-lt"/>
              </a:rPr>
              <a:t>σε άλλα γίνονται ταχύτερα </a:t>
            </a:r>
            <a:endParaRPr lang="en-US" sz="2400" dirty="0">
              <a:latin typeface="+mj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>
                <a:latin typeface="+mj-lt"/>
              </a:rPr>
              <a:t>σε άλλα πιο σταδιακά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		        </a:t>
            </a:r>
            <a:r>
              <a:rPr lang="el-GR" sz="2400" b="1" dirty="0">
                <a:solidFill>
                  <a:srgbClr val="C00000"/>
                </a:solidFill>
                <a:latin typeface="+mj-lt"/>
              </a:rPr>
              <a:t>Όλα είναι  φυσιολογικά!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95288" y="5734050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5C697C"/>
                </a:solidFill>
                <a:latin typeface="Calibri" pitchFamily="34" charset="0"/>
              </a:rPr>
              <a:t>Όλοι είμαστε διαφορετικοί!!!  Είσαι μοναδική!!!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</a:rPr>
              <a:t>Εφηβεία</a:t>
            </a:r>
          </a:p>
        </p:txBody>
      </p:sp>
      <p:grpSp>
        <p:nvGrpSpPr>
          <p:cNvPr id="19458" name="Content Placeholder 3"/>
          <p:cNvGrpSpPr>
            <a:grpSpLocks noGrp="1"/>
          </p:cNvGrpSpPr>
          <p:nvPr/>
        </p:nvGrpSpPr>
        <p:grpSpPr bwMode="auto">
          <a:xfrm>
            <a:off x="838200" y="1935163"/>
            <a:ext cx="7391400" cy="4389437"/>
            <a:chOff x="1605004" y="1412776"/>
            <a:chExt cx="5303254" cy="4608512"/>
          </a:xfrm>
        </p:grpSpPr>
        <p:sp>
          <p:nvSpPr>
            <p:cNvPr id="5" name="4 - Έλλειψη"/>
            <p:cNvSpPr/>
            <p:nvPr/>
          </p:nvSpPr>
          <p:spPr>
            <a:xfrm>
              <a:off x="1605004" y="2204473"/>
              <a:ext cx="2102622" cy="23767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Αλλαγές στις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σχέσεις με</a:t>
              </a:r>
              <a:r>
                <a:rPr lang="en-US" dirty="0">
                  <a:latin typeface="+mj-lt"/>
                </a:rPr>
                <a:t> </a:t>
              </a:r>
              <a:r>
                <a:rPr lang="el-GR" dirty="0">
                  <a:latin typeface="+mj-lt"/>
                </a:rPr>
                <a:t>γονείς και συνομήλικους</a:t>
              </a:r>
            </a:p>
          </p:txBody>
        </p:sp>
        <p:sp>
          <p:nvSpPr>
            <p:cNvPr id="6" name="5 - Έλλειψη"/>
            <p:cNvSpPr/>
            <p:nvPr/>
          </p:nvSpPr>
          <p:spPr>
            <a:xfrm>
              <a:off x="4572139" y="2204473"/>
              <a:ext cx="2336119" cy="2426761"/>
            </a:xfrm>
            <a:prstGeom prst="ellipse">
              <a:avLst/>
            </a:prstGeom>
            <a:solidFill>
              <a:srgbClr val="E692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latin typeface="+mj-lt"/>
                </a:rPr>
                <a:t>         </a:t>
              </a:r>
              <a:r>
                <a:rPr lang="el-GR" dirty="0">
                  <a:latin typeface="+mj-lt"/>
                </a:rPr>
                <a:t>Συναισθηματικές αλλαγές</a:t>
              </a:r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3299858" y="3356185"/>
              <a:ext cx="1968218" cy="26651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Σεξουαλικότητα</a:t>
              </a:r>
            </a:p>
          </p:txBody>
        </p:sp>
        <p:sp>
          <p:nvSpPr>
            <p:cNvPr id="8" name="3 - Έλλειψη"/>
            <p:cNvSpPr/>
            <p:nvPr/>
          </p:nvSpPr>
          <p:spPr>
            <a:xfrm>
              <a:off x="3026495" y="1412776"/>
              <a:ext cx="2460272" cy="230508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+mj-lt"/>
                </a:rPr>
                <a:t>Αλλαγές στο σώμα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4176713" cy="981075"/>
          </a:xfrm>
        </p:spPr>
        <p:txBody>
          <a:bodyPr lIns="0" rIns="0" bIns="0" anchor="b"/>
          <a:lstStyle/>
          <a:p>
            <a:pPr algn="ctr" eaLnBrk="1" hangingPunct="1"/>
            <a:r>
              <a:rPr lang="el-GR" sz="4000" b="1">
                <a:solidFill>
                  <a:srgbClr val="FF0000"/>
                </a:solidFill>
              </a:rPr>
              <a:t>Τι συμβαίνει</a:t>
            </a:r>
            <a:r>
              <a:rPr lang="el-GR" sz="4000">
                <a:solidFill>
                  <a:srgbClr val="FF0000"/>
                </a:solidFill>
              </a:rPr>
              <a:t>;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50825" y="981075"/>
            <a:ext cx="7200900" cy="5184775"/>
          </a:xfrm>
        </p:spPr>
        <p:txBody>
          <a:bodyPr/>
          <a:lstStyle/>
          <a:p>
            <a:pPr marL="273050" indent="-273050" eaLnBrk="1" hangingPunct="1"/>
            <a:r>
              <a:rPr lang="el-GR" sz="2700" dirty="0">
                <a:latin typeface="Calibri" pitchFamily="34" charset="0"/>
              </a:rPr>
              <a:t>Στον εγκέφαλό μας βρίσκεται ένας αδένας,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el-GR" sz="2700" dirty="0">
                <a:latin typeface="Calibri" pitchFamily="34" charset="0"/>
              </a:rPr>
              <a:t>    η </a:t>
            </a:r>
            <a:r>
              <a:rPr lang="el-GR" sz="2700" dirty="0">
                <a:solidFill>
                  <a:srgbClr val="FF0066"/>
                </a:solidFill>
                <a:latin typeface="Calibri" pitchFamily="34" charset="0"/>
              </a:rPr>
              <a:t>υπόφυση</a:t>
            </a:r>
          </a:p>
          <a:p>
            <a:pPr marL="273050" indent="-273050" eaLnBrk="1" hangingPunct="1"/>
            <a:r>
              <a:rPr lang="el-GR" sz="2700" dirty="0">
                <a:latin typeface="Calibri" pitchFamily="34" charset="0"/>
              </a:rPr>
              <a:t>Η υπόφυση αρχίζει στην εφηβεία  να παράγει κάποιες </a:t>
            </a:r>
            <a:r>
              <a:rPr lang="el-GR" sz="2700" dirty="0">
                <a:solidFill>
                  <a:srgbClr val="FF5050"/>
                </a:solidFill>
                <a:latin typeface="Calibri" pitchFamily="34" charset="0"/>
              </a:rPr>
              <a:t>ορμόνες</a:t>
            </a:r>
            <a:r>
              <a:rPr lang="el-GR" sz="2700" dirty="0">
                <a:latin typeface="Calibri" pitchFamily="34" charset="0"/>
              </a:rPr>
              <a:t>!</a:t>
            </a:r>
          </a:p>
          <a:p>
            <a:pPr marL="273050" indent="-273050" eaLnBrk="1" hangingPunct="1"/>
            <a:r>
              <a:rPr lang="el-GR" sz="2700" dirty="0">
                <a:latin typeface="Calibri" pitchFamily="34" charset="0"/>
              </a:rPr>
              <a:t>Αυτές κυκλοφορούν σε όλο το σώμα, αλλά επιδρούν σε συγκεκριμένα όργανα του σώματος </a:t>
            </a:r>
          </a:p>
          <a:p>
            <a:pPr marL="273050" indent="-273050" eaLnBrk="1" hangingPunct="1"/>
            <a:r>
              <a:rPr lang="el-GR" sz="2700" dirty="0">
                <a:latin typeface="Calibri" pitchFamily="34" charset="0"/>
              </a:rPr>
              <a:t>Διεγείρουν τους </a:t>
            </a:r>
            <a:r>
              <a:rPr lang="el-GR" sz="2700" dirty="0">
                <a:solidFill>
                  <a:srgbClr val="002060"/>
                </a:solidFill>
                <a:latin typeface="Calibri" pitchFamily="34" charset="0"/>
              </a:rPr>
              <a:t>όρχεις </a:t>
            </a:r>
            <a:r>
              <a:rPr lang="el-GR" sz="2700" dirty="0">
                <a:latin typeface="Calibri" pitchFamily="34" charset="0"/>
              </a:rPr>
              <a:t> στα αγόρια να παράγουν </a:t>
            </a:r>
            <a:r>
              <a:rPr lang="el-GR" sz="2700" dirty="0">
                <a:solidFill>
                  <a:srgbClr val="002060"/>
                </a:solidFill>
                <a:latin typeface="Calibri" pitchFamily="34" charset="0"/>
              </a:rPr>
              <a:t>τεστοστερόνη</a:t>
            </a:r>
            <a:r>
              <a:rPr lang="el-GR" sz="2700" dirty="0">
                <a:latin typeface="Calibri" pitchFamily="34" charset="0"/>
              </a:rPr>
              <a:t>  και τις </a:t>
            </a:r>
            <a:r>
              <a:rPr lang="el-GR" sz="2700" dirty="0">
                <a:solidFill>
                  <a:srgbClr val="FF33CC"/>
                </a:solidFill>
                <a:latin typeface="Calibri" pitchFamily="34" charset="0"/>
              </a:rPr>
              <a:t>ωοθήκες στα </a:t>
            </a:r>
            <a:r>
              <a:rPr lang="el-GR" sz="2700" dirty="0">
                <a:latin typeface="Calibri" pitchFamily="34" charset="0"/>
              </a:rPr>
              <a:t>κορίτσια να παράγουν </a:t>
            </a:r>
            <a:r>
              <a:rPr lang="el-GR" sz="2700" dirty="0">
                <a:solidFill>
                  <a:srgbClr val="FF33CC"/>
                </a:solidFill>
                <a:latin typeface="Calibri" pitchFamily="34" charset="0"/>
              </a:rPr>
              <a:t>οιστρογόνα</a:t>
            </a:r>
            <a:endParaRPr lang="en-US" sz="2700" dirty="0">
              <a:latin typeface="Calibri" pitchFamily="34" charset="0"/>
            </a:endParaRPr>
          </a:p>
          <a:p>
            <a:pPr marL="273050" indent="-273050" eaLnBrk="1" hangingPunct="1"/>
            <a:endParaRPr lang="el-GR" sz="1000" dirty="0">
              <a:latin typeface="Calibri" pitchFamily="34" charset="0"/>
            </a:endParaRPr>
          </a:p>
          <a:p>
            <a:pPr marL="273050" indent="-273050" algn="ctr" eaLnBrk="1" hangingPunct="1">
              <a:buFont typeface="Wingdings" pitchFamily="2" charset="2"/>
              <a:buNone/>
            </a:pPr>
            <a:r>
              <a:rPr lang="el-GR" sz="2700" b="1" dirty="0">
                <a:solidFill>
                  <a:srgbClr val="FF0066"/>
                </a:solidFill>
              </a:rPr>
              <a:t>Έτσι αλλάζει το σώμα μας !</a:t>
            </a:r>
            <a:endParaRPr lang="el-GR" sz="2700" dirty="0">
              <a:latin typeface="Calibri" pitchFamily="34" charset="0"/>
            </a:endParaRPr>
          </a:p>
        </p:txBody>
      </p:sp>
      <p:pic>
        <p:nvPicPr>
          <p:cNvPr id="11268" name="Picture 5" descr="Εγκέφαλο, Στέλεχος, Εγκεφάλου, Νωτιαίου Μυελ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76250"/>
            <a:ext cx="467995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5 - TextBox"/>
          <p:cNvSpPr txBox="1">
            <a:spLocks noChangeArrowheads="1"/>
          </p:cNvSpPr>
          <p:nvPr/>
        </p:nvSpPr>
        <p:spPr bwMode="auto">
          <a:xfrm>
            <a:off x="0" y="6519863"/>
            <a:ext cx="6619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https://pixabay.com/el/%CE%B5%CE%B3%CE%BA%CE%AD%CF%86%CE%B1%CE%BB%CE%BF-%CF%83%CF%84%CE%AD%CE%</a:t>
            </a:r>
            <a:endParaRPr lang="en-US" sz="800"/>
          </a:p>
          <a:p>
            <a:r>
              <a:rPr lang="en-US" sz="800"/>
              <a:t>BB%CE%B5%CF%87%CE%BF%CF%82-%CE%B5%CE%B3%CE%BA%CE%B5%CF%86%CE%AC%CE%BB%CE%BF%CF%85-305774/</a:t>
            </a:r>
            <a:endParaRPr lang="el-GR"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7859713" cy="1008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l-GR" sz="3200" dirty="0"/>
            </a:br>
            <a:r>
              <a:rPr lang="el-GR" sz="3200" b="1" dirty="0">
                <a:solidFill>
                  <a:srgbClr val="C00000"/>
                </a:solidFill>
              </a:rPr>
              <a:t>Ποιες αλλαγές συμβαίνουν στα κορίτσια….</a:t>
            </a:r>
            <a:br>
              <a:rPr lang="el-GR" sz="3200" b="1" dirty="0">
                <a:solidFill>
                  <a:srgbClr val="C00000"/>
                </a:solidFill>
              </a:rPr>
            </a:b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22530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5257800" cy="3887788"/>
          </a:xfrm>
        </p:spPr>
        <p:txBody>
          <a:bodyPr/>
          <a:lstStyle/>
          <a:p>
            <a:pPr lvl="4">
              <a:lnSpc>
                <a:spcPct val="90000"/>
              </a:lnSpc>
              <a:buFont typeface="Arial" charset="0"/>
              <a:buNone/>
            </a:pPr>
            <a:endParaRPr lang="el-GR" sz="1600" b="1" dirty="0"/>
          </a:p>
          <a:p>
            <a:r>
              <a:rPr lang="el-GR" sz="2400" dirty="0"/>
              <a:t>Αλλάζει το βάρος και το μέγεθος των οστών</a:t>
            </a:r>
          </a:p>
          <a:p>
            <a:r>
              <a:rPr lang="el-GR" sz="2400" dirty="0"/>
              <a:t>Αυξάνει το ύψος και το βάρος του σώματος</a:t>
            </a:r>
          </a:p>
          <a:p>
            <a:r>
              <a:rPr lang="el-GR" sz="2400" dirty="0"/>
              <a:t>Το  σώμα αποκτά καμπύλες ιδιαίτερα στους γοφούς</a:t>
            </a:r>
          </a:p>
          <a:p>
            <a:r>
              <a:rPr lang="el-GR" sz="2400" dirty="0"/>
              <a:t>Το πρόσωπο αλλάζει σχήμα</a:t>
            </a:r>
          </a:p>
          <a:p>
            <a:r>
              <a:rPr lang="el-GR" sz="2400" dirty="0"/>
              <a:t>Η φωνή γίνεται λίγο πιο βαθιά</a:t>
            </a:r>
          </a:p>
        </p:txBody>
      </p:sp>
      <p:pic>
        <p:nvPicPr>
          <p:cNvPr id="22531" name="Picture 9" descr="Πόδια, Στέκεται, Αναμονής, Διέσχισε, Αστικές, Τζι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12875"/>
            <a:ext cx="30956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8 - TextBox"/>
          <p:cNvSpPr txBox="1">
            <a:spLocks noChangeArrowheads="1"/>
          </p:cNvSpPr>
          <p:nvPr/>
        </p:nvSpPr>
        <p:spPr bwMode="auto">
          <a:xfrm>
            <a:off x="0" y="6519863"/>
            <a:ext cx="812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  <a:hlinkClick r:id="rId3"/>
              </a:rPr>
              <a:t>https://pixabay.com/el/%CF%80%CF%8C%CE%B4%CE%B9%CE%B1-%CF%83%CF%84%CE%AD%CE%BA%CE%B5%CF%84%CE%B1%CE%B9-%CE%B1%CE%BD%</a:t>
            </a:r>
            <a:endParaRPr lang="en-US" sz="800">
              <a:latin typeface="Calibri" pitchFamily="34" charset="0"/>
            </a:endParaRPr>
          </a:p>
          <a:p>
            <a:r>
              <a:rPr lang="en-US" sz="800">
                <a:latin typeface="Calibri" pitchFamily="34" charset="0"/>
              </a:rPr>
              <a:t>CE%B1%CE%BC%CE%BF%CE%BD%CE%AE%CF%82-%CE%B4%CE%B9%CE%AD%CF%83%CF%87%CE%B9%CF%83%CE%B5-349687/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1296988"/>
          </a:xfrm>
        </p:spPr>
        <p:txBody>
          <a:bodyPr>
            <a:normAutofit fontScale="90000"/>
          </a:bodyPr>
          <a:lstStyle/>
          <a:p>
            <a:br>
              <a:rPr lang="el-GR" sz="3600" dirty="0"/>
            </a:br>
            <a:r>
              <a:rPr lang="el-GR" sz="3600" b="1" dirty="0">
                <a:solidFill>
                  <a:srgbClr val="C00000"/>
                </a:solidFill>
              </a:rPr>
              <a:t>Ποιες αλλαγές συμβαίνουν στα κορίτσια;</a:t>
            </a:r>
            <a:br>
              <a:rPr lang="el-GR" sz="3600" b="1" dirty="0">
                <a:solidFill>
                  <a:srgbClr val="C00000"/>
                </a:solidFill>
              </a:rPr>
            </a:b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23554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899592" y="2205038"/>
            <a:ext cx="7488758" cy="3960812"/>
          </a:xfrm>
        </p:spPr>
        <p:txBody>
          <a:bodyPr/>
          <a:lstStyle/>
          <a:p>
            <a:r>
              <a:rPr lang="el-GR" sz="2400" dirty="0"/>
              <a:t>Το στήθος και οι θηλές μεγαλώνουν</a:t>
            </a:r>
          </a:p>
          <a:p>
            <a:endParaRPr lang="el-GR" sz="1600" dirty="0"/>
          </a:p>
          <a:p>
            <a:r>
              <a:rPr lang="el-GR" sz="2400" dirty="0"/>
              <a:t>Τρίχες εμφανίζονται στην γεννητική περιοχή και κάτω από τις μασχάλες </a:t>
            </a:r>
          </a:p>
          <a:p>
            <a:endParaRPr lang="el-GR" sz="1600" dirty="0"/>
          </a:p>
          <a:p>
            <a:r>
              <a:rPr lang="el-GR" sz="2400" dirty="0"/>
              <a:t>Οι τρίχες στα πόδια και στα χέρια μεγαλώνουν και σκουραίνουν</a:t>
            </a:r>
          </a:p>
          <a:p>
            <a:endParaRPr lang="el-GR" sz="1600" dirty="0"/>
          </a:p>
          <a:p>
            <a:r>
              <a:rPr lang="el-GR" sz="2400" dirty="0"/>
              <a:t>Το σώμα ιδρώνει περισσότερο</a:t>
            </a:r>
          </a:p>
          <a:p>
            <a:endParaRPr lang="el-GR" sz="2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eaLnBrk="1" hangingPunct="1"/>
            <a:br>
              <a:rPr lang="el-GR" sz="4000">
                <a:solidFill>
                  <a:srgbClr val="FF0000"/>
                </a:solidFill>
              </a:rPr>
            </a:br>
            <a:r>
              <a:rPr lang="el-GR" sz="4000">
                <a:solidFill>
                  <a:srgbClr val="FF0000"/>
                </a:solidFill>
              </a:rPr>
              <a:t>         </a:t>
            </a:r>
            <a:r>
              <a:rPr lang="el-GR" sz="4000" b="1">
                <a:solidFill>
                  <a:srgbClr val="FF0000"/>
                </a:solidFill>
              </a:rPr>
              <a:t>Αλλαγές στο στήθος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268413"/>
            <a:ext cx="3887787" cy="4897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l-GR" sz="2400" dirty="0"/>
              <a:t>Όταν μεγαλώνει το στήθος μπορεί να είναι ευαίσθητο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sz="2400" dirty="0"/>
              <a:t>Μπορεί  το ένα στήθος να είναι διαφορετικό από το άλλο </a:t>
            </a:r>
            <a:endParaRPr lang="en-US" sz="2400" dirty="0"/>
          </a:p>
          <a:p>
            <a:pPr eaLnBrk="1" hangingPunct="1">
              <a:buFont typeface="Wingdings" pitchFamily="2" charset="2"/>
              <a:buChar char="q"/>
            </a:pPr>
            <a:r>
              <a:rPr lang="el-GR" sz="2400" dirty="0"/>
              <a:t>Υπάρχει κληρονομικότητα στο μέγεθος και στο σχήμα</a:t>
            </a:r>
            <a:endParaRPr lang="en-US" sz="2400" dirty="0"/>
          </a:p>
        </p:txBody>
      </p:sp>
      <p:pic>
        <p:nvPicPr>
          <p:cNvPr id="12292" name="Picture 5" descr="Αθλητικά Σουτιέν, Αθλήματα, Σουτιέν, Πρόσωπο, Γυναί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84313"/>
            <a:ext cx="396081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4 - Ορθογώνιο"/>
          <p:cNvSpPr>
            <a:spLocks noChangeArrowheads="1"/>
          </p:cNvSpPr>
          <p:nvPr/>
        </p:nvSpPr>
        <p:spPr bwMode="auto">
          <a:xfrm>
            <a:off x="4356100" y="60213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https://pixabay.com/el/%CE%B1%CE%B8%CE%BB%CE%B7%CF%84%CE%B9%CE%BA%CE%AC-%CF%83%CE%BF%CF%85%CF%84%CE%B9%CE%AD%CE%BD-%CE%B1%CE%B8%CE%BB%CE%AE%CE%BC%CE%B1%CF%84%CE%B1-%CF%83%CE%BF%CF%85%CF%84%CE%B9%CE%AD%CE%BD-274948/</a:t>
            </a:r>
            <a:endParaRPr lang="el-GR" sz="8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Θέμα του Office">
  <a:themeElements>
    <a:clrScheme name="Σαφήνεια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3725</Words>
  <Application>Microsoft Office PowerPoint</Application>
  <PresentationFormat>Προβολή στην οθόνη (4:3)</PresentationFormat>
  <Paragraphs>365</Paragraphs>
  <Slides>38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Θέμα του Office</vt:lpstr>
      <vt:lpstr>Σεξουαλική αγωγή για κορίτσια</vt:lpstr>
      <vt:lpstr>Θα μιλήσουμε για:</vt:lpstr>
      <vt:lpstr>Τι ονομάζουμε ήβη;</vt:lpstr>
      <vt:lpstr>Έναρξη και διάρκεια αλλαγών</vt:lpstr>
      <vt:lpstr>Εφηβεία</vt:lpstr>
      <vt:lpstr>Τι συμβαίνει; </vt:lpstr>
      <vt:lpstr> Ποιες αλλαγές συμβαίνουν στα κορίτσια…. </vt:lpstr>
      <vt:lpstr> Ποιες αλλαγές συμβαίνουν στα κορίτσια; </vt:lpstr>
      <vt:lpstr>          Αλλαγές στο στήθος</vt:lpstr>
      <vt:lpstr>Αλλαγές στο στήθος- Στηθόδεσμος </vt:lpstr>
      <vt:lpstr>Αλλαγές στο πρόσωπο</vt:lpstr>
      <vt:lpstr>Ακμή</vt:lpstr>
      <vt:lpstr>Ακμή-φροντίδα του δέρματος</vt:lpstr>
      <vt:lpstr>Τρίχες …Υπάρχουν παντού. Τι κάνω;;;</vt:lpstr>
      <vt:lpstr>Ιδρώτας</vt:lpstr>
      <vt:lpstr> Αλλαγές στο γεννητικό σύστημα </vt:lpstr>
      <vt:lpstr>Γυναικεία γεννητικά όργανα</vt:lpstr>
      <vt:lpstr>Κάθε πότε έρχεται η περίοδος;</vt:lpstr>
      <vt:lpstr>Παρουσίαση του PowerPoint</vt:lpstr>
      <vt:lpstr>   Προεμμηνορρυσιακό σύνδρομο</vt:lpstr>
      <vt:lpstr>Παρουσίαση του PowerPoint</vt:lpstr>
      <vt:lpstr>Αλλαγές στο σώμα συμβαίνουν φυσικά και στα αγόρια… </vt:lpstr>
      <vt:lpstr>Παρουσίαση του PowerPoint</vt:lpstr>
      <vt:lpstr>Ποιες αλλαγές συμβαίνουν στα αγόρια; (3)</vt:lpstr>
      <vt:lpstr>Εξωτερικά και εσωτερικά γεννητικά όργανα</vt:lpstr>
      <vt:lpstr>Συναισθηματικές αλλαγές για κορίτσια και αγόρια</vt:lpstr>
      <vt:lpstr>Σχέσεις με γονείς και συνομηλίκους</vt:lpstr>
      <vt:lpstr>Παρουσίαση του PowerPoint</vt:lpstr>
      <vt:lpstr> Όμως αναρωτιέσαι: </vt:lpstr>
      <vt:lpstr>Τι είναι η σεξουαλικότητα;</vt:lpstr>
      <vt:lpstr>Ποια είναι η ιδανική ηλικία  για την έναρξη σεξουαλικών επαφών; </vt:lpstr>
      <vt:lpstr>Ποια είναι η ιδανική ηλικία  για την έναρξη σεξουαλικών επαφών;</vt:lpstr>
      <vt:lpstr> Αν επιλέξεις να ξεκινήσεις σεξουαλικές σχέσεις νωρίτερα, θυμήσου ότι, πριν ξεκινήσεις,  είναι σημαντικό να έχεις ενημερωθεί για:</vt:lpstr>
      <vt:lpstr>Σεξουαλικώς μεταδιδόμενες λοιμώξεις</vt:lpstr>
      <vt:lpstr>Μέθοδοι αντισύλληψης</vt:lpstr>
      <vt:lpstr>Σωστή χρήση του προφυλακτικού</vt:lpstr>
      <vt:lpstr>Παρουσίαση του PowerPoint</vt:lpstr>
      <vt:lpstr>Απόλαυσε την εφηβεία!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Σεξουαλική αγωγή για αγόρια</dc:title>
  <dc:creator>Dell</dc:creator>
  <cp:lastModifiedBy>Βασιλική Τσαμάκη</cp:lastModifiedBy>
  <cp:revision>79</cp:revision>
  <dcterms:created xsi:type="dcterms:W3CDTF">2017-05-08T08:11:09Z</dcterms:created>
  <dcterms:modified xsi:type="dcterms:W3CDTF">2022-08-24T08:58:21Z</dcterms:modified>
</cp:coreProperties>
</file>