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67" r:id="rId3"/>
    <p:sldId id="268" r:id="rId4"/>
    <p:sldId id="396" r:id="rId5"/>
    <p:sldId id="363" r:id="rId6"/>
    <p:sldId id="272" r:id="rId7"/>
    <p:sldId id="333" r:id="rId8"/>
    <p:sldId id="397" r:id="rId9"/>
    <p:sldId id="398" r:id="rId10"/>
    <p:sldId id="399" r:id="rId11"/>
    <p:sldId id="400" r:id="rId12"/>
    <p:sldId id="376" r:id="rId13"/>
    <p:sldId id="375" r:id="rId14"/>
    <p:sldId id="366" r:id="rId15"/>
    <p:sldId id="378" r:id="rId16"/>
    <p:sldId id="380" r:id="rId17"/>
    <p:sldId id="381" r:id="rId18"/>
    <p:sldId id="392" r:id="rId19"/>
    <p:sldId id="394" r:id="rId20"/>
    <p:sldId id="390" r:id="rId21"/>
    <p:sldId id="370" r:id="rId22"/>
    <p:sldId id="393" r:id="rId23"/>
    <p:sldId id="395" r:id="rId24"/>
    <p:sldId id="373" r:id="rId25"/>
    <p:sldId id="374" r:id="rId26"/>
    <p:sldId id="341" r:id="rId27"/>
    <p:sldId id="383" r:id="rId28"/>
  </p:sldIdLst>
  <p:sldSz cx="9144000" cy="6858000" type="screen4x3"/>
  <p:notesSz cx="6669088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ki" initials="" lastIdx="60" clrIdx="0"/>
  <p:cmAuthor id="1" name="user" initials="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403"/>
    <a:srgbClr val="E5192C"/>
    <a:srgbClr val="000099"/>
    <a:srgbClr val="A38EBC"/>
    <a:srgbClr val="BD92DE"/>
    <a:srgbClr val="6EA92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88170" autoAdjust="0"/>
  </p:normalViewPr>
  <p:slideViewPr>
    <p:cSldViewPr>
      <p:cViewPr varScale="1">
        <p:scale>
          <a:sx n="73" d="100"/>
          <a:sy n="73" d="100"/>
        </p:scale>
        <p:origin x="167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264FE9-08D0-4989-A286-9FD80355D220}" type="datetimeFigureOut">
              <a:rPr lang="el-GR"/>
              <a:pPr>
                <a:defRPr/>
              </a:pPr>
              <a:t>25/8/2022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31FDC4-F9A7-431F-B317-F9AAA71797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0737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l-GR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9AC15E-FA79-4639-9366-B31A6AF413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/>
              <a:t>Να διευκρινιστεί τι εννοούμε όταν λέμε επαφή</a:t>
            </a:r>
          </a:p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21249D-97E7-4943-971E-BAB45FFDFBD0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1FDC4-F9A7-431F-B317-F9AAA717971E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i="1" dirty="0">
                <a:solidFill>
                  <a:schemeClr val="tx2"/>
                </a:solidFill>
                <a:cs typeface="Arial" charset="0"/>
              </a:rPr>
              <a:t>Να δοθεί έμφαση στις υπηρεσίες οικογενειακού προγραμματισμού, ΚΕΕΛΠΝΟ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81468-0546-464D-BD96-8EDC891699E4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l-GR" u="sng">
              <a:solidFill>
                <a:srgbClr val="221E1F"/>
              </a:solidFill>
              <a:latin typeface="Myriad Web Pro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98C43A-4DF6-49AC-AC13-6BA557A8BC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640C2-681A-4E29-A108-32FDE09C1A13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l-GR" b="1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A22547-5678-4A51-816A-7215EFB545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3FBEDC-D642-49F3-AC77-A8A2A693DD67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A28BA5-BCBB-48BD-B6FF-99C1EFFDA156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703AAD-DE2F-43C6-9344-70C34968BD3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1FDC4-F9A7-431F-B317-F9AAA717971E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1142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3 - Θέση αριθμού διαφάνειας"/>
          <p:cNvSpPr txBox="1">
            <a:spLocks noGrp="1"/>
          </p:cNvSpPr>
          <p:nvPr/>
        </p:nvSpPr>
        <p:spPr>
          <a:xfrm>
            <a:off x="3777607" y="9430091"/>
            <a:ext cx="2889938" cy="496411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EA6148-C27C-409A-8031-B50338BD4F14}" type="slidenum">
              <a:rPr lang="el-G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l-G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D883-0FBC-4F9C-8A6E-72B7E95D9AD6}" type="datetimeFigureOut">
              <a:rPr lang="el-GR"/>
              <a:pPr>
                <a:defRPr/>
              </a:pPr>
              <a:t>25/8/2022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E3EA-FD07-4970-A11D-1A8B9CFDA4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2CC66-14B9-4EA7-A545-37A176D2D18B}" type="datetimeFigureOut">
              <a:rPr lang="el-GR"/>
              <a:pPr>
                <a:defRPr/>
              </a:pPr>
              <a:t>25/8/2022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E0DE1-7DD8-4CB6-8C2F-6BD08D208A3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90ADD-DA46-425D-863B-3D211C6D6BB5}" type="datetimeFigureOut">
              <a:rPr lang="el-GR"/>
              <a:pPr>
                <a:defRPr/>
              </a:pPr>
              <a:t>25/8/2022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3F54-FA9A-4B77-A46F-D586979D06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3991-3570-4EC3-A4C3-B1371A388159}" type="datetimeFigureOut">
              <a:rPr lang="el-GR"/>
              <a:pPr>
                <a:defRPr/>
              </a:pPr>
              <a:t>25/8/2022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86FC-638D-42DD-A41F-48A48244DF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31982-220E-4B87-8779-B2F0E96A1977}" type="datetimeFigureOut">
              <a:rPr lang="el-GR"/>
              <a:pPr>
                <a:defRPr/>
              </a:pPr>
              <a:t>25/8/2022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5C2A-DF81-4FC1-9ED7-879F594B65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30E9F-DD3C-4DDA-B61A-960B82DFD7EE}" type="datetimeFigureOut">
              <a:rPr lang="el-GR"/>
              <a:pPr>
                <a:defRPr/>
              </a:pPr>
              <a:t>25/8/2022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74AF3-A871-410C-BE90-EBBBE15280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A3DB2-BE1F-477C-AD34-F8A98C2901B4}" type="datetimeFigureOut">
              <a:rPr lang="el-GR"/>
              <a:pPr>
                <a:defRPr/>
              </a:pPr>
              <a:t>25/8/2022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F184-B6D4-492D-8F76-A4646AF95B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0FA4-C222-40C7-B1DF-DB020F3F5408}" type="datetimeFigureOut">
              <a:rPr lang="el-GR"/>
              <a:pPr>
                <a:defRPr/>
              </a:pPr>
              <a:t>25/8/2022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70628-1831-45B9-AD6D-47B37DEB69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6DAE-2CB0-4321-8147-4C4BB43D2D27}" type="datetimeFigureOut">
              <a:rPr lang="el-GR"/>
              <a:pPr>
                <a:defRPr/>
              </a:pPr>
              <a:t>25/8/2022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7AB8-4275-4959-8C38-32867FE643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40487-65FE-476A-A5C3-DEA6C3AC9833}" type="datetimeFigureOut">
              <a:rPr lang="el-GR"/>
              <a:pPr>
                <a:defRPr/>
              </a:pPr>
              <a:t>25/8/2022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F0C29-4E30-46D7-B979-020AD3A68E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7090E-6DB3-4271-8678-8867681FFCFA}" type="datetimeFigureOut">
              <a:rPr lang="el-GR"/>
              <a:pPr>
                <a:defRPr/>
              </a:pPr>
              <a:t>25/8/2022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CB46-BB1E-4789-BF08-9DDFF40641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E90E1D-0F76-4B5D-BD35-1DD5EBDFEB47}" type="datetimeFigureOut">
              <a:rPr lang="el-GR"/>
              <a:pPr>
                <a:defRPr/>
              </a:pPr>
              <a:t>25/8/2022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DC4082-8603-4E2D-876F-2410A44753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elpno.g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1 - Τίτλος"/>
          <p:cNvSpPr>
            <a:spLocks noGrp="1"/>
          </p:cNvSpPr>
          <p:nvPr>
            <p:ph type="ctrTitle"/>
          </p:nvPr>
        </p:nvSpPr>
        <p:spPr>
          <a:xfrm>
            <a:off x="827088" y="1773238"/>
            <a:ext cx="7772400" cy="2071687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l-GR" altLang="el-GR" sz="3600" b="1" dirty="0">
                <a:solidFill>
                  <a:srgbClr val="002060"/>
                </a:solidFill>
              </a:rPr>
              <a:t>ΣΕΞΟΥΑΛΙΚΩΣ </a:t>
            </a:r>
            <a:r>
              <a:rPr lang="en-US" altLang="el-GR" sz="3600" b="1" dirty="0">
                <a:solidFill>
                  <a:srgbClr val="002060"/>
                </a:solidFill>
              </a:rPr>
              <a:t> </a:t>
            </a:r>
            <a:r>
              <a:rPr lang="el-GR" altLang="el-GR" sz="3600" b="1" dirty="0">
                <a:solidFill>
                  <a:srgbClr val="002060"/>
                </a:solidFill>
              </a:rPr>
              <a:t>ΜΕΤΑΔΙΔΟΜΕΝΕΣ  ΛΟΙΜΩΞΕΙΣ</a:t>
            </a:r>
          </a:p>
        </p:txBody>
      </p:sp>
      <p:sp>
        <p:nvSpPr>
          <p:cNvPr id="14338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5505450"/>
            <a:ext cx="9144000" cy="13525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l-GR" sz="18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2060"/>
                </a:solidFill>
              </a:rPr>
              <a:t>Y</a:t>
            </a:r>
            <a:r>
              <a:rPr lang="el-GR" sz="1800" dirty="0">
                <a:solidFill>
                  <a:srgbClr val="002060"/>
                </a:solidFill>
              </a:rPr>
              <a:t>ΠΟΥΡΓΕΙΟ ΥΓΕΙΑΣ </a:t>
            </a:r>
            <a:endParaRPr lang="en-US" sz="18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1800" dirty="0">
                <a:solidFill>
                  <a:srgbClr val="002060"/>
                </a:solidFill>
              </a:rPr>
              <a:t>ΑΓΩΓΗ ΥΓΕΙΑΣ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l-GR" sz="1800" dirty="0">
                <a:solidFill>
                  <a:srgbClr val="002060"/>
                </a:solidFill>
              </a:rPr>
              <a:t>ΣΤΟΝ ΟΙΚΟΓΕΝΕΙΑΚΟ ΠΡΟΓΡΑΜΜΑΤΙΣΜΟ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" y="2603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ΠΡΟΑΓΩΓΗ ΤΗΣ ΣΕΞΟΥΑΛΙΚΗΣ ΚΑΙ ΑΝΑΠΑΡΑΓΩΓΙΚΗΣ ΥΓΕΙΑΣ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- Τίτλος"/>
          <p:cNvSpPr txBox="1">
            <a:spLocks/>
          </p:cNvSpPr>
          <p:nvPr/>
        </p:nvSpPr>
        <p:spPr>
          <a:xfrm>
            <a:off x="2571750" y="1285875"/>
            <a:ext cx="3071813" cy="10001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Τριχομονάδες</a:t>
            </a:r>
          </a:p>
        </p:txBody>
      </p:sp>
      <p:sp>
        <p:nvSpPr>
          <p:cNvPr id="29698" name="2 - Ορθογώνιο"/>
          <p:cNvSpPr>
            <a:spLocks noChangeArrowheads="1"/>
          </p:cNvSpPr>
          <p:nvPr/>
        </p:nvSpPr>
        <p:spPr bwMode="auto">
          <a:xfrm>
            <a:off x="1578716" y="571500"/>
            <a:ext cx="49880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 dirty="0">
                <a:solidFill>
                  <a:schemeClr val="accent1"/>
                </a:solidFill>
                <a:latin typeface="Calibri" pitchFamily="34" charset="0"/>
              </a:rPr>
              <a:t>Λοιμώξεις από βακτήρια</a:t>
            </a:r>
            <a:r>
              <a:rPr lang="en-US" sz="3200" b="1" dirty="0">
                <a:solidFill>
                  <a:schemeClr val="accent1"/>
                </a:solidFill>
                <a:latin typeface="Calibri" pitchFamily="34" charset="0"/>
              </a:rPr>
              <a:t> (3)</a:t>
            </a:r>
            <a:endParaRPr lang="el-GR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419872" y="2636912"/>
            <a:ext cx="31579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  Πολύ συχνή λοίμωξη </a:t>
            </a:r>
          </a:p>
        </p:txBody>
      </p:sp>
      <p:pic>
        <p:nvPicPr>
          <p:cNvPr id="29700" name="Picture 2" descr="C:\Users\user\Downloads\28037005430_4ffd665da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00250"/>
            <a:ext cx="26431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214313" y="4143375"/>
            <a:ext cx="30003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Image credit: </a:t>
            </a:r>
            <a:r>
              <a:rPr lang="en-GB" sz="1000" dirty="0" err="1">
                <a:latin typeface="+mn-lt"/>
              </a:rPr>
              <a:t>locxuan</a:t>
            </a:r>
            <a:r>
              <a:rPr lang="en-GB" sz="1000" dirty="0">
                <a:latin typeface="+mn-lt"/>
              </a:rPr>
              <a:t> </a:t>
            </a:r>
            <a:r>
              <a:rPr lang="en-GB" sz="1000" dirty="0" err="1">
                <a:latin typeface="+mn-lt"/>
              </a:rPr>
              <a:t>tran</a:t>
            </a:r>
            <a:r>
              <a:rPr lang="el-GR" sz="1000" dirty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via Flicker Creative Commons,</a:t>
            </a:r>
            <a:r>
              <a:rPr lang="el-GR" sz="1000" dirty="0">
                <a:latin typeface="+mn-lt"/>
              </a:rPr>
              <a:t> 2016</a:t>
            </a:r>
          </a:p>
        </p:txBody>
      </p:sp>
      <p:sp>
        <p:nvSpPr>
          <p:cNvPr id="29702" name="6 - Ορθογώνιο"/>
          <p:cNvSpPr>
            <a:spLocks noChangeArrowheads="1"/>
          </p:cNvSpPr>
          <p:nvPr/>
        </p:nvSpPr>
        <p:spPr bwMode="auto">
          <a:xfrm>
            <a:off x="3429000" y="3284984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  </a:t>
            </a:r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Τις πιο πολλές φορές δεν υπάρχουν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συμπτώματα </a:t>
            </a:r>
          </a:p>
        </p:txBody>
      </p:sp>
      <p:sp>
        <p:nvSpPr>
          <p:cNvPr id="29703" name="10 - Ορθογώνιο"/>
          <p:cNvSpPr>
            <a:spLocks noChangeArrowheads="1"/>
          </p:cNvSpPr>
          <p:nvPr/>
        </p:nvSpPr>
        <p:spPr bwMode="auto">
          <a:xfrm>
            <a:off x="1835696" y="4869160"/>
            <a:ext cx="5372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Θεραπεία:  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  Κατάλληλα φάρμακα </a:t>
            </a:r>
            <a:r>
              <a:rPr lang="el-GR" sz="2000" b="1" dirty="0">
                <a:solidFill>
                  <a:schemeClr val="tx2"/>
                </a:solidFill>
                <a:latin typeface="Calibri" pitchFamily="34" charset="0"/>
              </a:rPr>
              <a:t>και για τους δύο</a:t>
            </a:r>
            <a:endParaRPr lang="en-US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Calibri" pitchFamily="34" charset="0"/>
              </a:rPr>
              <a:t>     </a:t>
            </a:r>
            <a:r>
              <a:rPr lang="el-GR" sz="2000" b="1" dirty="0">
                <a:solidFill>
                  <a:schemeClr val="tx2"/>
                </a:solidFill>
                <a:latin typeface="Calibri" pitchFamily="34" charset="0"/>
              </a:rPr>
              <a:t>συντρόφους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 τα οποία χορηγούνται από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   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ιατρό, όσο το δυνατόν νωρίτερα </a:t>
            </a:r>
          </a:p>
        </p:txBody>
      </p:sp>
      <p:sp>
        <p:nvSpPr>
          <p:cNvPr id="9" name="8 - Ελλειψοειδής επεξήγηση"/>
          <p:cNvSpPr/>
          <p:nvPr/>
        </p:nvSpPr>
        <p:spPr>
          <a:xfrm rot="2396336">
            <a:off x="6497946" y="1028589"/>
            <a:ext cx="2357438" cy="1755775"/>
          </a:xfrm>
          <a:prstGeom prst="wedgeEllipseCallout">
            <a:avLst>
              <a:gd name="adj1" fmla="val -64211"/>
              <a:gd name="adj2" fmla="val 53480"/>
            </a:avLst>
          </a:prstGeom>
          <a:solidFill>
            <a:srgbClr val="E51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chemeClr val="bg1"/>
                </a:solidFill>
              </a:rPr>
              <a:t>Ασφαλές σεξ</a:t>
            </a:r>
          </a:p>
          <a:p>
            <a:pPr algn="ctr"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Ορθογώνιο"/>
          <p:cNvSpPr>
            <a:spLocks noChangeArrowheads="1"/>
          </p:cNvSpPr>
          <p:nvPr/>
        </p:nvSpPr>
        <p:spPr bwMode="auto">
          <a:xfrm>
            <a:off x="1578716" y="571500"/>
            <a:ext cx="4988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 dirty="0">
                <a:solidFill>
                  <a:schemeClr val="accent1"/>
                </a:solidFill>
                <a:latin typeface="Calibri" pitchFamily="34" charset="0"/>
              </a:rPr>
              <a:t>Λοιμώξεις από βακτήρια</a:t>
            </a:r>
            <a:r>
              <a:rPr lang="en-US" sz="3200" b="1" dirty="0">
                <a:solidFill>
                  <a:schemeClr val="accent1"/>
                </a:solidFill>
                <a:latin typeface="Calibri" pitchFamily="34" charset="0"/>
              </a:rPr>
              <a:t> (4)</a:t>
            </a:r>
            <a:endParaRPr lang="el-GR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857500" y="1285875"/>
            <a:ext cx="2286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chemeClr val="tx2"/>
                </a:solidFill>
                <a:latin typeface="+mn-lt"/>
              </a:rPr>
              <a:t>Σύφιλη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857500" y="2357438"/>
            <a:ext cx="4572000" cy="1616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  Ανάλογα με το στάδιο  της μόλυνσης,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μπορεί να υπάρχουν είτε μια μικρή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πληγή στη γεννητική περιοχή, είτε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εξανθήματα ή εκτεταμένες βλάβες σε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όλα τα όργανα του σώματος</a:t>
            </a:r>
          </a:p>
        </p:txBody>
      </p:sp>
      <p:pic>
        <p:nvPicPr>
          <p:cNvPr id="30724" name="Picture 2" descr="C:\Users\user\Downloads\4577160640_2e23fb8d7a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3415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179512" y="4797152"/>
            <a:ext cx="25003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Image credit</a:t>
            </a:r>
            <a:r>
              <a:rPr lang="el-GR" sz="1000" dirty="0">
                <a:latin typeface="+mn-lt"/>
              </a:rPr>
              <a:t>: </a:t>
            </a:r>
            <a:r>
              <a:rPr lang="en-GB" sz="1000" dirty="0">
                <a:latin typeface="+mn-lt"/>
              </a:rPr>
              <a:t>PLGSTD02</a:t>
            </a:r>
            <a:r>
              <a:rPr lang="el-GR" sz="1000" dirty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via Flicker Creative Commons,</a:t>
            </a:r>
            <a:r>
              <a:rPr lang="el-GR" sz="1000" dirty="0">
                <a:latin typeface="+mn-lt"/>
              </a:rPr>
              <a:t> 2009</a:t>
            </a:r>
          </a:p>
        </p:txBody>
      </p:sp>
      <p:sp>
        <p:nvSpPr>
          <p:cNvPr id="30726" name="10 - Ορθογώνιο"/>
          <p:cNvSpPr>
            <a:spLocks noChangeArrowheads="1"/>
          </p:cNvSpPr>
          <p:nvPr/>
        </p:nvSpPr>
        <p:spPr bwMode="auto">
          <a:xfrm>
            <a:off x="2843808" y="4581128"/>
            <a:ext cx="475252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Θεραπεία:  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  Κατάλληλα φάρμακα </a:t>
            </a:r>
            <a:r>
              <a:rPr lang="el-GR" sz="2000" b="1" dirty="0">
                <a:solidFill>
                  <a:schemeClr val="tx2"/>
                </a:solidFill>
                <a:latin typeface="Calibri" pitchFamily="34" charset="0"/>
              </a:rPr>
              <a:t>και για τους δύο</a:t>
            </a:r>
            <a:endParaRPr lang="en-US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Calibri" pitchFamily="34" charset="0"/>
              </a:rPr>
              <a:t>     </a:t>
            </a:r>
            <a:r>
              <a:rPr lang="el-GR" sz="2000" b="1" dirty="0">
                <a:solidFill>
                  <a:schemeClr val="tx2"/>
                </a:solidFill>
                <a:latin typeface="Calibri" pitchFamily="34" charset="0"/>
              </a:rPr>
              <a:t>συντρόφους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τα οποία χορηγούνται από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   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γιατρό, όσο το δυνατόν νωρίτερα </a:t>
            </a:r>
          </a:p>
        </p:txBody>
      </p:sp>
      <p:sp>
        <p:nvSpPr>
          <p:cNvPr id="8" name="7 - Ελλειψοειδής επεξήγηση"/>
          <p:cNvSpPr/>
          <p:nvPr/>
        </p:nvSpPr>
        <p:spPr>
          <a:xfrm rot="1279395">
            <a:off x="6804248" y="908720"/>
            <a:ext cx="2160241" cy="1656184"/>
          </a:xfrm>
          <a:prstGeom prst="wedgeEllipseCallout">
            <a:avLst>
              <a:gd name="adj1" fmla="val -69106"/>
              <a:gd name="adj2" fmla="val 2455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chemeClr val="tx2"/>
                </a:solidFill>
              </a:rPr>
              <a:t>Ασφαλές σεξ</a:t>
            </a:r>
          </a:p>
          <a:p>
            <a:pPr algn="ctr"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75636" y="1071563"/>
            <a:ext cx="6084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dirty="0">
                <a:solidFill>
                  <a:schemeClr val="tx2"/>
                </a:solidFill>
                <a:latin typeface="Calibri" pitchFamily="34" charset="0"/>
              </a:rPr>
              <a:t>Ιός των ανθρωπίνων θηλωμάτων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alibri" pitchFamily="34" charset="0"/>
              </a:rPr>
              <a:t>(HPV)</a:t>
            </a:r>
          </a:p>
        </p:txBody>
      </p:sp>
      <p:sp>
        <p:nvSpPr>
          <p:cNvPr id="7" name="6 - Έλλειψη"/>
          <p:cNvSpPr/>
          <p:nvPr/>
        </p:nvSpPr>
        <p:spPr>
          <a:xfrm rot="1385348">
            <a:off x="4622836" y="3082078"/>
            <a:ext cx="4499190" cy="30144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l-GR" sz="2400">
                <a:solidFill>
                  <a:srgbClr val="254061"/>
                </a:solidFill>
                <a:cs typeface="Arial" charset="0"/>
              </a:rPr>
              <a:t>Η καλύτερη αντιμετώπιση είναι η </a:t>
            </a:r>
            <a:r>
              <a:rPr lang="el-GR" sz="2400" b="1">
                <a:solidFill>
                  <a:srgbClr val="254061"/>
                </a:solidFill>
                <a:cs typeface="Arial" charset="0"/>
              </a:rPr>
              <a:t>πρόληψη </a:t>
            </a:r>
            <a:r>
              <a:rPr lang="el-GR" sz="2400">
                <a:solidFill>
                  <a:srgbClr val="254061"/>
                </a:solidFill>
                <a:cs typeface="Arial" charset="0"/>
              </a:rPr>
              <a:t>με τον</a:t>
            </a:r>
            <a:r>
              <a:rPr lang="el-GR" sz="2400" b="1">
                <a:solidFill>
                  <a:srgbClr val="254061"/>
                </a:solidFill>
                <a:cs typeface="Arial" charset="0"/>
              </a:rPr>
              <a:t> εμβολιασμό </a:t>
            </a:r>
            <a:r>
              <a:rPr lang="el-GR" sz="2400">
                <a:solidFill>
                  <a:srgbClr val="254061"/>
                </a:solidFill>
                <a:cs typeface="Arial" charset="0"/>
              </a:rPr>
              <a:t>και τη χρήση</a:t>
            </a:r>
            <a:r>
              <a:rPr lang="el-GR" sz="2400" b="1">
                <a:solidFill>
                  <a:srgbClr val="254061"/>
                </a:solidFill>
                <a:cs typeface="Arial" charset="0"/>
              </a:rPr>
              <a:t> προφυλακτικού</a:t>
            </a:r>
          </a:p>
        </p:txBody>
      </p:sp>
      <p:sp>
        <p:nvSpPr>
          <p:cNvPr id="31750" name="1 - TextBox"/>
          <p:cNvSpPr txBox="1">
            <a:spLocks noChangeArrowheads="1"/>
          </p:cNvSpPr>
          <p:nvPr/>
        </p:nvSpPr>
        <p:spPr bwMode="auto">
          <a:xfrm>
            <a:off x="2339752" y="332656"/>
            <a:ext cx="4184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chemeClr val="accent1"/>
                </a:solidFill>
                <a:latin typeface="Calibri" pitchFamily="34" charset="0"/>
              </a:rPr>
              <a:t>Λοιμώξεις από ιούς</a:t>
            </a:r>
            <a:r>
              <a:rPr lang="el-GR" sz="32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3200" b="1" dirty="0">
                <a:solidFill>
                  <a:schemeClr val="accent1"/>
                </a:solidFill>
                <a:latin typeface="Calibri" pitchFamily="34" charset="0"/>
              </a:rPr>
              <a:t>(1) </a:t>
            </a:r>
          </a:p>
        </p:txBody>
      </p:sp>
      <p:pic>
        <p:nvPicPr>
          <p:cNvPr id="31752" name="Picture 2" descr="C:\Users\user\Downloads\5270347881_c7f23b875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941168"/>
            <a:ext cx="3381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Ορθογώνιο"/>
          <p:cNvSpPr/>
          <p:nvPr/>
        </p:nvSpPr>
        <p:spPr>
          <a:xfrm>
            <a:off x="827584" y="6457950"/>
            <a:ext cx="3429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Image credit</a:t>
            </a:r>
            <a:r>
              <a:rPr lang="el-GR" sz="1000" dirty="0">
                <a:latin typeface="+mn-lt"/>
              </a:rPr>
              <a:t> </a:t>
            </a:r>
            <a:r>
              <a:rPr lang="en-GB" sz="1000" dirty="0" err="1">
                <a:latin typeface="+mn-lt"/>
              </a:rPr>
              <a:t>mameepresea</a:t>
            </a:r>
            <a:r>
              <a:rPr lang="el-GR" sz="1000" dirty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via Flicker Creative Commons,</a:t>
            </a:r>
            <a:r>
              <a:rPr lang="el-GR" sz="1000" dirty="0">
                <a:latin typeface="+mn-lt"/>
              </a:rPr>
              <a:t> 2010</a:t>
            </a:r>
          </a:p>
        </p:txBody>
      </p:sp>
      <p:sp>
        <p:nvSpPr>
          <p:cNvPr id="10" name="9 - Ελλειψοειδής επεξήγηση"/>
          <p:cNvSpPr>
            <a:spLocks noChangeArrowheads="1"/>
          </p:cNvSpPr>
          <p:nvPr/>
        </p:nvSpPr>
        <p:spPr bwMode="auto">
          <a:xfrm>
            <a:off x="6948264" y="188640"/>
            <a:ext cx="1979612" cy="1124744"/>
          </a:xfrm>
          <a:prstGeom prst="wedgeEllipseCallout">
            <a:avLst>
              <a:gd name="adj1" fmla="val -64006"/>
              <a:gd name="adj2" fmla="val 35331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Ασφαλές σεξ</a:t>
            </a:r>
          </a:p>
          <a:p>
            <a:pPr algn="ctr"/>
            <a:endParaRPr lang="el-GR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79512" y="1772816"/>
            <a:ext cx="4500627" cy="34470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l-GR" sz="2000" dirty="0">
                <a:solidFill>
                  <a:srgbClr val="002060"/>
                </a:solidFill>
                <a:cs typeface="Arial" charset="0"/>
              </a:rPr>
              <a:t>Υπάρχουν </a:t>
            </a:r>
            <a:r>
              <a:rPr lang="el-GR" sz="2000" b="1" dirty="0">
                <a:solidFill>
                  <a:srgbClr val="002060"/>
                </a:solidFill>
                <a:cs typeface="Arial" charset="0"/>
              </a:rPr>
              <a:t>πολλοί διαφορετικοί τύποι </a:t>
            </a:r>
            <a:endParaRPr lang="en-US" sz="2000" b="1" dirty="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el-GR" sz="20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Μερικοί προκαλούν δερματικές βλάβες σαν κρεατοελιές, λευκού χρώματος, στην περιοχή των γεννητικών οργάνων, που λέγονται κονδυλώματα.</a:t>
            </a:r>
            <a:endParaRPr lang="en-US" sz="2000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 algn="ctr"/>
            <a:endParaRPr lang="el-GR" sz="2000" dirty="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el-GR" sz="2000" dirty="0">
                <a:solidFill>
                  <a:srgbClr val="002060"/>
                </a:solidFill>
                <a:cs typeface="Arial" charset="0"/>
              </a:rPr>
              <a:t>Άλλοι τύποι προξενούν βλάβες στον τράχηλο της μήτρας, οι οποίες μετά από χρόνια μπορεί να οδηγήσουν σε καρκίνο του τραχήλου της μήτρας</a:t>
            </a:r>
          </a:p>
          <a:p>
            <a:endParaRPr lang="el-GR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- TextBox"/>
          <p:cNvSpPr txBox="1">
            <a:spLocks noChangeArrowheads="1"/>
          </p:cNvSpPr>
          <p:nvPr/>
        </p:nvSpPr>
        <p:spPr bwMode="auto">
          <a:xfrm>
            <a:off x="2857488" y="214290"/>
            <a:ext cx="4184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chemeClr val="accent1"/>
                </a:solidFill>
                <a:latin typeface="Calibri" pitchFamily="34" charset="0"/>
              </a:rPr>
              <a:t>Λοιμώξεις από ιούς</a:t>
            </a:r>
            <a:r>
              <a:rPr lang="el-GR" sz="32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3200" b="1" dirty="0">
                <a:solidFill>
                  <a:schemeClr val="accent1"/>
                </a:solidFill>
                <a:latin typeface="Calibri" pitchFamily="34" charset="0"/>
              </a:rPr>
              <a:t>(2) </a:t>
            </a:r>
          </a:p>
        </p:txBody>
      </p:sp>
      <p:sp>
        <p:nvSpPr>
          <p:cNvPr id="3" name="Ορθογώνιο 5"/>
          <p:cNvSpPr/>
          <p:nvPr/>
        </p:nvSpPr>
        <p:spPr>
          <a:xfrm>
            <a:off x="2627784" y="1124744"/>
            <a:ext cx="568801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3200" b="1" dirty="0">
                <a:solidFill>
                  <a:schemeClr val="tx2"/>
                </a:solidFill>
                <a:latin typeface="Calibri" pitchFamily="34" charset="0"/>
              </a:rPr>
              <a:t>Έρπητας γεννητικών οργάνων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85750" y="3214688"/>
            <a:ext cx="4572000" cy="1981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l-GR" sz="2400" b="1" dirty="0">
                <a:solidFill>
                  <a:srgbClr val="002060"/>
                </a:solidFill>
                <a:latin typeface="Calibri" pitchFamily="34" charset="0"/>
              </a:rPr>
              <a:t>Συμπτώματα </a:t>
            </a:r>
          </a:p>
          <a:p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Συνήθως εμφανίζονται μικρές φυσαλίδες στη γεννητική περιοχή και των δύο φύλων, οι οποίες προκαλούν πόνο και αίσθημα φαγούρας, τσουξίματος και καψίματος</a:t>
            </a:r>
          </a:p>
        </p:txBody>
      </p:sp>
      <p:sp>
        <p:nvSpPr>
          <p:cNvPr id="5" name="4 - Επεξήγηση με σύννεφο"/>
          <p:cNvSpPr>
            <a:spLocks noChangeArrowheads="1"/>
          </p:cNvSpPr>
          <p:nvPr/>
        </p:nvSpPr>
        <p:spPr bwMode="auto">
          <a:xfrm rot="673215">
            <a:off x="4720749" y="3270614"/>
            <a:ext cx="4150190" cy="3214329"/>
          </a:xfrm>
          <a:prstGeom prst="cloudCallout">
            <a:avLst>
              <a:gd name="adj1" fmla="val -59868"/>
              <a:gd name="adj2" fmla="val -81200"/>
            </a:avLst>
          </a:prstGeom>
          <a:solidFill>
            <a:srgbClr val="00B05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Η καλύτερη αντιμετώπιση είναι η πρόληψη με τη χρήση </a:t>
            </a:r>
            <a:r>
              <a:rPr lang="el-GR" sz="2400" b="1" dirty="0">
                <a:solidFill>
                  <a:schemeClr val="tx2"/>
                </a:solidFill>
                <a:latin typeface="Calibri" pitchFamily="34" charset="0"/>
              </a:rPr>
              <a:t>προφυλακτικού</a:t>
            </a:r>
          </a:p>
        </p:txBody>
      </p:sp>
      <p:pic>
        <p:nvPicPr>
          <p:cNvPr id="32774" name="Picture 2" descr="C:\Users\user\Downloads\3103831710_57b7975fbe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2357424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214313" y="2357438"/>
            <a:ext cx="24288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Image credit</a:t>
            </a:r>
            <a:r>
              <a:rPr lang="el-GR" sz="1000" dirty="0">
                <a:latin typeface="+mn-lt"/>
              </a:rPr>
              <a:t>:</a:t>
            </a:r>
            <a:r>
              <a:rPr lang="en-GB" sz="1000" dirty="0" err="1">
                <a:latin typeface="+mn-lt"/>
              </a:rPr>
              <a:t>JL.Staton</a:t>
            </a:r>
            <a:r>
              <a:rPr lang="en-US" sz="1000" dirty="0">
                <a:latin typeface="+mn-lt"/>
              </a:rPr>
              <a:t>via Flicker Creative Commons,</a:t>
            </a:r>
            <a:r>
              <a:rPr lang="el-GR" sz="1000" dirty="0">
                <a:latin typeface="+mn-lt"/>
              </a:rPr>
              <a:t> 2010</a:t>
            </a:r>
          </a:p>
        </p:txBody>
      </p:sp>
      <p:sp>
        <p:nvSpPr>
          <p:cNvPr id="10" name="9 - Ελλειψοειδής επεξήγηση"/>
          <p:cNvSpPr>
            <a:spLocks noChangeArrowheads="1"/>
          </p:cNvSpPr>
          <p:nvPr/>
        </p:nvSpPr>
        <p:spPr bwMode="auto">
          <a:xfrm rot="628423">
            <a:off x="7180671" y="190132"/>
            <a:ext cx="1979612" cy="1095614"/>
          </a:xfrm>
          <a:prstGeom prst="wedgeEllipseCallout">
            <a:avLst>
              <a:gd name="adj1" fmla="val -62923"/>
              <a:gd name="adj2" fmla="val 62697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Ασφαλές σεξ</a:t>
            </a:r>
          </a:p>
          <a:p>
            <a:pPr algn="ctr"/>
            <a:endParaRPr lang="el-GR" sz="24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- TextBox"/>
          <p:cNvSpPr txBox="1">
            <a:spLocks noChangeArrowheads="1"/>
          </p:cNvSpPr>
          <p:nvPr/>
        </p:nvSpPr>
        <p:spPr bwMode="auto">
          <a:xfrm>
            <a:off x="2714625" y="357188"/>
            <a:ext cx="4184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chemeClr val="accent1"/>
                </a:solidFill>
                <a:latin typeface="Calibri" pitchFamily="34" charset="0"/>
              </a:rPr>
              <a:t>Λοιμώξεις από ιούς</a:t>
            </a:r>
            <a:r>
              <a:rPr lang="el-GR" sz="32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3200" b="1" dirty="0">
                <a:solidFill>
                  <a:schemeClr val="accent1"/>
                </a:solidFill>
                <a:latin typeface="Calibri" pitchFamily="34" charset="0"/>
              </a:rPr>
              <a:t>(3) </a:t>
            </a:r>
          </a:p>
        </p:txBody>
      </p:sp>
      <p:sp>
        <p:nvSpPr>
          <p:cNvPr id="34818" name="Ορθογώνιο 5"/>
          <p:cNvSpPr>
            <a:spLocks noChangeArrowheads="1"/>
          </p:cNvSpPr>
          <p:nvPr/>
        </p:nvSpPr>
        <p:spPr bwMode="auto">
          <a:xfrm>
            <a:off x="2483768" y="620688"/>
            <a:ext cx="44450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l-GR" sz="2400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l-GR" sz="3200" b="1" dirty="0">
                <a:solidFill>
                  <a:schemeClr val="tx2"/>
                </a:solidFill>
                <a:latin typeface="Calibri" pitchFamily="34" charset="0"/>
              </a:rPr>
              <a:t>Ηπατίτιδες Β &amp; </a:t>
            </a:r>
            <a:r>
              <a:rPr lang="en-US" sz="3200" b="1" dirty="0">
                <a:solidFill>
                  <a:schemeClr val="tx2"/>
                </a:solidFill>
              </a:rPr>
              <a:t>C</a:t>
            </a:r>
            <a:endParaRPr lang="el-GR" sz="3200" b="1" dirty="0">
              <a:solidFill>
                <a:schemeClr val="tx2"/>
              </a:solidFill>
            </a:endParaRPr>
          </a:p>
          <a:p>
            <a:pPr algn="ctr"/>
            <a:r>
              <a:rPr lang="el-GR" sz="2400" b="1" dirty="0">
                <a:solidFill>
                  <a:schemeClr val="tx2"/>
                </a:solidFill>
                <a:latin typeface="Calibri" pitchFamily="34" charset="0"/>
              </a:rPr>
              <a:t>                                       </a:t>
            </a:r>
            <a:r>
              <a:rPr lang="el-GR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34819" name="Picture 6" descr="C:\Users\Δήμητρα\Desktop\8242968231_7639f9a46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1909986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285750"/>
            <a:ext cx="182130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- TextBox"/>
          <p:cNvSpPr txBox="1"/>
          <p:nvPr/>
        </p:nvSpPr>
        <p:spPr>
          <a:xfrm>
            <a:off x="6072188" y="2500313"/>
            <a:ext cx="2786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l-GR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16 - Επεξήγηση με στρογγυλεμένο παραλληλόγραμμο"/>
          <p:cNvSpPr/>
          <p:nvPr/>
        </p:nvSpPr>
        <p:spPr>
          <a:xfrm rot="21284255">
            <a:off x="268800" y="2320779"/>
            <a:ext cx="4094664" cy="2135187"/>
          </a:xfrm>
          <a:prstGeom prst="wedgeRoundRectCallout">
            <a:avLst>
              <a:gd name="adj1" fmla="val -15342"/>
              <a:gd name="adj2" fmla="val 55030"/>
              <a:gd name="adj3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l-GR" sz="2000" dirty="0">
                <a:solidFill>
                  <a:schemeClr val="tx2"/>
                </a:solidFill>
                <a:cs typeface="Arial" charset="0"/>
              </a:rPr>
              <a:t>Πολύ συχνά  δεν  υπάρχουν συμπτώματα.  Ωστόσο κάποιες φορές  εκδηλώνονται με τα συμπτώματα των συνηθισμένων ιώσεων (πυρετός, ατονία, κόπωση), καθώς και με ίκτερο</a:t>
            </a:r>
          </a:p>
          <a:p>
            <a:pPr algn="ctr"/>
            <a:endParaRPr lang="el-GR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4824" name="AutoShape 10"/>
          <p:cNvSpPr>
            <a:spLocks noChangeArrowheads="1"/>
          </p:cNvSpPr>
          <p:nvPr/>
        </p:nvSpPr>
        <p:spPr bwMode="auto">
          <a:xfrm rot="491126">
            <a:off x="4838929" y="3580909"/>
            <a:ext cx="3883641" cy="3015983"/>
          </a:xfrm>
          <a:prstGeom prst="cloudCallout">
            <a:avLst>
              <a:gd name="adj1" fmla="val -70378"/>
              <a:gd name="adj2" fmla="val -923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l-GR" sz="2000" dirty="0">
                <a:solidFill>
                  <a:schemeClr val="bg1"/>
                </a:solidFill>
                <a:latin typeface="+mn-lt"/>
              </a:rPr>
              <a:t>     Ο κυριότερος τρόπος προφύλαξης για την </a:t>
            </a:r>
            <a:r>
              <a:rPr lang="el-GR" sz="2000" b="1" i="1" dirty="0">
                <a:solidFill>
                  <a:schemeClr val="bg1"/>
                </a:solidFill>
                <a:latin typeface="+mn-lt"/>
              </a:rPr>
              <a:t>ηπατίτιδα Β </a:t>
            </a:r>
            <a:r>
              <a:rPr lang="el-GR" sz="2000" dirty="0">
                <a:solidFill>
                  <a:schemeClr val="bg1"/>
                </a:solidFill>
                <a:latin typeface="+mn-lt"/>
              </a:rPr>
              <a:t>είναι   </a:t>
            </a:r>
            <a:r>
              <a:rPr lang="el-GR" sz="2000" b="1" i="1" dirty="0">
                <a:solidFill>
                  <a:schemeClr val="bg1"/>
                </a:solidFill>
                <a:latin typeface="+mn-lt"/>
              </a:rPr>
              <a:t>ο εμβολιασμός</a:t>
            </a:r>
          </a:p>
          <a:p>
            <a:pPr algn="ctr"/>
            <a:endParaRPr lang="el-GR" sz="2000" b="1" i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l-GR" sz="2000" dirty="0">
                <a:solidFill>
                  <a:schemeClr val="bg1"/>
                </a:solidFill>
                <a:latin typeface="+mn-lt"/>
              </a:rPr>
              <a:t>Για την </a:t>
            </a:r>
            <a:r>
              <a:rPr lang="el-GR" sz="2000" b="1" i="1" dirty="0">
                <a:solidFill>
                  <a:schemeClr val="bg1"/>
                </a:solidFill>
                <a:latin typeface="+mn-lt"/>
              </a:rPr>
              <a:t>ηπατίτιδα </a:t>
            </a:r>
            <a:r>
              <a:rPr lang="en-US" sz="2000" b="1" i="1" dirty="0">
                <a:solidFill>
                  <a:schemeClr val="bg1"/>
                </a:solidFill>
                <a:latin typeface="+mn-lt"/>
              </a:rPr>
              <a:t>C </a:t>
            </a:r>
            <a:r>
              <a:rPr lang="el-GR" sz="2000" b="1" i="1" dirty="0">
                <a:solidFill>
                  <a:schemeClr val="bg1"/>
                </a:solidFill>
                <a:latin typeface="+mn-lt"/>
              </a:rPr>
              <a:t>              </a:t>
            </a:r>
            <a:r>
              <a:rPr lang="el-GR" sz="2000" b="1" dirty="0">
                <a:solidFill>
                  <a:schemeClr val="bg1"/>
                </a:solidFill>
                <a:latin typeface="+mn-lt"/>
              </a:rPr>
              <a:t>ΔΕΝ υπάρχει εμβόλιο</a:t>
            </a:r>
            <a:endParaRPr lang="el-GR" sz="20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5 - Ορθογώνιο"/>
          <p:cNvSpPr>
            <a:spLocks noChangeArrowheads="1"/>
          </p:cNvSpPr>
          <p:nvPr/>
        </p:nvSpPr>
        <p:spPr bwMode="auto">
          <a:xfrm>
            <a:off x="214313" y="1500188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Image credit: </a:t>
            </a:r>
            <a:r>
              <a:rPr lang="el-GR" sz="1000" dirty="0">
                <a:latin typeface="+mn-lt"/>
              </a:rPr>
              <a:t>Ι</a:t>
            </a:r>
            <a:r>
              <a:rPr lang="en-US" sz="1000" dirty="0">
                <a:latin typeface="+mn-lt"/>
              </a:rPr>
              <a:t>LBIS via Flicker Creative Commons, 2012 </a:t>
            </a:r>
            <a:endParaRPr lang="el-GR" sz="1000" dirty="0">
              <a:latin typeface="+mn-lt"/>
            </a:endParaRPr>
          </a:p>
        </p:txBody>
      </p:sp>
      <p:sp>
        <p:nvSpPr>
          <p:cNvPr id="11" name="8 - Ορθογώνιο"/>
          <p:cNvSpPr>
            <a:spLocks noChangeArrowheads="1"/>
          </p:cNvSpPr>
          <p:nvPr/>
        </p:nvSpPr>
        <p:spPr bwMode="auto">
          <a:xfrm>
            <a:off x="7143750" y="1500188"/>
            <a:ext cx="2000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>
                <a:latin typeface="+mn-lt"/>
              </a:rPr>
              <a:t>Image credit: Discover Doctor.com via Flicker Creative Commons, 2014 </a:t>
            </a:r>
          </a:p>
        </p:txBody>
      </p:sp>
      <p:sp>
        <p:nvSpPr>
          <p:cNvPr id="12" name="11 - Ελλειψοειδής επεξήγηση"/>
          <p:cNvSpPr>
            <a:spLocks noChangeArrowheads="1"/>
          </p:cNvSpPr>
          <p:nvPr/>
        </p:nvSpPr>
        <p:spPr bwMode="auto">
          <a:xfrm rot="802776">
            <a:off x="6300192" y="2132856"/>
            <a:ext cx="1979612" cy="1274762"/>
          </a:xfrm>
          <a:prstGeom prst="wedgeEllipseCallout">
            <a:avLst>
              <a:gd name="adj1" fmla="val -70378"/>
              <a:gd name="adj2" fmla="val -52649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Ασφαλές σεξ</a:t>
            </a:r>
          </a:p>
          <a:p>
            <a:pPr algn="ctr"/>
            <a:endParaRPr lang="el-GR" sz="24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4"/>
          <p:cNvSpPr txBox="1">
            <a:spLocks noChangeArrowheads="1"/>
          </p:cNvSpPr>
          <p:nvPr/>
        </p:nvSpPr>
        <p:spPr bwMode="auto">
          <a:xfrm>
            <a:off x="357188" y="3214688"/>
            <a:ext cx="842486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HIV:</a:t>
            </a:r>
            <a:r>
              <a:rPr lang="el-GR" sz="2400" dirty="0">
                <a:solidFill>
                  <a:schemeClr val="tx2"/>
                </a:solidFill>
              </a:rPr>
              <a:t> Ιός της ανθρώπινης </a:t>
            </a:r>
            <a:r>
              <a:rPr lang="el-GR" sz="2400" dirty="0" err="1">
                <a:solidFill>
                  <a:schemeClr val="tx2"/>
                </a:solidFill>
              </a:rPr>
              <a:t>ανοσοανεπάρκειας</a:t>
            </a:r>
            <a:r>
              <a:rPr lang="el-GR" sz="2400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l-GR" sz="2400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H</a:t>
            </a:r>
            <a:r>
              <a:rPr lang="en-US" sz="2400" dirty="0">
                <a:solidFill>
                  <a:schemeClr val="tx2"/>
                </a:solidFill>
              </a:rPr>
              <a:t>uman </a:t>
            </a:r>
            <a:r>
              <a:rPr lang="en-US" sz="2400" b="1" dirty="0">
                <a:solidFill>
                  <a:schemeClr val="tx2"/>
                </a:solidFill>
              </a:rPr>
              <a:t>I</a:t>
            </a:r>
            <a:r>
              <a:rPr lang="en-US" sz="2400" dirty="0">
                <a:solidFill>
                  <a:schemeClr val="tx2"/>
                </a:solidFill>
              </a:rPr>
              <a:t>mmunodeficiency </a:t>
            </a:r>
            <a:r>
              <a:rPr lang="en-US" sz="2400" b="1" dirty="0">
                <a:solidFill>
                  <a:schemeClr val="tx2"/>
                </a:solidFill>
              </a:rPr>
              <a:t>V</a:t>
            </a:r>
            <a:r>
              <a:rPr lang="en-US" sz="2400" dirty="0">
                <a:solidFill>
                  <a:schemeClr val="tx2"/>
                </a:solidFill>
              </a:rPr>
              <a:t>irus</a:t>
            </a:r>
            <a:r>
              <a:rPr lang="el-GR" sz="2400" dirty="0">
                <a:solidFill>
                  <a:schemeClr val="tx2"/>
                </a:solidFill>
              </a:rPr>
              <a:t>) </a:t>
            </a:r>
          </a:p>
          <a:p>
            <a:pPr algn="ctr"/>
            <a:r>
              <a:rPr lang="el-GR" sz="2400" dirty="0">
                <a:solidFill>
                  <a:schemeClr val="tx2"/>
                </a:solidFill>
              </a:rPr>
              <a:t>         </a:t>
            </a:r>
          </a:p>
          <a:p>
            <a:pPr algn="ctr"/>
            <a:endParaRPr lang="el-GR" sz="2400" dirty="0">
              <a:solidFill>
                <a:schemeClr val="tx2"/>
              </a:solidFill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AIDS: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l-GR" sz="2400" dirty="0">
                <a:solidFill>
                  <a:schemeClr val="tx2"/>
                </a:solidFill>
              </a:rPr>
              <a:t>Σύνδρομο Επίκτητης Ανοσολογικής Ανεπάρκειας (</a:t>
            </a:r>
            <a:r>
              <a:rPr lang="en-US" sz="2400" b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cquired </a:t>
            </a:r>
            <a:r>
              <a:rPr lang="en-US" sz="2400" b="1" dirty="0">
                <a:solidFill>
                  <a:schemeClr val="tx2"/>
                </a:solidFill>
              </a:rPr>
              <a:t>I</a:t>
            </a:r>
            <a:r>
              <a:rPr lang="en-US" sz="2400" dirty="0">
                <a:solidFill>
                  <a:schemeClr val="tx2"/>
                </a:solidFill>
              </a:rPr>
              <a:t>mmune </a:t>
            </a:r>
            <a:r>
              <a:rPr lang="en-US" sz="2400" b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</a:rPr>
              <a:t>eficiency </a:t>
            </a:r>
            <a:r>
              <a:rPr lang="en-US" sz="2400" b="1" dirty="0">
                <a:solidFill>
                  <a:schemeClr val="tx2"/>
                </a:solidFill>
              </a:rPr>
              <a:t>S</a:t>
            </a:r>
            <a:r>
              <a:rPr lang="en-US" sz="2400" dirty="0">
                <a:solidFill>
                  <a:schemeClr val="tx2"/>
                </a:solidFill>
              </a:rPr>
              <a:t>yndrome</a:t>
            </a:r>
            <a:r>
              <a:rPr lang="el-GR" sz="2400" dirty="0">
                <a:solidFill>
                  <a:schemeClr val="tx2"/>
                </a:solidFill>
              </a:rPr>
              <a:t>)</a:t>
            </a:r>
          </a:p>
          <a:p>
            <a:pPr algn="ctr"/>
            <a:endParaRPr lang="el-GR" sz="2400" dirty="0">
              <a:solidFill>
                <a:schemeClr val="tx2"/>
              </a:solidFill>
            </a:endParaRPr>
          </a:p>
        </p:txBody>
      </p:sp>
      <p:pic>
        <p:nvPicPr>
          <p:cNvPr id="35842" name="Picture 1" descr="C:\Users\ΦΛΩΡΑ\Pictures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2" y="1357313"/>
            <a:ext cx="2580307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4 - TextBox"/>
          <p:cNvSpPr txBox="1">
            <a:spLocks noChangeArrowheads="1"/>
          </p:cNvSpPr>
          <p:nvPr/>
        </p:nvSpPr>
        <p:spPr bwMode="auto">
          <a:xfrm>
            <a:off x="2555776" y="332656"/>
            <a:ext cx="4184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chemeClr val="accent1"/>
                </a:solidFill>
                <a:latin typeface="Calibri" pitchFamily="34" charset="0"/>
              </a:rPr>
              <a:t>Λοιμώξεις από ιούς</a:t>
            </a:r>
            <a:r>
              <a:rPr lang="el-GR" sz="32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3200" b="1" dirty="0">
                <a:solidFill>
                  <a:schemeClr val="accent1"/>
                </a:solidFill>
                <a:latin typeface="Calibri" pitchFamily="34" charset="0"/>
              </a:rPr>
              <a:t>(4) </a:t>
            </a:r>
          </a:p>
        </p:txBody>
      </p:sp>
      <p:sp>
        <p:nvSpPr>
          <p:cNvPr id="5" name="4 - Βέλος προς τα κάτω"/>
          <p:cNvSpPr/>
          <p:nvPr/>
        </p:nvSpPr>
        <p:spPr>
          <a:xfrm>
            <a:off x="4139952" y="4077072"/>
            <a:ext cx="484188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5 - Ελλειψοειδής επεξήγηση"/>
          <p:cNvSpPr>
            <a:spLocks noChangeArrowheads="1"/>
          </p:cNvSpPr>
          <p:nvPr/>
        </p:nvSpPr>
        <p:spPr bwMode="auto">
          <a:xfrm rot="630813">
            <a:off x="6804248" y="1268760"/>
            <a:ext cx="1979612" cy="1274762"/>
          </a:xfrm>
          <a:prstGeom prst="wedgeEllipseCallout">
            <a:avLst>
              <a:gd name="adj1" fmla="val -83667"/>
              <a:gd name="adj2" fmla="val 23572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Ασφαλές σεξ</a:t>
            </a:r>
          </a:p>
          <a:p>
            <a:pPr algn="ctr"/>
            <a:endParaRPr lang="el-GR" sz="24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2"/>
          <p:cNvSpPr txBox="1">
            <a:spLocks noChangeArrowheads="1"/>
          </p:cNvSpPr>
          <p:nvPr/>
        </p:nvSpPr>
        <p:spPr bwMode="auto">
          <a:xfrm>
            <a:off x="1857375" y="357188"/>
            <a:ext cx="5357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dirty="0">
                <a:solidFill>
                  <a:schemeClr val="tx2"/>
                </a:solidFill>
                <a:latin typeface="Calibri" pitchFamily="34" charset="0"/>
              </a:rPr>
              <a:t>Από τον </a:t>
            </a:r>
            <a:r>
              <a:rPr lang="en-US" sz="3200" b="1" dirty="0">
                <a:solidFill>
                  <a:schemeClr val="tx2"/>
                </a:solidFill>
                <a:latin typeface="Calibri" pitchFamily="34" charset="0"/>
              </a:rPr>
              <a:t>HIV </a:t>
            </a:r>
            <a:r>
              <a:rPr lang="el-GR" sz="3200" b="1" dirty="0">
                <a:solidFill>
                  <a:schemeClr val="tx2"/>
                </a:solidFill>
                <a:latin typeface="Calibri" pitchFamily="34" charset="0"/>
              </a:rPr>
              <a:t>στο </a:t>
            </a:r>
            <a:r>
              <a:rPr lang="en-US" sz="3200" b="1" dirty="0">
                <a:solidFill>
                  <a:schemeClr val="tx2"/>
                </a:solidFill>
                <a:latin typeface="Calibri" pitchFamily="34" charset="0"/>
              </a:rPr>
              <a:t> AIDS</a:t>
            </a:r>
            <a:endParaRPr lang="el-GR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3563888" y="1341438"/>
            <a:ext cx="5400600" cy="4524315"/>
          </a:xfrm>
          <a:prstGeom prst="rect">
            <a:avLst/>
          </a:prstGeom>
          <a:solidFill>
            <a:srgbClr val="B9CDE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604A7B"/>
                </a:solidFill>
                <a:latin typeface="Calibri" pitchFamily="34" charset="0"/>
              </a:rPr>
              <a:t>Το χρονικό διάστημα από την μόλυνση με τον ιό 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HIV</a:t>
            </a:r>
            <a:r>
              <a:rPr lang="en-US" sz="2400" b="1" dirty="0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el-GR" sz="2400" dirty="0">
                <a:solidFill>
                  <a:schemeClr val="folHlink"/>
                </a:solidFill>
                <a:latin typeface="Calibri" pitchFamily="34" charset="0"/>
              </a:rPr>
              <a:t>μέχρι</a:t>
            </a:r>
            <a:r>
              <a:rPr lang="el-GR" sz="2400" dirty="0">
                <a:solidFill>
                  <a:srgbClr val="604A7B"/>
                </a:solidFill>
                <a:latin typeface="Calibri" pitchFamily="34" charset="0"/>
              </a:rPr>
              <a:t> την εκδήλωση του 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AIDS</a:t>
            </a:r>
            <a:r>
              <a:rPr lang="en-US" sz="2400" dirty="0">
                <a:solidFill>
                  <a:srgbClr val="604A7B"/>
                </a:solidFill>
                <a:latin typeface="Calibri" pitchFamily="34" charset="0"/>
              </a:rPr>
              <a:t> </a:t>
            </a:r>
            <a:r>
              <a:rPr lang="el-GR" sz="2400" dirty="0">
                <a:solidFill>
                  <a:srgbClr val="604A7B"/>
                </a:solidFill>
                <a:latin typeface="Calibri" pitchFamily="34" charset="0"/>
              </a:rPr>
              <a:t> ποικίλει από 2-12 χρόνια</a:t>
            </a:r>
          </a:p>
          <a:p>
            <a:endParaRPr lang="el-GR" sz="24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l-GR" sz="2400" dirty="0">
                <a:solidFill>
                  <a:srgbClr val="632523"/>
                </a:solidFill>
                <a:latin typeface="Calibri" pitchFamily="34" charset="0"/>
              </a:rPr>
              <a:t>Τα συμπτώματα της αρχικής λοίμωξης με τον ιό </a:t>
            </a:r>
            <a:r>
              <a:rPr lang="en-US" sz="2400" b="1" dirty="0">
                <a:solidFill>
                  <a:schemeClr val="folHlink"/>
                </a:solidFill>
                <a:latin typeface="Calibri" pitchFamily="34" charset="0"/>
              </a:rPr>
              <a:t>HIV</a:t>
            </a:r>
            <a:r>
              <a:rPr lang="en-US" sz="2400" dirty="0">
                <a:solidFill>
                  <a:srgbClr val="632523"/>
                </a:solidFill>
                <a:latin typeface="Calibri" pitchFamily="34" charset="0"/>
              </a:rPr>
              <a:t> </a:t>
            </a:r>
            <a:r>
              <a:rPr lang="el-GR" sz="2400" dirty="0">
                <a:solidFill>
                  <a:srgbClr val="632523"/>
                </a:solidFill>
                <a:latin typeface="Calibri" pitchFamily="34" charset="0"/>
              </a:rPr>
              <a:t>μοιάζουν με γρίπη</a:t>
            </a:r>
            <a:r>
              <a:rPr lang="en-US" sz="2400" dirty="0">
                <a:solidFill>
                  <a:srgbClr val="632523"/>
                </a:solidFill>
                <a:latin typeface="Calibri" pitchFamily="34" charset="0"/>
              </a:rPr>
              <a:t> </a:t>
            </a:r>
            <a:r>
              <a:rPr lang="el-GR" sz="2400" dirty="0">
                <a:solidFill>
                  <a:srgbClr val="632523"/>
                </a:solidFill>
                <a:latin typeface="Calibri" pitchFamily="34" charset="0"/>
              </a:rPr>
              <a:t>και διαρκούν 2-4 εβδομάδες</a:t>
            </a:r>
          </a:p>
          <a:p>
            <a:endParaRPr lang="el-GR" sz="2400" dirty="0">
              <a:solidFill>
                <a:srgbClr val="632523"/>
              </a:solidFill>
              <a:latin typeface="Calibri" pitchFamily="34" charset="0"/>
            </a:endParaRPr>
          </a:p>
          <a:p>
            <a:r>
              <a:rPr lang="el-GR" sz="2400" dirty="0">
                <a:solidFill>
                  <a:srgbClr val="604A7B"/>
                </a:solidFill>
                <a:latin typeface="Calibri" pitchFamily="34" charset="0"/>
              </a:rPr>
              <a:t>Αντίθετα τα συμπτώματα του </a:t>
            </a:r>
            <a:r>
              <a:rPr lang="en-US" sz="2400" b="1" dirty="0">
                <a:solidFill>
                  <a:schemeClr val="folHlink"/>
                </a:solidFill>
                <a:latin typeface="Calibri" pitchFamily="34" charset="0"/>
              </a:rPr>
              <a:t>AIDS</a:t>
            </a:r>
            <a:r>
              <a:rPr lang="en-US" sz="2400" dirty="0">
                <a:solidFill>
                  <a:srgbClr val="604A7B"/>
                </a:solidFill>
                <a:latin typeface="Calibri" pitchFamily="34" charset="0"/>
              </a:rPr>
              <a:t> </a:t>
            </a:r>
            <a:r>
              <a:rPr lang="el-GR" sz="2400" dirty="0">
                <a:solidFill>
                  <a:srgbClr val="604A7B"/>
                </a:solidFill>
                <a:latin typeface="Calibri" pitchFamily="34" charset="0"/>
              </a:rPr>
              <a:t>είναι πολύ σοβαρά</a:t>
            </a:r>
          </a:p>
          <a:p>
            <a:endParaRPr lang="el-GR" sz="2400" b="1" dirty="0">
              <a:solidFill>
                <a:schemeClr val="tx2"/>
              </a:solidFill>
              <a:latin typeface="Calibri" pitchFamily="34" charset="0"/>
            </a:endParaRPr>
          </a:p>
          <a:p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7891" name="AutoShape 7"/>
          <p:cNvSpPr>
            <a:spLocks noChangeArrowheads="1"/>
          </p:cNvSpPr>
          <p:nvPr/>
        </p:nvSpPr>
        <p:spPr bwMode="auto">
          <a:xfrm>
            <a:off x="0" y="4429132"/>
            <a:ext cx="4071934" cy="2428868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1 </a:t>
            </a:r>
            <a:r>
              <a:rPr lang="el-GR" b="1" dirty="0">
                <a:solidFill>
                  <a:srgbClr val="FFFF00"/>
                </a:solidFill>
              </a:rPr>
              <a:t>στα 3 άτομα</a:t>
            </a:r>
          </a:p>
          <a:p>
            <a:pPr algn="ctr"/>
            <a:r>
              <a:rPr lang="el-GR" b="1" dirty="0">
                <a:solidFill>
                  <a:srgbClr val="FFFF00"/>
                </a:solidFill>
              </a:rPr>
              <a:t> ΔΕΝ </a:t>
            </a:r>
          </a:p>
          <a:p>
            <a:pPr algn="ctr"/>
            <a:r>
              <a:rPr lang="el-GR" b="1" dirty="0">
                <a:solidFill>
                  <a:srgbClr val="FFFF00"/>
                </a:solidFill>
              </a:rPr>
              <a:t>γνωρίζουν </a:t>
            </a:r>
          </a:p>
          <a:p>
            <a:pPr algn="ctr"/>
            <a:r>
              <a:rPr lang="el-GR" b="1" dirty="0">
                <a:solidFill>
                  <a:srgbClr val="FFFF00"/>
                </a:solidFill>
              </a:rPr>
              <a:t>ότι έχουν μολυνθεί! 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37892" name="Picture 2" descr="C:\Users\user\Downloads\15312062938_735fb66ee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357313"/>
            <a:ext cx="29289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8 - Ορθογώνιο"/>
          <p:cNvSpPr>
            <a:spLocks noChangeArrowheads="1"/>
          </p:cNvSpPr>
          <p:nvPr/>
        </p:nvSpPr>
        <p:spPr bwMode="auto">
          <a:xfrm>
            <a:off x="357188" y="3786188"/>
            <a:ext cx="2643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>
                <a:latin typeface="+mn-lt"/>
              </a:rPr>
              <a:t>Image credit: </a:t>
            </a:r>
            <a:r>
              <a:rPr lang="en-GB" sz="1000" dirty="0">
                <a:latin typeface="+mn-lt"/>
              </a:rPr>
              <a:t>Claudio Souza </a:t>
            </a:r>
            <a:r>
              <a:rPr lang="en-US" sz="1000" dirty="0">
                <a:latin typeface="+mn-lt"/>
              </a:rPr>
              <a:t>via Flicker Creative Commons, 2014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755650" y="404813"/>
            <a:ext cx="7848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i="1" dirty="0">
                <a:solidFill>
                  <a:schemeClr val="tx2"/>
                </a:solidFill>
                <a:latin typeface="Calibri" pitchFamily="34" charset="0"/>
              </a:rPr>
              <a:t>Τα συμπτώματα του </a:t>
            </a:r>
            <a:r>
              <a:rPr lang="en-US" sz="2400" b="1" i="1" dirty="0">
                <a:solidFill>
                  <a:schemeClr val="tx2"/>
                </a:solidFill>
                <a:latin typeface="Calibri" pitchFamily="34" charset="0"/>
              </a:rPr>
              <a:t>AIDS</a:t>
            </a:r>
            <a:r>
              <a:rPr lang="el-GR" sz="2400" b="1" i="1" dirty="0">
                <a:solidFill>
                  <a:schemeClr val="tx2"/>
                </a:solidFill>
                <a:latin typeface="Calibri" pitchFamily="34" charset="0"/>
              </a:rPr>
              <a:t> οφείλονται στην εξασθένιση του ανοσοποιητικού συστήματος. </a:t>
            </a:r>
          </a:p>
          <a:p>
            <a:endParaRPr lang="el-GR" sz="2400" b="1" i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l-GR" sz="2400" b="1" i="1" dirty="0">
                <a:solidFill>
                  <a:schemeClr val="tx2"/>
                </a:solidFill>
                <a:latin typeface="Calibri" pitchFamily="34" charset="0"/>
              </a:rPr>
              <a:t>Μερικά συνήθη συμπτώματα είναι: </a:t>
            </a:r>
            <a:r>
              <a:rPr lang="el-GR" sz="2400" b="1" i="1" dirty="0">
                <a:latin typeface="Calibri" pitchFamily="34" charset="0"/>
              </a:rPr>
              <a:t> </a:t>
            </a:r>
            <a:endParaRPr lang="el-GR" sz="24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</a:t>
            </a:r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Απώλεια βάρους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</a:t>
            </a:r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Κόπωση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</a:t>
            </a:r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Νυχτερινοί ιδρώτες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</a:t>
            </a:r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Ανορεξία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</a:t>
            </a:r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Διάρροιες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</a:t>
            </a:r>
            <a:r>
              <a:rPr lang="el-G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Λεμφαδενοπάθεια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l-GR" sz="2400" b="1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400" b="1" dirty="0">
              <a:latin typeface="Calibri" pitchFamily="34" charset="0"/>
            </a:endParaRPr>
          </a:p>
          <a:p>
            <a:r>
              <a:rPr lang="el-GR" sz="2400" b="1" dirty="0">
                <a:solidFill>
                  <a:schemeClr val="tx2"/>
                </a:solidFill>
                <a:latin typeface="Calibri" pitchFamily="34" charset="0"/>
              </a:rPr>
              <a:t>Οι ασθενείς είναι ευάλωτοι σε 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</a:t>
            </a:r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Λοιμώξεις, που μπορεί να οδηγήσουν στο θάνατο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</a:t>
            </a:r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Καρκίνο</a:t>
            </a:r>
          </a:p>
          <a:p>
            <a:endParaRPr lang="el-GR" sz="2400" b="1" dirty="0">
              <a:latin typeface="Calibri" pitchFamily="34" charset="0"/>
            </a:endParaRPr>
          </a:p>
        </p:txBody>
      </p:sp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6929438" y="428625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  <a:ln>
            <a:solidFill>
              <a:srgbClr val="00B050"/>
            </a:solidFill>
          </a:ln>
        </p:spPr>
        <p:txBody>
          <a:bodyPr/>
          <a:lstStyle/>
          <a:p>
            <a:pPr eaLnBrk="1" hangingPunct="1"/>
            <a:r>
              <a:rPr lang="el-GR" sz="3200" b="1" dirty="0">
                <a:solidFill>
                  <a:schemeClr val="accent1"/>
                </a:solidFill>
              </a:rPr>
              <a:t>Τρόποι μετάδοσης του ιού </a:t>
            </a:r>
            <a:r>
              <a:rPr lang="en-US" sz="3200" b="1" dirty="0">
                <a:solidFill>
                  <a:schemeClr val="accent1"/>
                </a:solidFill>
              </a:rPr>
              <a:t>HIV</a:t>
            </a:r>
            <a:endParaRPr lang="en-US" sz="3200" i="1" dirty="0">
              <a:solidFill>
                <a:schemeClr val="tx2"/>
              </a:solidFill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860032" y="1268413"/>
            <a:ext cx="4037906" cy="5184923"/>
          </a:xfrm>
          <a:ln>
            <a:solidFill>
              <a:srgbClr val="00B05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2800" dirty="0">
                <a:solidFill>
                  <a:schemeClr val="tx2"/>
                </a:solidFill>
              </a:rPr>
              <a:t>   </a:t>
            </a:r>
            <a:r>
              <a:rPr lang="el-GR" sz="2400" b="1" dirty="0">
                <a:solidFill>
                  <a:schemeClr val="tx2"/>
                </a:solidFill>
              </a:rPr>
              <a:t>Δεν μεταδίδεται με: </a:t>
            </a:r>
            <a:endParaRPr lang="el-GR" sz="2400" dirty="0">
              <a:solidFill>
                <a:schemeClr val="tx2"/>
              </a:solidFill>
            </a:endParaRPr>
          </a:p>
          <a:p>
            <a:r>
              <a:rPr lang="el-GR" sz="2400" dirty="0">
                <a:solidFill>
                  <a:schemeClr val="tx2"/>
                </a:solidFill>
              </a:rPr>
              <a:t>Την χειραψία, την αγκαλιά, το φιλί</a:t>
            </a:r>
          </a:p>
          <a:p>
            <a:r>
              <a:rPr lang="el-GR" sz="2400" dirty="0">
                <a:solidFill>
                  <a:schemeClr val="tx2"/>
                </a:solidFill>
              </a:rPr>
              <a:t>Την επαφή με τον ιδρώτα ή το σάλιο</a:t>
            </a:r>
          </a:p>
          <a:p>
            <a:r>
              <a:rPr lang="el-GR" sz="2400" dirty="0">
                <a:solidFill>
                  <a:schemeClr val="tx2"/>
                </a:solidFill>
              </a:rPr>
              <a:t> Τον βήχα, το συνάχι, το φτέρνισμα</a:t>
            </a:r>
          </a:p>
          <a:p>
            <a:r>
              <a:rPr lang="el-GR" sz="2400" dirty="0">
                <a:solidFill>
                  <a:schemeClr val="tx2"/>
                </a:solidFill>
              </a:rPr>
              <a:t> Το κολύμπι σε πισίνες</a:t>
            </a:r>
          </a:p>
          <a:p>
            <a:r>
              <a:rPr lang="el-GR" sz="2400" dirty="0">
                <a:solidFill>
                  <a:schemeClr val="tx2"/>
                </a:solidFill>
              </a:rPr>
              <a:t> Την κοινή χρήση    τουαλέτας, ντους, πετσέτας</a:t>
            </a:r>
          </a:p>
          <a:p>
            <a:r>
              <a:rPr lang="el-GR" sz="2400" dirty="0">
                <a:solidFill>
                  <a:schemeClr val="tx2"/>
                </a:solidFill>
              </a:rPr>
              <a:t> Την κοινή χρήση</a:t>
            </a:r>
            <a:r>
              <a:rPr lang="el-GR" sz="2800" dirty="0">
                <a:solidFill>
                  <a:schemeClr val="tx2"/>
                </a:solidFill>
              </a:rPr>
              <a:t> </a:t>
            </a:r>
            <a:r>
              <a:rPr lang="el-GR" sz="2400" dirty="0">
                <a:solidFill>
                  <a:schemeClr val="tx2"/>
                </a:solidFill>
              </a:rPr>
              <a:t>πιάτων και ποτηριών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9939" name="4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68313" y="1268413"/>
            <a:ext cx="4246562" cy="5160962"/>
          </a:xfrm>
          <a:ln>
            <a:solidFill>
              <a:srgbClr val="00B050"/>
            </a:solidFill>
          </a:ln>
        </p:spPr>
        <p:txBody>
          <a:bodyPr/>
          <a:lstStyle/>
          <a:p>
            <a:pPr marL="533400" indent="-533400" eaLnBrk="1" hangingPunct="1">
              <a:buFont typeface="Arial" charset="0"/>
              <a:buNone/>
            </a:pPr>
            <a:r>
              <a:rPr lang="el-GR" sz="2800" b="1" dirty="0">
                <a:solidFill>
                  <a:srgbClr val="00B0F0"/>
                </a:solidFill>
              </a:rPr>
              <a:t>   </a:t>
            </a:r>
            <a:r>
              <a:rPr lang="el-GR" sz="2400" b="1" dirty="0">
                <a:solidFill>
                  <a:schemeClr val="tx2"/>
                </a:solidFill>
              </a:rPr>
              <a:t>Μεταδίδεται με: </a:t>
            </a:r>
          </a:p>
          <a:p>
            <a:pPr marL="533400" indent="-533400"/>
            <a:r>
              <a:rPr lang="el-GR" sz="2400" dirty="0">
                <a:solidFill>
                  <a:schemeClr val="tx2"/>
                </a:solidFill>
              </a:rPr>
              <a:t>Τη σεξουαλική επαφή</a:t>
            </a:r>
          </a:p>
          <a:p>
            <a:pPr marL="533400" indent="-533400"/>
            <a:r>
              <a:rPr lang="el-GR" sz="2400" dirty="0">
                <a:solidFill>
                  <a:schemeClr val="tx2"/>
                </a:solidFill>
              </a:rPr>
              <a:t>Το αίμα (σύριγγες, ξυραφάκια, βελόνες </a:t>
            </a:r>
            <a:r>
              <a:rPr lang="en-US" sz="2400" dirty="0">
                <a:solidFill>
                  <a:schemeClr val="tx2"/>
                </a:solidFill>
              </a:rPr>
              <a:t>tattoo-piercing, </a:t>
            </a:r>
            <a:r>
              <a:rPr lang="el-GR" sz="2400" dirty="0">
                <a:solidFill>
                  <a:schemeClr val="tx2"/>
                </a:solidFill>
              </a:rPr>
              <a:t>οδοντόβουρτσες, μετάγγιση)</a:t>
            </a:r>
          </a:p>
          <a:p>
            <a:pPr marL="533400" indent="-533400"/>
            <a:r>
              <a:rPr lang="el-GR" sz="2400" dirty="0">
                <a:solidFill>
                  <a:schemeClr val="tx2"/>
                </a:solidFill>
              </a:rPr>
              <a:t>Από τη μητέρα στο μωρό κατά την εγκυμοσύνη και τον τοκετό     </a:t>
            </a:r>
          </a:p>
        </p:txBody>
      </p:sp>
      <p:sp>
        <p:nvSpPr>
          <p:cNvPr id="39940" name="AutoShape 2" descr="Αποτέλεσμα εικόνας για ειτ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683568" y="6423697"/>
            <a:ext cx="36052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Image credit: </a:t>
            </a:r>
            <a:r>
              <a:rPr lang="en-GB" sz="1000" dirty="0" err="1">
                <a:latin typeface="+mn-lt"/>
              </a:rPr>
              <a:t>Altaher</a:t>
            </a:r>
            <a:r>
              <a:rPr lang="en-GB" sz="1000" dirty="0">
                <a:latin typeface="+mn-lt"/>
              </a:rPr>
              <a:t> </a:t>
            </a:r>
            <a:r>
              <a:rPr lang="en-GB" sz="1000" dirty="0" err="1">
                <a:latin typeface="+mn-lt"/>
              </a:rPr>
              <a:t>Altabet</a:t>
            </a:r>
            <a:r>
              <a:rPr lang="en-GB" sz="1000" dirty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via Flicker Creative Commons, 201</a:t>
            </a:r>
            <a:r>
              <a:rPr lang="el-GR" sz="1000" dirty="0">
                <a:latin typeface="+mn-lt"/>
              </a:rPr>
              <a:t>0</a:t>
            </a:r>
            <a:r>
              <a:rPr lang="en-US" sz="1000" dirty="0">
                <a:latin typeface="+mn-lt"/>
              </a:rPr>
              <a:t> </a:t>
            </a:r>
          </a:p>
          <a:p>
            <a:pPr>
              <a:defRPr/>
            </a:pPr>
            <a:endParaRPr lang="el-GR" dirty="0">
              <a:latin typeface="+mn-lt"/>
            </a:endParaRPr>
          </a:p>
        </p:txBody>
      </p:sp>
      <p:pic>
        <p:nvPicPr>
          <p:cNvPr id="39942" name="Picture 3" descr="C:\Users\user\Downloads\5219282788_71def017f5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869160"/>
            <a:ext cx="3209553" cy="149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5"/>
          <p:cNvSpPr>
            <a:spLocks noChangeArrowheads="1"/>
          </p:cNvSpPr>
          <p:nvPr/>
        </p:nvSpPr>
        <p:spPr bwMode="auto">
          <a:xfrm>
            <a:off x="2123728" y="4005064"/>
            <a:ext cx="4895850" cy="2420937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b="1" dirty="0">
              <a:solidFill>
                <a:srgbClr val="FFFF00"/>
              </a:solidFill>
            </a:endParaRPr>
          </a:p>
          <a:p>
            <a:pPr algn="ctr"/>
            <a:endParaRPr lang="el-GR" b="1" dirty="0">
              <a:solidFill>
                <a:srgbClr val="FFFF00"/>
              </a:solidFill>
            </a:endParaRPr>
          </a:p>
          <a:p>
            <a:pPr algn="ctr"/>
            <a:endParaRPr lang="el-GR" b="1" dirty="0">
              <a:solidFill>
                <a:srgbClr val="FFFF00"/>
              </a:solidFill>
            </a:endParaRPr>
          </a:p>
          <a:p>
            <a:pPr algn="ctr"/>
            <a:endParaRPr lang="el-GR" b="1" dirty="0">
              <a:solidFill>
                <a:srgbClr val="FFFF00"/>
              </a:solidFill>
            </a:endParaRPr>
          </a:p>
          <a:p>
            <a:pPr algn="ctr"/>
            <a:r>
              <a:rPr lang="el-GR" sz="2000" b="1" dirty="0">
                <a:solidFill>
                  <a:srgbClr val="FFFF00"/>
                </a:solidFill>
                <a:latin typeface="+mn-lt"/>
              </a:rPr>
              <a:t>Ο έλεγχος για </a:t>
            </a:r>
            <a:r>
              <a:rPr lang="en-US" sz="2000" b="1" dirty="0">
                <a:solidFill>
                  <a:srgbClr val="FFFF00"/>
                </a:solidFill>
                <a:latin typeface="+mn-lt"/>
              </a:rPr>
              <a:t>HIV</a:t>
            </a:r>
            <a:r>
              <a:rPr lang="el-GR" sz="2000" b="1" dirty="0">
                <a:solidFill>
                  <a:srgbClr val="FFFF00"/>
                </a:solidFill>
                <a:latin typeface="+mn-lt"/>
              </a:rPr>
              <a:t> λοίμωξη </a:t>
            </a:r>
            <a:endParaRPr lang="en-US" sz="2000" b="1" dirty="0">
              <a:solidFill>
                <a:srgbClr val="FFFF00"/>
              </a:solidFill>
              <a:latin typeface="+mn-lt"/>
            </a:endParaRPr>
          </a:p>
          <a:p>
            <a:pPr algn="ctr"/>
            <a:r>
              <a:rPr lang="el-GR" sz="2000" b="1" dirty="0">
                <a:solidFill>
                  <a:srgbClr val="FFFF00"/>
                </a:solidFill>
                <a:latin typeface="+mn-lt"/>
              </a:rPr>
              <a:t>είναι εμπιστευτικός, </a:t>
            </a:r>
          </a:p>
          <a:p>
            <a:pPr algn="ctr"/>
            <a:r>
              <a:rPr lang="el-GR" sz="2000" b="1" dirty="0">
                <a:solidFill>
                  <a:srgbClr val="FFFF00"/>
                </a:solidFill>
                <a:latin typeface="+mn-lt"/>
              </a:rPr>
              <a:t>εθελοντικός και ανώνυμος </a:t>
            </a:r>
          </a:p>
          <a:p>
            <a:pPr algn="ctr"/>
            <a:endParaRPr lang="el-GR" sz="2000" b="1" dirty="0">
              <a:solidFill>
                <a:srgbClr val="FFFF00"/>
              </a:solidFill>
              <a:latin typeface="+mn-lt"/>
            </a:endParaRPr>
          </a:p>
          <a:p>
            <a:pPr algn="ctr"/>
            <a:r>
              <a:rPr lang="el-GR" sz="2000" b="1" dirty="0">
                <a:solidFill>
                  <a:srgbClr val="FDA403"/>
                </a:solidFill>
                <a:latin typeface="+mn-lt"/>
              </a:rPr>
              <a:t>Γίνεται δωρεάν</a:t>
            </a:r>
          </a:p>
          <a:p>
            <a:pPr algn="ctr"/>
            <a:endParaRPr lang="el-GR" b="1" dirty="0">
              <a:solidFill>
                <a:srgbClr val="FFFF00"/>
              </a:solidFill>
            </a:endParaRPr>
          </a:p>
          <a:p>
            <a:pPr algn="ctr"/>
            <a:endParaRPr lang="el-GR" dirty="0">
              <a:solidFill>
                <a:srgbClr val="FFFF00"/>
              </a:solidFill>
            </a:endParaRPr>
          </a:p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4525963"/>
          </a:xfrm>
        </p:spPr>
        <p:txBody>
          <a:bodyPr/>
          <a:lstStyle/>
          <a:p>
            <a:r>
              <a:rPr lang="el-GR" sz="2800" b="1" i="1" dirty="0">
                <a:solidFill>
                  <a:srgbClr val="000099"/>
                </a:solidFill>
              </a:rPr>
              <a:t>Πότε πρέπει να ελεγχθούμε για τον ιό;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l-GR" sz="2200" dirty="0">
                <a:solidFill>
                  <a:schemeClr val="folHlink"/>
                </a:solidFill>
              </a:rPr>
              <a:t>Όταν έχουμε λόγους να ανησυχούμε..</a:t>
            </a:r>
          </a:p>
          <a:p>
            <a:pPr>
              <a:buFont typeface="Arial" charset="0"/>
              <a:buNone/>
            </a:pPr>
            <a:endParaRPr lang="el-GR" sz="1000" dirty="0">
              <a:solidFill>
                <a:schemeClr val="folHlink"/>
              </a:solidFill>
            </a:endParaRPr>
          </a:p>
          <a:p>
            <a:r>
              <a:rPr lang="el-GR" sz="2800" b="1" i="1" dirty="0">
                <a:solidFill>
                  <a:srgbClr val="000099"/>
                </a:solidFill>
              </a:rPr>
              <a:t>Πού μπορούμε να απευθυνθούμε;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folHlink"/>
                </a:solidFill>
              </a:rPr>
              <a:t> </a:t>
            </a:r>
            <a:r>
              <a:rPr lang="el-GR" sz="2200" b="1" dirty="0">
                <a:solidFill>
                  <a:schemeClr val="folHlink"/>
                </a:solidFill>
              </a:rPr>
              <a:t>ΚΕΕΛΠΝΟ </a:t>
            </a:r>
            <a:r>
              <a:rPr lang="el-GR" sz="2200" dirty="0">
                <a:solidFill>
                  <a:schemeClr val="folHlink"/>
                </a:solidFill>
              </a:rPr>
              <a:t>(Κέντρο Ελέγχου &amp; Πρόληψης Νοσημάτων, </a:t>
            </a:r>
            <a:r>
              <a:rPr lang="en-US" sz="2200" dirty="0">
                <a:solidFill>
                  <a:schemeClr val="folHlink"/>
                </a:solidFill>
                <a:hlinkClick r:id="rId2"/>
              </a:rPr>
              <a:t>www.keelpno.gr</a:t>
            </a:r>
            <a:r>
              <a:rPr lang="en-US" sz="2200" dirty="0">
                <a:solidFill>
                  <a:schemeClr val="folHlink"/>
                </a:solidFill>
              </a:rPr>
              <a:t>),</a:t>
            </a:r>
            <a:r>
              <a:rPr lang="en-US" sz="2200" b="1" dirty="0">
                <a:solidFill>
                  <a:schemeClr val="folHlink"/>
                </a:solidFill>
              </a:rPr>
              <a:t> </a:t>
            </a:r>
            <a:endParaRPr lang="el-GR" sz="2200" b="1" dirty="0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l-GR" sz="2200" b="1" dirty="0">
                <a:solidFill>
                  <a:schemeClr val="folHlink"/>
                </a:solidFill>
              </a:rPr>
              <a:t>   </a:t>
            </a:r>
            <a:r>
              <a:rPr lang="en-US" sz="2200" b="1" dirty="0">
                <a:solidFill>
                  <a:schemeClr val="folHlink"/>
                </a:solidFill>
              </a:rPr>
              <a:t>  </a:t>
            </a:r>
            <a:r>
              <a:rPr lang="el-GR" sz="2200" dirty="0">
                <a:solidFill>
                  <a:schemeClr val="folHlink"/>
                </a:solidFill>
              </a:rPr>
              <a:t>α) Τηλεφωνική γραμμή για το </a:t>
            </a:r>
            <a:r>
              <a:rPr lang="en-US" sz="2200" dirty="0">
                <a:solidFill>
                  <a:schemeClr val="folHlink"/>
                </a:solidFill>
              </a:rPr>
              <a:t>AIDS</a:t>
            </a:r>
            <a:r>
              <a:rPr lang="el-GR" sz="2200" dirty="0">
                <a:solidFill>
                  <a:schemeClr val="folHlink"/>
                </a:solidFill>
              </a:rPr>
              <a:t>: </a:t>
            </a:r>
            <a:r>
              <a:rPr lang="el-GR" sz="2200" b="1" dirty="0">
                <a:solidFill>
                  <a:schemeClr val="folHlink"/>
                </a:solidFill>
              </a:rPr>
              <a:t>210-7222222</a:t>
            </a:r>
          </a:p>
          <a:p>
            <a:pPr>
              <a:buFont typeface="Wingdings" pitchFamily="2" charset="2"/>
              <a:buNone/>
            </a:pPr>
            <a:r>
              <a:rPr lang="el-GR" sz="2200" dirty="0">
                <a:solidFill>
                  <a:schemeClr val="folHlink"/>
                </a:solidFill>
              </a:rPr>
              <a:t>  </a:t>
            </a:r>
            <a:r>
              <a:rPr lang="en-US" sz="2200" dirty="0">
                <a:solidFill>
                  <a:schemeClr val="folHlink"/>
                </a:solidFill>
              </a:rPr>
              <a:t>  </a:t>
            </a:r>
            <a:r>
              <a:rPr lang="el-GR" sz="2200" dirty="0">
                <a:solidFill>
                  <a:schemeClr val="folHlink"/>
                </a:solidFill>
              </a:rPr>
              <a:t> β) Συμβουλευτικός Σταθμός για το </a:t>
            </a:r>
            <a:r>
              <a:rPr lang="en-US" sz="2200" dirty="0">
                <a:solidFill>
                  <a:schemeClr val="folHlink"/>
                </a:solidFill>
              </a:rPr>
              <a:t>AIDS</a:t>
            </a:r>
            <a:r>
              <a:rPr lang="el-GR" sz="2200" dirty="0">
                <a:solidFill>
                  <a:schemeClr val="folHlink"/>
                </a:solidFill>
              </a:rPr>
              <a:t>,</a:t>
            </a:r>
            <a:r>
              <a:rPr lang="en-US" sz="2200" dirty="0">
                <a:solidFill>
                  <a:schemeClr val="folHlink"/>
                </a:solidFill>
              </a:rPr>
              <a:t> </a:t>
            </a:r>
            <a:r>
              <a:rPr lang="en-US" sz="2200" b="1" dirty="0">
                <a:solidFill>
                  <a:schemeClr val="folHlink"/>
                </a:solidFill>
              </a:rPr>
              <a:t>T</a:t>
            </a:r>
            <a:r>
              <a:rPr lang="el-GR" sz="2200" b="1" dirty="0" err="1">
                <a:solidFill>
                  <a:schemeClr val="folHlink"/>
                </a:solidFill>
              </a:rPr>
              <a:t>ηλ</a:t>
            </a:r>
            <a:r>
              <a:rPr lang="el-GR" sz="2200" b="1" dirty="0">
                <a:solidFill>
                  <a:schemeClr val="folHlink"/>
                </a:solidFill>
              </a:rPr>
              <a:t>. </a:t>
            </a:r>
            <a:r>
              <a:rPr lang="en-GB" sz="2200" b="1" dirty="0">
                <a:solidFill>
                  <a:schemeClr val="folHlink"/>
                </a:solidFill>
              </a:rPr>
              <a:t>210</a:t>
            </a:r>
            <a:r>
              <a:rPr lang="el-GR" sz="2200" b="1" dirty="0">
                <a:solidFill>
                  <a:schemeClr val="folHlink"/>
                </a:solidFill>
              </a:rPr>
              <a:t>-</a:t>
            </a:r>
            <a:r>
              <a:rPr lang="en-GB" sz="2200" b="1" dirty="0">
                <a:solidFill>
                  <a:schemeClr val="folHlink"/>
                </a:solidFill>
              </a:rPr>
              <a:t> 72.39.945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571500" y="533400"/>
            <a:ext cx="7643813" cy="1681163"/>
          </a:xfrm>
        </p:spPr>
        <p:txBody>
          <a:bodyPr/>
          <a:lstStyle/>
          <a:p>
            <a:pPr eaLnBrk="1" hangingPunct="1"/>
            <a:r>
              <a:rPr lang="el-GR" sz="3600" b="1" dirty="0">
                <a:solidFill>
                  <a:srgbClr val="002060"/>
                </a:solidFill>
              </a:rPr>
              <a:t>Τι είναι οι σεξουαλικώς μεταδιδόμενες λοιμώξεις;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785813" y="2786063"/>
            <a:ext cx="7400925" cy="18684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dirty="0">
              <a:solidFill>
                <a:srgbClr val="4BACC6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l-GR" sz="3200" dirty="0">
                <a:solidFill>
                  <a:srgbClr val="002060"/>
                </a:solidFill>
                <a:latin typeface="Calibri" pitchFamily="34" charset="0"/>
              </a:rPr>
              <a:t>Είναι ασθένειες ή λοιμώξεις </a:t>
            </a:r>
          </a:p>
          <a:p>
            <a:pPr algn="ctr">
              <a:defRPr/>
            </a:pPr>
            <a:r>
              <a:rPr lang="el-GR" sz="3200" dirty="0">
                <a:solidFill>
                  <a:srgbClr val="002060"/>
                </a:solidFill>
                <a:latin typeface="Calibri" pitchFamily="34" charset="0"/>
              </a:rPr>
              <a:t>που μεταδίδονται κυρίως </a:t>
            </a:r>
          </a:p>
          <a:p>
            <a:pPr algn="ctr">
              <a:defRPr/>
            </a:pPr>
            <a:r>
              <a:rPr lang="el-GR" sz="3200" dirty="0">
                <a:solidFill>
                  <a:srgbClr val="002060"/>
                </a:solidFill>
                <a:latin typeface="Calibri" pitchFamily="34" charset="0"/>
              </a:rPr>
              <a:t>με τη σεξουαλική επαφή </a:t>
            </a:r>
            <a:endParaRPr lang="en-US" sz="3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611188" y="476250"/>
            <a:ext cx="775167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dirty="0">
                <a:solidFill>
                  <a:schemeClr val="tx2"/>
                </a:solidFill>
                <a:latin typeface="Calibri" pitchFamily="34" charset="0"/>
              </a:rPr>
              <a:t>                    </a:t>
            </a:r>
            <a:endParaRPr lang="en-US" sz="3200" b="1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3200" dirty="0">
                <a:solidFill>
                  <a:schemeClr val="tx2"/>
                </a:solidFill>
                <a:latin typeface="Calibri" pitchFamily="34" charset="0"/>
              </a:rPr>
              <a:t>Δεν υπάρχει οριστική θεραπεία για το </a:t>
            </a:r>
            <a:r>
              <a:rPr lang="el-GR" sz="3200" dirty="0">
                <a:solidFill>
                  <a:srgbClr val="FDA403"/>
                </a:solidFill>
                <a:latin typeface="Calibri" pitchFamily="34" charset="0"/>
              </a:rPr>
              <a:t>Α</a:t>
            </a:r>
            <a:r>
              <a:rPr lang="en-US" sz="3200" dirty="0">
                <a:solidFill>
                  <a:srgbClr val="FDA403"/>
                </a:solidFill>
                <a:latin typeface="Calibri" pitchFamily="34" charset="0"/>
              </a:rPr>
              <a:t>IDS</a:t>
            </a:r>
            <a:endParaRPr lang="el-GR" sz="3200" dirty="0">
              <a:solidFill>
                <a:srgbClr val="FDA403"/>
              </a:solidFill>
              <a:latin typeface="Calibri" pitchFamily="34" charset="0"/>
            </a:endParaRPr>
          </a:p>
          <a:p>
            <a:endParaRPr lang="el-GR" sz="32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3200" dirty="0">
                <a:solidFill>
                  <a:schemeClr val="tx2"/>
                </a:solidFill>
                <a:latin typeface="Calibri" pitchFamily="34" charset="0"/>
              </a:rPr>
              <a:t> Δεν υπάρχει εμβόλιο έναντι του </a:t>
            </a: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HIV</a:t>
            </a:r>
          </a:p>
          <a:p>
            <a:endParaRPr lang="en-US" sz="3200" dirty="0">
              <a:solidFill>
                <a:schemeClr val="tx2"/>
              </a:solidFill>
              <a:latin typeface="Calibri" pitchFamily="34" charset="0"/>
            </a:endParaRPr>
          </a:p>
          <a:p>
            <a:endParaRPr lang="el-GR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987" name="AutoShape 7"/>
          <p:cNvSpPr>
            <a:spLocks noChangeArrowheads="1"/>
          </p:cNvSpPr>
          <p:nvPr/>
        </p:nvSpPr>
        <p:spPr bwMode="auto">
          <a:xfrm>
            <a:off x="539750" y="3286125"/>
            <a:ext cx="4535488" cy="3024188"/>
          </a:xfrm>
          <a:prstGeom prst="star8">
            <a:avLst>
              <a:gd name="adj" fmla="val 3825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400" b="1" dirty="0">
                <a:solidFill>
                  <a:schemeClr val="tx2"/>
                </a:solidFill>
                <a:latin typeface="+mn-lt"/>
              </a:rPr>
              <a:t>Ο ΜΟΝΟΣ ΤΡΟΠΟΣ </a:t>
            </a:r>
            <a:endParaRPr lang="en-US" sz="2400" b="1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l-GR" sz="2400" b="1" dirty="0">
                <a:solidFill>
                  <a:schemeClr val="tx2"/>
                </a:solidFill>
                <a:latin typeface="+mn-lt"/>
              </a:rPr>
              <a:t>ΑΝΤΙΜΕΤΩΠΙΣΗΣ</a:t>
            </a:r>
          </a:p>
          <a:p>
            <a:pPr algn="ctr"/>
            <a:r>
              <a:rPr lang="el-GR" sz="2400" b="1" dirty="0">
                <a:solidFill>
                  <a:schemeClr val="tx2"/>
                </a:solidFill>
                <a:latin typeface="+mn-lt"/>
              </a:rPr>
              <a:t>ΕΙΝΑΙ Η ΠΡΟΛΗΨΗ </a:t>
            </a:r>
          </a:p>
          <a:p>
            <a:pPr algn="ctr"/>
            <a:r>
              <a:rPr lang="el-GR" sz="2400" b="1" dirty="0">
                <a:solidFill>
                  <a:schemeClr val="tx2"/>
                </a:solidFill>
                <a:latin typeface="+mn-lt"/>
              </a:rPr>
              <a:t>ΜΕ ΤΗ ΧΡΗΣΗ </a:t>
            </a:r>
          </a:p>
          <a:p>
            <a:pPr algn="ctr"/>
            <a:r>
              <a:rPr lang="el-GR" sz="2400" b="1" dirty="0">
                <a:solidFill>
                  <a:schemeClr val="tx2"/>
                </a:solidFill>
                <a:latin typeface="+mn-lt"/>
              </a:rPr>
              <a:t>ΠΡΟΦΥΛΑΚΤΙΚΟΥ!!</a:t>
            </a:r>
            <a:endParaRPr lang="en-GB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4 - Ελλειψοειδής επεξήγηση"/>
          <p:cNvSpPr/>
          <p:nvPr/>
        </p:nvSpPr>
        <p:spPr>
          <a:xfrm>
            <a:off x="6372200" y="3501008"/>
            <a:ext cx="2071688" cy="1755775"/>
          </a:xfrm>
          <a:prstGeom prst="wedgeEllipseCallout">
            <a:avLst>
              <a:gd name="adj1" fmla="val -42573"/>
              <a:gd name="adj2" fmla="val 26744"/>
            </a:avLst>
          </a:prstGeom>
          <a:solidFill>
            <a:srgbClr val="BD92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400" dirty="0">
                <a:solidFill>
                  <a:schemeClr val="tx2"/>
                </a:solidFill>
              </a:rPr>
              <a:t>Ασφαλές σεξ</a:t>
            </a:r>
          </a:p>
          <a:p>
            <a:pPr algn="ctr"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- TextBox"/>
          <p:cNvSpPr txBox="1">
            <a:spLocks noChangeArrowheads="1"/>
          </p:cNvSpPr>
          <p:nvPr/>
        </p:nvSpPr>
        <p:spPr bwMode="auto">
          <a:xfrm>
            <a:off x="2500313" y="500063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>
                <a:solidFill>
                  <a:schemeClr val="accent1"/>
                </a:solidFill>
                <a:latin typeface="Calibri" pitchFamily="34" charset="0"/>
              </a:rPr>
              <a:t>Παρασιτώσεις </a:t>
            </a: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214282" y="1643050"/>
            <a:ext cx="2857520" cy="642942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2"/>
                </a:solidFill>
              </a:rPr>
              <a:t>Ψείρες γεννητικών οργάνων </a:t>
            </a:r>
          </a:p>
        </p:txBody>
      </p:sp>
      <p:sp>
        <p:nvSpPr>
          <p:cNvPr id="43013" name="4 - Ορθογώνιο"/>
          <p:cNvSpPr>
            <a:spLocks noChangeArrowheads="1"/>
          </p:cNvSpPr>
          <p:nvPr/>
        </p:nvSpPr>
        <p:spPr bwMode="auto">
          <a:xfrm>
            <a:off x="3143250" y="1714500"/>
            <a:ext cx="25003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Ζουν στις τρίχες           του εφηβαίου            του αγοριού και               του κοριτσιού και μεταδίδονται με την άμεση επαφή,            καθώς και με τα κλινοσκεπάσματα</a:t>
            </a:r>
          </a:p>
        </p:txBody>
      </p:sp>
      <p:sp>
        <p:nvSpPr>
          <p:cNvPr id="5" name="4 - Δεξιό άγκιστρο"/>
          <p:cNvSpPr/>
          <p:nvPr/>
        </p:nvSpPr>
        <p:spPr>
          <a:xfrm>
            <a:off x="2643188" y="1571625"/>
            <a:ext cx="441325" cy="1000125"/>
          </a:xfrm>
          <a:prstGeom prst="rightBrace">
            <a:avLst>
              <a:gd name="adj1" fmla="val 18526"/>
              <a:gd name="adj2" fmla="val 4836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015" name="5 - Ορθογώνιο"/>
          <p:cNvSpPr>
            <a:spLocks noChangeArrowheads="1"/>
          </p:cNvSpPr>
          <p:nvPr/>
        </p:nvSpPr>
        <p:spPr bwMode="auto">
          <a:xfrm>
            <a:off x="6500813" y="2357438"/>
            <a:ext cx="2428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l-GR" sz="2000">
                <a:solidFill>
                  <a:schemeClr val="tx2"/>
                </a:solidFill>
                <a:latin typeface="Calibri" pitchFamily="34" charset="0"/>
              </a:rPr>
              <a:t>Ενδείξεις μόλυνσης: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000">
                <a:solidFill>
                  <a:schemeClr val="tx2"/>
                </a:solidFill>
                <a:latin typeface="Calibri" pitchFamily="34" charset="0"/>
              </a:rPr>
              <a:t> Έντονη φαγούρα στην  περιοχή του εφηβαίου</a:t>
            </a:r>
          </a:p>
          <a:p>
            <a:pPr>
              <a:lnSpc>
                <a:spcPct val="90000"/>
              </a:lnSpc>
            </a:pPr>
            <a:r>
              <a:rPr lang="el-GR" sz="2000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" name="6 - Δεξιό άγκιστρο"/>
          <p:cNvSpPr/>
          <p:nvPr/>
        </p:nvSpPr>
        <p:spPr>
          <a:xfrm>
            <a:off x="5786438" y="1857375"/>
            <a:ext cx="441325" cy="2000250"/>
          </a:xfrm>
          <a:prstGeom prst="rightBrace">
            <a:avLst>
              <a:gd name="adj1" fmla="val 18526"/>
              <a:gd name="adj2" fmla="val 5027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2777" name="7 - Ορθογώνιο"/>
          <p:cNvSpPr>
            <a:spLocks noChangeArrowheads="1"/>
          </p:cNvSpPr>
          <p:nvPr/>
        </p:nvSpPr>
        <p:spPr bwMode="auto">
          <a:xfrm>
            <a:off x="928688" y="4929188"/>
            <a:ext cx="3571875" cy="9239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l-GR" sz="2000" b="1" dirty="0">
                <a:solidFill>
                  <a:schemeClr val="tx2"/>
                </a:solidFill>
                <a:latin typeface="Calibri" pitchFamily="34" charset="0"/>
              </a:rPr>
              <a:t>Θεραπεία: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  Χορηγείται από τον γιατρό 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l-GR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3018" name="Picture 2" descr="Αποτέλεσμα εικόνας για ψείρες των τριχών της ήβ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428625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Ελλειψοειδής επεξήγηση"/>
          <p:cNvSpPr/>
          <p:nvPr/>
        </p:nvSpPr>
        <p:spPr>
          <a:xfrm rot="20702492">
            <a:off x="6300192" y="4149080"/>
            <a:ext cx="2071688" cy="1755775"/>
          </a:xfrm>
          <a:prstGeom prst="wedgeEllipseCallout">
            <a:avLst>
              <a:gd name="adj1" fmla="val -29936"/>
              <a:gd name="adj2" fmla="val -9100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400" dirty="0">
                <a:solidFill>
                  <a:schemeClr val="tx2"/>
                </a:solidFill>
              </a:rPr>
              <a:t>Ασφαλές σεξ</a:t>
            </a:r>
          </a:p>
          <a:p>
            <a:pPr algn="ctr"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- Τίτλος"/>
          <p:cNvSpPr>
            <a:spLocks noGrp="1"/>
          </p:cNvSpPr>
          <p:nvPr>
            <p:ph type="ctrTitle" idx="4294967295"/>
          </p:nvPr>
        </p:nvSpPr>
        <p:spPr>
          <a:xfrm>
            <a:off x="762000" y="304800"/>
            <a:ext cx="7772400" cy="1219200"/>
          </a:xfrm>
        </p:spPr>
        <p:txBody>
          <a:bodyPr/>
          <a:lstStyle/>
          <a:p>
            <a:pPr eaLnBrk="1" hangingPunct="1"/>
            <a:r>
              <a:rPr lang="el-GR" altLang="el-GR" sz="2800" b="1" dirty="0">
                <a:solidFill>
                  <a:schemeClr val="tx2"/>
                </a:solidFill>
              </a:rPr>
              <a:t>Μεγαλύτερο  κίνδυνο έκθεσης στις σεξουαλικά μεταδιδόμενες λοιμώξεις έχουν τα άτομα που:</a:t>
            </a:r>
            <a:r>
              <a:rPr lang="el-GR" altLang="el-GR" sz="2800" b="1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4294967295"/>
          </p:nvPr>
        </p:nvSpPr>
        <p:spPr>
          <a:xfrm>
            <a:off x="1187624" y="1484784"/>
            <a:ext cx="7272808" cy="3640163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eaLnBrk="1" hangingPunct="1">
              <a:lnSpc>
                <a:spcPct val="140000"/>
              </a:lnSpc>
              <a:buClr>
                <a:srgbClr val="002060"/>
              </a:buClr>
              <a:buFont typeface="Wingdings" pitchFamily="2" charset="2"/>
              <a:buChar char="ü"/>
            </a:pPr>
            <a:r>
              <a:rPr lang="el-GR" sz="2200" b="1" i="1" dirty="0">
                <a:solidFill>
                  <a:srgbClr val="17375E"/>
                </a:solidFill>
                <a:cs typeface="Arial" charset="0"/>
              </a:rPr>
              <a:t> </a:t>
            </a:r>
            <a:r>
              <a:rPr lang="en-US" sz="2200" b="1" i="1" dirty="0">
                <a:solidFill>
                  <a:srgbClr val="17375E"/>
                </a:solidFill>
                <a:cs typeface="Arial" charset="0"/>
              </a:rPr>
              <a:t> </a:t>
            </a:r>
            <a:r>
              <a:rPr lang="el-GR" sz="2400" i="1" dirty="0">
                <a:solidFill>
                  <a:schemeClr val="tx2"/>
                </a:solidFill>
                <a:cs typeface="Arial" charset="0"/>
              </a:rPr>
              <a:t>δεν χρησιμοποιούν προφυλακτικό</a:t>
            </a:r>
          </a:p>
          <a:p>
            <a:pPr marL="0" indent="0" algn="just" eaLnBrk="1" hangingPunct="1">
              <a:lnSpc>
                <a:spcPct val="140000"/>
              </a:lnSpc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400" i="1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l-GR" sz="2400" i="1" dirty="0">
                <a:solidFill>
                  <a:schemeClr val="tx2"/>
                </a:solidFill>
                <a:cs typeface="Arial" charset="0"/>
              </a:rPr>
              <a:t>αλλάζουν συχνά σεξουαλικούς συντρόφους</a:t>
            </a:r>
          </a:p>
          <a:p>
            <a:pPr marL="0" indent="0" algn="just" eaLnBrk="1" hangingPunct="1">
              <a:lnSpc>
                <a:spcPct val="140000"/>
              </a:lnSpc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2400" i="1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l-GR" sz="2400" i="1" dirty="0">
                <a:solidFill>
                  <a:schemeClr val="tx2"/>
                </a:solidFill>
                <a:cs typeface="Arial" charset="0"/>
              </a:rPr>
              <a:t>έχουν σεξουαλική επαφή με εκδιδόμενα άτομα     </a:t>
            </a:r>
          </a:p>
          <a:p>
            <a:pPr marL="0" indent="0" algn="just" eaLnBrk="1" hangingPunct="1">
              <a:lnSpc>
                <a:spcPct val="140000"/>
              </a:lnSpc>
              <a:buClr>
                <a:srgbClr val="002060"/>
              </a:buClr>
              <a:buNone/>
            </a:pPr>
            <a:r>
              <a:rPr lang="el-GR" sz="2400" i="1" dirty="0">
                <a:solidFill>
                  <a:schemeClr val="tx2"/>
                </a:solidFill>
                <a:cs typeface="Arial" charset="0"/>
              </a:rPr>
              <a:t>    χωρίς προφύλαξη </a:t>
            </a:r>
          </a:p>
          <a:p>
            <a:pPr marL="0" indent="0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l-GR" sz="2400" i="1" dirty="0">
                <a:solidFill>
                  <a:schemeClr val="tx2"/>
                </a:solidFill>
                <a:cs typeface="Arial" charset="0"/>
              </a:rPr>
              <a:t>   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l-GR" sz="2400" i="1" dirty="0">
                <a:solidFill>
                  <a:schemeClr val="tx2"/>
                </a:solidFill>
                <a:cs typeface="Arial" charset="0"/>
              </a:rPr>
              <a:t>  κάνουν κοινή χρήση αιχμηρών αντικειμένων </a:t>
            </a:r>
            <a:r>
              <a:rPr lang="el-GR" sz="2200" i="1" dirty="0">
                <a:solidFill>
                  <a:schemeClr val="tx2"/>
                </a:solidFill>
                <a:cs typeface="Arial" charset="0"/>
              </a:rPr>
              <a:t>  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l-GR" sz="2200" i="1" dirty="0">
                <a:solidFill>
                  <a:schemeClr val="tx2"/>
                </a:solidFill>
                <a:cs typeface="Arial" charset="0"/>
              </a:rPr>
              <a:t>        (σύριγγες, ξυραφάκια, βελόνες </a:t>
            </a:r>
            <a:r>
              <a:rPr lang="en-US" sz="2200" i="1" dirty="0">
                <a:solidFill>
                  <a:schemeClr val="tx2"/>
                </a:solidFill>
                <a:cs typeface="Arial" charset="0"/>
              </a:rPr>
              <a:t>tattoo-piercing</a:t>
            </a:r>
            <a:r>
              <a:rPr lang="el-GR" sz="2200" i="1" dirty="0">
                <a:solidFill>
                  <a:schemeClr val="tx2"/>
                </a:solidFill>
                <a:cs typeface="Arial" charset="0"/>
              </a:rPr>
              <a:t>)</a:t>
            </a:r>
          </a:p>
        </p:txBody>
      </p:sp>
      <p:sp>
        <p:nvSpPr>
          <p:cNvPr id="44037" name="AutoShape 7"/>
          <p:cNvSpPr>
            <a:spLocks noChangeArrowheads="1"/>
          </p:cNvSpPr>
          <p:nvPr/>
        </p:nvSpPr>
        <p:spPr bwMode="auto">
          <a:xfrm>
            <a:off x="1331640" y="4797152"/>
            <a:ext cx="6480720" cy="1800225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b="1" dirty="0">
                <a:solidFill>
                  <a:srgbClr val="FFFF00"/>
                </a:solidFill>
                <a:latin typeface="+mn-lt"/>
              </a:rPr>
              <a:t>Ο καλύτερος τρόπος πρόληψης </a:t>
            </a:r>
          </a:p>
          <a:p>
            <a:pPr algn="ctr"/>
            <a:r>
              <a:rPr lang="el-GR" sz="2000" b="1" dirty="0">
                <a:solidFill>
                  <a:srgbClr val="FFFF00"/>
                </a:solidFill>
                <a:latin typeface="+mn-lt"/>
              </a:rPr>
              <a:t>από τις σεξουαλικώς μεταδιδόμενες λοιμώξεις </a:t>
            </a:r>
          </a:p>
          <a:p>
            <a:pPr algn="ctr"/>
            <a:r>
              <a:rPr lang="el-GR" sz="2000" b="1" dirty="0">
                <a:solidFill>
                  <a:srgbClr val="FFFF00"/>
                </a:solidFill>
                <a:latin typeface="+mn-lt"/>
              </a:rPr>
              <a:t>είναι η χρήση προφυλακτικού</a:t>
            </a:r>
            <a:endParaRPr lang="en-GB" sz="20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57818" y="1285860"/>
            <a:ext cx="3276600" cy="4033837"/>
          </a:xfrm>
        </p:spPr>
        <p:txBody>
          <a:bodyPr/>
          <a:lstStyle/>
          <a:p>
            <a:pPr algn="l" eaLnBrk="1" hangingPunct="1"/>
            <a:r>
              <a:rPr lang="el-GR" sz="2800" dirty="0">
                <a:solidFill>
                  <a:schemeClr val="tx2"/>
                </a:solidFill>
              </a:rPr>
              <a:t>Όταν έχουμε σεξουαλική σχέση με ένα άτομο, είναι σαν να ερχόμαστε σε επαφή με όλους τους προηγούμενους  ερωτικούς συντρόφους του</a:t>
            </a:r>
            <a:endParaRPr lang="el-GR" sz="2800" dirty="0"/>
          </a:p>
        </p:txBody>
      </p:sp>
      <p:pic>
        <p:nvPicPr>
          <p:cNvPr id="46082" name="Picture 2" descr="C:\Users\user\Downloads\5503020072_38f880a20f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45720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357188" y="6215063"/>
            <a:ext cx="414337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Image credit</a:t>
            </a:r>
            <a:r>
              <a:rPr lang="el-GR" sz="1000" dirty="0">
                <a:latin typeface="+mn-lt"/>
              </a:rPr>
              <a:t>: </a:t>
            </a:r>
            <a:r>
              <a:rPr lang="en-GB" sz="1000" dirty="0">
                <a:latin typeface="+mn-lt"/>
              </a:rPr>
              <a:t>Lorena </a:t>
            </a:r>
            <a:r>
              <a:rPr lang="en-GB" sz="1000" dirty="0" err="1">
                <a:latin typeface="+mn-lt"/>
              </a:rPr>
              <a:t>Morais</a:t>
            </a:r>
            <a:r>
              <a:rPr lang="el-GR" sz="1000" dirty="0">
                <a:latin typeface="+mn-lt"/>
              </a:rPr>
              <a:t>   </a:t>
            </a:r>
            <a:r>
              <a:rPr lang="en-US" sz="1000" dirty="0">
                <a:latin typeface="+mn-lt"/>
              </a:rPr>
              <a:t>via Flicker Creative Commons,</a:t>
            </a:r>
            <a:r>
              <a:rPr lang="el-GR" sz="1000" dirty="0">
                <a:latin typeface="+mn-lt"/>
              </a:rPr>
              <a:t> 2011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Βέλος προς τα κάτω"/>
          <p:cNvSpPr/>
          <p:nvPr/>
        </p:nvSpPr>
        <p:spPr>
          <a:xfrm>
            <a:off x="3768725" y="1785938"/>
            <a:ext cx="361950" cy="64293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sp>
        <p:nvSpPr>
          <p:cNvPr id="47107" name="6 - TextBox"/>
          <p:cNvSpPr txBox="1">
            <a:spLocks noChangeArrowheads="1"/>
          </p:cNvSpPr>
          <p:nvPr/>
        </p:nvSpPr>
        <p:spPr bwMode="auto">
          <a:xfrm>
            <a:off x="900113" y="1214438"/>
            <a:ext cx="4548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1. Το ανοίγεις με το χέρι, από την εγκοπή</a:t>
            </a:r>
          </a:p>
        </p:txBody>
      </p:sp>
      <p:sp>
        <p:nvSpPr>
          <p:cNvPr id="47108" name="7 - TextBox"/>
          <p:cNvSpPr txBox="1">
            <a:spLocks noChangeArrowheads="1"/>
          </p:cNvSpPr>
          <p:nvPr/>
        </p:nvSpPr>
        <p:spPr bwMode="auto">
          <a:xfrm>
            <a:off x="0" y="249237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2. Πιέζεις με τον δείκτη – αντίχειρα την κορυφή του προφυλακτικού για να μην μπει αέρας </a:t>
            </a:r>
          </a:p>
        </p:txBody>
      </p:sp>
      <p:sp>
        <p:nvSpPr>
          <p:cNvPr id="9" name="8 - Βέλος προς τα κάτω"/>
          <p:cNvSpPr/>
          <p:nvPr/>
        </p:nvSpPr>
        <p:spPr>
          <a:xfrm>
            <a:off x="3779838" y="2924175"/>
            <a:ext cx="361950" cy="64293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sp>
        <p:nvSpPr>
          <p:cNvPr id="47110" name="9 - TextBox"/>
          <p:cNvSpPr txBox="1">
            <a:spLocks noChangeArrowheads="1"/>
          </p:cNvSpPr>
          <p:nvPr/>
        </p:nvSpPr>
        <p:spPr bwMode="auto">
          <a:xfrm>
            <a:off x="0" y="3573463"/>
            <a:ext cx="8966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3. Το τοποθετείς στο πέος που βρίσκεται σε </a:t>
            </a:r>
            <a:r>
              <a:rPr lang="el-GR" b="1" dirty="0">
                <a:solidFill>
                  <a:srgbClr val="002060"/>
                </a:solidFill>
                <a:latin typeface="Calibri" pitchFamily="34" charset="0"/>
              </a:rPr>
              <a:t>στύση </a:t>
            </a:r>
            <a:r>
              <a:rPr lang="el-GR" b="1" u="sng" dirty="0">
                <a:solidFill>
                  <a:srgbClr val="002060"/>
                </a:solidFill>
                <a:latin typeface="Calibri" pitchFamily="34" charset="0"/>
              </a:rPr>
              <a:t>από την αρχή κάθε επαφής με τα γεννητικά όργανα</a:t>
            </a:r>
            <a:r>
              <a:rPr lang="el-GR" u="sng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και το ξετυλίγεις μέχρι τη βάση του </a:t>
            </a:r>
          </a:p>
          <a:p>
            <a:pPr eaLnBrk="0" hangingPunct="0"/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47111" name="9 - Ορθογώνιο"/>
          <p:cNvSpPr>
            <a:spLocks noChangeArrowheads="1"/>
          </p:cNvSpPr>
          <p:nvPr/>
        </p:nvSpPr>
        <p:spPr bwMode="auto">
          <a:xfrm>
            <a:off x="0" y="4929188"/>
            <a:ext cx="889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4. Αν και είναι πολύ ανθεκτικό θα πρέπει να προσέχεις να μην σχιστεί κατά την τοποθέτηση, από αιχμηρά αντικείμενα (νύχια, κοσμήματα κ.λπ.)</a:t>
            </a:r>
          </a:p>
        </p:txBody>
      </p:sp>
      <p:sp>
        <p:nvSpPr>
          <p:cNvPr id="47112" name="10 - Ορθογώνιο"/>
          <p:cNvSpPr>
            <a:spLocks noChangeArrowheads="1"/>
          </p:cNvSpPr>
          <p:nvPr/>
        </p:nvSpPr>
        <p:spPr bwMode="auto">
          <a:xfrm>
            <a:off x="395288" y="6143625"/>
            <a:ext cx="8353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5. </a:t>
            </a:r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Σε περίπτωση που βγει κατά τη διάρκεια της συνουσίας, </a:t>
            </a:r>
          </a:p>
          <a:p>
            <a:pPr algn="ctr" eaLnBrk="0" hangingPunct="0"/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χρησιμοποίησε καινούργιο προφυλακτικό</a:t>
            </a:r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3779838" y="4365625"/>
            <a:ext cx="363537" cy="64293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3821113" y="5643563"/>
            <a:ext cx="363537" cy="5715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pic>
        <p:nvPicPr>
          <p:cNvPr id="47115" name="Picture 2" descr="Πώς να βάλετε σωστά το προφυλακτικ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0"/>
            <a:ext cx="344487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14 - Ορθογώνιο"/>
          <p:cNvSpPr>
            <a:spLocks noChangeArrowheads="1"/>
          </p:cNvSpPr>
          <p:nvPr/>
        </p:nvSpPr>
        <p:spPr bwMode="auto">
          <a:xfrm>
            <a:off x="6156325" y="2205038"/>
            <a:ext cx="1865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latin typeface="Euphemia" pitchFamily="34" charset="0"/>
              </a:rPr>
              <a:t>http://uomo.fidelityhouse.eu</a:t>
            </a:r>
            <a:endParaRPr lang="el-GR" sz="1000">
              <a:latin typeface="Euphemia" pitchFamily="34" charset="0"/>
            </a:endParaRPr>
          </a:p>
        </p:txBody>
      </p:sp>
      <p:sp>
        <p:nvSpPr>
          <p:cNvPr id="14" name="3 - TextBox"/>
          <p:cNvSpPr txBox="1">
            <a:spLocks noChangeArrowheads="1"/>
          </p:cNvSpPr>
          <p:nvPr/>
        </p:nvSpPr>
        <p:spPr bwMode="auto">
          <a:xfrm>
            <a:off x="323528" y="260648"/>
            <a:ext cx="5016500" cy="830262"/>
          </a:xfrm>
          <a:prstGeom prst="rect">
            <a:avLst/>
          </a:prstGeom>
          <a:solidFill>
            <a:srgbClr val="DBDDCD"/>
          </a:solidFill>
          <a:ln w="9525" algn="ctr">
            <a:solidFill>
              <a:srgbClr val="DC7C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sz="2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Πώς τοποθετείται σωστά το προφυλακτικό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TextBox"/>
          <p:cNvSpPr txBox="1">
            <a:spLocks noChangeArrowheads="1"/>
          </p:cNvSpPr>
          <p:nvPr/>
        </p:nvSpPr>
        <p:spPr bwMode="auto">
          <a:xfrm>
            <a:off x="1817688" y="476250"/>
            <a:ext cx="5922962" cy="466725"/>
          </a:xfrm>
          <a:prstGeom prst="rect">
            <a:avLst/>
          </a:prstGeom>
          <a:solidFill>
            <a:srgbClr val="DBDDCD"/>
          </a:solidFill>
          <a:ln w="9525" algn="ctr">
            <a:solidFill>
              <a:srgbClr val="DC7C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sz="2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Πώς αφαιρείται σωστά το προφυλακτικό </a:t>
            </a:r>
          </a:p>
        </p:txBody>
      </p:sp>
      <p:sp>
        <p:nvSpPr>
          <p:cNvPr id="49154" name="2 - TextBox"/>
          <p:cNvSpPr txBox="1">
            <a:spLocks noChangeArrowheads="1"/>
          </p:cNvSpPr>
          <p:nvPr/>
        </p:nvSpPr>
        <p:spPr bwMode="auto">
          <a:xfrm>
            <a:off x="0" y="14287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Μετά την εκσπερμάτιση και κρατώντας τη βάση (το δακτύλιο) περιμετρικά, το αφαιρείς χωρίς να το γυρίσεις ανάποδα, τραβώντας με το άλλο χέρι προς τα πάνω </a:t>
            </a:r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211960" y="2204864"/>
            <a:ext cx="363538" cy="64293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/>
          </a:p>
        </p:txBody>
      </p:sp>
      <p:sp>
        <p:nvSpPr>
          <p:cNvPr id="49156" name="4 - TextBox"/>
          <p:cNvSpPr txBox="1">
            <a:spLocks noChangeArrowheads="1"/>
          </p:cNvSpPr>
          <p:nvPr/>
        </p:nvSpPr>
        <p:spPr bwMode="auto">
          <a:xfrm>
            <a:off x="467544" y="2924944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2. Αφού αφαιρεθεί, το τυλίγεις προσεκτικά σε χαρτί και το πετάς στα σκουπίδια</a:t>
            </a:r>
          </a:p>
        </p:txBody>
      </p:sp>
      <p:pic>
        <p:nvPicPr>
          <p:cNvPr id="40966" name="Picture 4" descr="http://blog.officialcondoms.com/wp-content/uploads/2013/11/howToUseCondo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429000"/>
            <a:ext cx="52324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71670" y="500042"/>
            <a:ext cx="4829180" cy="1214446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l-GR" sz="2500" b="1">
                <a:solidFill>
                  <a:srgbClr val="000099"/>
                </a:solidFill>
                <a:latin typeface="Arial" charset="0"/>
                <a:cs typeface="Arial" charset="0"/>
              </a:rPr>
              <a:t>Υπεύθυνη και ώριμη στάση είναι  να: </a:t>
            </a:r>
            <a:br>
              <a:rPr lang="en-US" sz="2200" b="1">
                <a:solidFill>
                  <a:srgbClr val="000099"/>
                </a:solidFill>
                <a:latin typeface="Arial" charset="0"/>
                <a:cs typeface="Arial" charset="0"/>
              </a:rPr>
            </a:br>
            <a:endParaRPr lang="el-GR" sz="2200" b="1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1628800"/>
            <a:ext cx="7572429" cy="4444546"/>
          </a:xfrm>
          <a:solidFill>
            <a:schemeClr val="accent1">
              <a:lumMod val="40000"/>
              <a:lumOff val="60000"/>
            </a:schemeClr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l-GR" sz="2600" b="1" i="1" dirty="0">
                <a:solidFill>
                  <a:schemeClr val="tx2"/>
                </a:solidFill>
                <a:cs typeface="Arial" charset="0"/>
              </a:rPr>
              <a:t>Προστατεύεις την υγεία σου 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el-GR" sz="2600" b="1" i="1" dirty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l-GR" sz="2600" b="1" i="1" dirty="0">
                <a:solidFill>
                  <a:schemeClr val="tx2"/>
                </a:solidFill>
                <a:cs typeface="Arial" charset="0"/>
              </a:rPr>
              <a:t>Τηρείς τους κανόνες ατομικής υγιεινής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ü"/>
            </a:pPr>
            <a:endParaRPr lang="el-GR" sz="2600" b="1" i="1" dirty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l-GR" sz="2600" b="1" i="1" dirty="0">
                <a:solidFill>
                  <a:schemeClr val="tx2"/>
                </a:solidFill>
                <a:cs typeface="Arial" charset="0"/>
              </a:rPr>
              <a:t>Αναζητάς την κατάλληλη ενημέρωση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ü"/>
            </a:pPr>
            <a:endParaRPr lang="el-GR" sz="2600" b="1" i="1" dirty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lnSpc>
                <a:spcPct val="115000"/>
              </a:lnSpc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l-GR" sz="2600" b="1" i="1" dirty="0">
                <a:solidFill>
                  <a:schemeClr val="tx2"/>
                </a:solidFill>
                <a:cs typeface="Arial" charset="0"/>
              </a:rPr>
              <a:t>Απευθύνεσαι στις κατάλληλες υπηρεσίες όπου  επαγγελματίες υγείας (παιδίατρος, γενικός γιατρός, γυναικολόγος, ουρολόγος, μαία, επισκέπτρια υγείας) θα σε συμβουλεύσουν σωστά και υπεύθυνα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endParaRPr lang="el-GR" sz="2400" b="1" i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sz="2200" i="1" dirty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sz="2200" i="1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971550" y="765175"/>
            <a:ext cx="6696075" cy="3500438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2600" b="1" i="1" dirty="0">
                <a:solidFill>
                  <a:srgbClr val="1F497D"/>
                </a:solidFill>
                <a:latin typeface="+mn-lt"/>
              </a:rPr>
              <a:t>Διαφυλάσσοντας την υγεία μας, </a:t>
            </a:r>
          </a:p>
          <a:p>
            <a:pPr algn="ctr">
              <a:defRPr/>
            </a:pPr>
            <a:r>
              <a:rPr lang="el-GR" sz="2600" b="1" i="1" dirty="0">
                <a:solidFill>
                  <a:srgbClr val="1F497D"/>
                </a:solidFill>
                <a:latin typeface="+mn-lt"/>
              </a:rPr>
              <a:t>προστατεύουμε τον εαυτό μας </a:t>
            </a:r>
          </a:p>
          <a:p>
            <a:pPr algn="ctr">
              <a:defRPr/>
            </a:pPr>
            <a:r>
              <a:rPr lang="el-GR" sz="2600" b="1" i="1" dirty="0">
                <a:solidFill>
                  <a:srgbClr val="1F497D"/>
                </a:solidFill>
                <a:latin typeface="+mn-lt"/>
              </a:rPr>
              <a:t>καθώς και τον/τη σύντροφό μας</a:t>
            </a:r>
          </a:p>
          <a:p>
            <a:pPr algn="ctr">
              <a:defRPr/>
            </a:pPr>
            <a:endParaRPr lang="el-GR" sz="2600" b="1" i="1" dirty="0">
              <a:solidFill>
                <a:srgbClr val="1F497D"/>
              </a:solidFill>
              <a:latin typeface="+mn-lt"/>
            </a:endParaRPr>
          </a:p>
          <a:p>
            <a:pPr algn="ctr">
              <a:defRPr/>
            </a:pPr>
            <a:r>
              <a:rPr lang="el-GR" sz="2800" b="1" i="1" dirty="0">
                <a:solidFill>
                  <a:srgbClr val="00B050"/>
                </a:solidFill>
                <a:latin typeface="+mn-lt"/>
              </a:rPr>
              <a:t>Απολαύστε τη νεότητα!!!!</a:t>
            </a:r>
            <a:endParaRPr lang="en-GB" sz="2800" b="1" i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52226" name="Picture 2" descr="C:\Users\Δήμητρα\Desktop\477187107_a7c9c00607_zπρο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365625"/>
            <a:ext cx="2857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4 - TextBox"/>
          <p:cNvSpPr txBox="1">
            <a:spLocks noChangeArrowheads="1"/>
          </p:cNvSpPr>
          <p:nvPr/>
        </p:nvSpPr>
        <p:spPr bwMode="auto">
          <a:xfrm>
            <a:off x="2987675" y="6308725"/>
            <a:ext cx="3379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Image credit: Bill Mac Elligott via Flicker Creative Commons ,2007</a:t>
            </a:r>
            <a:endParaRPr lang="el-GR"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215312" cy="1214437"/>
          </a:xfrm>
        </p:spPr>
        <p:txBody>
          <a:bodyPr/>
          <a:lstStyle/>
          <a:p>
            <a:pPr eaLnBrk="1" hangingPunct="1"/>
            <a:r>
              <a:rPr lang="el-GR" altLang="el-GR" sz="3600" b="1" dirty="0">
                <a:solidFill>
                  <a:srgbClr val="002060"/>
                </a:solidFill>
              </a:rPr>
              <a:t>Είναι σημαντικό να ξέρεις..</a:t>
            </a:r>
            <a:endParaRPr lang="en-US" altLang="el-GR" sz="3600" b="1" dirty="0">
              <a:solidFill>
                <a:srgbClr val="002060"/>
              </a:solidFill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642938" y="1928813"/>
            <a:ext cx="8072437" cy="2769989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200" b="1" dirty="0">
                <a:solidFill>
                  <a:srgbClr val="002060"/>
                </a:solidFill>
                <a:latin typeface="+mn-lt"/>
              </a:rPr>
              <a:t>Πάνω από το 50% των ανθρώπων μπορεί να έρθουν σε επαφή με κάποια σεξουαλικώς μεταδιδόμενη λοίμωξη </a:t>
            </a:r>
          </a:p>
          <a:p>
            <a:pPr algn="ctr">
              <a:defRPr/>
            </a:pPr>
            <a:r>
              <a:rPr lang="el-GR" sz="2200" b="1" dirty="0">
                <a:solidFill>
                  <a:srgbClr val="002060"/>
                </a:solidFill>
                <a:latin typeface="+mn-lt"/>
              </a:rPr>
              <a:t>στη διάρκεια της ζωής τους  </a:t>
            </a:r>
          </a:p>
          <a:p>
            <a:pPr algn="ctr">
              <a:defRPr/>
            </a:pPr>
            <a:endParaRPr lang="el-GR" sz="2200" b="1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el-GR" sz="2200" b="1" dirty="0">
                <a:solidFill>
                  <a:srgbClr val="002060"/>
                </a:solidFill>
                <a:latin typeface="+mn-lt"/>
              </a:rPr>
              <a:t>από αυτούς</a:t>
            </a:r>
          </a:p>
          <a:p>
            <a:pPr algn="ctr">
              <a:defRPr/>
            </a:pPr>
            <a:r>
              <a:rPr lang="el-GR" sz="2200" b="1" dirty="0">
                <a:solidFill>
                  <a:srgbClr val="002060"/>
                </a:solidFill>
                <a:latin typeface="+mn-lt"/>
              </a:rPr>
              <a:t>το</a:t>
            </a:r>
            <a:r>
              <a:rPr lang="el-GR" sz="2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50% είναι νεαρά άτομα </a:t>
            </a:r>
          </a:p>
          <a:p>
            <a:pPr algn="ctr">
              <a:defRPr/>
            </a:pPr>
            <a:r>
              <a:rPr lang="el-GR" sz="2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ηλικίας 15-24 ετών</a:t>
            </a:r>
            <a:endParaRPr lang="el-GR" sz="2200" b="1" baseline="300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endParaRPr lang="el-GR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15616" y="1916832"/>
            <a:ext cx="7848600" cy="36043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Συχνά οι μολύνσεις αυτές δεν έχουν συμπτώματα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algn="just"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    ώστε να τις αναγνωρίσουμε έγκαιρα </a:t>
            </a:r>
          </a:p>
          <a:p>
            <a:pPr algn="just"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  <a:buFont typeface="Wingdings" pitchFamily="2" charset="2"/>
              <a:buNone/>
            </a:pPr>
            <a:endParaRPr lang="el-GR" sz="24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Έτσι μπορεί να μεταδοθεί η μόλυνση σε άλλους</a:t>
            </a:r>
          </a:p>
          <a:p>
            <a:pPr algn="just"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  <a:buFont typeface="Wingdings" pitchFamily="2" charset="2"/>
              <a:buNone/>
            </a:pP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Σε μερικές περιπτώσεις μπορεί να προκληθούν  </a:t>
            </a:r>
          </a:p>
          <a:p>
            <a:pPr algn="just"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    πολύ σοβαρές βλάβες στον οργανισμό μας 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0063" y="714375"/>
            <a:ext cx="8215312" cy="12144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altLang="el-GR" sz="3600" b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Είναι σημαντικό να ξέρεις..</a:t>
            </a:r>
            <a:endParaRPr lang="en-US" altLang="el-GR" sz="3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- TextBox"/>
          <p:cNvSpPr txBox="1">
            <a:spLocks noChangeArrowheads="1"/>
          </p:cNvSpPr>
          <p:nvPr/>
        </p:nvSpPr>
        <p:spPr bwMode="auto">
          <a:xfrm>
            <a:off x="1547813" y="476250"/>
            <a:ext cx="6580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dirty="0">
                <a:solidFill>
                  <a:schemeClr val="tx2"/>
                </a:solidFill>
                <a:latin typeface="Calibri" pitchFamily="34" charset="0"/>
              </a:rPr>
              <a:t> Οι παθογόνοι μικροοργανισμοί </a:t>
            </a:r>
          </a:p>
          <a:p>
            <a:r>
              <a:rPr lang="el-GR" sz="2800" b="1" dirty="0">
                <a:solidFill>
                  <a:schemeClr val="tx2"/>
                </a:solidFill>
                <a:latin typeface="Calibri" pitchFamily="34" charset="0"/>
              </a:rPr>
              <a:t> και  οι  λοιμώξεις  που προκαλούν: </a:t>
            </a:r>
          </a:p>
        </p:txBody>
      </p:sp>
      <p:graphicFrame>
        <p:nvGraphicFramePr>
          <p:cNvPr id="21516" name="Group 12"/>
          <p:cNvGraphicFramePr>
            <a:graphicFrameLocks noGrp="1"/>
          </p:cNvGraphicFramePr>
          <p:nvPr/>
        </p:nvGraphicFramePr>
        <p:xfrm>
          <a:off x="684213" y="1916113"/>
          <a:ext cx="8102600" cy="3999458"/>
        </p:xfrm>
        <a:graphic>
          <a:graphicData uri="http://schemas.openxmlformats.org/drawingml/2006/table">
            <a:tbl>
              <a:tblPr/>
              <a:tblGrid>
                <a:gridCol w="185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3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Βακτήρια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375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Βλεννόρροια,  </a:t>
                      </a:r>
                      <a:r>
                        <a:rPr kumimoji="0" 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Χλαμύδια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  Σύφιλη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</a:p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Ιοί 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375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HIV 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λοίμωξη/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AIDS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HPV 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(κονδυλώματα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  Έρπητας γεννητικών οργάνων, Ηπατίτιδες Β &amp;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Πρωτόζωα :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Τριχομονάδες </a:t>
                      </a:r>
                    </a:p>
                  </a:txBody>
                  <a:tcPr marL="72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Παράσιτα</a:t>
                      </a:r>
                      <a:r>
                        <a:rPr kumimoji="0" lang="el-GR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Ψείρες εφηβαίου</a:t>
                      </a:r>
                    </a:p>
                  </a:txBody>
                  <a:tcPr marL="72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00063" y="2000250"/>
            <a:ext cx="3679825" cy="4021138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44450" indent="0" eaLnBrk="1" hangingPunct="1">
              <a:lnSpc>
                <a:spcPct val="70000"/>
              </a:lnSpc>
              <a:buFont typeface="Arial" charset="0"/>
              <a:buNone/>
            </a:pPr>
            <a:r>
              <a:rPr lang="el-GR" sz="2200">
                <a:solidFill>
                  <a:schemeClr val="tx2"/>
                </a:solidFill>
              </a:rPr>
              <a:t>Υπάρχουν φάρμακα που </a:t>
            </a:r>
          </a:p>
          <a:p>
            <a:pPr marL="44450" indent="0" eaLnBrk="1" hangingPunct="1">
              <a:lnSpc>
                <a:spcPct val="70000"/>
              </a:lnSpc>
              <a:buFont typeface="Arial" charset="0"/>
              <a:buNone/>
            </a:pPr>
            <a:r>
              <a:rPr lang="el-GR" sz="2200">
                <a:solidFill>
                  <a:schemeClr val="tx2"/>
                </a:solidFill>
              </a:rPr>
              <a:t>μπορούν να θεραπεύσουν τις</a:t>
            </a:r>
          </a:p>
          <a:p>
            <a:pPr marL="44450" indent="0" eaLnBrk="1" hangingPunct="1">
              <a:lnSpc>
                <a:spcPct val="70000"/>
              </a:lnSpc>
              <a:buFont typeface="Arial" charset="0"/>
              <a:buNone/>
            </a:pPr>
            <a:r>
              <a:rPr lang="el-GR" sz="2200">
                <a:solidFill>
                  <a:schemeClr val="tx2"/>
                </a:solidFill>
              </a:rPr>
              <a:t>λοιμώξεις που οφείλονται σε</a:t>
            </a:r>
          </a:p>
          <a:p>
            <a:pPr marL="44450" indent="0" eaLnBrk="1" hangingPunct="1">
              <a:lnSpc>
                <a:spcPct val="70000"/>
              </a:lnSpc>
              <a:buFont typeface="Arial" charset="0"/>
              <a:buNone/>
            </a:pPr>
            <a:r>
              <a:rPr lang="el-GR" sz="2200" b="1">
                <a:solidFill>
                  <a:schemeClr val="tx2"/>
                </a:solidFill>
              </a:rPr>
              <a:t>βακτήρια, παράσιτα </a:t>
            </a:r>
            <a:r>
              <a:rPr lang="el-GR" sz="2200">
                <a:solidFill>
                  <a:schemeClr val="tx2"/>
                </a:solidFill>
              </a:rPr>
              <a:t>και</a:t>
            </a:r>
          </a:p>
          <a:p>
            <a:pPr marL="44450" indent="0" eaLnBrk="1" hangingPunct="1">
              <a:lnSpc>
                <a:spcPct val="70000"/>
              </a:lnSpc>
              <a:buFont typeface="Arial" charset="0"/>
              <a:buNone/>
            </a:pPr>
            <a:r>
              <a:rPr lang="el-GR" sz="2200" b="1">
                <a:solidFill>
                  <a:schemeClr val="tx2"/>
                </a:solidFill>
              </a:rPr>
              <a:t>πρωτόζωα</a:t>
            </a:r>
            <a:r>
              <a:rPr lang="en-US" sz="2200">
                <a:solidFill>
                  <a:schemeClr val="tx2"/>
                </a:solidFill>
              </a:rPr>
              <a:t>:</a:t>
            </a:r>
            <a:endParaRPr lang="el-GR" sz="2200">
              <a:solidFill>
                <a:schemeClr val="tx2"/>
              </a:solidFill>
            </a:endParaRPr>
          </a:p>
          <a:p>
            <a:pPr marL="44450" indent="0" eaLnBrk="1" hangingPunct="1">
              <a:lnSpc>
                <a:spcPct val="70000"/>
              </a:lnSpc>
              <a:buFont typeface="Arial" charset="0"/>
              <a:buNone/>
            </a:pPr>
            <a:endParaRPr lang="en-US" sz="2200">
              <a:solidFill>
                <a:schemeClr val="tx2"/>
              </a:solidFill>
            </a:endParaRPr>
          </a:p>
          <a:p>
            <a:pPr marL="44450" indent="0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l-GR" sz="2200">
                <a:solidFill>
                  <a:schemeClr val="tx2"/>
                </a:solidFill>
              </a:rPr>
              <a:t>Χλαμύδια </a:t>
            </a:r>
            <a:endParaRPr lang="en-US" sz="2200">
              <a:solidFill>
                <a:schemeClr val="tx2"/>
              </a:solidFill>
            </a:endParaRPr>
          </a:p>
          <a:p>
            <a:pPr marL="44450" indent="0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l-GR" sz="2200">
                <a:solidFill>
                  <a:schemeClr val="tx2"/>
                </a:solidFill>
              </a:rPr>
              <a:t>Βλεννόρροια  </a:t>
            </a:r>
            <a:endParaRPr lang="en-US" sz="2200">
              <a:solidFill>
                <a:schemeClr val="tx2"/>
              </a:solidFill>
            </a:endParaRPr>
          </a:p>
          <a:p>
            <a:pPr marL="44450" indent="0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l-GR" sz="2200">
                <a:solidFill>
                  <a:schemeClr val="tx2"/>
                </a:solidFill>
              </a:rPr>
              <a:t>Σύφιλη </a:t>
            </a:r>
            <a:endParaRPr lang="en-US" sz="2200">
              <a:solidFill>
                <a:schemeClr val="tx2"/>
              </a:solidFill>
            </a:endParaRPr>
          </a:p>
          <a:p>
            <a:pPr marL="44450" indent="0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l-GR" sz="2200">
                <a:solidFill>
                  <a:schemeClr val="tx2"/>
                </a:solidFill>
              </a:rPr>
              <a:t>Τριχομονάδες </a:t>
            </a:r>
          </a:p>
          <a:p>
            <a:pPr marL="44450" indent="0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l-GR" sz="2200">
                <a:solidFill>
                  <a:schemeClr val="tx2"/>
                </a:solidFill>
              </a:rPr>
              <a:t>Ψείρες </a:t>
            </a:r>
            <a:r>
              <a:rPr lang="en-US" sz="2200">
                <a:solidFill>
                  <a:schemeClr val="tx2"/>
                </a:solidFill>
              </a:rPr>
              <a:t>		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786313" y="1988840"/>
            <a:ext cx="3817937" cy="4032448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4445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l-GR" sz="2200" dirty="0">
                <a:solidFill>
                  <a:schemeClr val="tx2"/>
                </a:solidFill>
              </a:rPr>
              <a:t>Δεν υπάρχει οριστική θεραπεία για τις λοιμώξεις που οφείλονται σε </a:t>
            </a:r>
            <a:r>
              <a:rPr lang="el-GR" sz="2200" b="1" dirty="0">
                <a:solidFill>
                  <a:schemeClr val="tx2"/>
                </a:solidFill>
              </a:rPr>
              <a:t>ιούς</a:t>
            </a:r>
            <a:r>
              <a:rPr lang="el-GR" sz="2200" dirty="0">
                <a:solidFill>
                  <a:schemeClr val="tx2"/>
                </a:solidFill>
              </a:rPr>
              <a:t>. Η κατάλληλη θεραπεία μπορεί να βελτιώσει την ποιότητα ζωής των ατόμων</a:t>
            </a:r>
            <a:r>
              <a:rPr lang="el-GR" sz="2400" dirty="0"/>
              <a:t> </a:t>
            </a:r>
            <a:r>
              <a:rPr lang="el-GR" sz="2200" dirty="0">
                <a:solidFill>
                  <a:schemeClr val="tx2"/>
                </a:solidFill>
              </a:rPr>
              <a:t>που έχουν μολυνθεί από: </a:t>
            </a:r>
            <a:endParaRPr lang="en-US" sz="2200" dirty="0">
              <a:solidFill>
                <a:schemeClr val="tx2"/>
              </a:solidFill>
            </a:endParaRPr>
          </a:p>
          <a:p>
            <a:pPr marL="44450" indent="0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HIV</a:t>
            </a:r>
          </a:p>
          <a:p>
            <a:pPr marL="44450" indent="0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tx2"/>
                </a:solidFill>
              </a:rPr>
              <a:t>Έρπητα</a:t>
            </a:r>
            <a:endParaRPr lang="en-US" sz="2200" dirty="0">
              <a:solidFill>
                <a:schemeClr val="tx2"/>
              </a:solidFill>
            </a:endParaRPr>
          </a:p>
          <a:p>
            <a:pPr marL="44450" indent="0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HPV</a:t>
            </a:r>
          </a:p>
          <a:p>
            <a:pPr marL="44450" indent="0" eaLnBrk="1" hangingPunct="1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tx2"/>
                </a:solidFill>
              </a:rPr>
              <a:t>Ηπατίτιδες </a:t>
            </a:r>
            <a:r>
              <a:rPr lang="en-US" sz="2200" dirty="0">
                <a:solidFill>
                  <a:schemeClr val="tx2"/>
                </a:solidFill>
              </a:rPr>
              <a:t>B</a:t>
            </a:r>
            <a:r>
              <a:rPr lang="el-GR" sz="2200" dirty="0">
                <a:solidFill>
                  <a:schemeClr val="tx2"/>
                </a:solidFill>
              </a:rPr>
              <a:t> &amp; </a:t>
            </a:r>
            <a:r>
              <a:rPr lang="en-US" sz="2200" dirty="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714375" y="1428750"/>
            <a:ext cx="335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400" b="1">
                <a:solidFill>
                  <a:schemeClr val="tx2"/>
                </a:solidFill>
                <a:latin typeface="Calibri" pitchFamily="34" charset="0"/>
              </a:rPr>
              <a:t>Ναι:</a:t>
            </a:r>
            <a:endParaRPr lang="en-US" altLang="el-GR" sz="24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4714875" y="1500188"/>
            <a:ext cx="407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400" b="1">
                <a:solidFill>
                  <a:schemeClr val="tx2"/>
                </a:solidFill>
                <a:latin typeface="Calibri" pitchFamily="34" charset="0"/>
              </a:rPr>
              <a:t>Όχι: </a:t>
            </a:r>
            <a:endParaRPr lang="en-US" altLang="el-GR" sz="24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355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solidFill>
                  <a:schemeClr val="accent1"/>
                </a:solidFill>
              </a:rPr>
              <a:t>Θεραπεύονται οι σεξουαλικώς μεταδιδόμενες λοιμώξεις;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solidFill>
                  <a:schemeClr val="accent1"/>
                </a:solidFill>
              </a:rPr>
              <a:t>Οι σεξουαλικώς μεταδιδόμενες λοιμώξεις μπορεί να προκαλέσουν: </a:t>
            </a:r>
          </a:p>
        </p:txBody>
      </p:sp>
      <p:sp>
        <p:nvSpPr>
          <p:cNvPr id="4" name="2 - Υπότιτλος"/>
          <p:cNvSpPr>
            <a:spLocks noGrp="1"/>
          </p:cNvSpPr>
          <p:nvPr>
            <p:ph idx="1"/>
          </p:nvPr>
        </p:nvSpPr>
        <p:spPr>
          <a:xfrm>
            <a:off x="395536" y="1916832"/>
            <a:ext cx="8229599" cy="3950180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170000"/>
              </a:lnSpc>
              <a:buClr>
                <a:schemeClr val="accent1"/>
              </a:buClr>
              <a:buFont typeface="Arial" charset="0"/>
              <a:buNone/>
            </a:pPr>
            <a:r>
              <a:rPr lang="el-GR" sz="2200" b="1" i="1" dirty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el-GR" sz="24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υπογονιμότητα</a:t>
            </a:r>
            <a:r>
              <a:rPr lang="el-GR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170000"/>
              </a:lnSpc>
              <a:buClr>
                <a:schemeClr val="accent1"/>
              </a:buClr>
              <a:buFont typeface="Arial" charset="0"/>
              <a:buNone/>
            </a:pPr>
            <a:r>
              <a:rPr lang="el-GR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στειρότητα</a:t>
            </a:r>
          </a:p>
          <a:p>
            <a:pPr algn="ctr" eaLnBrk="1" hangingPunct="1">
              <a:lnSpc>
                <a:spcPct val="170000"/>
              </a:lnSpc>
              <a:buClr>
                <a:schemeClr val="accent1"/>
              </a:buClr>
              <a:buFont typeface="Arial" charset="0"/>
              <a:buNone/>
            </a:pPr>
            <a:r>
              <a:rPr lang="el-GR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καρκίνο του τραχήλου της μήτρας </a:t>
            </a:r>
          </a:p>
          <a:p>
            <a:pPr algn="ctr" eaLnBrk="1" hangingPunct="1">
              <a:lnSpc>
                <a:spcPct val="170000"/>
              </a:lnSpc>
              <a:buClr>
                <a:schemeClr val="accent1"/>
              </a:buClr>
              <a:buFont typeface="Arial" charset="0"/>
              <a:buNone/>
            </a:pPr>
            <a:r>
              <a:rPr lang="el-GR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φλεγμονές στην περιοχή της πυέλου </a:t>
            </a:r>
          </a:p>
          <a:p>
            <a:pPr algn="ctr" eaLnBrk="1" hangingPunct="1">
              <a:lnSpc>
                <a:spcPct val="170000"/>
              </a:lnSpc>
              <a:buClr>
                <a:schemeClr val="accent1"/>
              </a:buClr>
              <a:buFont typeface="Arial" charset="0"/>
              <a:buNone/>
            </a:pPr>
            <a:endParaRPr lang="el-GR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70000"/>
              </a:lnSpc>
              <a:buClr>
                <a:schemeClr val="accent1"/>
              </a:buClr>
              <a:buFont typeface="Arial" charset="0"/>
              <a:buNone/>
            </a:pPr>
            <a:r>
              <a:rPr lang="el-GR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και σε κάποιες περιπτώσεις σοβαρά προβλήματα υγείας αλλά και ψυχολογικές και κοινωνικές συνέπειες </a:t>
            </a:r>
            <a:endParaRPr lang="en-GB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70000"/>
              </a:lnSpc>
              <a:buClr>
                <a:schemeClr val="accent1"/>
              </a:buClr>
              <a:buFont typeface="Arial" charset="0"/>
              <a:buNone/>
            </a:pPr>
            <a:endParaRPr lang="el-GR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20000"/>
              </a:lnSpc>
              <a:buClr>
                <a:schemeClr val="accent1"/>
              </a:buClr>
              <a:buFont typeface="Arial" charset="0"/>
              <a:buNone/>
            </a:pPr>
            <a:endParaRPr lang="el-GR" sz="2400" dirty="0">
              <a:solidFill>
                <a:schemeClr val="tx2"/>
              </a:solidFill>
              <a:cs typeface="Arial" charset="0"/>
            </a:endParaRPr>
          </a:p>
          <a:p>
            <a:pPr algn="ctr" eaLnBrk="1" hangingPunct="1">
              <a:buClr>
                <a:srgbClr val="0070C0"/>
              </a:buClr>
              <a:buFont typeface="Wingdings" pitchFamily="2" charset="2"/>
              <a:buChar char="v"/>
            </a:pPr>
            <a:endParaRPr lang="el-GR" sz="2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buClr>
                <a:srgbClr val="0070C0"/>
              </a:buClr>
              <a:buFont typeface="Arial" charset="0"/>
              <a:buNone/>
            </a:pPr>
            <a:endParaRPr lang="el-GR" sz="2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buClr>
                <a:srgbClr val="0070C0"/>
              </a:buClr>
              <a:buFont typeface="Wingdings" pitchFamily="2" charset="2"/>
              <a:buChar char="v"/>
            </a:pPr>
            <a:endParaRPr lang="el-GR" sz="2400" b="1" i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el-GR" sz="2400" i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4 - Ορθογώνιο"/>
          <p:cNvSpPr>
            <a:spLocks noChangeArrowheads="1"/>
          </p:cNvSpPr>
          <p:nvPr/>
        </p:nvSpPr>
        <p:spPr bwMode="auto">
          <a:xfrm>
            <a:off x="1773061" y="548680"/>
            <a:ext cx="49880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 dirty="0">
                <a:solidFill>
                  <a:schemeClr val="accent1"/>
                </a:solidFill>
                <a:latin typeface="Calibri" pitchFamily="34" charset="0"/>
              </a:rPr>
              <a:t>Λοιμώξεις από βακτήρια</a:t>
            </a:r>
            <a:r>
              <a:rPr lang="en-US" sz="3200" b="1" dirty="0">
                <a:solidFill>
                  <a:schemeClr val="accent1"/>
                </a:solidFill>
                <a:latin typeface="Calibri" pitchFamily="34" charset="0"/>
              </a:rPr>
              <a:t> (1)</a:t>
            </a:r>
            <a:endParaRPr lang="el-GR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50825" y="1989138"/>
            <a:ext cx="671512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l-GR" sz="2400">
                <a:solidFill>
                  <a:schemeClr val="tx2"/>
                </a:solidFill>
                <a:latin typeface="Calibri" pitchFamily="34" charset="0"/>
              </a:rPr>
              <a:t>Είναι η πιο συχνή σεξουαλικώς μεταδιδόμενη λοίμωξη </a:t>
            </a:r>
            <a:r>
              <a:rPr lang="el-GR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7651" name="6 - Ορθογώνιο"/>
          <p:cNvSpPr>
            <a:spLocks noChangeArrowheads="1"/>
          </p:cNvSpPr>
          <p:nvPr/>
        </p:nvSpPr>
        <p:spPr bwMode="auto">
          <a:xfrm>
            <a:off x="3203848" y="3429000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  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Τις πιο πολλές φορές δεν υπάρχουν συμπτώματα</a:t>
            </a:r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7652" name="10 - Ορθογώνιο"/>
          <p:cNvSpPr>
            <a:spLocks noChangeArrowheads="1"/>
          </p:cNvSpPr>
          <p:nvPr/>
        </p:nvSpPr>
        <p:spPr bwMode="auto">
          <a:xfrm>
            <a:off x="3347864" y="4653136"/>
            <a:ext cx="52292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Θεραπεία:  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  Κατάλληλα φάρμακα και για τους δύο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συντρόφους, τα οποία  χορηγούνται από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γιατρό, όσο το δυνατόν νωρίτερα </a:t>
            </a:r>
          </a:p>
        </p:txBody>
      </p:sp>
      <p:sp>
        <p:nvSpPr>
          <p:cNvPr id="27653" name="8 - Ορθογώνιο"/>
          <p:cNvSpPr>
            <a:spLocks noChangeArrowheads="1"/>
          </p:cNvSpPr>
          <p:nvPr/>
        </p:nvSpPr>
        <p:spPr bwMode="auto">
          <a:xfrm>
            <a:off x="3495675" y="1149350"/>
            <a:ext cx="1881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 dirty="0" err="1">
                <a:solidFill>
                  <a:srgbClr val="1F497D"/>
                </a:solidFill>
                <a:latin typeface="Calibri" pitchFamily="34" charset="0"/>
              </a:rPr>
              <a:t>Χλαμύδια</a:t>
            </a:r>
            <a:endParaRPr lang="el-GR" sz="3200" b="1" dirty="0"/>
          </a:p>
        </p:txBody>
      </p:sp>
      <p:pic>
        <p:nvPicPr>
          <p:cNvPr id="27655" name="Picture 2" descr="C:\Users\user\Downloads\2310871440_fcfd09e547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000375"/>
            <a:ext cx="278606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Ορθογώνιο"/>
          <p:cNvSpPr/>
          <p:nvPr/>
        </p:nvSpPr>
        <p:spPr>
          <a:xfrm>
            <a:off x="214313" y="5286375"/>
            <a:ext cx="30718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Image credit: </a:t>
            </a:r>
            <a:r>
              <a:rPr lang="en-GB" sz="1000" dirty="0" err="1">
                <a:latin typeface="+mn-lt"/>
              </a:rPr>
              <a:t>Jacki</a:t>
            </a:r>
            <a:r>
              <a:rPr lang="en-GB" sz="1000" dirty="0">
                <a:latin typeface="+mn-lt"/>
              </a:rPr>
              <a:t> Gallagher</a:t>
            </a:r>
            <a:r>
              <a:rPr lang="el-GR" sz="1000" dirty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via Flicker Creative Commons,</a:t>
            </a:r>
            <a:r>
              <a:rPr lang="el-GR" sz="1000" dirty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200</a:t>
            </a:r>
            <a:r>
              <a:rPr lang="el-GR" sz="1000" dirty="0">
                <a:latin typeface="+mn-lt"/>
              </a:rPr>
              <a:t>8</a:t>
            </a:r>
          </a:p>
        </p:txBody>
      </p:sp>
      <p:sp>
        <p:nvSpPr>
          <p:cNvPr id="10" name="9 - Ελλειψοειδής επεξήγηση"/>
          <p:cNvSpPr/>
          <p:nvPr/>
        </p:nvSpPr>
        <p:spPr>
          <a:xfrm rot="849022">
            <a:off x="6627393" y="1351337"/>
            <a:ext cx="2071688" cy="1755775"/>
          </a:xfrm>
          <a:prstGeom prst="wedgeEllipseCallout">
            <a:avLst>
              <a:gd name="adj1" fmla="val -75523"/>
              <a:gd name="adj2" fmla="val -1001"/>
            </a:avLst>
          </a:prstGeom>
          <a:solidFill>
            <a:srgbClr val="C3D69B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dirty="0">
                <a:solidFill>
                  <a:schemeClr val="tx2"/>
                </a:solidFill>
              </a:rPr>
              <a:t>Ασφαλές σεξ</a:t>
            </a:r>
          </a:p>
          <a:p>
            <a:pPr algn="ctr">
              <a:defRPr/>
            </a:pPr>
            <a:endParaRPr lang="el-GR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- Ορθογώνιο"/>
          <p:cNvSpPr>
            <a:spLocks noChangeArrowheads="1"/>
          </p:cNvSpPr>
          <p:nvPr/>
        </p:nvSpPr>
        <p:spPr bwMode="auto">
          <a:xfrm>
            <a:off x="1578716" y="571500"/>
            <a:ext cx="49880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 dirty="0">
                <a:solidFill>
                  <a:schemeClr val="accent1"/>
                </a:solidFill>
                <a:latin typeface="Calibri" pitchFamily="34" charset="0"/>
              </a:rPr>
              <a:t>Λοιμώξεις από βακτήρια</a:t>
            </a:r>
            <a:r>
              <a:rPr lang="en-US" sz="3200" b="1" dirty="0">
                <a:solidFill>
                  <a:schemeClr val="accent1"/>
                </a:solidFill>
                <a:latin typeface="Calibri" pitchFamily="34" charset="0"/>
              </a:rPr>
              <a:t> (2)</a:t>
            </a:r>
            <a:endParaRPr lang="el-GR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843808" y="1196752"/>
            <a:ext cx="29289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chemeClr val="tx2"/>
                </a:solidFill>
                <a:latin typeface="+mn-lt"/>
              </a:rPr>
              <a:t>Βλεννόρροια</a:t>
            </a:r>
            <a:r>
              <a:rPr lang="el-GR" sz="3200" dirty="0"/>
              <a:t> </a:t>
            </a:r>
          </a:p>
        </p:txBody>
      </p:sp>
      <p:sp>
        <p:nvSpPr>
          <p:cNvPr id="28677" name="10 - Ορθογώνιο"/>
          <p:cNvSpPr>
            <a:spLocks noChangeArrowheads="1"/>
          </p:cNvSpPr>
          <p:nvPr/>
        </p:nvSpPr>
        <p:spPr bwMode="auto">
          <a:xfrm>
            <a:off x="1835696" y="4725144"/>
            <a:ext cx="5372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Θεραπεία:  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  Κατάλληλα φάρμακα </a:t>
            </a:r>
            <a:r>
              <a:rPr lang="el-GR" sz="2000" b="1" dirty="0">
                <a:solidFill>
                  <a:schemeClr val="tx2"/>
                </a:solidFill>
                <a:latin typeface="Calibri" pitchFamily="34" charset="0"/>
              </a:rPr>
              <a:t>και για τους δύο</a:t>
            </a:r>
            <a:endParaRPr lang="en-US" sz="20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Calibri" pitchFamily="34" charset="0"/>
              </a:rPr>
              <a:t>     </a:t>
            </a:r>
            <a:r>
              <a:rPr lang="el-GR" sz="2000" b="1" dirty="0">
                <a:solidFill>
                  <a:schemeClr val="tx2"/>
                </a:solidFill>
                <a:latin typeface="Calibri" pitchFamily="34" charset="0"/>
              </a:rPr>
              <a:t>συντρόφους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τα οποία χορηγούνται από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   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ιατρό, όσο το δυνατόν νωρίτερα </a:t>
            </a:r>
          </a:p>
        </p:txBody>
      </p:sp>
      <p:sp>
        <p:nvSpPr>
          <p:cNvPr id="7" name="6 - Ελλειψοειδής επεξήγηση"/>
          <p:cNvSpPr/>
          <p:nvPr/>
        </p:nvSpPr>
        <p:spPr>
          <a:xfrm rot="849022">
            <a:off x="6699400" y="1063305"/>
            <a:ext cx="2071688" cy="1755775"/>
          </a:xfrm>
          <a:prstGeom prst="wedgeEllipseCallout">
            <a:avLst>
              <a:gd name="adj1" fmla="val -75523"/>
              <a:gd name="adj2" fmla="val -1001"/>
            </a:avLst>
          </a:prstGeom>
          <a:solidFill>
            <a:srgbClr val="BD92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400" dirty="0">
                <a:solidFill>
                  <a:schemeClr val="tx2"/>
                </a:solidFill>
              </a:rPr>
              <a:t>Ασφαλές σεξ</a:t>
            </a:r>
          </a:p>
          <a:p>
            <a:pPr algn="ctr">
              <a:defRPr/>
            </a:pPr>
            <a:endParaRPr lang="el-GR" dirty="0"/>
          </a:p>
        </p:txBody>
      </p:sp>
      <p:sp>
        <p:nvSpPr>
          <p:cNvPr id="8" name="2 - Ορθογώνιο"/>
          <p:cNvSpPr>
            <a:spLocks noChangeArrowheads="1"/>
          </p:cNvSpPr>
          <p:nvPr/>
        </p:nvSpPr>
        <p:spPr bwMode="auto">
          <a:xfrm>
            <a:off x="1907704" y="2276872"/>
            <a:ext cx="49685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Στα </a:t>
            </a:r>
            <a:r>
              <a:rPr lang="el-GR" sz="2000" b="1" dirty="0">
                <a:solidFill>
                  <a:schemeClr val="tx2"/>
                </a:solidFill>
                <a:latin typeface="Calibri" pitchFamily="34" charset="0"/>
              </a:rPr>
              <a:t>αγόρια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 εμφανίζονται πυώδεις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   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κιτρινοπράσινες  εκκρίσεις από την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   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ουρήθρα. 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Στα </a:t>
            </a:r>
            <a:r>
              <a:rPr lang="el-GR" sz="2000" b="1" dirty="0">
                <a:solidFill>
                  <a:schemeClr val="tx2"/>
                </a:solidFill>
                <a:latin typeface="Calibri" pitchFamily="34" charset="0"/>
              </a:rPr>
              <a:t>κορίτσια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 δεν υπάρχουν συμπτώματα.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  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Ωστόσο μερικές φορές μπορεί να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  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εμφανιστούν βλεννώδεις εκκρίσεις.</a:t>
            </a:r>
            <a:endParaRPr lang="el-GR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7480</TotalTime>
  <Words>1505</Words>
  <Application>Microsoft Office PowerPoint</Application>
  <PresentationFormat>Προβολή στην οθόνη (4:3)</PresentationFormat>
  <Paragraphs>276</Paragraphs>
  <Slides>27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3" baseType="lpstr">
      <vt:lpstr>Arial</vt:lpstr>
      <vt:lpstr>Calibri</vt:lpstr>
      <vt:lpstr>Euphemia</vt:lpstr>
      <vt:lpstr>Myriad Web Pro</vt:lpstr>
      <vt:lpstr>Wingdings</vt:lpstr>
      <vt:lpstr>Θέμα του Office</vt:lpstr>
      <vt:lpstr>ΣΕΞΟΥΑΛΙΚΩΣ  ΜΕΤΑΔΙΔΟΜΕΝΕΣ  ΛΟΙΜΩΞΕΙΣ</vt:lpstr>
      <vt:lpstr>Τι είναι οι σεξουαλικώς μεταδιδόμενες λοιμώξεις; </vt:lpstr>
      <vt:lpstr>Είναι σημαντικό να ξέρεις..</vt:lpstr>
      <vt:lpstr>Παρουσίαση του PowerPoint</vt:lpstr>
      <vt:lpstr>Παρουσίαση του PowerPoint</vt:lpstr>
      <vt:lpstr>Θεραπεύονται οι σεξουαλικώς μεταδιδόμενες λοιμώξεις;</vt:lpstr>
      <vt:lpstr>Οι σεξουαλικώς μεταδιδόμενες λοιμώξεις μπορεί να προκαλέσουν: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Τρόποι μετάδοσης του ιού HIV</vt:lpstr>
      <vt:lpstr>Παρουσίαση του PowerPoint</vt:lpstr>
      <vt:lpstr>Παρουσίαση του PowerPoint</vt:lpstr>
      <vt:lpstr>Παρουσίαση του PowerPoint</vt:lpstr>
      <vt:lpstr>Μεγαλύτερο  κίνδυνο έκθεσης στις σεξουαλικά μεταδιδόμενες λοιμώξεις έχουν τα άτομα που: </vt:lpstr>
      <vt:lpstr>Όταν έχουμε σεξουαλική σχέση με ένα άτομο, είναι σαν να ερχόμαστε σε επαφή με όλους τους προηγούμενους  ερωτικούς συντρόφους του</vt:lpstr>
      <vt:lpstr>Παρουσίαση του PowerPoint</vt:lpstr>
      <vt:lpstr>Παρουσίαση του PowerPoint</vt:lpstr>
      <vt:lpstr>Υπεύθυνη και ώριμη στάση είναι  να: 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Δήμητρα</dc:creator>
  <cp:lastModifiedBy>Βασιλική Τσαμάκη</cp:lastModifiedBy>
  <cp:revision>558</cp:revision>
  <dcterms:created xsi:type="dcterms:W3CDTF">2016-08-17T17:21:32Z</dcterms:created>
  <dcterms:modified xsi:type="dcterms:W3CDTF">2022-08-25T07:17:06Z</dcterms:modified>
</cp:coreProperties>
</file>