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906000" cy="6858000"/>
  <p:notesSz cx="6858000" cy="9144000"/>
  <p:embeddedFontLst>
    <p:embeddedFont>
      <p:font typeface="Play" panose="00000500000000000000"/>
      <p:regular r:id="rId20"/>
    </p:embeddedFont>
    <p:embeddedFont>
      <p:font typeface="Candara" panose="020E0502030303020204"/>
      <p:regular r:id="rId21"/>
      <p:bold r:id="rId22"/>
      <p:italic r:id="rId23"/>
      <p:boldItalic r:id="rId24"/>
    </p:embeddedFont>
    <p:embeddedFont>
      <p:font typeface="Century Gothic" panose="020B0502020202020204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l-GR" sz="1050">
                <a:solidFill>
                  <a:schemeClr val="dk1"/>
                </a:solidFill>
                <a:highlight>
                  <a:srgbClr val="F7F7F7"/>
                </a:highlight>
              </a:rPr>
              <a:t>The Hidden Heritage</a:t>
            </a:r>
            <a:endParaRPr sz="1050">
              <a:solidFill>
                <a:schemeClr val="dk1"/>
              </a:solidFill>
              <a:highlight>
                <a:srgbClr val="F7F7F7"/>
              </a:highlight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What aspect of the decoration of St. Mark's Basilica reflects Byzantine artistic influence? ή μπορούμε επίσης να πούμε which element αντί για what aspect </a:t>
            </a:r>
            <a:endParaRPr lang="el-GR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l-GR"/>
              <a:t>Which of the following factors contributed most significantly in the dissemination of Greek philosophy during the Renaissance?</a:t>
            </a:r>
            <a:endParaRPr lang="el-GR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1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1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 panose="00000500000000000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 panose="00000500000000000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39" name="Google Shape;39;p6"/>
          <p:cNvSpPr txBox="1"/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1" name="Google Shape;41;p6"/>
          <p:cNvSpPr txBox="1"/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 panose="000005000000000000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 panose="000005000000000000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 panose="00000500000000000000"/>
              <a:buNone/>
              <a:defRPr sz="4400" b="0" i="0" u="none" strike="noStrike" cap="none">
                <a:solidFill>
                  <a:schemeClr val="dk1"/>
                </a:solidFill>
                <a:latin typeface="Play" panose="00000500000000000000"/>
                <a:ea typeface="Play" panose="00000500000000000000"/>
                <a:cs typeface="Play" panose="00000500000000000000"/>
                <a:sym typeface="Play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455173" y="942765"/>
            <a:ext cx="7235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0" i="0" u="none" strike="noStrike" cap="none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rPr>
              <a:t>4</a:t>
            </a:r>
            <a:r>
              <a:rPr lang="el-GR" sz="2400" b="0" i="0" u="none" strike="noStrike" cap="none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rPr>
              <a:t>ο</a:t>
            </a:r>
            <a:r>
              <a:rPr lang="el-GR" sz="3000" b="0" i="0" u="none" strike="noStrike" cap="none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rPr>
              <a:t> Διεθνές Μαθητικό Συνέδριο Βένετο '25 / </a:t>
            </a:r>
            <a:r>
              <a: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rPr>
              <a:t>4th International Student Conference Veneto '25</a:t>
            </a:r>
            <a:endParaRPr lang="el-GR" sz="3000">
              <a:solidFill>
                <a:srgbClr val="1C164C"/>
              </a:solidFill>
              <a:latin typeface="Candara" panose="020E0502030303020204"/>
              <a:ea typeface="Candara" panose="020E0502030303020204"/>
              <a:cs typeface="Candara" panose="020E0502030303020204"/>
              <a:sym typeface="Candara" panose="020E0502030303020204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325999" y="4887875"/>
            <a:ext cx="6106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rPr>
              <a:t>Γυμνάσιο Δροσιάς Ευβοίας/ </a:t>
            </a:r>
            <a:endParaRPr sz="3000">
              <a:solidFill>
                <a:srgbClr val="1C164C"/>
              </a:solidFill>
              <a:latin typeface="Candara" panose="020E0502030303020204"/>
              <a:ea typeface="Candara" panose="020E0502030303020204"/>
              <a:cs typeface="Candara" panose="020E0502030303020204"/>
              <a:sym typeface="Candara" panose="020E0502030303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rPr>
              <a:t>Drosia High School, Euboea </a:t>
            </a:r>
            <a:endParaRPr lang="el-GR" sz="3000">
              <a:solidFill>
                <a:srgbClr val="1C164C"/>
              </a:solidFill>
              <a:latin typeface="Candara" panose="020E0502030303020204"/>
              <a:ea typeface="Candara" panose="020E0502030303020204"/>
              <a:cs typeface="Candara" panose="020E0502030303020204"/>
              <a:sym typeface="Candara" panose="020E0502030303020204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326006" y="2789710"/>
            <a:ext cx="56184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l-GR" sz="3100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Η επιρροή του Βυζαντίου στην Ιταλική Αναγέννηση/ The Influence of Byzantium on the Italian Renaissance</a:t>
            </a:r>
            <a:endParaRPr lang="el-GR" sz="3100">
              <a:solidFill>
                <a:schemeClr val="dk1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413626" y="2220300"/>
            <a:ext cx="250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100" b="1">
                <a:solidFill>
                  <a:srgbClr val="1C164C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Κουΐζ/ Quiz</a:t>
            </a:r>
            <a:endParaRPr sz="3100" b="1">
              <a:solidFill>
                <a:srgbClr val="1C164C"/>
              </a:solidFill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</p:txBody>
      </p:sp>
      <p:pic>
        <p:nvPicPr>
          <p:cNvPr id="89" name="Google Shape;89;p13" descr="A purple question mark on a black background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7625" y="2620900"/>
            <a:ext cx="6106075" cy="40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2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2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216" name="Google Shape;216;p22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ροζέτες στις οροφές / The rosettes adorning the ceilings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καμάρες των παραθύρων / The arches of the windows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ξύλινες οροφές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wooden ceilings 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 στοιχείο της διακόσμησης της Βασιλικής του Αγίου Μάρκου αντικατοπτρίζει τη βυζαντινή καλλιτεχνική επιρροή; / What aspect of the decoration of St. Mark's Basilica reflects Byzantine artistic influence?</a:t>
              </a:r>
              <a:endParaRPr sz="2000"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Τα ψηφιδωτά με χρυσό φόντο / (the) Mosaics featuring a golden background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3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23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231" name="Google Shape;231;p23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ροζέτες στις οροφές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καμάρες των παραθύρων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ξύλινες οροφές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 στοιχείο της διακόσμησης της Βασιλικής του Αγίου Μάρκου αντικατοπτρίζει τη βυζαντινή καλλιτεχνική επιρροή;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Τα ψηφιδωτά με χρυσό φόντο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4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246" name="Google Shape;246;p24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ίδρυση της Βενετίας/ The establishment of Venice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διδασκαλία των Βυζαντινών λογίων / (the) Instructions of Byzantine scholars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μεταφορά έργων από την Αλεξάνδρεια / Translocation of artworks from Alexandria 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Ποιος από τους παρακάτω παράγοντες συνέβαλε περισσότερο στη διάδοση της ελληνικής φιλοσοφίας κατά την Αναγέννηση; / Which of the following factors contributed most significantly </a:t>
              </a:r>
              <a:r>
                <a:rPr lang="el-GR" sz="2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in the dissemination </a:t>
              </a:r>
              <a:r>
                <a:rPr lang="el-GR" sz="2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of Greek philosophy during the Renaissance?</a:t>
              </a:r>
              <a:endParaRPr sz="2000"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Τέταρτη Σταυροφορία / The Fourth Crusade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5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5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261" name="Google Shape;261;p25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ίδρυση της Βενετίας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διδασκαλία των Βυζαντινών λογίων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μεταφορά έργων από την Αλεξάνδρεια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Ποιος από τους παρακάτω παράγοντες συνέβαλε περισσότερο στη διάδοση της ελληνικής φιλοσοφίας κατά την Αναγέννηση;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Τέταρτη Σταυροφορία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4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96" name="Google Shape;96;p14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Ιωάννης Αργυρόπουλος / Ioannis Argyropoulos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Βησσαρίων / Bessarion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Θεόδωρος Μετοχίτης / Theodore Metohitis</a:t>
              </a: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Ποιος Βυζαντινός λόγιος δώρισε τη βιβλιοθήκη του στη Βενετία; /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 Which Byzantine scholar donated his library to the city of Venice?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Γεώργιος Πλήθων Γεμιστός/ George </a:t>
              </a:r>
              <a:r>
                <a:rPr lang="el-GR" sz="2500">
                  <a:solidFill>
                    <a:schemeClr val="dk1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Plethon Gemistos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5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111" name="Google Shape;111;p15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Ιωάννης Αργυρόπουλος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Βησσαρίων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Θεόδωρος Μετοχίτης</a:t>
              </a: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Ποιος Βυζαντινός λόγιος δώρισε τη βιβλιοθήκη του στη Βενετία;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Γεώργιος Πλήθων Γεμιστός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BEF2C7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6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126" name="Google Shape;126;p16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ίδρυση της Μαρκιανής Βιβλιοθήκης/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founding of the Marciana Library 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ανάπτυξη του γοτθικού ρυθμού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evolution of the Gothic architectural style 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κατασκευή της Βασιλικής του Αγίου Μάρκου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/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erection of St. Mark's Basilica 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Ποια ήταν η σημαντικότερη συμβολή της δωρεάς του Βησσαρίωνα στη Βενετία; / What was the primary significance of Vissarion's donation to Venice?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ενίσχυση των εμπορικών δρόμων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 The improvement of commercial pathways 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7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141" name="Google Shape;141;p17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ίδρυση της Μαρκιανής Βιβλιοθήκης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ανάπτυξη του γοτθικού ρυθμού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κατασκευή της Βασιλικής του Αγίου Μάρκου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Ποια ήταν η σημαντικότερη συμβολή της δωρεάς του Βησσαρίωνα στη Βενετία;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Η ενίσχυση των εμπορικών δρόμων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8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156" name="Google Shape;156;p18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πέντε τρούλ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five domes 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Τα βιτρό παράθυ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ρα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stained glass windows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διακοσμητικές ροζέτ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ες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decorative rosettes </a:t>
              </a:r>
              <a:r>
                <a:rPr lang="el-GR" sz="1100">
                  <a:solidFill>
                    <a:schemeClr val="dk1"/>
                  </a:solidFill>
                </a:rPr>
                <a:t> </a:t>
              </a:r>
              <a:endParaRPr lang="el-GR" sz="1100"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 χαρακτηριστικό της Βασιλικής του Αγίου Μάρκου προέρχεται από τη βυζαντινή αρχιτεκτονική; What feature of St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. Mark’s Basilica is influenced  by Byzantine architecture?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γοτθικο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ί πύργοι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The Gothic towers 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9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171" name="Google Shape;171;p19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πέντε τρούλοι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Τα βιτρό παράθυρα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διακοσμητικές ροζέτες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Ποιο χαρακτηριστικό της Βασιλικής του Αγίου Μάρκου προέρχεται από τη βυζαντινή αρχιτεκτονική;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Οι γοτθικοί πύργοι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0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186" name="Google Shape;186;p20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Επικουρισμό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ς/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Epicureanism </a:t>
              </a:r>
              <a:r>
                <a:rPr lang="el-GR" sz="1100">
                  <a:solidFill>
                    <a:schemeClr val="dk1"/>
                  </a:solidFill>
                </a:rPr>
                <a:t>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Στωικισμός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Stoicism   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Νεοπλατωνισμός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Neoplatonism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Ποια ήταν η κύρια φιλοσοφική σχολή που προώθησε ο Γεώργιος Πλήθων Γεμιστός στη Δύση; /What was the primary philosophical school promoted by Georgios Plethon Gemistos in the West?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Αριστοτελισμό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ς /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Aristotelianism  </a:t>
              </a: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 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 descr="A rectangular screen with a game controller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21"/>
          <p:cNvGrpSpPr/>
          <p:nvPr/>
        </p:nvGrpSpPr>
        <p:grpSpPr>
          <a:xfrm>
            <a:off x="1056442" y="892922"/>
            <a:ext cx="7838982" cy="4942125"/>
            <a:chOff x="1074198" y="897872"/>
            <a:chExt cx="7838982" cy="4942125"/>
          </a:xfrm>
        </p:grpSpPr>
        <p:sp>
          <p:nvSpPr>
            <p:cNvPr id="201" name="Google Shape;201;p21"/>
            <p:cNvSpPr/>
            <p:nvPr/>
          </p:nvSpPr>
          <p:spPr>
            <a:xfrm>
              <a:off x="2114366" y="326830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Επικουρισμός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2093650" y="4165402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Στωικισμός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114366" y="5064027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Νεοπλατωνισμός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74198" y="897872"/>
              <a:ext cx="7838982" cy="1345951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Ποια ήταν η κύρια φιλοσοφική σχολή που προώθησε ο Πλήθων Γεμιστός στη Δύση;</a:t>
              </a:r>
              <a:endParaRPr lang="el-GR"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2093650" y="2368009"/>
              <a:ext cx="6671570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5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Αριστοτελισμός</a:t>
              </a:r>
              <a:endParaRPr sz="25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145957" y="237121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Α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45957" y="326830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Β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145957" y="4165402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F8E544">
                <a:alpha val="29803"/>
              </a:srgbClr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Γ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145957" y="5062497"/>
              <a:ext cx="825626" cy="775970"/>
            </a:xfrm>
            <a:prstGeom prst="roundRect">
              <a:avLst>
                <a:gd name="adj" fmla="val 16667"/>
              </a:avLst>
            </a:prstGeom>
            <a:solidFill>
              <a:srgbClr val="D8F2CF"/>
            </a:solidFill>
            <a:ln>
              <a:noFill/>
            </a:ln>
            <a:effectLst>
              <a:outerShdw blurRad="63500" sx="102000" sy="102000" algn="ctr" rotWithShape="0">
                <a:srgbClr val="0C0C0C">
                  <a:alpha val="3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000">
                  <a:solidFill>
                    <a:srgbClr val="1C164C"/>
                  </a:solidFill>
                  <a:latin typeface="Candara" panose="020E0502030303020204"/>
                  <a:ea typeface="Candara" panose="020E0502030303020204"/>
                  <a:cs typeface="Candara" panose="020E0502030303020204"/>
                  <a:sym typeface="Candara" panose="020E0502030303020204"/>
                </a:rPr>
                <a:t>Δ</a:t>
              </a:r>
              <a:endParaRPr lang="el-GR" sz="3000">
                <a:solidFill>
                  <a:srgbClr val="1C164C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3663</Words>
  <Application>WPS Presentation</Application>
  <PresentationFormat/>
  <Paragraphs>226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Arial</vt:lpstr>
      <vt:lpstr>Play</vt:lpstr>
      <vt:lpstr>Candara</vt:lpstr>
      <vt:lpstr>Century Gothic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giota</cp:lastModifiedBy>
  <cp:revision>1</cp:revision>
  <dcterms:created xsi:type="dcterms:W3CDTF">2025-01-11T23:21:28Z</dcterms:created>
  <dcterms:modified xsi:type="dcterms:W3CDTF">2025-01-11T23:21:28Z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552612CEB9E346C6BFE024FE1CF078ED_13</vt:lpwstr>
  </property>
  <property fmtid="{D5CDD505-2E9C-101B-9397-08002B2CF9AE}" pid="3" name="KSOProductBuildVer">
    <vt:lpwstr>1033-12.2.0.19805</vt:lpwstr>
  </property>
</Properties>
</file>