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2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8F784-CE70-406F-8F4F-9F801AA7F38C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04B0EE5-23B6-4457-B4DF-B2C1A2D4EFC5}">
      <dgm:prSet/>
      <dgm:spPr/>
      <dgm:t>
        <a:bodyPr/>
        <a:lstStyle/>
        <a:p>
          <a:r>
            <a:rPr lang="en-US"/>
            <a:t>my_name = "</a:t>
          </a:r>
          <a:r>
            <a:rPr lang="el-GR"/>
            <a:t>Νίκος"</a:t>
          </a:r>
          <a:endParaRPr lang="en-US"/>
        </a:p>
      </dgm:t>
    </dgm:pt>
    <dgm:pt modelId="{84D25A23-D917-4A03-AF4F-C48937880EA5}" type="parTrans" cxnId="{BFEC3885-3603-4984-BC29-054E0C53777C}">
      <dgm:prSet/>
      <dgm:spPr/>
      <dgm:t>
        <a:bodyPr/>
        <a:lstStyle/>
        <a:p>
          <a:endParaRPr lang="en-US"/>
        </a:p>
      </dgm:t>
    </dgm:pt>
    <dgm:pt modelId="{A52EC2BF-E986-444A-9422-D2585AA527BD}" type="sibTrans" cxnId="{BFEC3885-3603-4984-BC29-054E0C53777C}">
      <dgm:prSet/>
      <dgm:spPr/>
      <dgm:t>
        <a:bodyPr/>
        <a:lstStyle/>
        <a:p>
          <a:endParaRPr lang="en-US"/>
        </a:p>
      </dgm:t>
    </dgm:pt>
    <dgm:pt modelId="{FA1C4794-831F-4872-813E-E7A4CB80264B}">
      <dgm:prSet/>
      <dgm:spPr/>
      <dgm:t>
        <a:bodyPr/>
        <a:lstStyle/>
        <a:p>
          <a:r>
            <a:rPr lang="en-US"/>
            <a:t>my_age = 10</a:t>
          </a:r>
        </a:p>
      </dgm:t>
    </dgm:pt>
    <dgm:pt modelId="{4AF9C281-57E5-4B0B-B864-7BFC08968F91}" type="parTrans" cxnId="{AD95D80D-BB52-4899-8C88-CF1C87C86ABA}">
      <dgm:prSet/>
      <dgm:spPr/>
      <dgm:t>
        <a:bodyPr/>
        <a:lstStyle/>
        <a:p>
          <a:endParaRPr lang="en-US"/>
        </a:p>
      </dgm:t>
    </dgm:pt>
    <dgm:pt modelId="{0B75D4BE-CD30-4898-8ED5-3C23E6719EEA}" type="sibTrans" cxnId="{AD95D80D-BB52-4899-8C88-CF1C87C86ABA}">
      <dgm:prSet/>
      <dgm:spPr/>
      <dgm:t>
        <a:bodyPr/>
        <a:lstStyle/>
        <a:p>
          <a:endParaRPr lang="en-US"/>
        </a:p>
      </dgm:t>
    </dgm:pt>
    <dgm:pt modelId="{081B3761-852F-4D42-AF06-B2068F6C20A5}">
      <dgm:prSet/>
      <dgm:spPr/>
      <dgm:t>
        <a:bodyPr/>
        <a:lstStyle/>
        <a:p>
          <a:r>
            <a:rPr lang="en-US"/>
            <a:t>likes_python = True</a:t>
          </a:r>
        </a:p>
      </dgm:t>
    </dgm:pt>
    <dgm:pt modelId="{50B3ACE4-BFE8-47A5-9C4B-1019F468C8C4}" type="parTrans" cxnId="{2C166D2E-C0B8-4F2E-9ED2-99A15F1D82FF}">
      <dgm:prSet/>
      <dgm:spPr/>
      <dgm:t>
        <a:bodyPr/>
        <a:lstStyle/>
        <a:p>
          <a:endParaRPr lang="en-US"/>
        </a:p>
      </dgm:t>
    </dgm:pt>
    <dgm:pt modelId="{8408B658-5BB1-4E87-937F-702D5B93555E}" type="sibTrans" cxnId="{2C166D2E-C0B8-4F2E-9ED2-99A15F1D82FF}">
      <dgm:prSet/>
      <dgm:spPr/>
      <dgm:t>
        <a:bodyPr/>
        <a:lstStyle/>
        <a:p>
          <a:endParaRPr lang="en-US"/>
        </a:p>
      </dgm:t>
    </dgm:pt>
    <dgm:pt modelId="{1D73CC1A-518F-4C42-AE6C-54863FD5A9EB}">
      <dgm:prSet/>
      <dgm:spPr/>
      <dgm:t>
        <a:bodyPr/>
        <a:lstStyle/>
        <a:p>
          <a:r>
            <a:rPr lang="en-US"/>
            <a:t>print("</a:t>
          </a:r>
          <a:r>
            <a:rPr lang="el-GR"/>
            <a:t>Ονομάζομαι", </a:t>
          </a:r>
          <a:r>
            <a:rPr lang="en-US"/>
            <a:t>my_name)</a:t>
          </a:r>
        </a:p>
      </dgm:t>
    </dgm:pt>
    <dgm:pt modelId="{E7582B62-7088-4290-B284-5E259443E52C}" type="parTrans" cxnId="{83600208-CA5C-423D-8C1A-4B5A2F7474C7}">
      <dgm:prSet/>
      <dgm:spPr/>
      <dgm:t>
        <a:bodyPr/>
        <a:lstStyle/>
        <a:p>
          <a:endParaRPr lang="en-US"/>
        </a:p>
      </dgm:t>
    </dgm:pt>
    <dgm:pt modelId="{D229DE3E-D056-4C33-AB22-6F7985B8AFA7}" type="sibTrans" cxnId="{83600208-CA5C-423D-8C1A-4B5A2F7474C7}">
      <dgm:prSet/>
      <dgm:spPr/>
      <dgm:t>
        <a:bodyPr/>
        <a:lstStyle/>
        <a:p>
          <a:endParaRPr lang="en-US"/>
        </a:p>
      </dgm:t>
    </dgm:pt>
    <dgm:pt modelId="{856C1C28-C6C7-45EF-8792-748FBC76A555}">
      <dgm:prSet/>
      <dgm:spPr/>
      <dgm:t>
        <a:bodyPr/>
        <a:lstStyle/>
        <a:p>
          <a:r>
            <a:rPr lang="en-US"/>
            <a:t>print("</a:t>
          </a:r>
          <a:r>
            <a:rPr lang="el-GR"/>
            <a:t>Η ηλικία μου είναι", </a:t>
          </a:r>
          <a:r>
            <a:rPr lang="en-US"/>
            <a:t>my_age)</a:t>
          </a:r>
        </a:p>
      </dgm:t>
    </dgm:pt>
    <dgm:pt modelId="{0697BC9E-0536-4B73-98AC-C21FC46C5B42}" type="parTrans" cxnId="{40DF16D7-3DB5-41E1-AD75-63A8FDB4393E}">
      <dgm:prSet/>
      <dgm:spPr/>
      <dgm:t>
        <a:bodyPr/>
        <a:lstStyle/>
        <a:p>
          <a:endParaRPr lang="en-US"/>
        </a:p>
      </dgm:t>
    </dgm:pt>
    <dgm:pt modelId="{17E7DCB5-4CEC-44B2-9C04-C3C3ACFAC07B}" type="sibTrans" cxnId="{40DF16D7-3DB5-41E1-AD75-63A8FDB4393E}">
      <dgm:prSet/>
      <dgm:spPr/>
      <dgm:t>
        <a:bodyPr/>
        <a:lstStyle/>
        <a:p>
          <a:endParaRPr lang="en-US"/>
        </a:p>
      </dgm:t>
    </dgm:pt>
    <dgm:pt modelId="{5A232E7C-49CF-410F-BF43-7D84F08BD8B8}">
      <dgm:prSet/>
      <dgm:spPr/>
      <dgm:t>
        <a:bodyPr/>
        <a:lstStyle/>
        <a:p>
          <a:r>
            <a:rPr lang="en-US"/>
            <a:t>print("</a:t>
          </a:r>
          <a:r>
            <a:rPr lang="el-GR"/>
            <a:t>Μου αρέσει η </a:t>
          </a:r>
          <a:r>
            <a:rPr lang="en-US"/>
            <a:t>Python;", likes_python)</a:t>
          </a:r>
        </a:p>
      </dgm:t>
    </dgm:pt>
    <dgm:pt modelId="{5BB9C345-01B4-4868-9A73-45DD15DD28B6}" type="parTrans" cxnId="{64FB1F1D-5B0B-4232-B421-8A47C762E836}">
      <dgm:prSet/>
      <dgm:spPr/>
      <dgm:t>
        <a:bodyPr/>
        <a:lstStyle/>
        <a:p>
          <a:endParaRPr lang="en-US"/>
        </a:p>
      </dgm:t>
    </dgm:pt>
    <dgm:pt modelId="{23DB3330-0D75-461E-9CB5-88C04CF7B0C8}" type="sibTrans" cxnId="{64FB1F1D-5B0B-4232-B421-8A47C762E836}">
      <dgm:prSet/>
      <dgm:spPr/>
      <dgm:t>
        <a:bodyPr/>
        <a:lstStyle/>
        <a:p>
          <a:endParaRPr lang="en-US"/>
        </a:p>
      </dgm:t>
    </dgm:pt>
    <dgm:pt modelId="{1E3D7951-F873-468B-88F2-C06A88ECAD44}" type="pres">
      <dgm:prSet presAssocID="{5C48F784-CE70-406F-8F4F-9F801AA7F38C}" presName="linear" presStyleCnt="0">
        <dgm:presLayoutVars>
          <dgm:animLvl val="lvl"/>
          <dgm:resizeHandles val="exact"/>
        </dgm:presLayoutVars>
      </dgm:prSet>
      <dgm:spPr/>
    </dgm:pt>
    <dgm:pt modelId="{718B55EC-8061-46EA-81EB-2A600E0D1CF6}" type="pres">
      <dgm:prSet presAssocID="{A04B0EE5-23B6-4457-B4DF-B2C1A2D4EFC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7E8999D-9F6C-4D8F-AFC9-9B6C081D27F5}" type="pres">
      <dgm:prSet presAssocID="{A52EC2BF-E986-444A-9422-D2585AA527BD}" presName="spacer" presStyleCnt="0"/>
      <dgm:spPr/>
    </dgm:pt>
    <dgm:pt modelId="{D99F575A-4EF1-4840-A872-201E1C200B1B}" type="pres">
      <dgm:prSet presAssocID="{FA1C4794-831F-4872-813E-E7A4CB80264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EAF704C-3568-475F-B7F0-77A89FF73E27}" type="pres">
      <dgm:prSet presAssocID="{0B75D4BE-CD30-4898-8ED5-3C23E6719EEA}" presName="spacer" presStyleCnt="0"/>
      <dgm:spPr/>
    </dgm:pt>
    <dgm:pt modelId="{C979E7F8-F705-4BB1-9AF9-77B5948722B2}" type="pres">
      <dgm:prSet presAssocID="{081B3761-852F-4D42-AF06-B2068F6C20A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D36647E-3F12-43EA-BD3E-89633E942596}" type="pres">
      <dgm:prSet presAssocID="{8408B658-5BB1-4E87-937F-702D5B93555E}" presName="spacer" presStyleCnt="0"/>
      <dgm:spPr/>
    </dgm:pt>
    <dgm:pt modelId="{661AF2A5-D4BF-4A9A-8576-C3E20A54615A}" type="pres">
      <dgm:prSet presAssocID="{1D73CC1A-518F-4C42-AE6C-54863FD5A9E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D5BA35A-51A3-44D4-98A8-1FCCA1A20F2A}" type="pres">
      <dgm:prSet presAssocID="{D229DE3E-D056-4C33-AB22-6F7985B8AFA7}" presName="spacer" presStyleCnt="0"/>
      <dgm:spPr/>
    </dgm:pt>
    <dgm:pt modelId="{0F5724B4-6762-4EAD-9898-193CCFFD4E38}" type="pres">
      <dgm:prSet presAssocID="{856C1C28-C6C7-45EF-8792-748FBC76A55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9348E8-BB17-4DEE-9C6C-0688190F334E}" type="pres">
      <dgm:prSet presAssocID="{17E7DCB5-4CEC-44B2-9C04-C3C3ACFAC07B}" presName="spacer" presStyleCnt="0"/>
      <dgm:spPr/>
    </dgm:pt>
    <dgm:pt modelId="{406E04E0-A34D-4F22-996D-D2A49D2ED2CF}" type="pres">
      <dgm:prSet presAssocID="{5A232E7C-49CF-410F-BF43-7D84F08BD8B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3600208-CA5C-423D-8C1A-4B5A2F7474C7}" srcId="{5C48F784-CE70-406F-8F4F-9F801AA7F38C}" destId="{1D73CC1A-518F-4C42-AE6C-54863FD5A9EB}" srcOrd="3" destOrd="0" parTransId="{E7582B62-7088-4290-B284-5E259443E52C}" sibTransId="{D229DE3E-D056-4C33-AB22-6F7985B8AFA7}"/>
    <dgm:cxn modelId="{AD95D80D-BB52-4899-8C88-CF1C87C86ABA}" srcId="{5C48F784-CE70-406F-8F4F-9F801AA7F38C}" destId="{FA1C4794-831F-4872-813E-E7A4CB80264B}" srcOrd="1" destOrd="0" parTransId="{4AF9C281-57E5-4B0B-B864-7BFC08968F91}" sibTransId="{0B75D4BE-CD30-4898-8ED5-3C23E6719EEA}"/>
    <dgm:cxn modelId="{2069B214-7871-4D09-AED7-81C10B88E08E}" type="presOf" srcId="{5C48F784-CE70-406F-8F4F-9F801AA7F38C}" destId="{1E3D7951-F873-468B-88F2-C06A88ECAD44}" srcOrd="0" destOrd="0" presId="urn:microsoft.com/office/officeart/2005/8/layout/vList2"/>
    <dgm:cxn modelId="{55920B17-6AE9-427C-974E-61E1B66B000F}" type="presOf" srcId="{1D73CC1A-518F-4C42-AE6C-54863FD5A9EB}" destId="{661AF2A5-D4BF-4A9A-8576-C3E20A54615A}" srcOrd="0" destOrd="0" presId="urn:microsoft.com/office/officeart/2005/8/layout/vList2"/>
    <dgm:cxn modelId="{64FB1F1D-5B0B-4232-B421-8A47C762E836}" srcId="{5C48F784-CE70-406F-8F4F-9F801AA7F38C}" destId="{5A232E7C-49CF-410F-BF43-7D84F08BD8B8}" srcOrd="5" destOrd="0" parTransId="{5BB9C345-01B4-4868-9A73-45DD15DD28B6}" sibTransId="{23DB3330-0D75-461E-9CB5-88C04CF7B0C8}"/>
    <dgm:cxn modelId="{2C166D2E-C0B8-4F2E-9ED2-99A15F1D82FF}" srcId="{5C48F784-CE70-406F-8F4F-9F801AA7F38C}" destId="{081B3761-852F-4D42-AF06-B2068F6C20A5}" srcOrd="2" destOrd="0" parTransId="{50B3ACE4-BFE8-47A5-9C4B-1019F468C8C4}" sibTransId="{8408B658-5BB1-4E87-937F-702D5B93555E}"/>
    <dgm:cxn modelId="{A78D6659-6362-4C5E-A13A-8FF37B212C66}" type="presOf" srcId="{FA1C4794-831F-4872-813E-E7A4CB80264B}" destId="{D99F575A-4EF1-4840-A872-201E1C200B1B}" srcOrd="0" destOrd="0" presId="urn:microsoft.com/office/officeart/2005/8/layout/vList2"/>
    <dgm:cxn modelId="{BFEC3885-3603-4984-BC29-054E0C53777C}" srcId="{5C48F784-CE70-406F-8F4F-9F801AA7F38C}" destId="{A04B0EE5-23B6-4457-B4DF-B2C1A2D4EFC5}" srcOrd="0" destOrd="0" parTransId="{84D25A23-D917-4A03-AF4F-C48937880EA5}" sibTransId="{A52EC2BF-E986-444A-9422-D2585AA527BD}"/>
    <dgm:cxn modelId="{65FC71B2-9CA6-4D92-8327-2814B150131F}" type="presOf" srcId="{081B3761-852F-4D42-AF06-B2068F6C20A5}" destId="{C979E7F8-F705-4BB1-9AF9-77B5948722B2}" srcOrd="0" destOrd="0" presId="urn:microsoft.com/office/officeart/2005/8/layout/vList2"/>
    <dgm:cxn modelId="{628A91B2-D496-430B-9A5C-448F572D9CA7}" type="presOf" srcId="{A04B0EE5-23B6-4457-B4DF-B2C1A2D4EFC5}" destId="{718B55EC-8061-46EA-81EB-2A600E0D1CF6}" srcOrd="0" destOrd="0" presId="urn:microsoft.com/office/officeart/2005/8/layout/vList2"/>
    <dgm:cxn modelId="{40DF16D7-3DB5-41E1-AD75-63A8FDB4393E}" srcId="{5C48F784-CE70-406F-8F4F-9F801AA7F38C}" destId="{856C1C28-C6C7-45EF-8792-748FBC76A555}" srcOrd="4" destOrd="0" parTransId="{0697BC9E-0536-4B73-98AC-C21FC46C5B42}" sibTransId="{17E7DCB5-4CEC-44B2-9C04-C3C3ACFAC07B}"/>
    <dgm:cxn modelId="{97216DF9-9E5E-4BE4-8E98-69A8BE9E7DD3}" type="presOf" srcId="{5A232E7C-49CF-410F-BF43-7D84F08BD8B8}" destId="{406E04E0-A34D-4F22-996D-D2A49D2ED2CF}" srcOrd="0" destOrd="0" presId="urn:microsoft.com/office/officeart/2005/8/layout/vList2"/>
    <dgm:cxn modelId="{7B800AFB-89EC-4E41-9DCC-7777B4A446AB}" type="presOf" srcId="{856C1C28-C6C7-45EF-8792-748FBC76A555}" destId="{0F5724B4-6762-4EAD-9898-193CCFFD4E38}" srcOrd="0" destOrd="0" presId="urn:microsoft.com/office/officeart/2005/8/layout/vList2"/>
    <dgm:cxn modelId="{A8247CA8-7599-410B-930A-A0979BAABDDE}" type="presParOf" srcId="{1E3D7951-F873-468B-88F2-C06A88ECAD44}" destId="{718B55EC-8061-46EA-81EB-2A600E0D1CF6}" srcOrd="0" destOrd="0" presId="urn:microsoft.com/office/officeart/2005/8/layout/vList2"/>
    <dgm:cxn modelId="{0544352D-CE63-45F1-9D66-BD3EFE693172}" type="presParOf" srcId="{1E3D7951-F873-468B-88F2-C06A88ECAD44}" destId="{07E8999D-9F6C-4D8F-AFC9-9B6C081D27F5}" srcOrd="1" destOrd="0" presId="urn:microsoft.com/office/officeart/2005/8/layout/vList2"/>
    <dgm:cxn modelId="{0217CC49-DDE7-4889-B706-63D97A97DF8F}" type="presParOf" srcId="{1E3D7951-F873-468B-88F2-C06A88ECAD44}" destId="{D99F575A-4EF1-4840-A872-201E1C200B1B}" srcOrd="2" destOrd="0" presId="urn:microsoft.com/office/officeart/2005/8/layout/vList2"/>
    <dgm:cxn modelId="{EBF288EC-2B83-4A22-9F82-A9167F1B8045}" type="presParOf" srcId="{1E3D7951-F873-468B-88F2-C06A88ECAD44}" destId="{DEAF704C-3568-475F-B7F0-77A89FF73E27}" srcOrd="3" destOrd="0" presId="urn:microsoft.com/office/officeart/2005/8/layout/vList2"/>
    <dgm:cxn modelId="{E3C7AF2C-B721-42C6-B8E6-A9E2BE527BCC}" type="presParOf" srcId="{1E3D7951-F873-468B-88F2-C06A88ECAD44}" destId="{C979E7F8-F705-4BB1-9AF9-77B5948722B2}" srcOrd="4" destOrd="0" presId="urn:microsoft.com/office/officeart/2005/8/layout/vList2"/>
    <dgm:cxn modelId="{63B5581D-3974-4FC4-ABA2-6E911C6005A8}" type="presParOf" srcId="{1E3D7951-F873-468B-88F2-C06A88ECAD44}" destId="{AD36647E-3F12-43EA-BD3E-89633E942596}" srcOrd="5" destOrd="0" presId="urn:microsoft.com/office/officeart/2005/8/layout/vList2"/>
    <dgm:cxn modelId="{E6D4BBAC-8BB0-419A-918F-EA8BC7AADC78}" type="presParOf" srcId="{1E3D7951-F873-468B-88F2-C06A88ECAD44}" destId="{661AF2A5-D4BF-4A9A-8576-C3E20A54615A}" srcOrd="6" destOrd="0" presId="urn:microsoft.com/office/officeart/2005/8/layout/vList2"/>
    <dgm:cxn modelId="{E77083B5-0621-49DC-BE98-CA3F1D45FD69}" type="presParOf" srcId="{1E3D7951-F873-468B-88F2-C06A88ECAD44}" destId="{6D5BA35A-51A3-44D4-98A8-1FCCA1A20F2A}" srcOrd="7" destOrd="0" presId="urn:microsoft.com/office/officeart/2005/8/layout/vList2"/>
    <dgm:cxn modelId="{99DC83FC-C2F9-4F24-9754-636E3256251C}" type="presParOf" srcId="{1E3D7951-F873-468B-88F2-C06A88ECAD44}" destId="{0F5724B4-6762-4EAD-9898-193CCFFD4E38}" srcOrd="8" destOrd="0" presId="urn:microsoft.com/office/officeart/2005/8/layout/vList2"/>
    <dgm:cxn modelId="{9790007C-1AC4-4752-96AC-600558B258E7}" type="presParOf" srcId="{1E3D7951-F873-468B-88F2-C06A88ECAD44}" destId="{699348E8-BB17-4DEE-9C6C-0688190F334E}" srcOrd="9" destOrd="0" presId="urn:microsoft.com/office/officeart/2005/8/layout/vList2"/>
    <dgm:cxn modelId="{C260844F-BE4A-42FF-BA75-052AB39F1303}" type="presParOf" srcId="{1E3D7951-F873-468B-88F2-C06A88ECAD44}" destId="{406E04E0-A34D-4F22-996D-D2A49D2ED2C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66E7A-E826-4474-A722-5A12B3994F6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B9CFC2-6B43-4737-A5BC-63B9E2E6321B}">
      <dgm:prSet/>
      <dgm:spPr/>
      <dgm:t>
        <a:bodyPr/>
        <a:lstStyle/>
        <a:p>
          <a:r>
            <a:rPr lang="en-US"/>
            <a:t>age = input("</a:t>
          </a:r>
          <a:r>
            <a:rPr lang="el-GR"/>
            <a:t>Πόσο χρονών είσαι; ")</a:t>
          </a:r>
          <a:endParaRPr lang="en-US"/>
        </a:p>
      </dgm:t>
    </dgm:pt>
    <dgm:pt modelId="{123479FC-AC71-440C-B03D-267428E217A8}" type="parTrans" cxnId="{81A51E64-47EA-4E5F-906D-5AB606126A55}">
      <dgm:prSet/>
      <dgm:spPr/>
      <dgm:t>
        <a:bodyPr/>
        <a:lstStyle/>
        <a:p>
          <a:endParaRPr lang="en-US"/>
        </a:p>
      </dgm:t>
    </dgm:pt>
    <dgm:pt modelId="{C2E7F576-01F2-4268-8B20-F18F7F6B9954}" type="sibTrans" cxnId="{81A51E64-47EA-4E5F-906D-5AB606126A55}">
      <dgm:prSet/>
      <dgm:spPr/>
      <dgm:t>
        <a:bodyPr/>
        <a:lstStyle/>
        <a:p>
          <a:endParaRPr lang="en-US"/>
        </a:p>
      </dgm:t>
    </dgm:pt>
    <dgm:pt modelId="{3BA8E7BE-A09E-4D23-BBD6-7A710607F6A6}">
      <dgm:prSet/>
      <dgm:spPr/>
      <dgm:t>
        <a:bodyPr/>
        <a:lstStyle/>
        <a:p>
          <a:r>
            <a:rPr lang="en-US"/>
            <a:t>print("</a:t>
          </a:r>
          <a:r>
            <a:rPr lang="el-GR"/>
            <a:t>Είσαι", </a:t>
          </a:r>
          <a:r>
            <a:rPr lang="en-US"/>
            <a:t>age, "</a:t>
          </a:r>
          <a:r>
            <a:rPr lang="el-GR"/>
            <a:t>χρονών.")</a:t>
          </a:r>
          <a:endParaRPr lang="en-US"/>
        </a:p>
      </dgm:t>
    </dgm:pt>
    <dgm:pt modelId="{5F1E235E-A56A-4651-B7A5-9546D2A1C4D6}" type="parTrans" cxnId="{1BC5BAB7-E35C-42F5-858B-E32942781C21}">
      <dgm:prSet/>
      <dgm:spPr/>
      <dgm:t>
        <a:bodyPr/>
        <a:lstStyle/>
        <a:p>
          <a:endParaRPr lang="en-US"/>
        </a:p>
      </dgm:t>
    </dgm:pt>
    <dgm:pt modelId="{2C3BC1DB-2EC6-4E43-8F1B-649E08E5D9BE}" type="sibTrans" cxnId="{1BC5BAB7-E35C-42F5-858B-E32942781C21}">
      <dgm:prSet/>
      <dgm:spPr/>
      <dgm:t>
        <a:bodyPr/>
        <a:lstStyle/>
        <a:p>
          <a:endParaRPr lang="en-US"/>
        </a:p>
      </dgm:t>
    </dgm:pt>
    <dgm:pt modelId="{DCA4E3AA-680B-49E4-AD1F-67B6321F1955}">
      <dgm:prSet/>
      <dgm:spPr/>
      <dgm:t>
        <a:bodyPr/>
        <a:lstStyle/>
        <a:p>
          <a:r>
            <a:rPr lang="el-GR"/>
            <a:t># Μετατροπή σε </a:t>
          </a:r>
          <a:r>
            <a:rPr lang="en-US"/>
            <a:t>int</a:t>
          </a:r>
        </a:p>
      </dgm:t>
    </dgm:pt>
    <dgm:pt modelId="{540D4024-758D-4542-B85F-D75B51FA1299}" type="parTrans" cxnId="{9C80A439-086D-45F6-B07E-36C0FAEF663B}">
      <dgm:prSet/>
      <dgm:spPr/>
      <dgm:t>
        <a:bodyPr/>
        <a:lstStyle/>
        <a:p>
          <a:endParaRPr lang="en-US"/>
        </a:p>
      </dgm:t>
    </dgm:pt>
    <dgm:pt modelId="{98B07EB1-3D35-4233-A50E-1A9B6DAE4B20}" type="sibTrans" cxnId="{9C80A439-086D-45F6-B07E-36C0FAEF663B}">
      <dgm:prSet/>
      <dgm:spPr/>
      <dgm:t>
        <a:bodyPr/>
        <a:lstStyle/>
        <a:p>
          <a:endParaRPr lang="en-US"/>
        </a:p>
      </dgm:t>
    </dgm:pt>
    <dgm:pt modelId="{C46614A5-5D01-4DDE-A3DD-13D0C20EFDDE}">
      <dgm:prSet/>
      <dgm:spPr/>
      <dgm:t>
        <a:bodyPr/>
        <a:lstStyle/>
        <a:p>
          <a:r>
            <a:rPr lang="en-US"/>
            <a:t>age = int(age)</a:t>
          </a:r>
        </a:p>
      </dgm:t>
    </dgm:pt>
    <dgm:pt modelId="{84633949-5FF0-4BD9-BD29-253CF174879A}" type="parTrans" cxnId="{CA7D90A1-C2F3-488D-B3FA-E61C85B28AE9}">
      <dgm:prSet/>
      <dgm:spPr/>
      <dgm:t>
        <a:bodyPr/>
        <a:lstStyle/>
        <a:p>
          <a:endParaRPr lang="en-US"/>
        </a:p>
      </dgm:t>
    </dgm:pt>
    <dgm:pt modelId="{5B74ECF5-5294-4A78-A26A-EBB9459043B6}" type="sibTrans" cxnId="{CA7D90A1-C2F3-488D-B3FA-E61C85B28AE9}">
      <dgm:prSet/>
      <dgm:spPr/>
      <dgm:t>
        <a:bodyPr/>
        <a:lstStyle/>
        <a:p>
          <a:endParaRPr lang="en-US"/>
        </a:p>
      </dgm:t>
    </dgm:pt>
    <dgm:pt modelId="{9F483ADA-485B-42AC-A0E6-09EDBA3602E5}">
      <dgm:prSet/>
      <dgm:spPr/>
      <dgm:t>
        <a:bodyPr/>
        <a:lstStyle/>
        <a:p>
          <a:r>
            <a:rPr lang="en-US" dirty="0"/>
            <a:t>print("</a:t>
          </a:r>
          <a:r>
            <a:rPr lang="el-GR" dirty="0"/>
            <a:t>Σε 5 χρόνια θα είσαι", </a:t>
          </a:r>
          <a:r>
            <a:rPr lang="en-US" dirty="0"/>
            <a:t>age + 5)</a:t>
          </a:r>
        </a:p>
      </dgm:t>
    </dgm:pt>
    <dgm:pt modelId="{AE09A8AD-4CFB-4F53-8A64-8F4C7FC9879A}" type="parTrans" cxnId="{AAA8275A-28FA-4339-85BC-19A4DDF8FA61}">
      <dgm:prSet/>
      <dgm:spPr/>
      <dgm:t>
        <a:bodyPr/>
        <a:lstStyle/>
        <a:p>
          <a:endParaRPr lang="en-US"/>
        </a:p>
      </dgm:t>
    </dgm:pt>
    <dgm:pt modelId="{5D8698D1-324F-455A-92BE-DE0700F0A8DB}" type="sibTrans" cxnId="{AAA8275A-28FA-4339-85BC-19A4DDF8FA61}">
      <dgm:prSet/>
      <dgm:spPr/>
      <dgm:t>
        <a:bodyPr/>
        <a:lstStyle/>
        <a:p>
          <a:endParaRPr lang="en-US"/>
        </a:p>
      </dgm:t>
    </dgm:pt>
    <dgm:pt modelId="{DBF77478-916B-411B-9F3C-9A7290DBC0A4}" type="pres">
      <dgm:prSet presAssocID="{60466E7A-E826-4474-A722-5A12B3994F6C}" presName="diagram" presStyleCnt="0">
        <dgm:presLayoutVars>
          <dgm:dir/>
          <dgm:resizeHandles val="exact"/>
        </dgm:presLayoutVars>
      </dgm:prSet>
      <dgm:spPr/>
    </dgm:pt>
    <dgm:pt modelId="{4BE9360A-BAB1-4C89-91F9-1717FA323F7D}" type="pres">
      <dgm:prSet presAssocID="{BEB9CFC2-6B43-4737-A5BC-63B9E2E6321B}" presName="node" presStyleLbl="node1" presStyleIdx="0" presStyleCnt="5">
        <dgm:presLayoutVars>
          <dgm:bulletEnabled val="1"/>
        </dgm:presLayoutVars>
      </dgm:prSet>
      <dgm:spPr/>
    </dgm:pt>
    <dgm:pt modelId="{9180533C-9871-4BD7-9599-05E3B8459C19}" type="pres">
      <dgm:prSet presAssocID="{C2E7F576-01F2-4268-8B20-F18F7F6B9954}" presName="sibTrans" presStyleCnt="0"/>
      <dgm:spPr/>
    </dgm:pt>
    <dgm:pt modelId="{34D847ED-6382-4B33-BECB-CDDA51B24FDB}" type="pres">
      <dgm:prSet presAssocID="{3BA8E7BE-A09E-4D23-BBD6-7A710607F6A6}" presName="node" presStyleLbl="node1" presStyleIdx="1" presStyleCnt="5">
        <dgm:presLayoutVars>
          <dgm:bulletEnabled val="1"/>
        </dgm:presLayoutVars>
      </dgm:prSet>
      <dgm:spPr/>
    </dgm:pt>
    <dgm:pt modelId="{FB1B3035-BEAE-4A70-A225-1455933C1A6E}" type="pres">
      <dgm:prSet presAssocID="{2C3BC1DB-2EC6-4E43-8F1B-649E08E5D9BE}" presName="sibTrans" presStyleCnt="0"/>
      <dgm:spPr/>
    </dgm:pt>
    <dgm:pt modelId="{C64E6E50-44DD-4EE2-9639-1A1FB2EA4249}" type="pres">
      <dgm:prSet presAssocID="{DCA4E3AA-680B-49E4-AD1F-67B6321F1955}" presName="node" presStyleLbl="node1" presStyleIdx="2" presStyleCnt="5">
        <dgm:presLayoutVars>
          <dgm:bulletEnabled val="1"/>
        </dgm:presLayoutVars>
      </dgm:prSet>
      <dgm:spPr/>
    </dgm:pt>
    <dgm:pt modelId="{9D015113-B427-4315-8B32-D39BBDFD360A}" type="pres">
      <dgm:prSet presAssocID="{98B07EB1-3D35-4233-A50E-1A9B6DAE4B20}" presName="sibTrans" presStyleCnt="0"/>
      <dgm:spPr/>
    </dgm:pt>
    <dgm:pt modelId="{616AB2A4-3B1D-47E9-98C6-3F265999529D}" type="pres">
      <dgm:prSet presAssocID="{C46614A5-5D01-4DDE-A3DD-13D0C20EFDDE}" presName="node" presStyleLbl="node1" presStyleIdx="3" presStyleCnt="5">
        <dgm:presLayoutVars>
          <dgm:bulletEnabled val="1"/>
        </dgm:presLayoutVars>
      </dgm:prSet>
      <dgm:spPr/>
    </dgm:pt>
    <dgm:pt modelId="{BBBA4D43-A4B6-46B0-A43D-879B246E4552}" type="pres">
      <dgm:prSet presAssocID="{5B74ECF5-5294-4A78-A26A-EBB9459043B6}" presName="sibTrans" presStyleCnt="0"/>
      <dgm:spPr/>
    </dgm:pt>
    <dgm:pt modelId="{6C1D6CD2-872A-47B6-BF41-E664245452A4}" type="pres">
      <dgm:prSet presAssocID="{9F483ADA-485B-42AC-A0E6-09EDBA3602E5}" presName="node" presStyleLbl="node1" presStyleIdx="4" presStyleCnt="5" custScaleX="132176">
        <dgm:presLayoutVars>
          <dgm:bulletEnabled val="1"/>
        </dgm:presLayoutVars>
      </dgm:prSet>
      <dgm:spPr/>
    </dgm:pt>
  </dgm:ptLst>
  <dgm:cxnLst>
    <dgm:cxn modelId="{9C80A439-086D-45F6-B07E-36C0FAEF663B}" srcId="{60466E7A-E826-4474-A722-5A12B3994F6C}" destId="{DCA4E3AA-680B-49E4-AD1F-67B6321F1955}" srcOrd="2" destOrd="0" parTransId="{540D4024-758D-4542-B85F-D75B51FA1299}" sibTransId="{98B07EB1-3D35-4233-A50E-1A9B6DAE4B20}"/>
    <dgm:cxn modelId="{81A51E64-47EA-4E5F-906D-5AB606126A55}" srcId="{60466E7A-E826-4474-A722-5A12B3994F6C}" destId="{BEB9CFC2-6B43-4737-A5BC-63B9E2E6321B}" srcOrd="0" destOrd="0" parTransId="{123479FC-AC71-440C-B03D-267428E217A8}" sibTransId="{C2E7F576-01F2-4268-8B20-F18F7F6B9954}"/>
    <dgm:cxn modelId="{843D7C4A-256E-4F2B-ABD3-2F7583E44C09}" type="presOf" srcId="{DCA4E3AA-680B-49E4-AD1F-67B6321F1955}" destId="{C64E6E50-44DD-4EE2-9639-1A1FB2EA4249}" srcOrd="0" destOrd="0" presId="urn:microsoft.com/office/officeart/2005/8/layout/default"/>
    <dgm:cxn modelId="{AAA8275A-28FA-4339-85BC-19A4DDF8FA61}" srcId="{60466E7A-E826-4474-A722-5A12B3994F6C}" destId="{9F483ADA-485B-42AC-A0E6-09EDBA3602E5}" srcOrd="4" destOrd="0" parTransId="{AE09A8AD-4CFB-4F53-8A64-8F4C7FC9879A}" sibTransId="{5D8698D1-324F-455A-92BE-DE0700F0A8DB}"/>
    <dgm:cxn modelId="{6F20837B-5E3C-4367-9ECE-65F57D19B78E}" type="presOf" srcId="{BEB9CFC2-6B43-4737-A5BC-63B9E2E6321B}" destId="{4BE9360A-BAB1-4C89-91F9-1717FA323F7D}" srcOrd="0" destOrd="0" presId="urn:microsoft.com/office/officeart/2005/8/layout/default"/>
    <dgm:cxn modelId="{DCB87782-94BB-4FF3-AB58-DA41F42DDD6A}" type="presOf" srcId="{3BA8E7BE-A09E-4D23-BBD6-7A710607F6A6}" destId="{34D847ED-6382-4B33-BECB-CDDA51B24FDB}" srcOrd="0" destOrd="0" presId="urn:microsoft.com/office/officeart/2005/8/layout/default"/>
    <dgm:cxn modelId="{D922759D-0DB9-4914-9B53-CBA4336147A7}" type="presOf" srcId="{60466E7A-E826-4474-A722-5A12B3994F6C}" destId="{DBF77478-916B-411B-9F3C-9A7290DBC0A4}" srcOrd="0" destOrd="0" presId="urn:microsoft.com/office/officeart/2005/8/layout/default"/>
    <dgm:cxn modelId="{CA7D90A1-C2F3-488D-B3FA-E61C85B28AE9}" srcId="{60466E7A-E826-4474-A722-5A12B3994F6C}" destId="{C46614A5-5D01-4DDE-A3DD-13D0C20EFDDE}" srcOrd="3" destOrd="0" parTransId="{84633949-5FF0-4BD9-BD29-253CF174879A}" sibTransId="{5B74ECF5-5294-4A78-A26A-EBB9459043B6}"/>
    <dgm:cxn modelId="{1BC5BAB7-E35C-42F5-858B-E32942781C21}" srcId="{60466E7A-E826-4474-A722-5A12B3994F6C}" destId="{3BA8E7BE-A09E-4D23-BBD6-7A710607F6A6}" srcOrd="1" destOrd="0" parTransId="{5F1E235E-A56A-4651-B7A5-9546D2A1C4D6}" sibTransId="{2C3BC1DB-2EC6-4E43-8F1B-649E08E5D9BE}"/>
    <dgm:cxn modelId="{36F2D8D5-C35D-43BD-9FFF-D38964A6A8BE}" type="presOf" srcId="{9F483ADA-485B-42AC-A0E6-09EDBA3602E5}" destId="{6C1D6CD2-872A-47B6-BF41-E664245452A4}" srcOrd="0" destOrd="0" presId="urn:microsoft.com/office/officeart/2005/8/layout/default"/>
    <dgm:cxn modelId="{170077E6-BB48-4AA2-8D1B-D8EAAFDBA54B}" type="presOf" srcId="{C46614A5-5D01-4DDE-A3DD-13D0C20EFDDE}" destId="{616AB2A4-3B1D-47E9-98C6-3F265999529D}" srcOrd="0" destOrd="0" presId="urn:microsoft.com/office/officeart/2005/8/layout/default"/>
    <dgm:cxn modelId="{535C880E-0DF4-4DE2-BE43-5B25E33D670D}" type="presParOf" srcId="{DBF77478-916B-411B-9F3C-9A7290DBC0A4}" destId="{4BE9360A-BAB1-4C89-91F9-1717FA323F7D}" srcOrd="0" destOrd="0" presId="urn:microsoft.com/office/officeart/2005/8/layout/default"/>
    <dgm:cxn modelId="{D9F61D37-60EA-4A9B-B3EC-79FC5ED07B05}" type="presParOf" srcId="{DBF77478-916B-411B-9F3C-9A7290DBC0A4}" destId="{9180533C-9871-4BD7-9599-05E3B8459C19}" srcOrd="1" destOrd="0" presId="urn:microsoft.com/office/officeart/2005/8/layout/default"/>
    <dgm:cxn modelId="{DAA7A3BB-F563-47F5-A1BB-5D8B43775F9D}" type="presParOf" srcId="{DBF77478-916B-411B-9F3C-9A7290DBC0A4}" destId="{34D847ED-6382-4B33-BECB-CDDA51B24FDB}" srcOrd="2" destOrd="0" presId="urn:microsoft.com/office/officeart/2005/8/layout/default"/>
    <dgm:cxn modelId="{BB35264A-B65F-4672-9C01-D97DB5DF29AB}" type="presParOf" srcId="{DBF77478-916B-411B-9F3C-9A7290DBC0A4}" destId="{FB1B3035-BEAE-4A70-A225-1455933C1A6E}" srcOrd="3" destOrd="0" presId="urn:microsoft.com/office/officeart/2005/8/layout/default"/>
    <dgm:cxn modelId="{88B6DEAC-3DB2-4F94-A934-3A8AFD5487EA}" type="presParOf" srcId="{DBF77478-916B-411B-9F3C-9A7290DBC0A4}" destId="{C64E6E50-44DD-4EE2-9639-1A1FB2EA4249}" srcOrd="4" destOrd="0" presId="urn:microsoft.com/office/officeart/2005/8/layout/default"/>
    <dgm:cxn modelId="{F4FC7DE2-F332-4E48-8649-8C83F1C2DEC1}" type="presParOf" srcId="{DBF77478-916B-411B-9F3C-9A7290DBC0A4}" destId="{9D015113-B427-4315-8B32-D39BBDFD360A}" srcOrd="5" destOrd="0" presId="urn:microsoft.com/office/officeart/2005/8/layout/default"/>
    <dgm:cxn modelId="{335362F9-E49F-4242-8E40-1DAF4F12E3E3}" type="presParOf" srcId="{DBF77478-916B-411B-9F3C-9A7290DBC0A4}" destId="{616AB2A4-3B1D-47E9-98C6-3F265999529D}" srcOrd="6" destOrd="0" presId="urn:microsoft.com/office/officeart/2005/8/layout/default"/>
    <dgm:cxn modelId="{93688E47-BE15-4E56-A641-22786F1D44CA}" type="presParOf" srcId="{DBF77478-916B-411B-9F3C-9A7290DBC0A4}" destId="{BBBA4D43-A4B6-46B0-A43D-879B246E4552}" srcOrd="7" destOrd="0" presId="urn:microsoft.com/office/officeart/2005/8/layout/default"/>
    <dgm:cxn modelId="{0E664932-92C1-497A-B3C6-17A938A10218}" type="presParOf" srcId="{DBF77478-916B-411B-9F3C-9A7290DBC0A4}" destId="{6C1D6CD2-872A-47B6-BF41-E664245452A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B55EC-8061-46EA-81EB-2A600E0D1CF6}">
      <dsp:nvSpPr>
        <dsp:cNvPr id="0" name=""/>
        <dsp:cNvSpPr/>
      </dsp:nvSpPr>
      <dsp:spPr>
        <a:xfrm>
          <a:off x="0" y="931637"/>
          <a:ext cx="6261100" cy="561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my_name = "</a:t>
          </a:r>
          <a:r>
            <a:rPr lang="el-GR" sz="2400" kern="1200"/>
            <a:t>Νίκος"</a:t>
          </a:r>
          <a:endParaRPr lang="en-US" sz="2400" kern="1200"/>
        </a:p>
      </dsp:txBody>
      <dsp:txXfrm>
        <a:off x="27415" y="959052"/>
        <a:ext cx="6206270" cy="506769"/>
      </dsp:txXfrm>
    </dsp:sp>
    <dsp:sp modelId="{D99F575A-4EF1-4840-A872-201E1C200B1B}">
      <dsp:nvSpPr>
        <dsp:cNvPr id="0" name=""/>
        <dsp:cNvSpPr/>
      </dsp:nvSpPr>
      <dsp:spPr>
        <a:xfrm>
          <a:off x="0" y="1562357"/>
          <a:ext cx="6261100" cy="5615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my_age = 10</a:t>
          </a:r>
        </a:p>
      </dsp:txBody>
      <dsp:txXfrm>
        <a:off x="27415" y="1589772"/>
        <a:ext cx="6206270" cy="506769"/>
      </dsp:txXfrm>
    </dsp:sp>
    <dsp:sp modelId="{C979E7F8-F705-4BB1-9AF9-77B5948722B2}">
      <dsp:nvSpPr>
        <dsp:cNvPr id="0" name=""/>
        <dsp:cNvSpPr/>
      </dsp:nvSpPr>
      <dsp:spPr>
        <a:xfrm>
          <a:off x="0" y="2193077"/>
          <a:ext cx="6261100" cy="5615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likes_python = True</a:t>
          </a:r>
        </a:p>
      </dsp:txBody>
      <dsp:txXfrm>
        <a:off x="27415" y="2220492"/>
        <a:ext cx="6206270" cy="506769"/>
      </dsp:txXfrm>
    </dsp:sp>
    <dsp:sp modelId="{661AF2A5-D4BF-4A9A-8576-C3E20A54615A}">
      <dsp:nvSpPr>
        <dsp:cNvPr id="0" name=""/>
        <dsp:cNvSpPr/>
      </dsp:nvSpPr>
      <dsp:spPr>
        <a:xfrm>
          <a:off x="0" y="2823797"/>
          <a:ext cx="6261100" cy="5615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print("</a:t>
          </a:r>
          <a:r>
            <a:rPr lang="el-GR" sz="2400" kern="1200"/>
            <a:t>Ονομάζομαι", </a:t>
          </a:r>
          <a:r>
            <a:rPr lang="en-US" sz="2400" kern="1200"/>
            <a:t>my_name)</a:t>
          </a:r>
        </a:p>
      </dsp:txBody>
      <dsp:txXfrm>
        <a:off x="27415" y="2851212"/>
        <a:ext cx="6206270" cy="506769"/>
      </dsp:txXfrm>
    </dsp:sp>
    <dsp:sp modelId="{0F5724B4-6762-4EAD-9898-193CCFFD4E38}">
      <dsp:nvSpPr>
        <dsp:cNvPr id="0" name=""/>
        <dsp:cNvSpPr/>
      </dsp:nvSpPr>
      <dsp:spPr>
        <a:xfrm>
          <a:off x="0" y="3454517"/>
          <a:ext cx="6261100" cy="56159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print("</a:t>
          </a:r>
          <a:r>
            <a:rPr lang="el-GR" sz="2400" kern="1200"/>
            <a:t>Η ηλικία μου είναι", </a:t>
          </a:r>
          <a:r>
            <a:rPr lang="en-US" sz="2400" kern="1200"/>
            <a:t>my_age)</a:t>
          </a:r>
        </a:p>
      </dsp:txBody>
      <dsp:txXfrm>
        <a:off x="27415" y="3481932"/>
        <a:ext cx="6206270" cy="506769"/>
      </dsp:txXfrm>
    </dsp:sp>
    <dsp:sp modelId="{406E04E0-A34D-4F22-996D-D2A49D2ED2CF}">
      <dsp:nvSpPr>
        <dsp:cNvPr id="0" name=""/>
        <dsp:cNvSpPr/>
      </dsp:nvSpPr>
      <dsp:spPr>
        <a:xfrm>
          <a:off x="0" y="4085237"/>
          <a:ext cx="6261100" cy="561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print("</a:t>
          </a:r>
          <a:r>
            <a:rPr lang="el-GR" sz="2400" kern="1200"/>
            <a:t>Μου αρέσει η </a:t>
          </a:r>
          <a:r>
            <a:rPr lang="en-US" sz="2400" kern="1200"/>
            <a:t>Python;", likes_python)</a:t>
          </a:r>
        </a:p>
      </dsp:txBody>
      <dsp:txXfrm>
        <a:off x="27415" y="4112652"/>
        <a:ext cx="6206270" cy="506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9360A-BAB1-4C89-91F9-1717FA323F7D}">
      <dsp:nvSpPr>
        <dsp:cNvPr id="0" name=""/>
        <dsp:cNvSpPr/>
      </dsp:nvSpPr>
      <dsp:spPr>
        <a:xfrm>
          <a:off x="989988" y="1640"/>
          <a:ext cx="2765832" cy="1659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age = input("</a:t>
          </a:r>
          <a:r>
            <a:rPr lang="el-GR" sz="2700" kern="1200"/>
            <a:t>Πόσο χρονών είσαι; ")</a:t>
          </a:r>
          <a:endParaRPr lang="en-US" sz="2700" kern="1200"/>
        </a:p>
      </dsp:txBody>
      <dsp:txXfrm>
        <a:off x="989988" y="1640"/>
        <a:ext cx="2765832" cy="1659499"/>
      </dsp:txXfrm>
    </dsp:sp>
    <dsp:sp modelId="{34D847ED-6382-4B33-BECB-CDDA51B24FDB}">
      <dsp:nvSpPr>
        <dsp:cNvPr id="0" name=""/>
        <dsp:cNvSpPr/>
      </dsp:nvSpPr>
      <dsp:spPr>
        <a:xfrm>
          <a:off x="4032404" y="1640"/>
          <a:ext cx="2765832" cy="1659499"/>
        </a:xfrm>
        <a:prstGeom prst="rect">
          <a:avLst/>
        </a:prstGeom>
        <a:solidFill>
          <a:schemeClr val="accent2">
            <a:hueOff val="1385580"/>
            <a:satOff val="-238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print("</a:t>
          </a:r>
          <a:r>
            <a:rPr lang="el-GR" sz="2700" kern="1200"/>
            <a:t>Είσαι", </a:t>
          </a:r>
          <a:r>
            <a:rPr lang="en-US" sz="2700" kern="1200"/>
            <a:t>age, "</a:t>
          </a:r>
          <a:r>
            <a:rPr lang="el-GR" sz="2700" kern="1200"/>
            <a:t>χρονών.")</a:t>
          </a:r>
          <a:endParaRPr lang="en-US" sz="2700" kern="1200"/>
        </a:p>
      </dsp:txBody>
      <dsp:txXfrm>
        <a:off x="4032404" y="1640"/>
        <a:ext cx="2765832" cy="1659499"/>
      </dsp:txXfrm>
    </dsp:sp>
    <dsp:sp modelId="{C64E6E50-44DD-4EE2-9639-1A1FB2EA4249}">
      <dsp:nvSpPr>
        <dsp:cNvPr id="0" name=""/>
        <dsp:cNvSpPr/>
      </dsp:nvSpPr>
      <dsp:spPr>
        <a:xfrm>
          <a:off x="7074820" y="1640"/>
          <a:ext cx="2765832" cy="1659499"/>
        </a:xfrm>
        <a:prstGeom prst="rect">
          <a:avLst/>
        </a:prstGeom>
        <a:solidFill>
          <a:schemeClr val="accent2">
            <a:hueOff val="2771159"/>
            <a:satOff val="-477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# Μετατροπή σε </a:t>
          </a:r>
          <a:r>
            <a:rPr lang="en-US" sz="2700" kern="1200"/>
            <a:t>int</a:t>
          </a:r>
        </a:p>
      </dsp:txBody>
      <dsp:txXfrm>
        <a:off x="7074820" y="1640"/>
        <a:ext cx="2765832" cy="1659499"/>
      </dsp:txXfrm>
    </dsp:sp>
    <dsp:sp modelId="{616AB2A4-3B1D-47E9-98C6-3F265999529D}">
      <dsp:nvSpPr>
        <dsp:cNvPr id="0" name=""/>
        <dsp:cNvSpPr/>
      </dsp:nvSpPr>
      <dsp:spPr>
        <a:xfrm>
          <a:off x="2066229" y="1937723"/>
          <a:ext cx="2765832" cy="1659499"/>
        </a:xfrm>
        <a:prstGeom prst="rect">
          <a:avLst/>
        </a:prstGeom>
        <a:solidFill>
          <a:schemeClr val="accent2">
            <a:hueOff val="4156739"/>
            <a:satOff val="-715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age = int(age)</a:t>
          </a:r>
        </a:p>
      </dsp:txBody>
      <dsp:txXfrm>
        <a:off x="2066229" y="1937723"/>
        <a:ext cx="2765832" cy="1659499"/>
      </dsp:txXfrm>
    </dsp:sp>
    <dsp:sp modelId="{6C1D6CD2-872A-47B6-BF41-E664245452A4}">
      <dsp:nvSpPr>
        <dsp:cNvPr id="0" name=""/>
        <dsp:cNvSpPr/>
      </dsp:nvSpPr>
      <dsp:spPr>
        <a:xfrm>
          <a:off x="5108644" y="1937723"/>
          <a:ext cx="3655766" cy="1659499"/>
        </a:xfrm>
        <a:prstGeom prst="rect">
          <a:avLst/>
        </a:prstGeom>
        <a:solidFill>
          <a:schemeClr val="accent2">
            <a:hueOff val="5542319"/>
            <a:satOff val="-953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print("</a:t>
          </a:r>
          <a:r>
            <a:rPr lang="el-GR" sz="2700" kern="1200" dirty="0"/>
            <a:t>Σε 5 χρόνια θα είσαι", </a:t>
          </a:r>
          <a:r>
            <a:rPr lang="en-US" sz="2700" kern="1200" dirty="0"/>
            <a:t>age + 5)</a:t>
          </a:r>
        </a:p>
      </dsp:txBody>
      <dsp:txXfrm>
        <a:off x="5108644" y="1937723"/>
        <a:ext cx="3655766" cy="1659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E44006-DC25-5EBD-9524-12BB7EE63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Garamond" panose="02020404030301010803" pitchFamily="18" charset="0"/>
              </a:rPr>
              <a:t>Τι είναι η </a:t>
            </a:r>
            <a:r>
              <a:rPr lang="en-US" dirty="0">
                <a:latin typeface="Garamond" panose="02020404030301010803" pitchFamily="18" charset="0"/>
              </a:rPr>
              <a:t>Python;</a:t>
            </a:r>
            <a:endParaRPr lang="el-GR" dirty="0">
              <a:latin typeface="Garamond" panose="02020404030301010803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2CCE8E0-2528-49CB-F931-32B876B0F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Garamond" panose="02020404030301010803" pitchFamily="18" charset="0"/>
              </a:rPr>
              <a:t>Γ’ ΓΥΜΝΑΣΙΟΥ </a:t>
            </a:r>
          </a:p>
        </p:txBody>
      </p:sp>
    </p:spTree>
    <p:extLst>
      <p:ext uri="{BB962C8B-B14F-4D97-AF65-F5344CB8AC3E}">
        <p14:creationId xmlns:p14="http://schemas.microsoft.com/office/powerpoint/2010/main" val="2840078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9F7239-A675-11BD-E821-7E24ADD8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Ερωτήσεις: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B6C222-3654-7671-12BB-DEA08F3D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4" y="2074606"/>
            <a:ext cx="11602064" cy="4434349"/>
          </a:xfrm>
        </p:spPr>
        <p:txBody>
          <a:bodyPr>
            <a:normAutofit/>
          </a:bodyPr>
          <a:lstStyle/>
          <a:p>
            <a:pPr lvl="1"/>
            <a:r>
              <a:rPr lang="el-GR" dirty="0">
                <a:latin typeface="Comic Sans MS" panose="030F0702030302020204" pitchFamily="66" charset="0"/>
              </a:rPr>
              <a:t>Ποιος τύπος είναι το "Γεια"; → </a:t>
            </a:r>
            <a:r>
              <a:rPr lang="el-GR" dirty="0" err="1">
                <a:latin typeface="Comic Sans MS" panose="030F0702030302020204" pitchFamily="66" charset="0"/>
              </a:rPr>
              <a:t>str</a:t>
            </a:r>
            <a:endParaRPr lang="el-GR" dirty="0">
              <a:latin typeface="Comic Sans MS" panose="030F0702030302020204" pitchFamily="66" charset="0"/>
            </a:endParaRPr>
          </a:p>
          <a:p>
            <a:pPr lvl="1"/>
            <a:r>
              <a:rPr lang="el-GR" dirty="0">
                <a:latin typeface="Comic Sans MS" panose="030F0702030302020204" pitchFamily="66" charset="0"/>
              </a:rPr>
              <a:t>Ποια μεταβλητή κρατά αριθμό; → π.χ. </a:t>
            </a:r>
            <a:r>
              <a:rPr lang="el-GR" dirty="0" err="1">
                <a:latin typeface="Comic Sans MS" panose="030F0702030302020204" pitchFamily="66" charset="0"/>
              </a:rPr>
              <a:t>age</a:t>
            </a:r>
            <a:r>
              <a:rPr lang="el-GR" dirty="0">
                <a:latin typeface="Comic Sans MS" panose="030F0702030302020204" pitchFamily="66" charset="0"/>
              </a:rPr>
              <a:t> = 12 → </a:t>
            </a:r>
            <a:r>
              <a:rPr lang="el-GR" dirty="0" err="1">
                <a:latin typeface="Comic Sans MS" panose="030F0702030302020204" pitchFamily="66" charset="0"/>
              </a:rPr>
              <a:t>int</a:t>
            </a:r>
            <a:endParaRPr lang="el-GR" dirty="0">
              <a:latin typeface="Comic Sans MS" panose="030F0702030302020204" pitchFamily="66" charset="0"/>
            </a:endParaRPr>
          </a:p>
          <a:p>
            <a:pPr lvl="1"/>
            <a:r>
              <a:rPr lang="el-GR" dirty="0">
                <a:latin typeface="Comic Sans MS" panose="030F0702030302020204" pitchFamily="66" charset="0"/>
              </a:rPr>
              <a:t>Τι κάνει η </a:t>
            </a:r>
            <a:r>
              <a:rPr lang="el-GR" dirty="0" err="1">
                <a:latin typeface="Comic Sans MS" panose="030F0702030302020204" pitchFamily="66" charset="0"/>
              </a:rPr>
              <a:t>input</a:t>
            </a:r>
            <a:r>
              <a:rPr lang="el-GR" dirty="0">
                <a:latin typeface="Comic Sans MS" panose="030F0702030302020204" pitchFamily="66" charset="0"/>
              </a:rPr>
              <a:t>(); → Παίρνει είσοδο από τον χρήστη</a:t>
            </a:r>
          </a:p>
          <a:p>
            <a:pPr marL="457200" lvl="1" indent="0">
              <a:buNone/>
            </a:pPr>
            <a:endParaRPr lang="el-GR" dirty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r>
              <a:rPr lang="el-GR" dirty="0">
                <a:latin typeface="Comic Sans MS" panose="030F0702030302020204" pitchFamily="66" charset="0"/>
              </a:rPr>
              <a:t>Τι έμαθες σήμερα; </a:t>
            </a:r>
          </a:p>
          <a:p>
            <a:pPr marL="457200" lvl="1" indent="0">
              <a:buNone/>
            </a:pPr>
            <a:r>
              <a:rPr lang="el-GR" dirty="0">
                <a:latin typeface="Comic Sans MS" panose="030F0702030302020204" pitchFamily="66" charset="0"/>
              </a:rPr>
              <a:t>Τι μπορείς να φτιάξεις με αυτά;</a:t>
            </a:r>
            <a:endParaRPr lang="en-US" dirty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r>
              <a:rPr lang="el-GR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Παίζουμε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;</a:t>
            </a:r>
            <a:endParaRPr lang="el-GR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r>
              <a:rPr lang="el-GR" dirty="0" err="1">
                <a:latin typeface="Comic Sans MS" panose="030F0702030302020204" pitchFamily="66" charset="0"/>
              </a:rPr>
              <a:t>answer</a:t>
            </a:r>
            <a:r>
              <a:rPr lang="el-GR" dirty="0">
                <a:latin typeface="Comic Sans MS" panose="030F0702030302020204" pitchFamily="66" charset="0"/>
              </a:rPr>
              <a:t> = </a:t>
            </a:r>
            <a:r>
              <a:rPr lang="el-GR" dirty="0" err="1">
                <a:latin typeface="Comic Sans MS" panose="030F0702030302020204" pitchFamily="66" charset="0"/>
              </a:rPr>
              <a:t>input</a:t>
            </a:r>
            <a:r>
              <a:rPr lang="el-GR" dirty="0">
                <a:latin typeface="Comic Sans MS" panose="030F0702030302020204" pitchFamily="66" charset="0"/>
              </a:rPr>
              <a:t>("Ποια είναι η πρωτεύουσα της Ελλάδας; ")</a:t>
            </a:r>
          </a:p>
          <a:p>
            <a:pPr marL="457200" lvl="1" indent="0">
              <a:buNone/>
            </a:pPr>
            <a:r>
              <a:rPr lang="el-GR" dirty="0" err="1">
                <a:latin typeface="Comic Sans MS" panose="030F0702030302020204" pitchFamily="66" charset="0"/>
              </a:rPr>
              <a:t>if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answer</a:t>
            </a:r>
            <a:r>
              <a:rPr lang="el-GR" dirty="0">
                <a:latin typeface="Comic Sans MS" panose="030F0702030302020204" pitchFamily="66" charset="0"/>
              </a:rPr>
              <a:t> == "Αθήνα":</a:t>
            </a:r>
          </a:p>
          <a:p>
            <a:pPr marL="457200" lvl="1" indent="0">
              <a:buNone/>
            </a:pPr>
            <a:r>
              <a:rPr lang="el-GR" dirty="0">
                <a:latin typeface="Comic Sans MS" panose="030F0702030302020204" pitchFamily="66" charset="0"/>
              </a:rPr>
              <a:t>    </a:t>
            </a:r>
            <a:r>
              <a:rPr lang="el-GR" dirty="0" err="1">
                <a:latin typeface="Comic Sans MS" panose="030F0702030302020204" pitchFamily="66" charset="0"/>
              </a:rPr>
              <a:t>print</a:t>
            </a:r>
            <a:r>
              <a:rPr lang="el-GR" dirty="0">
                <a:latin typeface="Comic Sans MS" panose="030F0702030302020204" pitchFamily="66" charset="0"/>
              </a:rPr>
              <a:t>("Σωστά!")</a:t>
            </a:r>
          </a:p>
          <a:p>
            <a:pPr marL="457200" lvl="1" indent="0">
              <a:buNone/>
            </a:pPr>
            <a:r>
              <a:rPr lang="el-GR" dirty="0" err="1">
                <a:latin typeface="Comic Sans MS" panose="030F0702030302020204" pitchFamily="66" charset="0"/>
              </a:rPr>
              <a:t>else</a:t>
            </a:r>
            <a:r>
              <a:rPr lang="el-GR" dirty="0">
                <a:latin typeface="Comic Sans MS" panose="030F0702030302020204" pitchFamily="66" charset="0"/>
              </a:rPr>
              <a:t>:</a:t>
            </a:r>
          </a:p>
          <a:p>
            <a:pPr marL="457200" lvl="1" indent="0">
              <a:buNone/>
            </a:pPr>
            <a:r>
              <a:rPr lang="el-GR" dirty="0">
                <a:latin typeface="Comic Sans MS" panose="030F0702030302020204" pitchFamily="66" charset="0"/>
              </a:rPr>
              <a:t>    </a:t>
            </a:r>
            <a:r>
              <a:rPr lang="el-GR" dirty="0" err="1">
                <a:latin typeface="Comic Sans MS" panose="030F0702030302020204" pitchFamily="66" charset="0"/>
              </a:rPr>
              <a:t>print</a:t>
            </a:r>
            <a:r>
              <a:rPr lang="el-GR" dirty="0">
                <a:latin typeface="Comic Sans MS" panose="030F0702030302020204" pitchFamily="66" charset="0"/>
              </a:rPr>
              <a:t>("Λάθος, είναι η Αθήνα.")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2709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D6C64B8-147B-E606-916A-3B90AB91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10905066" cy="1476735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/>
              <a:t>Σας </a:t>
            </a:r>
            <a:r>
              <a:rPr lang="en-US" sz="7200" dirty="0" err="1"/>
              <a:t>ευχ</a:t>
            </a:r>
            <a:r>
              <a:rPr lang="en-US" sz="7200" dirty="0"/>
              <a:t>αριστώ!</a:t>
            </a:r>
          </a:p>
        </p:txBody>
      </p:sp>
      <p:pic>
        <p:nvPicPr>
          <p:cNvPr id="4" name="Εικόνα 3" descr="Εικόνα που περιέχει κείμενο, καρτούν, εικονογράφηση, παιδική τέχν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DCD4E73-B09A-EB88-7828-32F7ABBBD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407" y="2895066"/>
            <a:ext cx="5954678" cy="33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73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020ECC-832D-B193-80C4-A64F5BBE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D12DF7C-2CF1-44C8-8E8A-FEB44045F8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1113" y="2135472"/>
            <a:ext cx="1108333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Η </a:t>
            </a:r>
            <a:r>
              <a:rPr kumimoji="0" lang="el-GR" altLang="el-G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Python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είναι μια πολύ γνωστή, εύκολη γλώσσα προγραμματισμού.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Μπορούμε να τη χρησιμοποιήσουμε για να φτιάξουμε παιχνίδια, εφαρμογές, ακόμα και ρομπότ!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Παραδείγματα καθημερινών πραγμάτων που έχουν μέσα τους "λογική" σαν την </a:t>
            </a:r>
            <a:r>
              <a:rPr kumimoji="0" lang="el-GR" altLang="el-G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Python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(π.χ. υπολογιστής, κινητό, </a:t>
            </a:r>
            <a:r>
              <a:rPr kumimoji="0" lang="el-GR" altLang="el-GR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Alexa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, έξυπνο σπίτι)</a:t>
            </a:r>
          </a:p>
        </p:txBody>
      </p:sp>
    </p:spTree>
    <p:extLst>
      <p:ext uri="{BB962C8B-B14F-4D97-AF65-F5344CB8AC3E}">
        <p14:creationId xmlns:p14="http://schemas.microsoft.com/office/powerpoint/2010/main" val="1710813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5709C6-0D3A-584C-F6DE-5E2C0090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Garamond" panose="02020404030301010803" pitchFamily="18" charset="0"/>
              </a:rPr>
              <a:t>Παρουσίαση βασικών τύπων δεδομένων</a:t>
            </a:r>
          </a:p>
        </p:txBody>
      </p:sp>
      <p:graphicFrame>
        <p:nvGraphicFramePr>
          <p:cNvPr id="12" name="Πίνακας 11">
            <a:extLst>
              <a:ext uri="{FF2B5EF4-FFF2-40B4-BE49-F238E27FC236}">
                <a16:creationId xmlns:a16="http://schemas.microsoft.com/office/drawing/2014/main" id="{5E7E0D87-B2F3-4D88-215D-9E58849B2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90117"/>
              </p:ext>
            </p:extLst>
          </p:nvPr>
        </p:nvGraphicFramePr>
        <p:xfrm>
          <a:off x="1779640" y="2330245"/>
          <a:ext cx="8111612" cy="296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425">
                  <a:extLst>
                    <a:ext uri="{9D8B030D-6E8A-4147-A177-3AD203B41FA5}">
                      <a16:colId xmlns:a16="http://schemas.microsoft.com/office/drawing/2014/main" val="3817257094"/>
                    </a:ext>
                  </a:extLst>
                </a:gridCol>
                <a:gridCol w="2165425">
                  <a:extLst>
                    <a:ext uri="{9D8B030D-6E8A-4147-A177-3AD203B41FA5}">
                      <a16:colId xmlns:a16="http://schemas.microsoft.com/office/drawing/2014/main" val="3002843067"/>
                    </a:ext>
                  </a:extLst>
                </a:gridCol>
                <a:gridCol w="3780762">
                  <a:extLst>
                    <a:ext uri="{9D8B030D-6E8A-4147-A177-3AD203B41FA5}">
                      <a16:colId xmlns:a16="http://schemas.microsoft.com/office/drawing/2014/main" val="2981309435"/>
                    </a:ext>
                  </a:extLst>
                </a:gridCol>
              </a:tblGrid>
              <a:tr h="547538"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Garamond" panose="02020404030301010803" pitchFamily="18" charset="0"/>
                        </a:rPr>
                        <a:t>Τύπος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Garamond" panose="02020404030301010803" pitchFamily="18" charset="0"/>
                        </a:rPr>
                        <a:t>Παράδειγμα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Garamond" panose="02020404030301010803" pitchFamily="18" charset="0"/>
                        </a:rPr>
                        <a:t>Περιγραφή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929630"/>
                  </a:ext>
                </a:extLst>
              </a:tr>
              <a:tr h="512440"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10, 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Ακέραιοι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276165"/>
                  </a:ext>
                </a:extLst>
              </a:tr>
              <a:tr h="512440">
                <a:tc>
                  <a:txBody>
                    <a:bodyPr/>
                    <a:lstStyle/>
                    <a:p>
                      <a:r>
                        <a:rPr lang="en-US" dirty="0"/>
                        <a:t>float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3.14, -0.5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Δεκαδικοί αριθμοί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30578"/>
                  </a:ext>
                </a:extLst>
              </a:tr>
              <a:tr h="512440">
                <a:tc>
                  <a:txBody>
                    <a:bodyPr/>
                    <a:lstStyle/>
                    <a:p>
                      <a:r>
                        <a:rPr lang="en-US" dirty="0"/>
                        <a:t>str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"γειά", "123"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Κείμενο (αλφαριθμητικά)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368203"/>
                  </a:ext>
                </a:extLst>
              </a:tr>
              <a:tr h="884485">
                <a:tc>
                  <a:txBody>
                    <a:bodyPr/>
                    <a:lstStyle/>
                    <a:p>
                      <a:r>
                        <a:rPr lang="en-US" dirty="0"/>
                        <a:t>bool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True, False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Λογικές τιμές (σωστό/λάθος)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40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74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7" name="Picture 12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8" name="Rectangle 14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 useBgFill="1">
        <p:nvSpPr>
          <p:cNvPr id="40" name="Rectangle 18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0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42" name="Rectangle 22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4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44" name="Picture 26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469C27-911D-47A8-33D6-C4CBBD243218}"/>
              </a:ext>
            </a:extLst>
          </p:cNvPr>
          <p:cNvSpPr txBox="1"/>
          <p:nvPr/>
        </p:nvSpPr>
        <p:spPr>
          <a:xfrm>
            <a:off x="100485" y="2291404"/>
            <a:ext cx="4236126" cy="3644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print(10)         # int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print(3.14)       # float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print("</a:t>
            </a:r>
            <a:r>
              <a:rPr lang="en-US" sz="2400" dirty="0" err="1">
                <a:latin typeface="Comic Sans MS" panose="030F0702030302020204" pitchFamily="66" charset="0"/>
              </a:rPr>
              <a:t>Γειά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σου</a:t>
            </a:r>
            <a:r>
              <a:rPr lang="en-US" sz="2400" dirty="0">
                <a:latin typeface="Comic Sans MS" panose="030F0702030302020204" pitchFamily="66" charset="0"/>
              </a:rPr>
              <a:t>!") # str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print(True)       # bool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A643EE3-0A86-A49C-1FB6-6CB3E5544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90" y="1665709"/>
            <a:ext cx="6269479" cy="352658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598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12473CB-120D-C5EC-4A13-0C5AE7279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l-GR" sz="2400">
                <a:latin typeface="Comic Sans MS" panose="030F0702030302020204" pitchFamily="66" charset="0"/>
              </a:rPr>
              <a:t>Τι είναι μεταβλητή: </a:t>
            </a:r>
            <a:br>
              <a:rPr lang="en-US" sz="2400">
                <a:latin typeface="Comic Sans MS" panose="030F0702030302020204" pitchFamily="66" charset="0"/>
              </a:rPr>
            </a:br>
            <a:r>
              <a:rPr lang="el-GR" sz="2400">
                <a:latin typeface="Comic Sans MS" panose="030F0702030302020204" pitchFamily="66" charset="0"/>
              </a:rPr>
              <a:t>ένα "κουτί" που κρατά μια τιμή.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020C2C-CCA5-4AA0-9E03-71AC93DE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name = "</a:t>
            </a:r>
            <a:r>
              <a:rPr lang="en-US" sz="2800" dirty="0" err="1">
                <a:latin typeface="Comic Sans MS" panose="030F0702030302020204" pitchFamily="66" charset="0"/>
              </a:rPr>
              <a:t>Άνν</a:t>
            </a:r>
            <a:r>
              <a:rPr lang="en-US" sz="2800" dirty="0">
                <a:latin typeface="Comic Sans MS" panose="030F0702030302020204" pitchFamily="66" charset="0"/>
              </a:rPr>
              <a:t>α"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age = 11</a:t>
            </a:r>
          </a:p>
          <a:p>
            <a:r>
              <a:rPr lang="en-US" sz="2800" dirty="0" err="1">
                <a:latin typeface="Comic Sans MS" panose="030F0702030302020204" pitchFamily="66" charset="0"/>
              </a:rPr>
              <a:t>is_student</a:t>
            </a:r>
            <a:r>
              <a:rPr lang="en-US" sz="2800" dirty="0">
                <a:latin typeface="Comic Sans MS" panose="030F0702030302020204" pitchFamily="66" charset="0"/>
              </a:rPr>
              <a:t> = True</a:t>
            </a:r>
            <a:endParaRPr lang="el-GR" sz="2800" dirty="0">
              <a:latin typeface="Comic Sans MS" panose="030F0702030302020204" pitchFamily="66" charset="0"/>
            </a:endParaRPr>
          </a:p>
          <a:p>
            <a:endParaRPr lang="el-GR" sz="1400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0708DC6-B5AD-86B1-6674-0D3ED15E1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661510"/>
            <a:ext cx="6269479" cy="553497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290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19AB83E5-BD60-4C64-48AC-60B8EAF3D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519242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969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52B8BF9-FC52-181C-330E-BB6D7515FB07}"/>
              </a:ext>
            </a:extLst>
          </p:cNvPr>
          <p:cNvSpPr/>
          <p:nvPr/>
        </p:nvSpPr>
        <p:spPr>
          <a:xfrm>
            <a:off x="481782" y="2890684"/>
            <a:ext cx="9252154" cy="29103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Γράψε το όνομά σου σε μια μεταβλητή </a:t>
            </a:r>
            <a:r>
              <a:rPr lang="el-GR" dirty="0" err="1">
                <a:latin typeface="Comic Sans MS" panose="030F0702030302020204" pitchFamily="66" charset="0"/>
              </a:rPr>
              <a:t>my_name</a:t>
            </a:r>
            <a:endParaRPr lang="el-GR" dirty="0">
              <a:latin typeface="Comic Sans MS" panose="030F0702030302020204" pitchFamily="66" charset="0"/>
            </a:endParaRPr>
          </a:p>
          <a:p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Γράψε την ηλικία σου</a:t>
            </a:r>
          </a:p>
          <a:p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Βάλε αν σου αρέσει η </a:t>
            </a:r>
            <a:r>
              <a:rPr lang="el-GR" dirty="0" err="1">
                <a:latin typeface="Comic Sans MS" panose="030F0702030302020204" pitchFamily="66" charset="0"/>
              </a:rPr>
              <a:t>Python</a:t>
            </a:r>
            <a:r>
              <a:rPr lang="el-GR" dirty="0">
                <a:latin typeface="Comic Sans MS" panose="030F0702030302020204" pitchFamily="66" charset="0"/>
              </a:rPr>
              <a:t> (</a:t>
            </a:r>
            <a:r>
              <a:rPr lang="el-GR" dirty="0" err="1">
                <a:latin typeface="Comic Sans MS" panose="030F0702030302020204" pitchFamily="66" charset="0"/>
              </a:rPr>
              <a:t>True</a:t>
            </a:r>
            <a:r>
              <a:rPr lang="el-GR" dirty="0">
                <a:latin typeface="Comic Sans MS" panose="030F0702030302020204" pitchFamily="66" charset="0"/>
              </a:rPr>
              <a:t> ή </a:t>
            </a:r>
            <a:r>
              <a:rPr lang="el-GR" dirty="0" err="1">
                <a:latin typeface="Comic Sans MS" panose="030F0702030302020204" pitchFamily="66" charset="0"/>
              </a:rPr>
              <a:t>False</a:t>
            </a:r>
            <a:r>
              <a:rPr lang="el-GR" dirty="0">
                <a:latin typeface="Comic Sans MS" panose="030F0702030302020204" pitchFamily="66" charset="0"/>
              </a:rPr>
              <a:t>)</a:t>
            </a:r>
          </a:p>
          <a:p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Εκτύπωσε τα όλα με </a:t>
            </a:r>
            <a:r>
              <a:rPr lang="el-GR" dirty="0" err="1">
                <a:latin typeface="Comic Sans MS" panose="030F0702030302020204" pitchFamily="66" charset="0"/>
              </a:rPr>
              <a:t>print</a:t>
            </a:r>
            <a:r>
              <a:rPr lang="el-GR" dirty="0">
                <a:latin typeface="Comic Sans MS" panose="030F0702030302020204" pitchFamily="66" charset="0"/>
              </a:rPr>
              <a:t>()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39150D6-4E97-6242-D920-AB5BFF5E21BE}"/>
              </a:ext>
            </a:extLst>
          </p:cNvPr>
          <p:cNvSpPr/>
          <p:nvPr/>
        </p:nvSpPr>
        <p:spPr>
          <a:xfrm>
            <a:off x="806245" y="314632"/>
            <a:ext cx="9006349" cy="1710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bg2"/>
                </a:solidFill>
                <a:latin typeface="Comic Sans MS" panose="030F0702030302020204" pitchFamily="66" charset="0"/>
              </a:rPr>
              <a:t>📋 Έντυπο δραστηριότητας:</a:t>
            </a: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7596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67F8C8-0585-8413-D10E-FA856849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l-GR" dirty="0">
                <a:latin typeface="Comic Sans MS" panose="030F0702030302020204" pitchFamily="66" charset="0"/>
              </a:rPr>
              <a:t>Εισαγωγή </a:t>
            </a:r>
            <a:r>
              <a:rPr lang="en-US" dirty="0">
                <a:latin typeface="Comic Sans MS" panose="030F0702030302020204" pitchFamily="66" charset="0"/>
              </a:rPr>
              <a:t>input() &amp; </a:t>
            </a:r>
            <a:r>
              <a:rPr lang="el-GR" dirty="0">
                <a:latin typeface="Comic Sans MS" panose="030F0702030302020204" pitchFamily="66" charset="0"/>
              </a:rPr>
              <a:t>μετατροπές τύπων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C38EE92B-25C2-5B39-4875-9C054DCE7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993611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Εικόνα 5" descr="Εικόνα που περιέχει κείμενο, υπολογιστής, στιγμιότυπο οθόνης, πολυμέσ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E77E38F-4E23-F5FA-C270-2A5CDBCA3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9725" y="522172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83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3B8DAC-64C9-BD92-ED14-E03F50D6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l-GR" dirty="0">
                <a:latin typeface="Comic Sans MS" panose="030F0702030302020204" pitchFamily="66" charset="0"/>
              </a:rPr>
              <a:t>📋 Ασκήσεις:</a:t>
            </a:r>
            <a:endParaRPr lang="el-GR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BDA188-48A6-7F93-55E4-03D327A2D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489341" cy="3599316"/>
          </a:xfrm>
        </p:spPr>
        <p:txBody>
          <a:bodyPr>
            <a:normAutofit/>
          </a:bodyPr>
          <a:lstStyle/>
          <a:p>
            <a:r>
              <a:rPr lang="el-GR" sz="1800"/>
              <a:t>Ζήτα από τον χρήστη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/>
              <a:t> το όνομά του και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/>
              <a:t> την ηλικία του</a:t>
            </a:r>
          </a:p>
          <a:p>
            <a:pPr marL="0" indent="0">
              <a:buNone/>
            </a:pPr>
            <a:r>
              <a:rPr lang="el-GR" sz="1800"/>
              <a:t>Εκτύπωσε μήνυμα </a:t>
            </a:r>
          </a:p>
          <a:p>
            <a:pPr marL="0" indent="0">
              <a:buNone/>
            </a:pPr>
            <a:r>
              <a:rPr lang="el-GR" sz="1800"/>
              <a:t>π.χ. “Γεια σου Μαρία! </a:t>
            </a:r>
          </a:p>
          <a:p>
            <a:r>
              <a:rPr lang="el-GR" sz="1800"/>
              <a:t>Σε 10 χρόνια θα είσαι 20 χρονών.”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7E07C7D-02DD-0C0E-01F7-475BE080F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792" y="2208370"/>
            <a:ext cx="5639886" cy="317243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548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Βερολίνο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FBADE9EE5BD49AEF20BFA8ECEE42A" ma:contentTypeVersion="4" ma:contentTypeDescription="Create a new document." ma:contentTypeScope="" ma:versionID="0f74d17d170c4fe6013b16b684aa6d1b">
  <xsd:schema xmlns:xsd="http://www.w3.org/2001/XMLSchema" xmlns:xs="http://www.w3.org/2001/XMLSchema" xmlns:p="http://schemas.microsoft.com/office/2006/metadata/properties" xmlns:ns3="343e883f-4cae-4fdc-8224-ba35a5e526cf" targetNamespace="http://schemas.microsoft.com/office/2006/metadata/properties" ma:root="true" ma:fieldsID="2f44b64204e583a54c1cacaeb16e323a" ns3:_="">
    <xsd:import namespace="343e883f-4cae-4fdc-8224-ba35a5e526cf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e883f-4cae-4fdc-8224-ba35a5e526cf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78FD35-6D7D-4792-8476-0D22B800A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e883f-4cae-4fdc-8224-ba35a5e52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A18B1A-49C8-44E7-8612-5457C5B0786E}">
  <ds:schemaRefs>
    <ds:schemaRef ds:uri="343e883f-4cae-4fdc-8224-ba35a5e526cf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E119269-C68A-4CEA-9A2C-AA6FA17042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{EECBC052-42A0-45E9-906B-6525E153D76F}TF6e1c0bd6-43b7-4cba-aa12-42a644606054f8fa7c90-b6e8eb28a23a</Template>
  <TotalTime>50</TotalTime>
  <Words>406</Words>
  <Application>Microsoft Office PowerPoint</Application>
  <PresentationFormat>Ευρεία οθόνη</PresentationFormat>
  <Paragraphs>72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Comic Sans MS</vt:lpstr>
      <vt:lpstr>Garamond</vt:lpstr>
      <vt:lpstr>Trebuchet MS</vt:lpstr>
      <vt:lpstr>Wingdings</vt:lpstr>
      <vt:lpstr>Βερολίνο</vt:lpstr>
      <vt:lpstr>Τι είναι η Python;</vt:lpstr>
      <vt:lpstr>Παρουσίαση του PowerPoint</vt:lpstr>
      <vt:lpstr>Παρουσίαση βασικών τύπων δεδομένων</vt:lpstr>
      <vt:lpstr>Παρουσίαση του PowerPoint</vt:lpstr>
      <vt:lpstr>Τι είναι μεταβλητή:  ένα "κουτί" που κρατά μια τιμή.</vt:lpstr>
      <vt:lpstr>Παρουσίαση του PowerPoint</vt:lpstr>
      <vt:lpstr>Παρουσίαση του PowerPoint</vt:lpstr>
      <vt:lpstr>Εισαγωγή input() &amp; μετατροπές τύπων</vt:lpstr>
      <vt:lpstr>📋 Ασκήσεις:</vt:lpstr>
      <vt:lpstr>Ερωτήσεις:</vt:lpstr>
      <vt:lpstr>Σας ευχαριστώ!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Chrysanthi Chariskou</dc:creator>
  <cp:lastModifiedBy>Chrysanthi Chariskou</cp:lastModifiedBy>
  <cp:revision>3</cp:revision>
  <dcterms:created xsi:type="dcterms:W3CDTF">2025-10-19T18:05:27Z</dcterms:created>
  <dcterms:modified xsi:type="dcterms:W3CDTF">2025-10-19T18:56:21Z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0x010100F24FBADE9EE5BD49AEF20BFA8ECEE42A</vt:lpwstr>
  </property>
</Properties>
</file>