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15"/>
  </p:notesMasterIdLst>
  <p:sldIdLst>
    <p:sldId id="256" r:id="rId2"/>
    <p:sldId id="270" r:id="rId3"/>
    <p:sldId id="271" r:id="rId4"/>
    <p:sldId id="272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6" r:id="rId13"/>
    <p:sldId id="265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7F3"/>
    <a:srgbClr val="CCECFF"/>
    <a:srgbClr val="E5E7ED"/>
    <a:srgbClr val="D8DEF2"/>
    <a:srgbClr val="C5CEEB"/>
    <a:srgbClr val="A1B0DF"/>
    <a:srgbClr val="C0C0C0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endParaRPr lang="el-G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endParaRPr lang="el-G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endParaRPr lang="el-GR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fld id="{826ED044-9508-4F1F-989E-FB10791A5F07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32A3F4-5B0A-429B-8CF9-BB8182AA4902}" type="slidenum">
              <a:rPr lang="el-GR"/>
              <a:pPr/>
              <a:t>1</a:t>
            </a:fld>
            <a:endParaRPr lang="el-GR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69EB6A-0BCE-4694-81D1-8E0AB01C1256}" type="slidenum">
              <a:rPr lang="el-GR"/>
              <a:pPr/>
              <a:t>5</a:t>
            </a:fld>
            <a:endParaRPr lang="el-GR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3A2B2E-2063-4521-8C24-87725A9BBE59}" type="slidenum">
              <a:rPr lang="el-GR"/>
              <a:pPr/>
              <a:t>6</a:t>
            </a:fld>
            <a:endParaRPr lang="el-GR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A0DFD9-F65F-44C5-BF0B-D169A9FDC817}" type="slidenum">
              <a:rPr lang="el-GR"/>
              <a:pPr/>
              <a:t>7</a:t>
            </a:fld>
            <a:endParaRPr lang="el-GR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B3D770-4968-4621-B573-93236EFCEBAC}" type="slidenum">
              <a:rPr lang="el-GR"/>
              <a:pPr/>
              <a:t>8</a:t>
            </a:fld>
            <a:endParaRPr lang="el-GR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B2D0DB-C733-481D-978C-2FFDC886D637}" type="slidenum">
              <a:rPr lang="el-GR"/>
              <a:pPr/>
              <a:t>9</a:t>
            </a:fld>
            <a:endParaRPr lang="el-GR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50CC26-3B45-4B5F-B05E-32F072F425A5}" type="slidenum">
              <a:rPr lang="el-GR"/>
              <a:pPr/>
              <a:t>10</a:t>
            </a:fld>
            <a:endParaRPr lang="el-GR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F6E43F-B2A7-4687-B267-458B5981815E}" type="slidenum">
              <a:rPr lang="el-GR"/>
              <a:pPr/>
              <a:t>11</a:t>
            </a:fld>
            <a:endParaRPr lang="el-GR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FD6B3D-8FC5-4969-AFA9-FB29F117B56D}" type="slidenum">
              <a:rPr lang="el-GR"/>
              <a:pPr/>
              <a:t>13</a:t>
            </a:fld>
            <a:endParaRPr lang="el-GR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Μερκ. Παναγιωτόπουλος - Φυσικός   www.merkopanas.blogspot.gr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C3FCD8-DBC9-43D0-AEA7-5536DAD756C7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Μερκ. Παναγιωτόπουλος - Φυσικός   www.merkopanas.blogspot.gr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AA5325-7259-4412-BDE6-1FC2F428C1B6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Μερκ. Παναγιωτόπουλος - Φυσικός   www.merkopanas.blogspot.gr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AFE58C-CFB4-4C3D-A2E3-CA47905E7264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Μερκ. Παναγιωτόπουλος - Φυσικός   www.merkopanas.blogspot.gr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C6DDC3-50F7-4A83-8FAC-E0B0F7E100C4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Μερκ. Παναγιωτόπουλος - Φυσικός   www.merkopanas.blogspot.gr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FF6DEA-DAAB-415A-A094-D412BB032DFD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Μερκ. Παναγιωτόπουλος - Φυσικός   www.merkopanas.blogspot.gr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4A51A1-FDB1-4611-A8DF-8AACD181DA48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Μερκ. Παναγιωτόπουλος - Φυσικός   www.merkopanas.blogspot.gr</a:t>
            </a: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697A98-0CEA-4BF0-8F5F-3967700782D2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Μερκ. Παναγιωτόπουλος - Φυσικός   www.merkopanas.blogspot.gr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B81B67-5B00-4348-B437-8508105A437F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Μερκ. Παναγιωτόπουλος - Φυσικός   www.merkopanas.blogspot.gr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CC6108-782A-4D64-B809-66643A6DE040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Μερκ. Παναγιωτόπουλος - Φυσικός   www.merkopanas.blogspot.gr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9B658C-7556-4E9C-8863-90E70CC71823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Μερκ. Παναγιωτόπουλος - Φυσικός   www.merkopanas.blogspot.gr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BA63D5-7AD7-454C-8D8E-2F7DF061C052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τον τίτλο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endParaRPr lang="el-GR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r>
              <a:rPr lang="el-GR"/>
              <a:t>Μερκ. Παναγιωτόπουλος - Φυσικός   www.merkopanas.blogspot.gr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fld id="{A9D6C4D4-B006-4484-B978-75BF34E4FC2C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paceflight.esa.int/impress/text/education/Heat%20Transfer/Conduction%20in%20a%20Gas.html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Μερκ. Παναγιωτόπουλος - Φυσικός   www.merkopanas.blogspot.gr</a:t>
            </a:r>
          </a:p>
        </p:txBody>
      </p:sp>
      <p:sp>
        <p:nvSpPr>
          <p:cNvPr id="6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DF2FA-0A80-49CF-83C1-68CFEF3FA493}" type="slidenum">
              <a:rPr lang="el-GR"/>
              <a:pPr/>
              <a:t>1</a:t>
            </a:fld>
            <a:endParaRPr lang="el-GR"/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971550" y="404813"/>
            <a:ext cx="72009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l-GR" sz="4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Θερμοκρασία και Θερμότητα</a:t>
            </a:r>
          </a:p>
        </p:txBody>
      </p:sp>
      <p:pic>
        <p:nvPicPr>
          <p:cNvPr id="4108" name="Picture 12" descr="Thermometer_rises"/>
          <p:cNvPicPr>
            <a:picLocks noGrp="1" noChangeAspect="1" noChangeArrowheads="1" noCrop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619250" y="1700213"/>
            <a:ext cx="787400" cy="3889375"/>
          </a:xfrm>
          <a:noFill/>
          <a:ln/>
        </p:spPr>
      </p:pic>
      <p:pic>
        <p:nvPicPr>
          <p:cNvPr id="4119" name="Picture 23" descr="Translational_motion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3995738" y="2133600"/>
            <a:ext cx="3529012" cy="3094038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Μερκ. Παναγιωτόπουλος - Φυσικός   www.merkopanas.blogspot.gr</a:t>
            </a:r>
          </a:p>
        </p:txBody>
      </p:sp>
      <p:sp>
        <p:nvSpPr>
          <p:cNvPr id="19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C771B-DEEF-41D8-B334-6994B6F755C2}" type="slidenum">
              <a:rPr lang="el-GR"/>
              <a:pPr/>
              <a:t>10</a:t>
            </a:fld>
            <a:endParaRPr lang="el-GR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7772400" cy="1143000"/>
          </a:xfrm>
        </p:spPr>
        <p:txBody>
          <a:bodyPr/>
          <a:lstStyle/>
          <a:p>
            <a:r>
              <a:rPr lang="el-GR" sz="4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1ος Θερμοδυναμικός νόμος</a:t>
            </a:r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960438" y="2617788"/>
            <a:ext cx="3403600" cy="3667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/>
          </a:p>
        </p:txBody>
      </p:sp>
      <p:grpSp>
        <p:nvGrpSpPr>
          <p:cNvPr id="52242" name="Group 18"/>
          <p:cNvGrpSpPr>
            <a:grpSpLocks/>
          </p:cNvGrpSpPr>
          <p:nvPr/>
        </p:nvGrpSpPr>
        <p:grpSpPr bwMode="auto">
          <a:xfrm>
            <a:off x="2195513" y="4292600"/>
            <a:ext cx="4897437" cy="1333500"/>
            <a:chOff x="1338" y="2795"/>
            <a:chExt cx="3085" cy="840"/>
          </a:xfrm>
        </p:grpSpPr>
        <p:sp>
          <p:nvSpPr>
            <p:cNvPr id="52236" name="Text Box 12"/>
            <p:cNvSpPr txBox="1">
              <a:spLocks noChangeArrowheads="1"/>
            </p:cNvSpPr>
            <p:nvPr/>
          </p:nvSpPr>
          <p:spPr bwMode="auto">
            <a:xfrm>
              <a:off x="1338" y="2795"/>
              <a:ext cx="907" cy="212"/>
            </a:xfrm>
            <a:prstGeom prst="rect">
              <a:avLst/>
            </a:prstGeom>
            <a:solidFill>
              <a:srgbClr val="66FFFF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sz="16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κατάσταση 1</a:t>
              </a:r>
            </a:p>
          </p:txBody>
        </p:sp>
        <p:sp>
          <p:nvSpPr>
            <p:cNvPr id="52237" name="Text Box 13"/>
            <p:cNvSpPr txBox="1">
              <a:spLocks noChangeArrowheads="1"/>
            </p:cNvSpPr>
            <p:nvPr/>
          </p:nvSpPr>
          <p:spPr bwMode="auto">
            <a:xfrm>
              <a:off x="3515" y="2795"/>
              <a:ext cx="908" cy="212"/>
            </a:xfrm>
            <a:prstGeom prst="rect">
              <a:avLst/>
            </a:prstGeom>
            <a:solidFill>
              <a:srgbClr val="66FFFF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sz="16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κατάσταση 2</a:t>
              </a:r>
            </a:p>
          </p:txBody>
        </p:sp>
        <p:sp>
          <p:nvSpPr>
            <p:cNvPr id="52238" name="Text Box 14"/>
            <p:cNvSpPr txBox="1">
              <a:spLocks noChangeArrowheads="1"/>
            </p:cNvSpPr>
            <p:nvPr/>
          </p:nvSpPr>
          <p:spPr bwMode="auto">
            <a:xfrm>
              <a:off x="2200" y="3385"/>
              <a:ext cx="1179" cy="250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sz="2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Δ</a:t>
              </a:r>
              <a:r>
                <a:rPr lang="en-US" sz="20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U</a:t>
              </a:r>
              <a:r>
                <a:rPr lang="en-US" sz="2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 = </a:t>
              </a:r>
              <a:r>
                <a:rPr lang="en-US" sz="20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Q</a:t>
              </a:r>
              <a:r>
                <a:rPr lang="en-US" sz="2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 - </a:t>
              </a:r>
              <a:r>
                <a:rPr lang="en-US" sz="20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W</a:t>
              </a:r>
              <a:endParaRPr lang="el-GR" sz="20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52239" name="Line 15"/>
            <p:cNvSpPr>
              <a:spLocks noChangeShapeType="1"/>
            </p:cNvSpPr>
            <p:nvPr/>
          </p:nvSpPr>
          <p:spPr bwMode="auto">
            <a:xfrm>
              <a:off x="1837" y="3022"/>
              <a:ext cx="952" cy="3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52241" name="Line 17"/>
            <p:cNvSpPr>
              <a:spLocks noChangeShapeType="1"/>
            </p:cNvSpPr>
            <p:nvPr/>
          </p:nvSpPr>
          <p:spPr bwMode="auto">
            <a:xfrm flipH="1">
              <a:off x="2880" y="3022"/>
              <a:ext cx="1089" cy="3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52244" name="Freeform 20"/>
          <p:cNvSpPr>
            <a:spLocks/>
          </p:cNvSpPr>
          <p:nvPr/>
        </p:nvSpPr>
        <p:spPr bwMode="auto">
          <a:xfrm>
            <a:off x="3276600" y="1700213"/>
            <a:ext cx="2879725" cy="2303462"/>
          </a:xfrm>
          <a:custGeom>
            <a:avLst/>
            <a:gdLst/>
            <a:ahLst/>
            <a:cxnLst>
              <a:cxn ang="0">
                <a:pos x="904" y="56"/>
              </a:cxn>
              <a:cxn ang="0">
                <a:pos x="584" y="80"/>
              </a:cxn>
              <a:cxn ang="0">
                <a:pos x="496" y="112"/>
              </a:cxn>
              <a:cxn ang="0">
                <a:pos x="448" y="128"/>
              </a:cxn>
              <a:cxn ang="0">
                <a:pos x="424" y="136"/>
              </a:cxn>
              <a:cxn ang="0">
                <a:pos x="376" y="176"/>
              </a:cxn>
              <a:cxn ang="0">
                <a:pos x="272" y="216"/>
              </a:cxn>
              <a:cxn ang="0">
                <a:pos x="200" y="272"/>
              </a:cxn>
              <a:cxn ang="0">
                <a:pos x="176" y="296"/>
              </a:cxn>
              <a:cxn ang="0">
                <a:pos x="152" y="312"/>
              </a:cxn>
              <a:cxn ang="0">
                <a:pos x="80" y="440"/>
              </a:cxn>
              <a:cxn ang="0">
                <a:pos x="40" y="512"/>
              </a:cxn>
              <a:cxn ang="0">
                <a:pos x="104" y="616"/>
              </a:cxn>
              <a:cxn ang="0">
                <a:pos x="128" y="736"/>
              </a:cxn>
              <a:cxn ang="0">
                <a:pos x="32" y="1016"/>
              </a:cxn>
              <a:cxn ang="0">
                <a:pos x="16" y="1040"/>
              </a:cxn>
              <a:cxn ang="0">
                <a:pos x="0" y="1088"/>
              </a:cxn>
              <a:cxn ang="0">
                <a:pos x="32" y="1192"/>
              </a:cxn>
              <a:cxn ang="0">
                <a:pos x="104" y="1224"/>
              </a:cxn>
              <a:cxn ang="0">
                <a:pos x="336" y="1296"/>
              </a:cxn>
              <a:cxn ang="0">
                <a:pos x="608" y="1360"/>
              </a:cxn>
              <a:cxn ang="0">
                <a:pos x="872" y="1424"/>
              </a:cxn>
              <a:cxn ang="0">
                <a:pos x="992" y="1416"/>
              </a:cxn>
              <a:cxn ang="0">
                <a:pos x="1016" y="1400"/>
              </a:cxn>
              <a:cxn ang="0">
                <a:pos x="1072" y="1384"/>
              </a:cxn>
              <a:cxn ang="0">
                <a:pos x="1232" y="1320"/>
              </a:cxn>
              <a:cxn ang="0">
                <a:pos x="1576" y="1400"/>
              </a:cxn>
              <a:cxn ang="0">
                <a:pos x="1736" y="1392"/>
              </a:cxn>
              <a:cxn ang="0">
                <a:pos x="1752" y="1344"/>
              </a:cxn>
              <a:cxn ang="0">
                <a:pos x="1768" y="1312"/>
              </a:cxn>
              <a:cxn ang="0">
                <a:pos x="1800" y="1112"/>
              </a:cxn>
              <a:cxn ang="0">
                <a:pos x="1704" y="768"/>
              </a:cxn>
              <a:cxn ang="0">
                <a:pos x="1648" y="704"/>
              </a:cxn>
              <a:cxn ang="0">
                <a:pos x="1560" y="600"/>
              </a:cxn>
              <a:cxn ang="0">
                <a:pos x="1488" y="520"/>
              </a:cxn>
              <a:cxn ang="0">
                <a:pos x="1504" y="328"/>
              </a:cxn>
              <a:cxn ang="0">
                <a:pos x="1424" y="120"/>
              </a:cxn>
              <a:cxn ang="0">
                <a:pos x="1312" y="24"/>
              </a:cxn>
              <a:cxn ang="0">
                <a:pos x="1264" y="8"/>
              </a:cxn>
              <a:cxn ang="0">
                <a:pos x="1240" y="0"/>
              </a:cxn>
              <a:cxn ang="0">
                <a:pos x="1112" y="8"/>
              </a:cxn>
              <a:cxn ang="0">
                <a:pos x="1064" y="24"/>
              </a:cxn>
              <a:cxn ang="0">
                <a:pos x="1032" y="40"/>
              </a:cxn>
              <a:cxn ang="0">
                <a:pos x="912" y="48"/>
              </a:cxn>
              <a:cxn ang="0">
                <a:pos x="904" y="56"/>
              </a:cxn>
            </a:cxnLst>
            <a:rect l="0" t="0" r="r" b="b"/>
            <a:pathLst>
              <a:path w="1802" h="1424">
                <a:moveTo>
                  <a:pt x="904" y="56"/>
                </a:moveTo>
                <a:cubicBezTo>
                  <a:pt x="734" y="62"/>
                  <a:pt x="707" y="59"/>
                  <a:pt x="584" y="80"/>
                </a:cubicBezTo>
                <a:cubicBezTo>
                  <a:pt x="545" y="87"/>
                  <a:pt x="530" y="97"/>
                  <a:pt x="496" y="112"/>
                </a:cubicBezTo>
                <a:cubicBezTo>
                  <a:pt x="481" y="119"/>
                  <a:pt x="464" y="123"/>
                  <a:pt x="448" y="128"/>
                </a:cubicBezTo>
                <a:cubicBezTo>
                  <a:pt x="440" y="131"/>
                  <a:pt x="424" y="136"/>
                  <a:pt x="424" y="136"/>
                </a:cubicBezTo>
                <a:cubicBezTo>
                  <a:pt x="410" y="150"/>
                  <a:pt x="395" y="168"/>
                  <a:pt x="376" y="176"/>
                </a:cubicBezTo>
                <a:cubicBezTo>
                  <a:pt x="340" y="191"/>
                  <a:pt x="305" y="194"/>
                  <a:pt x="272" y="216"/>
                </a:cubicBezTo>
                <a:cubicBezTo>
                  <a:pt x="250" y="249"/>
                  <a:pt x="231" y="250"/>
                  <a:pt x="200" y="272"/>
                </a:cubicBezTo>
                <a:cubicBezTo>
                  <a:pt x="191" y="279"/>
                  <a:pt x="185" y="289"/>
                  <a:pt x="176" y="296"/>
                </a:cubicBezTo>
                <a:cubicBezTo>
                  <a:pt x="169" y="302"/>
                  <a:pt x="160" y="307"/>
                  <a:pt x="152" y="312"/>
                </a:cubicBezTo>
                <a:cubicBezTo>
                  <a:pt x="136" y="359"/>
                  <a:pt x="100" y="394"/>
                  <a:pt x="80" y="440"/>
                </a:cubicBezTo>
                <a:cubicBezTo>
                  <a:pt x="69" y="465"/>
                  <a:pt x="40" y="512"/>
                  <a:pt x="40" y="512"/>
                </a:cubicBezTo>
                <a:cubicBezTo>
                  <a:pt x="49" y="559"/>
                  <a:pt x="65" y="590"/>
                  <a:pt x="104" y="616"/>
                </a:cubicBezTo>
                <a:cubicBezTo>
                  <a:pt x="117" y="655"/>
                  <a:pt x="118" y="696"/>
                  <a:pt x="128" y="736"/>
                </a:cubicBezTo>
                <a:cubicBezTo>
                  <a:pt x="121" y="873"/>
                  <a:pt x="143" y="942"/>
                  <a:pt x="32" y="1016"/>
                </a:cubicBezTo>
                <a:cubicBezTo>
                  <a:pt x="27" y="1024"/>
                  <a:pt x="20" y="1031"/>
                  <a:pt x="16" y="1040"/>
                </a:cubicBezTo>
                <a:cubicBezTo>
                  <a:pt x="9" y="1055"/>
                  <a:pt x="0" y="1088"/>
                  <a:pt x="0" y="1088"/>
                </a:cubicBezTo>
                <a:cubicBezTo>
                  <a:pt x="5" y="1116"/>
                  <a:pt x="9" y="1169"/>
                  <a:pt x="32" y="1192"/>
                </a:cubicBezTo>
                <a:cubicBezTo>
                  <a:pt x="67" y="1227"/>
                  <a:pt x="67" y="1209"/>
                  <a:pt x="104" y="1224"/>
                </a:cubicBezTo>
                <a:cubicBezTo>
                  <a:pt x="182" y="1257"/>
                  <a:pt x="252" y="1279"/>
                  <a:pt x="336" y="1296"/>
                </a:cubicBezTo>
                <a:cubicBezTo>
                  <a:pt x="428" y="1335"/>
                  <a:pt x="506" y="1348"/>
                  <a:pt x="608" y="1360"/>
                </a:cubicBezTo>
                <a:cubicBezTo>
                  <a:pt x="694" y="1389"/>
                  <a:pt x="782" y="1413"/>
                  <a:pt x="872" y="1424"/>
                </a:cubicBezTo>
                <a:cubicBezTo>
                  <a:pt x="912" y="1421"/>
                  <a:pt x="952" y="1423"/>
                  <a:pt x="992" y="1416"/>
                </a:cubicBezTo>
                <a:cubicBezTo>
                  <a:pt x="1001" y="1414"/>
                  <a:pt x="1007" y="1404"/>
                  <a:pt x="1016" y="1400"/>
                </a:cubicBezTo>
                <a:cubicBezTo>
                  <a:pt x="1034" y="1392"/>
                  <a:pt x="1054" y="1392"/>
                  <a:pt x="1072" y="1384"/>
                </a:cubicBezTo>
                <a:cubicBezTo>
                  <a:pt x="1127" y="1360"/>
                  <a:pt x="1173" y="1332"/>
                  <a:pt x="1232" y="1320"/>
                </a:cubicBezTo>
                <a:cubicBezTo>
                  <a:pt x="1342" y="1357"/>
                  <a:pt x="1462" y="1379"/>
                  <a:pt x="1576" y="1400"/>
                </a:cubicBezTo>
                <a:cubicBezTo>
                  <a:pt x="1629" y="1397"/>
                  <a:pt x="1685" y="1408"/>
                  <a:pt x="1736" y="1392"/>
                </a:cubicBezTo>
                <a:cubicBezTo>
                  <a:pt x="1752" y="1387"/>
                  <a:pt x="1747" y="1360"/>
                  <a:pt x="1752" y="1344"/>
                </a:cubicBezTo>
                <a:cubicBezTo>
                  <a:pt x="1756" y="1333"/>
                  <a:pt x="1763" y="1323"/>
                  <a:pt x="1768" y="1312"/>
                </a:cubicBezTo>
                <a:cubicBezTo>
                  <a:pt x="1782" y="1243"/>
                  <a:pt x="1791" y="1185"/>
                  <a:pt x="1800" y="1112"/>
                </a:cubicBezTo>
                <a:cubicBezTo>
                  <a:pt x="1791" y="935"/>
                  <a:pt x="1802" y="894"/>
                  <a:pt x="1704" y="768"/>
                </a:cubicBezTo>
                <a:cubicBezTo>
                  <a:pt x="1654" y="703"/>
                  <a:pt x="1694" y="735"/>
                  <a:pt x="1648" y="704"/>
                </a:cubicBezTo>
                <a:cubicBezTo>
                  <a:pt x="1623" y="666"/>
                  <a:pt x="1589" y="635"/>
                  <a:pt x="1560" y="600"/>
                </a:cubicBezTo>
                <a:cubicBezTo>
                  <a:pt x="1495" y="521"/>
                  <a:pt x="1538" y="553"/>
                  <a:pt x="1488" y="520"/>
                </a:cubicBezTo>
                <a:cubicBezTo>
                  <a:pt x="1466" y="455"/>
                  <a:pt x="1491" y="391"/>
                  <a:pt x="1504" y="328"/>
                </a:cubicBezTo>
                <a:cubicBezTo>
                  <a:pt x="1499" y="259"/>
                  <a:pt x="1509" y="148"/>
                  <a:pt x="1424" y="120"/>
                </a:cubicBezTo>
                <a:cubicBezTo>
                  <a:pt x="1400" y="71"/>
                  <a:pt x="1362" y="44"/>
                  <a:pt x="1312" y="24"/>
                </a:cubicBezTo>
                <a:cubicBezTo>
                  <a:pt x="1296" y="18"/>
                  <a:pt x="1280" y="13"/>
                  <a:pt x="1264" y="8"/>
                </a:cubicBezTo>
                <a:cubicBezTo>
                  <a:pt x="1256" y="5"/>
                  <a:pt x="1240" y="0"/>
                  <a:pt x="1240" y="0"/>
                </a:cubicBezTo>
                <a:cubicBezTo>
                  <a:pt x="1197" y="3"/>
                  <a:pt x="1154" y="2"/>
                  <a:pt x="1112" y="8"/>
                </a:cubicBezTo>
                <a:cubicBezTo>
                  <a:pt x="1095" y="10"/>
                  <a:pt x="1079" y="16"/>
                  <a:pt x="1064" y="24"/>
                </a:cubicBezTo>
                <a:cubicBezTo>
                  <a:pt x="1053" y="29"/>
                  <a:pt x="1044" y="38"/>
                  <a:pt x="1032" y="40"/>
                </a:cubicBezTo>
                <a:cubicBezTo>
                  <a:pt x="992" y="46"/>
                  <a:pt x="952" y="45"/>
                  <a:pt x="912" y="48"/>
                </a:cubicBezTo>
                <a:cubicBezTo>
                  <a:pt x="883" y="67"/>
                  <a:pt x="879" y="68"/>
                  <a:pt x="904" y="56"/>
                </a:cubicBezTo>
                <a:close/>
              </a:path>
            </a:pathLst>
          </a:custGeom>
          <a:noFill/>
          <a:ln w="28575" cap="flat" cmpd="sng">
            <a:solidFill>
              <a:srgbClr val="993300"/>
            </a:solidFill>
            <a:prstDash val="solid"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l-GR"/>
          </a:p>
        </p:txBody>
      </p:sp>
      <p:sp>
        <p:nvSpPr>
          <p:cNvPr id="52245" name="Text Box 21"/>
          <p:cNvSpPr txBox="1">
            <a:spLocks noChangeArrowheads="1"/>
          </p:cNvSpPr>
          <p:nvPr/>
        </p:nvSpPr>
        <p:spPr bwMode="auto">
          <a:xfrm>
            <a:off x="4140200" y="2420938"/>
            <a:ext cx="1365250" cy="82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el-GR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Σύστημα</a:t>
            </a:r>
            <a:endParaRPr lang="en-US" sz="24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algn="ctr" eaLnBrk="1" hangingPunct="1"/>
            <a:r>
              <a:rPr lang="el-GR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</a:t>
            </a:r>
            <a:r>
              <a:rPr lang="en-US" sz="24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U</a:t>
            </a:r>
            <a:endParaRPr lang="el-GR" sz="2400" b="1" i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grpSp>
        <p:nvGrpSpPr>
          <p:cNvPr id="52262" name="Group 38"/>
          <p:cNvGrpSpPr>
            <a:grpSpLocks/>
          </p:cNvGrpSpPr>
          <p:nvPr/>
        </p:nvGrpSpPr>
        <p:grpSpPr bwMode="auto">
          <a:xfrm>
            <a:off x="1331913" y="2276475"/>
            <a:ext cx="1755775" cy="863600"/>
            <a:chOff x="340" y="1344"/>
            <a:chExt cx="1106" cy="544"/>
          </a:xfrm>
        </p:grpSpPr>
        <p:sp>
          <p:nvSpPr>
            <p:cNvPr id="52246" name="AutoShape 22"/>
            <p:cNvSpPr>
              <a:spLocks noChangeArrowheads="1"/>
            </p:cNvSpPr>
            <p:nvPr/>
          </p:nvSpPr>
          <p:spPr bwMode="auto">
            <a:xfrm>
              <a:off x="612" y="1616"/>
              <a:ext cx="635" cy="272"/>
            </a:xfrm>
            <a:prstGeom prst="leftRightArrow">
              <a:avLst>
                <a:gd name="adj1" fmla="val 50000"/>
                <a:gd name="adj2" fmla="val 46691"/>
              </a:avLst>
            </a:prstGeom>
            <a:solidFill>
              <a:srgbClr val="FF6600"/>
            </a:solidFill>
            <a:ln w="25400" algn="ctr">
              <a:solidFill>
                <a:srgbClr val="CC3300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l-GR"/>
            </a:p>
          </p:txBody>
        </p:sp>
        <p:sp>
          <p:nvSpPr>
            <p:cNvPr id="52247" name="Text Box 23"/>
            <p:cNvSpPr txBox="1">
              <a:spLocks noChangeArrowheads="1"/>
            </p:cNvSpPr>
            <p:nvPr/>
          </p:nvSpPr>
          <p:spPr bwMode="auto">
            <a:xfrm>
              <a:off x="340" y="1344"/>
              <a:ext cx="1106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l-GR" sz="2000" b="1">
                  <a:solidFill>
                    <a:srgbClr val="CC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Θερμότητα </a:t>
              </a:r>
              <a:r>
                <a:rPr lang="en-US" sz="2000" b="1" i="1">
                  <a:solidFill>
                    <a:srgbClr val="CC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Q</a:t>
              </a:r>
              <a:endParaRPr lang="el-GR" sz="2000" b="1" i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endParaRPr>
            </a:p>
          </p:txBody>
        </p:sp>
      </p:grpSp>
      <p:grpSp>
        <p:nvGrpSpPr>
          <p:cNvPr id="52263" name="Group 39"/>
          <p:cNvGrpSpPr>
            <a:grpSpLocks/>
          </p:cNvGrpSpPr>
          <p:nvPr/>
        </p:nvGrpSpPr>
        <p:grpSpPr bwMode="auto">
          <a:xfrm>
            <a:off x="6227763" y="2276475"/>
            <a:ext cx="1223962" cy="863600"/>
            <a:chOff x="3198" y="1434"/>
            <a:chExt cx="771" cy="544"/>
          </a:xfrm>
        </p:grpSpPr>
        <p:sp>
          <p:nvSpPr>
            <p:cNvPr id="52248" name="Text Box 24"/>
            <p:cNvSpPr txBox="1">
              <a:spLocks noChangeArrowheads="1"/>
            </p:cNvSpPr>
            <p:nvPr/>
          </p:nvSpPr>
          <p:spPr bwMode="auto">
            <a:xfrm>
              <a:off x="3198" y="1434"/>
              <a:ext cx="771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/>
              <a:r>
                <a:rPr lang="el-GR" sz="20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Έργο </a:t>
              </a:r>
              <a:r>
                <a:rPr lang="en-US" sz="2000" b="1" i="1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W</a:t>
              </a:r>
              <a:endParaRPr lang="el-GR" sz="20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52249" name="AutoShape 25"/>
            <p:cNvSpPr>
              <a:spLocks noChangeArrowheads="1"/>
            </p:cNvSpPr>
            <p:nvPr/>
          </p:nvSpPr>
          <p:spPr bwMode="auto">
            <a:xfrm>
              <a:off x="3288" y="1706"/>
              <a:ext cx="635" cy="272"/>
            </a:xfrm>
            <a:prstGeom prst="leftRightArrow">
              <a:avLst>
                <a:gd name="adj1" fmla="val 50000"/>
                <a:gd name="adj2" fmla="val 46691"/>
              </a:avLst>
            </a:prstGeom>
            <a:solidFill>
              <a:schemeClr val="accent2"/>
            </a:solidFill>
            <a:ln w="25400" algn="ctr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l-G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2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2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2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2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52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2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2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52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2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2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52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2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8" grpId="0"/>
      <p:bldP spid="5224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Μερκ. Παναγιωτόπουλος - Φυσικός   www.merkopanas.blogspot.gr</a:t>
            </a:r>
          </a:p>
        </p:txBody>
      </p:sp>
      <p:sp>
        <p:nvSpPr>
          <p:cNvPr id="6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03E5B-4396-466C-B2DA-29C8384F322D}" type="slidenum">
              <a:rPr lang="el-GR"/>
              <a:pPr/>
              <a:t>11</a:t>
            </a:fld>
            <a:endParaRPr lang="el-GR"/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468313" y="404813"/>
            <a:ext cx="8135937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pPr algn="just"/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Όταν σε ένα σύστημα </a:t>
            </a:r>
            <a:r>
              <a:rPr lang="el-G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προσφέρεται θερμότητα </a:t>
            </a:r>
            <a:r>
              <a:rPr lang="el-GR" sz="28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Q</a:t>
            </a: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, ένα μέρος αυτής παραμένει στο σύστημα και </a:t>
            </a:r>
            <a:r>
              <a:rPr lang="el-G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αυξάνει την εσωτερική του ενέργεια</a:t>
            </a: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l-G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κατά Δ</a:t>
            </a:r>
            <a:r>
              <a:rPr lang="el-GR" sz="28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U</a:t>
            </a: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και </a:t>
            </a:r>
            <a:r>
              <a:rPr lang="el-G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το υπόλοιπο αποδίδεται στο περιβάλλον</a:t>
            </a: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μέσω μηχανικού έργου </a:t>
            </a:r>
            <a:r>
              <a:rPr lang="en-US" sz="28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</a:t>
            </a:r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που παράγεται από το σύστημα.</a:t>
            </a:r>
            <a:r>
              <a:rPr lang="el-GR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endParaRPr lang="el-GR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2195513" y="3644900"/>
            <a:ext cx="4392612" cy="711200"/>
          </a:xfrm>
          <a:prstGeom prst="rect">
            <a:avLst/>
          </a:prstGeom>
          <a:solidFill>
            <a:srgbClr val="CCECFF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ECFF"/>
            </a:extrusionClr>
          </a:sp3d>
        </p:spPr>
        <p:txBody>
          <a:bodyPr>
            <a:spAutoFit/>
            <a:flatTx/>
          </a:bodyPr>
          <a:lstStyle/>
          <a:p>
            <a:pPr algn="ctr">
              <a:spcBef>
                <a:spcPct val="50000"/>
              </a:spcBef>
            </a:pPr>
            <a:r>
              <a:rPr lang="en-US" sz="40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Q</a:t>
            </a: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= </a:t>
            </a:r>
            <a:r>
              <a:rPr lang="el-GR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</a:t>
            </a:r>
            <a:r>
              <a:rPr lang="en-US" sz="40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U</a:t>
            </a: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+ </a:t>
            </a:r>
            <a:r>
              <a:rPr lang="en-US" sz="40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</a:t>
            </a:r>
            <a:endParaRPr lang="el-GR" sz="4000" b="1" i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684213" y="4724400"/>
            <a:ext cx="76327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Ο 1ος θερμοδυναμικός νόμος αποτελεί εφαρμογή της αρχής διατήρησης της ενέργειας στη θερμοδυναμική.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55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5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1" grpId="0"/>
      <p:bldP spid="55302" grpId="0" animBg="1"/>
      <p:bldP spid="5530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Μερκ. Παναγιωτόπουλος - Φυσικός   www.merkopanas.blogspot.gr</a:t>
            </a:r>
          </a:p>
        </p:txBody>
      </p:sp>
      <p:sp>
        <p:nvSpPr>
          <p:cNvPr id="19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23652-B691-4311-B331-897CF04C463D}" type="slidenum">
              <a:rPr lang="el-GR"/>
              <a:pPr/>
              <a:t>12</a:t>
            </a:fld>
            <a:endParaRPr lang="el-GR"/>
          </a:p>
        </p:txBody>
      </p:sp>
      <p:grpSp>
        <p:nvGrpSpPr>
          <p:cNvPr id="59403" name="Group 11"/>
          <p:cNvGrpSpPr>
            <a:grpSpLocks/>
          </p:cNvGrpSpPr>
          <p:nvPr/>
        </p:nvGrpSpPr>
        <p:grpSpPr bwMode="auto">
          <a:xfrm>
            <a:off x="323850" y="1916113"/>
            <a:ext cx="8640763" cy="2095500"/>
            <a:chOff x="204" y="1207"/>
            <a:chExt cx="5443" cy="1320"/>
          </a:xfrm>
        </p:grpSpPr>
        <p:graphicFrame>
          <p:nvGraphicFramePr>
            <p:cNvPr id="59397" name="Object 5"/>
            <p:cNvGraphicFramePr>
              <a:graphicFrameLocks noChangeAspect="1"/>
            </p:cNvGraphicFramePr>
            <p:nvPr/>
          </p:nvGraphicFramePr>
          <p:xfrm>
            <a:off x="204" y="1207"/>
            <a:ext cx="5420" cy="1254"/>
          </p:xfrm>
          <a:graphic>
            <a:graphicData uri="http://schemas.openxmlformats.org/presentationml/2006/ole">
              <p:oleObj spid="_x0000_s59397" r:id="rId3" imgW="5210175" imgH="1200150" progId="">
                <p:embed/>
              </p:oleObj>
            </a:graphicData>
          </a:graphic>
        </p:graphicFrame>
        <p:sp>
          <p:nvSpPr>
            <p:cNvPr id="59400" name="Text Box 8"/>
            <p:cNvSpPr txBox="1">
              <a:spLocks noChangeArrowheads="1"/>
            </p:cNvSpPr>
            <p:nvPr/>
          </p:nvSpPr>
          <p:spPr bwMode="auto">
            <a:xfrm>
              <a:off x="2245" y="1298"/>
              <a:ext cx="3402" cy="49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l-GR"/>
            </a:p>
            <a:p>
              <a:pPr>
                <a:spcBef>
                  <a:spcPct val="50000"/>
                </a:spcBef>
              </a:pPr>
              <a:endParaRPr lang="el-GR"/>
            </a:p>
          </p:txBody>
        </p:sp>
        <p:sp>
          <p:nvSpPr>
            <p:cNvPr id="59401" name="Text Box 9"/>
            <p:cNvSpPr txBox="1">
              <a:spLocks noChangeArrowheads="1"/>
            </p:cNvSpPr>
            <p:nvPr/>
          </p:nvSpPr>
          <p:spPr bwMode="auto">
            <a:xfrm>
              <a:off x="2699" y="2024"/>
              <a:ext cx="907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l-GR"/>
            </a:p>
          </p:txBody>
        </p:sp>
        <p:sp>
          <p:nvSpPr>
            <p:cNvPr id="59402" name="Text Box 10"/>
            <p:cNvSpPr txBox="1">
              <a:spLocks noChangeArrowheads="1"/>
            </p:cNvSpPr>
            <p:nvPr/>
          </p:nvSpPr>
          <p:spPr bwMode="auto">
            <a:xfrm>
              <a:off x="340" y="2296"/>
              <a:ext cx="816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l-GR"/>
            </a:p>
          </p:txBody>
        </p:sp>
      </p:grpSp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1331913" y="260350"/>
            <a:ext cx="662463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32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Μηχανικό ισοδύναμο 1ου θερμοδυναμικού νόμου.</a:t>
            </a:r>
          </a:p>
        </p:txBody>
      </p:sp>
      <p:sp>
        <p:nvSpPr>
          <p:cNvPr id="59398" name="Rectangle 6"/>
          <p:cNvSpPr>
            <a:spLocks noChangeArrowheads="1"/>
          </p:cNvSpPr>
          <p:nvPr/>
        </p:nvSpPr>
        <p:spPr bwMode="auto">
          <a:xfrm>
            <a:off x="0" y="2909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3708400" y="1989138"/>
            <a:ext cx="5184775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/>
          </a:p>
          <a:p>
            <a:pPr>
              <a:spcBef>
                <a:spcPct val="50000"/>
              </a:spcBef>
            </a:pPr>
            <a:endParaRPr lang="el-GR"/>
          </a:p>
        </p:txBody>
      </p:sp>
      <p:sp>
        <p:nvSpPr>
          <p:cNvPr id="59404" name="Text Box 12"/>
          <p:cNvSpPr txBox="1">
            <a:spLocks noChangeArrowheads="1"/>
          </p:cNvSpPr>
          <p:nvPr/>
        </p:nvSpPr>
        <p:spPr bwMode="auto">
          <a:xfrm>
            <a:off x="179388" y="3716338"/>
            <a:ext cx="1511300" cy="396875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τροφοδοσία</a:t>
            </a:r>
          </a:p>
        </p:txBody>
      </p:sp>
      <p:sp>
        <p:nvSpPr>
          <p:cNvPr id="59405" name="Text Box 13"/>
          <p:cNvSpPr txBox="1">
            <a:spLocks noChangeArrowheads="1"/>
          </p:cNvSpPr>
          <p:nvPr/>
        </p:nvSpPr>
        <p:spPr bwMode="auto">
          <a:xfrm>
            <a:off x="4140200" y="3068638"/>
            <a:ext cx="18716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προς το δίκτυο</a:t>
            </a:r>
          </a:p>
        </p:txBody>
      </p:sp>
      <p:sp>
        <p:nvSpPr>
          <p:cNvPr id="59406" name="Text Box 14"/>
          <p:cNvSpPr txBox="1">
            <a:spLocks noChangeArrowheads="1"/>
          </p:cNvSpPr>
          <p:nvPr/>
        </p:nvSpPr>
        <p:spPr bwMode="auto">
          <a:xfrm>
            <a:off x="1042988" y="2060575"/>
            <a:ext cx="18002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000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μένει εσωτερικά</a:t>
            </a:r>
          </a:p>
        </p:txBody>
      </p:sp>
      <p:sp>
        <p:nvSpPr>
          <p:cNvPr id="59407" name="Text Box 15"/>
          <p:cNvSpPr txBox="1">
            <a:spLocks noChangeArrowheads="1"/>
          </p:cNvSpPr>
          <p:nvPr/>
        </p:nvSpPr>
        <p:spPr bwMode="auto">
          <a:xfrm>
            <a:off x="971550" y="4292600"/>
            <a:ext cx="1800225" cy="1196975"/>
          </a:xfrm>
          <a:prstGeom prst="rect">
            <a:avLst/>
          </a:prstGeom>
          <a:solidFill>
            <a:srgbClr val="CCEC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νερό που μπαίνει στη δεξαμενή</a:t>
            </a:r>
          </a:p>
        </p:txBody>
      </p:sp>
      <p:sp>
        <p:nvSpPr>
          <p:cNvPr id="59408" name="Text Box 16"/>
          <p:cNvSpPr txBox="1">
            <a:spLocks noChangeArrowheads="1"/>
          </p:cNvSpPr>
          <p:nvPr/>
        </p:nvSpPr>
        <p:spPr bwMode="auto">
          <a:xfrm>
            <a:off x="2771775" y="4581525"/>
            <a:ext cx="6477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32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=</a:t>
            </a:r>
          </a:p>
        </p:txBody>
      </p:sp>
      <p:sp>
        <p:nvSpPr>
          <p:cNvPr id="59409" name="Text Box 17"/>
          <p:cNvSpPr txBox="1">
            <a:spLocks noChangeArrowheads="1"/>
          </p:cNvSpPr>
          <p:nvPr/>
        </p:nvSpPr>
        <p:spPr bwMode="auto">
          <a:xfrm>
            <a:off x="3419475" y="4292600"/>
            <a:ext cx="2447925" cy="1196975"/>
          </a:xfrm>
          <a:prstGeom prst="rect">
            <a:avLst/>
          </a:prstGeom>
          <a:solidFill>
            <a:srgbClr val="CCECFF"/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μεταβολή στην ποσότητα νερού της δεξαμενής</a:t>
            </a:r>
          </a:p>
        </p:txBody>
      </p:sp>
      <p:sp>
        <p:nvSpPr>
          <p:cNvPr id="59410" name="Text Box 18"/>
          <p:cNvSpPr txBox="1">
            <a:spLocks noChangeArrowheads="1"/>
          </p:cNvSpPr>
          <p:nvPr/>
        </p:nvSpPr>
        <p:spPr bwMode="auto">
          <a:xfrm>
            <a:off x="5940425" y="4581525"/>
            <a:ext cx="6477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32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+</a:t>
            </a:r>
          </a:p>
        </p:txBody>
      </p:sp>
      <p:sp>
        <p:nvSpPr>
          <p:cNvPr id="59411" name="Text Box 19"/>
          <p:cNvSpPr txBox="1">
            <a:spLocks noChangeArrowheads="1"/>
          </p:cNvSpPr>
          <p:nvPr/>
        </p:nvSpPr>
        <p:spPr bwMode="auto">
          <a:xfrm>
            <a:off x="6588125" y="4292600"/>
            <a:ext cx="2087563" cy="1196975"/>
          </a:xfrm>
          <a:prstGeom prst="rect">
            <a:avLst/>
          </a:prstGeom>
          <a:solidFill>
            <a:srgbClr val="CCECFF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νερό που έφυγε προς το δίκτυο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9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9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9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9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9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9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59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59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59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6" grpId="0"/>
      <p:bldP spid="59404" grpId="0" animBg="1"/>
      <p:bldP spid="59405" grpId="0"/>
      <p:bldP spid="59406" grpId="0"/>
      <p:bldP spid="59407" grpId="0" animBg="1"/>
      <p:bldP spid="59408" grpId="0"/>
      <p:bldP spid="59409" grpId="0" animBg="1"/>
      <p:bldP spid="59410" grpId="0"/>
      <p:bldP spid="594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Μερκ. Παναγιωτόπουλος - Φυσικός   www.merkopanas.blogspot.gr</a:t>
            </a:r>
          </a:p>
        </p:txBody>
      </p:sp>
      <p:sp>
        <p:nvSpPr>
          <p:cNvPr id="16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2A239-513C-4F16-B7B2-1A70ACEDE7BE}" type="slidenum">
              <a:rPr lang="el-GR"/>
              <a:pPr/>
              <a:t>13</a:t>
            </a:fld>
            <a:endParaRPr lang="el-GR"/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395288" y="549275"/>
            <a:ext cx="8569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3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Διερεύνηση του 1ου Θερμοδυναμικού νόμου.</a:t>
            </a:r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827088" y="1489075"/>
            <a:ext cx="1408112" cy="5715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l-GR" sz="28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Q</a:t>
            </a:r>
            <a:r>
              <a:rPr lang="el-G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&gt; 0</a:t>
            </a:r>
            <a:endParaRPr lang="el-GR" sz="280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2195513" y="1484313"/>
            <a:ext cx="6408737" cy="571500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l-GR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Το σύστημα απορροφά θερμότητα</a:t>
            </a:r>
            <a:r>
              <a:rPr lang="el-GR" sz="2800" b="1">
                <a:solidFill>
                  <a:srgbClr val="0000FF"/>
                </a:solidFill>
                <a:latin typeface="Comic Sans MS" pitchFamily="66" charset="0"/>
              </a:rPr>
              <a:t> </a:t>
            </a:r>
            <a:endParaRPr lang="el-GR" sz="2800" b="1">
              <a:latin typeface="Comic Sans MS" pitchFamily="66" charset="0"/>
            </a:endParaRPr>
          </a:p>
        </p:txBody>
      </p:sp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827088" y="2060575"/>
            <a:ext cx="1408112" cy="5715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l-GR" sz="28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Q</a:t>
            </a:r>
            <a:r>
              <a:rPr lang="el-G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&lt; 0</a:t>
            </a:r>
            <a:endParaRPr lang="el-GR" sz="2800" b="1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2195513" y="2060575"/>
            <a:ext cx="6408737" cy="571500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l-GR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Το σύστημα αποβάλλει θερμότητα</a:t>
            </a:r>
            <a:endParaRPr lang="el-GR" sz="2800" b="1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827088" y="3068638"/>
            <a:ext cx="1512887" cy="5715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l-G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</a:t>
            </a:r>
            <a:r>
              <a:rPr lang="el-GR" sz="28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U</a:t>
            </a:r>
            <a:r>
              <a:rPr lang="el-G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&gt; 0</a:t>
            </a:r>
            <a:endParaRPr lang="el-GR" sz="2800" b="1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</p:txBody>
      </p:sp>
      <p:sp>
        <p:nvSpPr>
          <p:cNvPr id="57354" name="Text Box 10"/>
          <p:cNvSpPr txBox="1">
            <a:spLocks noChangeArrowheads="1"/>
          </p:cNvSpPr>
          <p:nvPr/>
        </p:nvSpPr>
        <p:spPr bwMode="auto">
          <a:xfrm>
            <a:off x="2339975" y="3068638"/>
            <a:ext cx="6264275" cy="571500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l-GR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Αύξηση θερμοκρασίας συστήματος</a:t>
            </a:r>
            <a:endParaRPr lang="el-GR" sz="2800" b="1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</p:txBody>
      </p:sp>
      <p:sp>
        <p:nvSpPr>
          <p:cNvPr id="57355" name="Text Box 11"/>
          <p:cNvSpPr txBox="1">
            <a:spLocks noChangeArrowheads="1"/>
          </p:cNvSpPr>
          <p:nvPr/>
        </p:nvSpPr>
        <p:spPr bwMode="auto">
          <a:xfrm>
            <a:off x="827088" y="3644900"/>
            <a:ext cx="1512887" cy="5715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l-G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</a:t>
            </a:r>
            <a:r>
              <a:rPr lang="el-GR" sz="28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U</a:t>
            </a:r>
            <a:r>
              <a:rPr lang="el-G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&lt; 0</a:t>
            </a:r>
            <a:endParaRPr lang="el-GR" sz="280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</p:txBody>
      </p:sp>
      <p:sp>
        <p:nvSpPr>
          <p:cNvPr id="57356" name="Text Box 12"/>
          <p:cNvSpPr txBox="1">
            <a:spLocks noChangeArrowheads="1"/>
          </p:cNvSpPr>
          <p:nvPr/>
        </p:nvSpPr>
        <p:spPr bwMode="auto">
          <a:xfrm>
            <a:off x="2339975" y="3644900"/>
            <a:ext cx="6264275" cy="571500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l-GR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Ελάττωση</a:t>
            </a: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l-GR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θερμοκρασίας συστήματος</a:t>
            </a:r>
            <a:endParaRPr lang="el-GR" sz="280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</p:txBody>
      </p:sp>
      <p:sp>
        <p:nvSpPr>
          <p:cNvPr id="57357" name="Text Box 13"/>
          <p:cNvSpPr txBox="1">
            <a:spLocks noChangeArrowheads="1"/>
          </p:cNvSpPr>
          <p:nvPr/>
        </p:nvSpPr>
        <p:spPr bwMode="auto">
          <a:xfrm>
            <a:off x="827088" y="4652963"/>
            <a:ext cx="1481137" cy="5715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l-GR" sz="28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</a:t>
            </a:r>
            <a:r>
              <a:rPr lang="el-G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&gt; 0</a:t>
            </a:r>
            <a:endParaRPr lang="el-GR" sz="280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</p:txBody>
      </p:sp>
      <p:sp>
        <p:nvSpPr>
          <p:cNvPr id="57358" name="Text Box 14"/>
          <p:cNvSpPr txBox="1">
            <a:spLocks noChangeArrowheads="1"/>
          </p:cNvSpPr>
          <p:nvPr/>
        </p:nvSpPr>
        <p:spPr bwMode="auto">
          <a:xfrm>
            <a:off x="2268538" y="4652963"/>
            <a:ext cx="6335712" cy="571500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l-GR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Το αέριο εκτονώνεται</a:t>
            </a:r>
            <a:endParaRPr lang="el-GR" sz="280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</p:txBody>
      </p:sp>
      <p:sp>
        <p:nvSpPr>
          <p:cNvPr id="57359" name="Text Box 15"/>
          <p:cNvSpPr txBox="1">
            <a:spLocks noChangeArrowheads="1"/>
          </p:cNvSpPr>
          <p:nvPr/>
        </p:nvSpPr>
        <p:spPr bwMode="auto">
          <a:xfrm>
            <a:off x="827088" y="5229225"/>
            <a:ext cx="1441450" cy="5715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l-GR" sz="28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</a:t>
            </a:r>
            <a:r>
              <a:rPr lang="el-G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&lt; 0</a:t>
            </a:r>
            <a:endParaRPr lang="el-GR" sz="2800" b="1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</p:txBody>
      </p:sp>
      <p:sp>
        <p:nvSpPr>
          <p:cNvPr id="57360" name="Text Box 16"/>
          <p:cNvSpPr txBox="1">
            <a:spLocks noChangeArrowheads="1"/>
          </p:cNvSpPr>
          <p:nvPr/>
        </p:nvSpPr>
        <p:spPr bwMode="auto">
          <a:xfrm>
            <a:off x="2268538" y="5229225"/>
            <a:ext cx="6335712" cy="571500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l-GR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Το αέριο συμπιέζεται</a:t>
            </a:r>
            <a:endParaRPr lang="el-GR" sz="280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7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7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7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7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57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57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57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/>
      <p:bldP spid="57349" grpId="0" animBg="1"/>
      <p:bldP spid="57350" grpId="0" animBg="1"/>
      <p:bldP spid="57351" grpId="0" animBg="1"/>
      <p:bldP spid="57352" grpId="0" animBg="1"/>
      <p:bldP spid="57353" grpId="0" animBg="1"/>
      <p:bldP spid="57354" grpId="0" animBg="1"/>
      <p:bldP spid="57355" grpId="0" animBg="1"/>
      <p:bldP spid="57356" grpId="0" animBg="1"/>
      <p:bldP spid="57357" grpId="0" animBg="1"/>
      <p:bldP spid="57358" grpId="0" animBg="1"/>
      <p:bldP spid="57359" grpId="0" animBg="1"/>
      <p:bldP spid="5736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Μερκ. Παναγιωτόπουλος - Φυσικός   www.merkopanas.blogspot.gr</a:t>
            </a:r>
          </a:p>
        </p:txBody>
      </p:sp>
      <p:sp>
        <p:nvSpPr>
          <p:cNvPr id="7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511F-F681-4199-9A6D-505A88072111}" type="slidenum">
              <a:rPr lang="el-GR"/>
              <a:pPr/>
              <a:t>2</a:t>
            </a:fld>
            <a:endParaRPr lang="el-GR"/>
          </a:p>
        </p:txBody>
      </p:sp>
      <p:pic>
        <p:nvPicPr>
          <p:cNvPr id="686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850" y="1125538"/>
            <a:ext cx="768350" cy="1152525"/>
          </a:xfrm>
          <a:prstGeom prst="rect">
            <a:avLst/>
          </a:prstGeom>
          <a:noFill/>
        </p:spPr>
      </p:pic>
      <p:graphicFrame>
        <p:nvGraphicFramePr>
          <p:cNvPr id="68611" name="Object 3"/>
          <p:cNvGraphicFramePr>
            <a:graphicFrameLocks noChangeAspect="1"/>
          </p:cNvGraphicFramePr>
          <p:nvPr/>
        </p:nvGraphicFramePr>
        <p:xfrm>
          <a:off x="395288" y="4508500"/>
          <a:ext cx="1079500" cy="1022350"/>
        </p:xfrm>
        <a:graphic>
          <a:graphicData uri="http://schemas.openxmlformats.org/presentationml/2006/ole">
            <p:oleObj spid="_x0000_s68611" name="Φωτογραφία του Photo Editor" r:id="rId4" imgW="2857899" imgH="2704762" progId="">
              <p:embed/>
            </p:oleObj>
          </a:graphicData>
        </a:graphic>
      </p:graphicFrame>
      <p:sp>
        <p:nvSpPr>
          <p:cNvPr id="68612" name="AutoShape 4"/>
          <p:cNvSpPr>
            <a:spLocks noChangeArrowheads="1"/>
          </p:cNvSpPr>
          <p:nvPr/>
        </p:nvSpPr>
        <p:spPr bwMode="auto">
          <a:xfrm>
            <a:off x="2627313" y="404813"/>
            <a:ext cx="3240087" cy="936625"/>
          </a:xfrm>
          <a:prstGeom prst="wedgeRoundRectCallout">
            <a:avLst>
              <a:gd name="adj1" fmla="val 92676"/>
              <a:gd name="adj2" fmla="val 35764"/>
              <a:gd name="adj3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ctr" eaLnBrk="1" hangingPunct="1"/>
            <a:r>
              <a:rPr lang="el-G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Τι είναι η </a:t>
            </a:r>
            <a:r>
              <a:rPr lang="el-GR" sz="2400" b="1" i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ΘΕΡΜΟΚΡΑΣΙΑ</a:t>
            </a:r>
            <a:r>
              <a:rPr lang="en-US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;</a:t>
            </a:r>
            <a:endParaRPr lang="el-GR" sz="2400" b="1" i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68613" name="AutoShape 5"/>
          <p:cNvSpPr>
            <a:spLocks noChangeArrowheads="1"/>
          </p:cNvSpPr>
          <p:nvPr/>
        </p:nvSpPr>
        <p:spPr bwMode="auto">
          <a:xfrm>
            <a:off x="2268538" y="2349500"/>
            <a:ext cx="5040312" cy="1727200"/>
          </a:xfrm>
          <a:prstGeom prst="wedgeRoundRectCallout">
            <a:avLst>
              <a:gd name="adj1" fmla="val -65435"/>
              <a:gd name="adj2" fmla="val 71968"/>
              <a:gd name="adj3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just" eaLnBrk="1" hangingPunct="1"/>
            <a:r>
              <a:rPr lang="el-GR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Είναι μια </a:t>
            </a:r>
            <a:r>
              <a:rPr lang="el-GR" sz="2400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ΕΝΝΟΙΑ</a:t>
            </a:r>
            <a:r>
              <a:rPr lang="el-GR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που επινόησαν οι άνθρωποι για να προσδιορίζουν το </a:t>
            </a:r>
            <a:r>
              <a:rPr lang="el-GR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ζεστό</a:t>
            </a:r>
            <a:r>
              <a:rPr lang="el-GR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και το </a:t>
            </a:r>
            <a:r>
              <a:rPr lang="el-GR" sz="2400" b="1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κρύο</a:t>
            </a:r>
            <a:r>
              <a:rPr lang="el-GR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με ΑΡΙΘΜΟΥΣ. </a:t>
            </a:r>
            <a:endParaRPr lang="el-GR" sz="2400" b="1" i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8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2" grpId="0" animBg="1"/>
      <p:bldP spid="686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Μερκ. Παναγιωτόπουλος - Φυσικός   www.merkopanas.blogspot.gr</a:t>
            </a:r>
          </a:p>
        </p:txBody>
      </p:sp>
      <p:sp>
        <p:nvSpPr>
          <p:cNvPr id="7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D3617-D1D0-41FB-844D-DCA4E685615C}" type="slidenum">
              <a:rPr lang="el-GR"/>
              <a:pPr/>
              <a:t>3</a:t>
            </a:fld>
            <a:endParaRPr lang="el-GR"/>
          </a:p>
        </p:txBody>
      </p:sp>
      <p:pic>
        <p:nvPicPr>
          <p:cNvPr id="6963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750" y="836613"/>
            <a:ext cx="768350" cy="1152525"/>
          </a:xfrm>
          <a:prstGeom prst="rect">
            <a:avLst/>
          </a:prstGeom>
          <a:noFill/>
        </p:spPr>
      </p:pic>
      <p:graphicFrame>
        <p:nvGraphicFramePr>
          <p:cNvPr id="69635" name="Object 3"/>
          <p:cNvGraphicFramePr>
            <a:graphicFrameLocks noChangeAspect="1"/>
          </p:cNvGraphicFramePr>
          <p:nvPr/>
        </p:nvGraphicFramePr>
        <p:xfrm>
          <a:off x="323850" y="4868863"/>
          <a:ext cx="1079500" cy="1022350"/>
        </p:xfrm>
        <a:graphic>
          <a:graphicData uri="http://schemas.openxmlformats.org/presentationml/2006/ole">
            <p:oleObj spid="_x0000_s69635" name="Φωτογραφία του Photo Editor" r:id="rId4" imgW="2857899" imgH="2704762" progId="">
              <p:embed/>
            </p:oleObj>
          </a:graphicData>
        </a:graphic>
      </p:graphicFrame>
      <p:sp>
        <p:nvSpPr>
          <p:cNvPr id="69636" name="AutoShape 4"/>
          <p:cNvSpPr>
            <a:spLocks noChangeArrowheads="1"/>
          </p:cNvSpPr>
          <p:nvPr/>
        </p:nvSpPr>
        <p:spPr bwMode="auto">
          <a:xfrm>
            <a:off x="2987675" y="404813"/>
            <a:ext cx="2879725" cy="1223962"/>
          </a:xfrm>
          <a:prstGeom prst="wedgeRoundRectCallout">
            <a:avLst>
              <a:gd name="adj1" fmla="val 105125"/>
              <a:gd name="adj2" fmla="val -7069"/>
              <a:gd name="adj3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ctr" eaLnBrk="1" hangingPunct="1"/>
            <a:r>
              <a:rPr lang="el-G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Και η </a:t>
            </a:r>
            <a:r>
              <a:rPr lang="el-GR" sz="24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ΘΕΡΜΟΤΗΤΑ</a:t>
            </a:r>
            <a:r>
              <a:rPr lang="el-G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τι είναι</a:t>
            </a:r>
            <a:r>
              <a:rPr lang="en-US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;</a:t>
            </a:r>
            <a:endParaRPr lang="el-GR" sz="2400" b="1" i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69637" name="AutoShape 5"/>
          <p:cNvSpPr>
            <a:spLocks noChangeArrowheads="1"/>
          </p:cNvSpPr>
          <p:nvPr/>
        </p:nvSpPr>
        <p:spPr bwMode="auto">
          <a:xfrm>
            <a:off x="2195513" y="2636838"/>
            <a:ext cx="6048375" cy="2087562"/>
          </a:xfrm>
          <a:prstGeom prst="wedgeRoundRectCallout">
            <a:avLst>
              <a:gd name="adj1" fmla="val -61625"/>
              <a:gd name="adj2" fmla="val 58287"/>
              <a:gd name="adj3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just" eaLnBrk="1" hangingPunct="1"/>
            <a:r>
              <a:rPr lang="el-GR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Η έννοια </a:t>
            </a:r>
            <a:r>
              <a:rPr lang="el-GR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ΘΕΡΜΟΤΗΤΑ</a:t>
            </a:r>
            <a:r>
              <a:rPr lang="el-GR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γεννήθηκε από την ανάγκη να επινοηθεί «κάτι» το οποίο κατά την εξέλιξη των φαινομένων «</a:t>
            </a:r>
            <a:r>
              <a:rPr lang="el-GR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θα ΜΕΤΑΒΙΒΑΖΕΤΑΙ</a:t>
            </a:r>
            <a:r>
              <a:rPr lang="el-GR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», θα «</a:t>
            </a:r>
            <a:r>
              <a:rPr lang="el-GR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ΡΕΕΙ</a:t>
            </a:r>
            <a:r>
              <a:rPr lang="el-GR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».</a:t>
            </a:r>
            <a:r>
              <a:rPr lang="el-GR" sz="2400">
                <a:latin typeface="Comic Sans MS" pitchFamily="66" charset="0"/>
              </a:rPr>
              <a:t> </a:t>
            </a:r>
            <a:endParaRPr lang="en-US" sz="240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9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9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9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9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6" grpId="0" animBg="1"/>
      <p:bldP spid="6963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Μερκ. Παναγιωτόπουλος - Φυσικός   www.merkopanas.blogspot.gr</a:t>
            </a:r>
          </a:p>
        </p:txBody>
      </p:sp>
      <p:sp>
        <p:nvSpPr>
          <p:cNvPr id="8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08D5F-21B6-4FD6-B003-800C421FBE25}" type="slidenum">
              <a:rPr lang="el-GR"/>
              <a:pPr/>
              <a:t>4</a:t>
            </a:fld>
            <a:endParaRPr lang="el-GR"/>
          </a:p>
        </p:txBody>
      </p:sp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4572000" y="333375"/>
            <a:ext cx="4248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 eaLnBrk="1" hangingPunct="1"/>
            <a:r>
              <a:rPr lang="el-GR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είναι </a:t>
            </a:r>
            <a:r>
              <a:rPr lang="el-GR" sz="2400" b="1" u="sng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μόνο</a:t>
            </a:r>
            <a:r>
              <a:rPr lang="el-GR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η διαφορά στις θερμοκρασίες δύο σωμάτων.</a:t>
            </a:r>
          </a:p>
        </p:txBody>
      </p:sp>
      <p:sp>
        <p:nvSpPr>
          <p:cNvPr id="70659" name="Rectangle 3"/>
          <p:cNvSpPr>
            <a:spLocks noChangeArrowheads="1"/>
          </p:cNvSpPr>
          <p:nvPr/>
        </p:nvSpPr>
        <p:spPr bwMode="auto">
          <a:xfrm>
            <a:off x="539750" y="1773238"/>
            <a:ext cx="8064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 eaLnBrk="1" hangingPunct="1"/>
            <a:r>
              <a:rPr lang="el-GR" sz="1600">
                <a:latin typeface="Comic Sans MS" pitchFamily="66" charset="0"/>
              </a:rPr>
              <a:t> </a:t>
            </a:r>
            <a:r>
              <a:rPr lang="el-GR" sz="2400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Η </a:t>
            </a:r>
            <a:r>
              <a:rPr lang="el-GR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ροή</a:t>
            </a:r>
            <a:r>
              <a:rPr lang="el-GR" sz="2400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γίνεται πάντοτε από το σώμα με την </a:t>
            </a:r>
            <a:r>
              <a:rPr lang="el-GR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υψηλή</a:t>
            </a:r>
            <a:r>
              <a:rPr lang="el-GR" sz="2400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θερμοκρασία </a:t>
            </a:r>
            <a:r>
              <a:rPr lang="el-GR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προς</a:t>
            </a:r>
            <a:r>
              <a:rPr lang="el-GR" sz="2400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το σώμα με τη </a:t>
            </a:r>
            <a:r>
              <a:rPr lang="el-GR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χαμηλή θερμοκρασία</a:t>
            </a:r>
            <a:r>
              <a:rPr lang="el-GR" sz="2400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.</a:t>
            </a:r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250825" y="476250"/>
            <a:ext cx="4103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l-GR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Αιτία της ροής Θερμότητας</a:t>
            </a:r>
          </a:p>
        </p:txBody>
      </p:sp>
      <p:sp>
        <p:nvSpPr>
          <p:cNvPr id="70663" name="Text Box 7"/>
          <p:cNvSpPr txBox="1">
            <a:spLocks noChangeArrowheads="1"/>
          </p:cNvSpPr>
          <p:nvPr/>
        </p:nvSpPr>
        <p:spPr bwMode="auto">
          <a:xfrm>
            <a:off x="539750" y="2925763"/>
            <a:ext cx="8135938" cy="143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8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Η </a:t>
            </a:r>
            <a:r>
              <a:rPr lang="el-G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hlinkClick r:id="rId2"/>
              </a:rPr>
              <a:t>Θερμότητα</a:t>
            </a:r>
            <a:r>
              <a:rPr lang="el-GR" sz="28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(</a:t>
            </a:r>
            <a:r>
              <a:rPr lang="en-US" sz="28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Q </a:t>
            </a:r>
            <a:r>
              <a:rPr lang="en-US" sz="28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) </a:t>
            </a:r>
            <a:r>
              <a:rPr lang="el-GR" sz="28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εκφράζει την ενέργεια που μεταφέρεται από ένα σώμα σε ένα άλλο, λόγω διαφοράς θερμοκρασίας των δύο σωμάτων.</a:t>
            </a:r>
            <a:r>
              <a:rPr lang="el-GR" sz="32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 </a:t>
            </a:r>
          </a:p>
        </p:txBody>
      </p:sp>
      <p:sp>
        <p:nvSpPr>
          <p:cNvPr id="70664" name="Text Box 8"/>
          <p:cNvSpPr txBox="1">
            <a:spLocks noChangeArrowheads="1"/>
          </p:cNvSpPr>
          <p:nvPr/>
        </p:nvSpPr>
        <p:spPr bwMode="auto">
          <a:xfrm>
            <a:off x="539750" y="4581525"/>
            <a:ext cx="80645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Μονάδες Θερμότητας</a:t>
            </a:r>
            <a:endParaRPr lang="en-US" sz="24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algn="ctr">
              <a:spcBef>
                <a:spcPct val="50000"/>
              </a:spcBef>
            </a:pPr>
            <a:r>
              <a:rPr lang="en-US" sz="2400" b="1">
                <a:latin typeface="Comic Sans MS" pitchFamily="66" charset="0"/>
              </a:rPr>
              <a:t> </a:t>
            </a:r>
            <a:r>
              <a:rPr lang="en-US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1 Joule  </a:t>
            </a:r>
            <a:r>
              <a:rPr lang="el-GR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στο </a:t>
            </a:r>
            <a:r>
              <a:rPr lang="en-US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(SI)  </a:t>
            </a:r>
            <a:r>
              <a:rPr lang="el-GR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και  1</a:t>
            </a:r>
            <a:r>
              <a:rPr lang="en-US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cal = 4,18 Joule</a:t>
            </a:r>
            <a:endParaRPr lang="el-GR" sz="2400" b="1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0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0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0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0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/>
      <p:bldP spid="70659" grpId="0"/>
      <p:bldP spid="70660" grpId="0"/>
      <p:bldP spid="70663" grpId="0"/>
      <p:bldP spid="7066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Μερκ. Παναγιωτόπουλος - Φυσικός   www.merkopanas.blogspot.gr</a:t>
            </a:r>
          </a:p>
        </p:txBody>
      </p:sp>
      <p:sp>
        <p:nvSpPr>
          <p:cNvPr id="4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6C6C1-4C16-4726-A041-12CD74500A26}" type="slidenum">
              <a:rPr lang="el-GR"/>
              <a:pPr/>
              <a:t>5</a:t>
            </a:fld>
            <a:endParaRPr lang="el-GR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title"/>
          </p:nvPr>
        </p:nvSpPr>
        <p:spPr>
          <a:xfrm>
            <a:off x="684213" y="1916113"/>
            <a:ext cx="7772400" cy="1143000"/>
          </a:xfrm>
        </p:spPr>
        <p:txBody>
          <a:bodyPr/>
          <a:lstStyle/>
          <a:p>
            <a:r>
              <a:rPr lang="el-GR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Εσωτερική ενέργεια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Μερκ. Παναγιωτόπουλος - Φυσικός   www.merkopanas.blogspot.gr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15BA-3B3E-4E81-BBBD-8C536C46D5C9}" type="slidenum">
              <a:rPr lang="el-GR"/>
              <a:pPr/>
              <a:t>6</a:t>
            </a:fld>
            <a:endParaRPr lang="el-GR"/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684213" y="765175"/>
            <a:ext cx="7775575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Wingdings" pitchFamily="2" charset="2"/>
              <a:buChar char="Ø"/>
            </a:pP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  Τα δομικά σωματίδια της ύλης (μόρια, άτομα, ιόντα) διαρκώς </a:t>
            </a:r>
            <a:r>
              <a:rPr lang="el-G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κινούνται</a:t>
            </a: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και γι’ αυτό έχουν</a:t>
            </a:r>
            <a:r>
              <a:rPr lang="el-GR" sz="28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Κινητική ενέργεια</a:t>
            </a:r>
            <a:r>
              <a:rPr lang="el-GR" sz="28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.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Ø"/>
            </a:pPr>
            <a:r>
              <a:rPr lang="el-GR" sz="2800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  Ακόμη, έχουν και </a:t>
            </a:r>
            <a:r>
              <a:rPr lang="el-G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Δυναμική ενέργεια</a:t>
            </a:r>
            <a:r>
              <a:rPr lang="el-GR" sz="2800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, επειδή </a:t>
            </a:r>
            <a:r>
              <a:rPr lang="el-G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αλληλεπιδρούν</a:t>
            </a:r>
            <a:r>
              <a:rPr lang="el-GR" sz="2800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μεταξύ τους.  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Ø"/>
            </a:pPr>
            <a:endParaRPr lang="el-GR" sz="2800" b="1">
              <a:solidFill>
                <a:srgbClr val="0066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algn="just">
              <a:spcBef>
                <a:spcPct val="50000"/>
              </a:spcBef>
              <a:buFont typeface="Wingdings" pitchFamily="2" charset="2"/>
              <a:buChar char="Ø"/>
            </a:pPr>
            <a:r>
              <a:rPr lang="el-GR" sz="32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  Το σύνολο αυτών των ενεργειών το ονομάζουμε</a:t>
            </a:r>
            <a:r>
              <a:rPr lang="el-GR" sz="3200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Εσωτερική ενέργεια</a:t>
            </a: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(</a:t>
            </a:r>
            <a:r>
              <a:rPr lang="en-US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U </a:t>
            </a: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)</a:t>
            </a:r>
            <a:r>
              <a:rPr lang="el-GR" sz="3200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09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Μερκ. Παναγιωτόπουλος - Φυσικός   www.merkopanas.blogspot.gr</a:t>
            </a:r>
          </a:p>
        </p:txBody>
      </p:sp>
      <p:sp>
        <p:nvSpPr>
          <p:cNvPr id="5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78912-E9BA-4B21-8CE2-00194CA69C6A}" type="slidenum">
              <a:rPr lang="el-GR"/>
              <a:pPr/>
              <a:t>7</a:t>
            </a:fld>
            <a:endParaRPr lang="el-GR"/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1908175" y="620713"/>
            <a:ext cx="52578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3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Η εσωτερική ενέργεια ενός ιδανικού αερίου.</a:t>
            </a: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611188" y="1989138"/>
            <a:ext cx="7704137" cy="222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Η </a:t>
            </a:r>
            <a:r>
              <a:rPr lang="el-G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εσωτερική ενέργεια</a:t>
            </a: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ενός </a:t>
            </a:r>
            <a:r>
              <a:rPr lang="el-G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ιδανικού αερίου</a:t>
            </a: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οφείλεται </a:t>
            </a:r>
            <a:r>
              <a:rPr lang="el-G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μόνο</a:t>
            </a: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στη </a:t>
            </a:r>
            <a:r>
              <a:rPr lang="el-G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συνολική κινητική ενέργεια</a:t>
            </a: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των </a:t>
            </a:r>
            <a:r>
              <a:rPr lang="el-G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μορίων του</a:t>
            </a: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, γιατί </a:t>
            </a:r>
            <a:r>
              <a:rPr lang="el-GR" sz="2800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αυτά δεν</a:t>
            </a: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l-GR" sz="2800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αλληλεπιδρούν</a:t>
            </a: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και </a:t>
            </a:r>
            <a:r>
              <a:rPr lang="el-GR" sz="2800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συνεπώς δεν έχουν δυναμική ενέργεια.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/>
      <p:bldP spid="430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Μερκ. Παναγιωτόπουλος - Φυσικός   www.merkopanas.blogspot.gr</a:t>
            </a:r>
          </a:p>
        </p:txBody>
      </p:sp>
      <p:sp>
        <p:nvSpPr>
          <p:cNvPr id="17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3D6B-05BE-42BE-A624-0A9587137A29}" type="slidenum">
              <a:rPr lang="el-GR"/>
              <a:pPr/>
              <a:t>8</a:t>
            </a:fld>
            <a:endParaRPr lang="el-GR"/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827088" y="115888"/>
            <a:ext cx="72739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3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Υπολογισμός εσωτερικής ενέργειας ιδανικού αερίου.</a:t>
            </a:r>
          </a:p>
        </p:txBody>
      </p:sp>
      <p:graphicFrame>
        <p:nvGraphicFramePr>
          <p:cNvPr id="45062" name="Object 6"/>
          <p:cNvGraphicFramePr>
            <a:graphicFrameLocks noChangeAspect="1"/>
          </p:cNvGraphicFramePr>
          <p:nvPr/>
        </p:nvGraphicFramePr>
        <p:xfrm>
          <a:off x="1476375" y="2781300"/>
          <a:ext cx="2557463" cy="952500"/>
        </p:xfrm>
        <a:graphic>
          <a:graphicData uri="http://schemas.openxmlformats.org/presentationml/2006/ole">
            <p:oleObj spid="_x0000_s45062" name="Εξίσωση" r:id="rId4" imgW="1054080" imgH="393480" progId="Equation.3">
              <p:embed/>
            </p:oleObj>
          </a:graphicData>
        </a:graphic>
      </p:graphicFrame>
      <p:graphicFrame>
        <p:nvGraphicFramePr>
          <p:cNvPr id="45064" name="Object 8"/>
          <p:cNvGraphicFramePr>
            <a:graphicFrameLocks noChangeAspect="1"/>
          </p:cNvGraphicFramePr>
          <p:nvPr/>
        </p:nvGraphicFramePr>
        <p:xfrm>
          <a:off x="3132138" y="3933825"/>
          <a:ext cx="2519362" cy="1014413"/>
        </p:xfrm>
        <a:graphic>
          <a:graphicData uri="http://schemas.openxmlformats.org/presentationml/2006/ole">
            <p:oleObj spid="_x0000_s45064" name="Εξίσωση" r:id="rId5" imgW="977760" imgH="393480" progId="Equation.3">
              <p:embed/>
            </p:oleObj>
          </a:graphicData>
        </a:graphic>
      </p:graphicFrame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900113" y="5084763"/>
            <a:ext cx="748823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Η </a:t>
            </a:r>
            <a:r>
              <a:rPr lang="el-G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εσωτερική ενέργεια</a:t>
            </a:r>
            <a:r>
              <a:rPr lang="el-GR" sz="32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ορισμένης ποσότητας αερίου </a:t>
            </a:r>
            <a:r>
              <a:rPr lang="el-G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εξαρτάται μόνο από τη θερμοκρασία</a:t>
            </a: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.</a:t>
            </a:r>
            <a:r>
              <a:rPr lang="el-GR" sz="32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</a:p>
        </p:txBody>
      </p:sp>
      <p:grpSp>
        <p:nvGrpSpPr>
          <p:cNvPr id="45068" name="Group 12"/>
          <p:cNvGrpSpPr>
            <a:grpSpLocks/>
          </p:cNvGrpSpPr>
          <p:nvPr/>
        </p:nvGrpSpPr>
        <p:grpSpPr bwMode="auto">
          <a:xfrm>
            <a:off x="4211638" y="2781300"/>
            <a:ext cx="3368675" cy="1041400"/>
            <a:chOff x="2699" y="1253"/>
            <a:chExt cx="2122" cy="656"/>
          </a:xfrm>
        </p:grpSpPr>
        <p:graphicFrame>
          <p:nvGraphicFramePr>
            <p:cNvPr id="45063" name="Object 7"/>
            <p:cNvGraphicFramePr>
              <a:graphicFrameLocks noChangeAspect="1"/>
            </p:cNvGraphicFramePr>
            <p:nvPr/>
          </p:nvGraphicFramePr>
          <p:xfrm>
            <a:off x="3061" y="1253"/>
            <a:ext cx="1760" cy="656"/>
          </p:xfrm>
          <a:graphic>
            <a:graphicData uri="http://schemas.openxmlformats.org/presentationml/2006/ole">
              <p:oleObj spid="_x0000_s45063" name="Εξίσωση" r:id="rId6" imgW="1193760" imgH="444240" progId="Equation.3">
                <p:embed/>
              </p:oleObj>
            </a:graphicData>
          </a:graphic>
        </p:graphicFrame>
        <p:sp>
          <p:nvSpPr>
            <p:cNvPr id="45066" name="AutoShape 10"/>
            <p:cNvSpPr>
              <a:spLocks noChangeArrowheads="1"/>
            </p:cNvSpPr>
            <p:nvPr/>
          </p:nvSpPr>
          <p:spPr bwMode="auto">
            <a:xfrm>
              <a:off x="2699" y="1525"/>
              <a:ext cx="272" cy="91"/>
            </a:xfrm>
            <a:prstGeom prst="rightArrow">
              <a:avLst>
                <a:gd name="adj1" fmla="val 50000"/>
                <a:gd name="adj2" fmla="val 74725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45069" name="Freeform 13"/>
          <p:cNvSpPr>
            <a:spLocks/>
          </p:cNvSpPr>
          <p:nvPr/>
        </p:nvSpPr>
        <p:spPr bwMode="auto">
          <a:xfrm>
            <a:off x="5940425" y="2924175"/>
            <a:ext cx="1192213" cy="989013"/>
          </a:xfrm>
          <a:custGeom>
            <a:avLst/>
            <a:gdLst/>
            <a:ahLst/>
            <a:cxnLst>
              <a:cxn ang="0">
                <a:pos x="181" y="1"/>
              </a:cxn>
              <a:cxn ang="0">
                <a:pos x="91" y="7"/>
              </a:cxn>
              <a:cxn ang="0">
                <a:pos x="39" y="65"/>
              </a:cxn>
              <a:cxn ang="0">
                <a:pos x="0" y="253"/>
              </a:cxn>
              <a:cxn ang="0">
                <a:pos x="6" y="357"/>
              </a:cxn>
              <a:cxn ang="0">
                <a:pos x="239" y="441"/>
              </a:cxn>
              <a:cxn ang="0">
                <a:pos x="369" y="473"/>
              </a:cxn>
              <a:cxn ang="0">
                <a:pos x="459" y="525"/>
              </a:cxn>
              <a:cxn ang="0">
                <a:pos x="595" y="603"/>
              </a:cxn>
              <a:cxn ang="0">
                <a:pos x="751" y="531"/>
              </a:cxn>
              <a:cxn ang="0">
                <a:pos x="686" y="389"/>
              </a:cxn>
              <a:cxn ang="0">
                <a:pos x="647" y="311"/>
              </a:cxn>
              <a:cxn ang="0">
                <a:pos x="369" y="253"/>
              </a:cxn>
              <a:cxn ang="0">
                <a:pos x="336" y="240"/>
              </a:cxn>
              <a:cxn ang="0">
                <a:pos x="298" y="150"/>
              </a:cxn>
              <a:cxn ang="0">
                <a:pos x="272" y="111"/>
              </a:cxn>
              <a:cxn ang="0">
                <a:pos x="239" y="52"/>
              </a:cxn>
              <a:cxn ang="0">
                <a:pos x="194" y="14"/>
              </a:cxn>
              <a:cxn ang="0">
                <a:pos x="181" y="1"/>
              </a:cxn>
            </a:cxnLst>
            <a:rect l="0" t="0" r="r" b="b"/>
            <a:pathLst>
              <a:path w="751" h="623">
                <a:moveTo>
                  <a:pt x="181" y="1"/>
                </a:moveTo>
                <a:cubicBezTo>
                  <a:pt x="151" y="3"/>
                  <a:pt x="120" y="0"/>
                  <a:pt x="91" y="7"/>
                </a:cubicBezTo>
                <a:cubicBezTo>
                  <a:pt x="77" y="10"/>
                  <a:pt x="50" y="54"/>
                  <a:pt x="39" y="65"/>
                </a:cubicBezTo>
                <a:cubicBezTo>
                  <a:pt x="18" y="126"/>
                  <a:pt x="12" y="190"/>
                  <a:pt x="0" y="253"/>
                </a:cubicBezTo>
                <a:cubicBezTo>
                  <a:pt x="2" y="288"/>
                  <a:pt x="2" y="322"/>
                  <a:pt x="6" y="357"/>
                </a:cubicBezTo>
                <a:cubicBezTo>
                  <a:pt x="18" y="467"/>
                  <a:pt x="171" y="438"/>
                  <a:pt x="239" y="441"/>
                </a:cubicBezTo>
                <a:cubicBezTo>
                  <a:pt x="277" y="465"/>
                  <a:pt x="325" y="468"/>
                  <a:pt x="369" y="473"/>
                </a:cubicBezTo>
                <a:cubicBezTo>
                  <a:pt x="398" y="496"/>
                  <a:pt x="424" y="515"/>
                  <a:pt x="459" y="525"/>
                </a:cubicBezTo>
                <a:cubicBezTo>
                  <a:pt x="484" y="575"/>
                  <a:pt x="545" y="585"/>
                  <a:pt x="595" y="603"/>
                </a:cubicBezTo>
                <a:cubicBezTo>
                  <a:pt x="724" y="596"/>
                  <a:pt x="726" y="623"/>
                  <a:pt x="751" y="531"/>
                </a:cubicBezTo>
                <a:cubicBezTo>
                  <a:pt x="740" y="452"/>
                  <a:pt x="746" y="430"/>
                  <a:pt x="686" y="389"/>
                </a:cubicBezTo>
                <a:cubicBezTo>
                  <a:pt x="670" y="365"/>
                  <a:pt x="667" y="332"/>
                  <a:pt x="647" y="311"/>
                </a:cubicBezTo>
                <a:cubicBezTo>
                  <a:pt x="585" y="247"/>
                  <a:pt x="450" y="258"/>
                  <a:pt x="369" y="253"/>
                </a:cubicBezTo>
                <a:cubicBezTo>
                  <a:pt x="358" y="249"/>
                  <a:pt x="345" y="248"/>
                  <a:pt x="336" y="240"/>
                </a:cubicBezTo>
                <a:cubicBezTo>
                  <a:pt x="310" y="218"/>
                  <a:pt x="313" y="178"/>
                  <a:pt x="298" y="150"/>
                </a:cubicBezTo>
                <a:cubicBezTo>
                  <a:pt x="290" y="136"/>
                  <a:pt x="277" y="126"/>
                  <a:pt x="272" y="111"/>
                </a:cubicBezTo>
                <a:cubicBezTo>
                  <a:pt x="265" y="90"/>
                  <a:pt x="239" y="52"/>
                  <a:pt x="239" y="52"/>
                </a:cubicBezTo>
                <a:cubicBezTo>
                  <a:pt x="231" y="26"/>
                  <a:pt x="220" y="22"/>
                  <a:pt x="194" y="14"/>
                </a:cubicBezTo>
                <a:cubicBezTo>
                  <a:pt x="173" y="0"/>
                  <a:pt x="167" y="1"/>
                  <a:pt x="181" y="1"/>
                </a:cubicBezTo>
                <a:close/>
              </a:path>
            </a:pathLst>
          </a:custGeom>
          <a:noFill/>
          <a:ln w="19050" cmpd="sng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grpSp>
        <p:nvGrpSpPr>
          <p:cNvPr id="45075" name="Group 19"/>
          <p:cNvGrpSpPr>
            <a:grpSpLocks/>
          </p:cNvGrpSpPr>
          <p:nvPr/>
        </p:nvGrpSpPr>
        <p:grpSpPr bwMode="auto">
          <a:xfrm>
            <a:off x="684213" y="1196975"/>
            <a:ext cx="3240087" cy="1452563"/>
            <a:chOff x="431" y="799"/>
            <a:chExt cx="2041" cy="915"/>
          </a:xfrm>
        </p:grpSpPr>
        <p:sp>
          <p:nvSpPr>
            <p:cNvPr id="45072" name="Text Box 16"/>
            <p:cNvSpPr txBox="1">
              <a:spLocks noChangeArrowheads="1"/>
            </p:cNvSpPr>
            <p:nvPr/>
          </p:nvSpPr>
          <p:spPr bwMode="auto">
            <a:xfrm>
              <a:off x="431" y="799"/>
              <a:ext cx="2041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l-GR" sz="20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(Μέση) Κινητική Ενέργεια ενός μορίου του αερίου</a:t>
              </a:r>
              <a:r>
                <a:rPr lang="en-US" sz="20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:</a:t>
              </a:r>
              <a:endParaRPr lang="el-GR" sz="20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endParaRPr>
            </a:p>
          </p:txBody>
        </p:sp>
        <p:graphicFrame>
          <p:nvGraphicFramePr>
            <p:cNvPr id="45073" name="Object 17"/>
            <p:cNvGraphicFramePr>
              <a:graphicFrameLocks noChangeAspect="1"/>
            </p:cNvGraphicFramePr>
            <p:nvPr/>
          </p:nvGraphicFramePr>
          <p:xfrm>
            <a:off x="884" y="1207"/>
            <a:ext cx="998" cy="507"/>
          </p:xfrm>
          <a:graphic>
            <a:graphicData uri="http://schemas.openxmlformats.org/presentationml/2006/ole">
              <p:oleObj spid="_x0000_s45073" name="Εξίσωση" r:id="rId7" imgW="774360" imgH="393480" progId="Equation.3">
                <p:embed/>
              </p:oleObj>
            </a:graphicData>
          </a:graphic>
        </p:graphicFrame>
      </p:grpSp>
      <p:grpSp>
        <p:nvGrpSpPr>
          <p:cNvPr id="45077" name="Group 21"/>
          <p:cNvGrpSpPr>
            <a:grpSpLocks/>
          </p:cNvGrpSpPr>
          <p:nvPr/>
        </p:nvGrpSpPr>
        <p:grpSpPr bwMode="auto">
          <a:xfrm>
            <a:off x="5508625" y="1196975"/>
            <a:ext cx="2519363" cy="1285875"/>
            <a:chOff x="3470" y="754"/>
            <a:chExt cx="1587" cy="810"/>
          </a:xfrm>
        </p:grpSpPr>
        <p:graphicFrame>
          <p:nvGraphicFramePr>
            <p:cNvPr id="45071" name="Object 15"/>
            <p:cNvGraphicFramePr>
              <a:graphicFrameLocks noChangeAspect="1"/>
            </p:cNvGraphicFramePr>
            <p:nvPr/>
          </p:nvGraphicFramePr>
          <p:xfrm>
            <a:off x="3696" y="1253"/>
            <a:ext cx="1043" cy="311"/>
          </p:xfrm>
          <a:graphic>
            <a:graphicData uri="http://schemas.openxmlformats.org/presentationml/2006/ole">
              <p:oleObj spid="_x0000_s45071" name="Εξίσωση" r:id="rId8" imgW="723600" imgH="215640" progId="Equation.3">
                <p:embed/>
              </p:oleObj>
            </a:graphicData>
          </a:graphic>
        </p:graphicFrame>
        <p:sp>
          <p:nvSpPr>
            <p:cNvPr id="45076" name="Text Box 20"/>
            <p:cNvSpPr txBox="1">
              <a:spLocks noChangeArrowheads="1"/>
            </p:cNvSpPr>
            <p:nvPr/>
          </p:nvSpPr>
          <p:spPr bwMode="auto">
            <a:xfrm>
              <a:off x="3470" y="754"/>
              <a:ext cx="1587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l-GR" sz="20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Εσωτερική ενέργεια του αερίου</a:t>
              </a:r>
              <a:r>
                <a:rPr lang="en-US" sz="20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:</a:t>
              </a:r>
              <a:endParaRPr lang="el-GR" sz="20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45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5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5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5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45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1" grpId="0"/>
      <p:bldP spid="45065" grpId="0"/>
      <p:bldP spid="4506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Μερκ. Παναγιωτόπουλος - Φυσικός   www.merkopanas.blogspot.gr</a:t>
            </a:r>
          </a:p>
        </p:txBody>
      </p:sp>
      <p:sp>
        <p:nvSpPr>
          <p:cNvPr id="1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5C974-AEC6-423B-A551-98C2102C55FB}" type="slidenum">
              <a:rPr lang="el-GR"/>
              <a:pPr/>
              <a:t>9</a:t>
            </a:fld>
            <a:endParaRPr lang="el-GR"/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 flipV="1">
            <a:off x="2771775" y="404813"/>
            <a:ext cx="0" cy="1944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48133" name="Line 5"/>
          <p:cNvSpPr>
            <a:spLocks noChangeShapeType="1"/>
          </p:cNvSpPr>
          <p:nvPr/>
        </p:nvSpPr>
        <p:spPr bwMode="auto">
          <a:xfrm>
            <a:off x="2771775" y="2349500"/>
            <a:ext cx="2808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48134" name="Arc 6"/>
          <p:cNvSpPr>
            <a:spLocks/>
          </p:cNvSpPr>
          <p:nvPr/>
        </p:nvSpPr>
        <p:spPr bwMode="auto">
          <a:xfrm>
            <a:off x="3419475" y="1125538"/>
            <a:ext cx="1081088" cy="7905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2527"/>
              <a:gd name="T2" fmla="*/ 21580 w 21600"/>
              <a:gd name="T3" fmla="*/ 22527 h 22527"/>
              <a:gd name="T4" fmla="*/ 0 w 21600"/>
              <a:gd name="T5" fmla="*/ 21600 h 225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252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09"/>
                  <a:pt x="21593" y="22218"/>
                  <a:pt x="21580" y="22527"/>
                </a:cubicBezTo>
              </a:path>
              <a:path w="21600" h="2252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09"/>
                  <a:pt x="21593" y="22218"/>
                  <a:pt x="21580" y="22527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l-GR"/>
          </a:p>
        </p:txBody>
      </p:sp>
      <p:sp>
        <p:nvSpPr>
          <p:cNvPr id="48135" name="Arc 7"/>
          <p:cNvSpPr>
            <a:spLocks/>
          </p:cNvSpPr>
          <p:nvPr/>
        </p:nvSpPr>
        <p:spPr bwMode="auto">
          <a:xfrm rot="10800000">
            <a:off x="3421063" y="1123950"/>
            <a:ext cx="1152525" cy="792163"/>
          </a:xfrm>
          <a:custGeom>
            <a:avLst/>
            <a:gdLst>
              <a:gd name="G0" fmla="+- 0 0 0"/>
              <a:gd name="G1" fmla="+- 21586 0 0"/>
              <a:gd name="G2" fmla="+- 21600 0 0"/>
              <a:gd name="T0" fmla="*/ 771 w 21600"/>
              <a:gd name="T1" fmla="*/ 0 h 21586"/>
              <a:gd name="T2" fmla="*/ 21600 w 21600"/>
              <a:gd name="T3" fmla="*/ 21586 h 21586"/>
              <a:gd name="T4" fmla="*/ 0 w 21600"/>
              <a:gd name="T5" fmla="*/ 21586 h 215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586" fill="none" extrusionOk="0">
                <a:moveTo>
                  <a:pt x="771" y="-1"/>
                </a:moveTo>
                <a:cubicBezTo>
                  <a:pt x="12392" y="414"/>
                  <a:pt x="21600" y="9956"/>
                  <a:pt x="21600" y="21586"/>
                </a:cubicBezTo>
              </a:path>
              <a:path w="21600" h="21586" stroke="0" extrusionOk="0">
                <a:moveTo>
                  <a:pt x="771" y="-1"/>
                </a:moveTo>
                <a:cubicBezTo>
                  <a:pt x="12392" y="414"/>
                  <a:pt x="21600" y="9956"/>
                  <a:pt x="21600" y="21586"/>
                </a:cubicBezTo>
                <a:lnTo>
                  <a:pt x="0" y="21586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 rot="10800000" wrap="none" anchor="ctr"/>
          <a:lstStyle/>
          <a:p>
            <a:pPr algn="ctr"/>
            <a:endParaRPr lang="el-GR"/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2411413" y="331788"/>
            <a:ext cx="288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p</a:t>
            </a:r>
            <a:endParaRPr lang="el-GR" sz="2000" b="1" i="1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5292725" y="2349500"/>
            <a:ext cx="358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V</a:t>
            </a:r>
            <a:endParaRPr lang="el-GR" sz="2000" b="1" i="1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</p:txBody>
      </p:sp>
      <p:sp>
        <p:nvSpPr>
          <p:cNvPr id="48138" name="Text Box 10"/>
          <p:cNvSpPr txBox="1">
            <a:spLocks noChangeArrowheads="1"/>
          </p:cNvSpPr>
          <p:nvPr/>
        </p:nvSpPr>
        <p:spPr bwMode="auto">
          <a:xfrm>
            <a:off x="3059113" y="763588"/>
            <a:ext cx="3603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A</a:t>
            </a:r>
            <a:endParaRPr lang="el-GR" b="1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</p:txBody>
      </p:sp>
      <p:sp>
        <p:nvSpPr>
          <p:cNvPr id="48139" name="Text Box 11"/>
          <p:cNvSpPr txBox="1">
            <a:spLocks noChangeArrowheads="1"/>
          </p:cNvSpPr>
          <p:nvPr/>
        </p:nvSpPr>
        <p:spPr bwMode="auto">
          <a:xfrm>
            <a:off x="4500563" y="1700213"/>
            <a:ext cx="3587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B</a:t>
            </a:r>
            <a:endParaRPr lang="el-GR" b="1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</p:txBody>
      </p:sp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755650" y="3500438"/>
            <a:ext cx="7848600" cy="124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Η μεταβολή Δ</a:t>
            </a:r>
            <a:r>
              <a:rPr lang="en-US" sz="24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U</a:t>
            </a:r>
            <a:r>
              <a:rPr lang="en-US" sz="2400" b="1" baseline="-25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AB</a:t>
            </a:r>
            <a:r>
              <a:rPr lang="en-US" sz="2400" b="1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l-GR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της εσωτερικής ενέργειας</a:t>
            </a:r>
            <a:r>
              <a:rPr lang="el-GR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l-GR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εξαρτάται</a:t>
            </a:r>
            <a:r>
              <a:rPr lang="el-GR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l-GR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μόνο από την αρχική και τελική</a:t>
            </a:r>
            <a:r>
              <a:rPr lang="el-GR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l-GR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κατάσταση</a:t>
            </a:r>
            <a:r>
              <a:rPr lang="el-GR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l-GR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και όχι από τον τρόπο που έγινε η μεταβολή.</a:t>
            </a:r>
            <a:r>
              <a:rPr lang="en-US" sz="28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endParaRPr lang="el-GR" sz="28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graphicFrame>
        <p:nvGraphicFramePr>
          <p:cNvPr id="48142" name="Object 14"/>
          <p:cNvGraphicFramePr>
            <a:graphicFrameLocks noChangeAspect="1"/>
          </p:cNvGraphicFramePr>
          <p:nvPr/>
        </p:nvGraphicFramePr>
        <p:xfrm>
          <a:off x="1347788" y="2565400"/>
          <a:ext cx="6232525" cy="887413"/>
        </p:xfrm>
        <a:graphic>
          <a:graphicData uri="http://schemas.openxmlformats.org/presentationml/2006/ole">
            <p:oleObj spid="_x0000_s48142" name="Εξίσωση" r:id="rId4" imgW="2768400" imgH="393480" progId="Equation.3">
              <p:embed/>
            </p:oleObj>
          </a:graphicData>
        </a:graphic>
      </p:graphicFrame>
      <p:sp>
        <p:nvSpPr>
          <p:cNvPr id="48143" name="Text Box 15"/>
          <p:cNvSpPr txBox="1">
            <a:spLocks noChangeArrowheads="1"/>
          </p:cNvSpPr>
          <p:nvPr/>
        </p:nvSpPr>
        <p:spPr bwMode="auto">
          <a:xfrm>
            <a:off x="539750" y="4941888"/>
            <a:ext cx="81359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Η </a:t>
            </a:r>
            <a:r>
              <a:rPr lang="el-GR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εσωτερική ενέργεια</a:t>
            </a:r>
            <a:r>
              <a:rPr lang="el-GR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λέμε ότι είναι </a:t>
            </a:r>
            <a:r>
              <a:rPr lang="el-GR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καταστατική μεταβλητή</a:t>
            </a:r>
            <a:r>
              <a:rPr lang="el-GR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, επειδή η μεταβολή της εξαρτάται μόνο από την αρχική και τελική κατάσταση.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8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8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8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8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8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8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8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8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2" grpId="0" animBg="1"/>
      <p:bldP spid="48133" grpId="0" animBg="1"/>
      <p:bldP spid="48134" grpId="0" animBg="1"/>
      <p:bldP spid="48135" grpId="0" animBg="1"/>
      <p:bldP spid="48136" grpId="0"/>
      <p:bldP spid="48137" grpId="0"/>
      <p:bldP spid="48138" grpId="0"/>
      <p:bldP spid="48139" grpId="0"/>
      <p:bldP spid="48140" grpId="0"/>
      <p:bldP spid="48143" grpId="0"/>
    </p:bldLst>
  </p:timing>
</p:sld>
</file>

<file path=ppt/theme/theme1.xml><?xml version="1.0" encoding="utf-8"?>
<a:theme xmlns:a="http://schemas.openxmlformats.org/drawingml/2006/main" name="Προεπιλεγμένη σχεδίαση">
  <a:themeElements>
    <a:clrScheme name="Προεπιλεγμένη σχεδίαση 3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Προεπιλεγμένη σχεδίαση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498</TotalTime>
  <Words>554</Words>
  <Application>Microsoft Office PowerPoint</Application>
  <PresentationFormat>Προβολή στην οθόνη (4:3)</PresentationFormat>
  <Paragraphs>96</Paragraphs>
  <Slides>13</Slides>
  <Notes>9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2</vt:i4>
      </vt:variant>
      <vt:variant>
        <vt:lpstr>Τίτλοι διαφανειών</vt:lpstr>
      </vt:variant>
      <vt:variant>
        <vt:i4>13</vt:i4>
      </vt:variant>
    </vt:vector>
  </HeadingPairs>
  <TitlesOfParts>
    <vt:vector size="16" baseType="lpstr">
      <vt:lpstr>Προεπιλεγμένη σχεδίαση</vt:lpstr>
      <vt:lpstr>Φωτογραφία του Photo Editor</vt:lpstr>
      <vt:lpstr>Εξίσωση</vt:lpstr>
      <vt:lpstr>Διαφάνεια 1</vt:lpstr>
      <vt:lpstr>Διαφάνεια 2</vt:lpstr>
      <vt:lpstr>Διαφάνεια 3</vt:lpstr>
      <vt:lpstr>Διαφάνεια 4</vt:lpstr>
      <vt:lpstr>Εσωτερική ενέργεια</vt:lpstr>
      <vt:lpstr>Διαφάνεια 6</vt:lpstr>
      <vt:lpstr>Διαφάνεια 7</vt:lpstr>
      <vt:lpstr>Διαφάνεια 8</vt:lpstr>
      <vt:lpstr>Διαφάνεια 9</vt:lpstr>
      <vt:lpstr>1ος Θερμοδυναμικός νόμος</vt:lpstr>
      <vt:lpstr>Διαφάνεια 11</vt:lpstr>
      <vt:lpstr>Διαφάνεια 12</vt:lpstr>
      <vt:lpstr>Διαφάνεια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</dc:creator>
  <cp:lastModifiedBy>ΣΠΥΡΙΔΟΥΛΑ</cp:lastModifiedBy>
  <cp:revision>60</cp:revision>
  <dcterms:created xsi:type="dcterms:W3CDTF">1601-01-01T00:00:00Z</dcterms:created>
  <dcterms:modified xsi:type="dcterms:W3CDTF">2024-11-18T22:03:48Z</dcterms:modified>
</cp:coreProperties>
</file>