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5672c0f8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95672c0f8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95672c0f8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95672c0f8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95672c0f8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95672c0f8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95672c0f8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95672c0f89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95672c0f8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95672c0f89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95672c0f8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95672c0f89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95672c0f89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95672c0f89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5672c0f8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5672c0f8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95672c0f8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95672c0f8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eb6e20e67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eb6e20e67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b6e20e67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b6e20e67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eb6e20e67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eb6e20e67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5672c0f8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95672c0f8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95672c0f8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95672c0f8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95672c0f8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95672c0f8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bmjgdff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hyperlink" Target="https://www.geogebra.org/m/vepfbts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6925" y="613425"/>
            <a:ext cx="334327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1900" y="2622163"/>
            <a:ext cx="2745899" cy="196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225" y="2416000"/>
            <a:ext cx="5966001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525" y="1357313"/>
            <a:ext cx="8239125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900" y="402125"/>
            <a:ext cx="8239125" cy="41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9026" y="1010800"/>
            <a:ext cx="3121412" cy="405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9139" y="1010800"/>
            <a:ext cx="3121412" cy="405712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/>
          <p:nvPr/>
        </p:nvSpPr>
        <p:spPr>
          <a:xfrm>
            <a:off x="1191025" y="124875"/>
            <a:ext cx="5599800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Σε παραλληλόγραμμο ΑΒΓΔ φέρουμε ΑΕ </a:t>
            </a:r>
            <a:r>
              <a:rPr lang="en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⊥</a:t>
            </a:r>
            <a:r>
              <a:rPr lang="en" i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ΔΓ και ΓΖ </a:t>
            </a:r>
            <a:r>
              <a:rPr lang="en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⊥</a:t>
            </a:r>
            <a:r>
              <a:rPr lang="en" i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ΑΒ.</a:t>
            </a:r>
            <a:endParaRPr i="1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i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Να αποδείξετε ότι το ΑΖΓΕ είναι ορθογώνιο.</a:t>
            </a:r>
            <a:endParaRPr i="1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2" name="Google Shape;132;p24"/>
          <p:cNvSpPr txBox="1"/>
          <p:nvPr/>
        </p:nvSpPr>
        <p:spPr>
          <a:xfrm rot="1556">
            <a:off x="326604" y="125023"/>
            <a:ext cx="662700" cy="68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ΦΕ2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600" y="1337975"/>
            <a:ext cx="2181700" cy="324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3625" y="1491650"/>
            <a:ext cx="2995875" cy="200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950" y="1142325"/>
            <a:ext cx="6811876" cy="372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/>
          <p:nvPr/>
        </p:nvSpPr>
        <p:spPr>
          <a:xfrm>
            <a:off x="268925" y="365025"/>
            <a:ext cx="3477000" cy="384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Δραστηριότητα με επίδειξη λύσης </a:t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1077400" y="387325"/>
            <a:ext cx="174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Απορίες;;</a:t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25" y="1046475"/>
            <a:ext cx="3991113" cy="397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1045" y="1353075"/>
            <a:ext cx="2105700" cy="19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5711050" y="434075"/>
            <a:ext cx="222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Συνοψίζοντας</a:t>
            </a:r>
            <a:endParaRPr/>
          </a:p>
        </p:txBody>
      </p:sp>
      <p:sp>
        <p:nvSpPr>
          <p:cNvPr id="149" name="Google Shape;149;p26"/>
          <p:cNvSpPr txBox="1"/>
          <p:nvPr/>
        </p:nvSpPr>
        <p:spPr>
          <a:xfrm>
            <a:off x="4865050" y="3660850"/>
            <a:ext cx="3920400" cy="895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</a:rPr>
              <a:t>Να αναφέρετε ο μ ο ι ό τ η τ ε ς - δ ι α φ ο ρ έ ς  ανάμεσα στα παραλληλόγραμμα και ορθογώνια παραλληλόγραμμα.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110400" y="65300"/>
            <a:ext cx="487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Πάμε να δούμε τι πετύχαμε;;; </a:t>
            </a:r>
            <a:endParaRPr/>
          </a:p>
        </p:txBody>
      </p:sp>
      <p:pic>
        <p:nvPicPr>
          <p:cNvPr id="155" name="Google Shape;155;p2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6025" y="638000"/>
            <a:ext cx="2996250" cy="428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575" y="230525"/>
            <a:ext cx="3918924" cy="485005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 txBox="1"/>
          <p:nvPr/>
        </p:nvSpPr>
        <p:spPr>
          <a:xfrm>
            <a:off x="1045875" y="1391650"/>
            <a:ext cx="29175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F9900"/>
                </a:solidFill>
              </a:rPr>
              <a:t>Δραστ. 1:</a:t>
            </a:r>
            <a:r>
              <a:rPr lang="en" sz="1700">
                <a:solidFill>
                  <a:schemeClr val="dk2"/>
                </a:solidFill>
              </a:rPr>
              <a:t> Σχολ. Βιβλίο, σελ. 109, </a:t>
            </a:r>
            <a:r>
              <a:rPr lang="en" sz="1800" b="1">
                <a:solidFill>
                  <a:srgbClr val="0000FF"/>
                </a:solidFill>
              </a:rPr>
              <a:t>ασκήσεις 2 και 3</a:t>
            </a:r>
            <a:r>
              <a:rPr lang="en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1020675" y="2511875"/>
            <a:ext cx="29679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F9900"/>
                </a:solidFill>
              </a:rPr>
              <a:t>Δραστ.2:</a:t>
            </a:r>
            <a:r>
              <a:rPr lang="en" sz="1700">
                <a:solidFill>
                  <a:schemeClr val="dk2"/>
                </a:solidFill>
              </a:rPr>
              <a:t> </a:t>
            </a:r>
            <a:r>
              <a:rPr lang="en" sz="1700">
                <a:solidFill>
                  <a:srgbClr val="0000FF"/>
                </a:solidFill>
              </a:rPr>
              <a:t>Nα κατασκευάσετε</a:t>
            </a:r>
            <a:r>
              <a:rPr lang="en" sz="1700">
                <a:solidFill>
                  <a:schemeClr val="dk2"/>
                </a:solidFill>
              </a:rPr>
              <a:t> </a:t>
            </a:r>
            <a:r>
              <a:rPr lang="en" sz="1700">
                <a:solidFill>
                  <a:srgbClr val="0000FF"/>
                </a:solidFill>
              </a:rPr>
              <a:t>ορθογώνιο</a:t>
            </a:r>
            <a:r>
              <a:rPr lang="en" sz="1700">
                <a:solidFill>
                  <a:schemeClr val="dk2"/>
                </a:solidFill>
              </a:rPr>
              <a:t> </a:t>
            </a:r>
            <a:r>
              <a:rPr lang="en" sz="1700" u="sng">
                <a:solidFill>
                  <a:schemeClr val="dk2"/>
                </a:solidFill>
              </a:rPr>
              <a:t>με χρήση κανόνα και διαβήτη</a:t>
            </a:r>
            <a:r>
              <a:rPr lang="en" sz="1700">
                <a:solidFill>
                  <a:schemeClr val="dk2"/>
                </a:solidFill>
              </a:rPr>
              <a:t> όταν η γωνία των διαγωνίων είναι 40 μοίρες και το μήκος της μίας διαγωνίου είναι 7,5 cm </a:t>
            </a:r>
            <a:endParaRPr sz="17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2"/>
              </a:solidFill>
            </a:endParaRPr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4375" y="648500"/>
            <a:ext cx="1235225" cy="170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3475" y="1430125"/>
            <a:ext cx="428625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/>
          <p:nvPr/>
        </p:nvSpPr>
        <p:spPr>
          <a:xfrm>
            <a:off x="5884225" y="171850"/>
            <a:ext cx="2036400" cy="1219800"/>
          </a:xfrm>
          <a:prstGeom prst="wedgeRoundRectCallout">
            <a:avLst>
              <a:gd name="adj1" fmla="val -58781"/>
              <a:gd name="adj2" fmla="val 54025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8"/>
          <p:cNvSpPr txBox="1"/>
          <p:nvPr/>
        </p:nvSpPr>
        <p:spPr>
          <a:xfrm>
            <a:off x="5941875" y="307350"/>
            <a:ext cx="19149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Για την </a:t>
            </a:r>
            <a:r>
              <a:rPr lang="en" sz="1100" b="1">
                <a:solidFill>
                  <a:schemeClr val="dk2"/>
                </a:solidFill>
              </a:rPr>
              <a:t>δραστηριότητα 2</a:t>
            </a:r>
            <a:r>
              <a:rPr lang="en" sz="1100">
                <a:solidFill>
                  <a:schemeClr val="dk2"/>
                </a:solidFill>
              </a:rPr>
              <a:t>, 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να δω τις σημειώσεις μου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από την </a:t>
            </a:r>
            <a:r>
              <a:rPr lang="en" sz="1100">
                <a:solidFill>
                  <a:schemeClr val="dk2"/>
                </a:solidFill>
                <a:highlight>
                  <a:srgbClr val="FFF2CC"/>
                </a:highlight>
              </a:rPr>
              <a:t>Δραστηριότητα με επίδειξη λύσης</a:t>
            </a:r>
            <a:endParaRPr sz="1100">
              <a:solidFill>
                <a:schemeClr val="dk2"/>
              </a:solidFill>
              <a:highlight>
                <a:srgbClr val="FFF2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</a:endParaRPr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87500" y="2447446"/>
            <a:ext cx="4706900" cy="254422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1045875" y="518050"/>
            <a:ext cx="27666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 u="sng">
                <a:solidFill>
                  <a:srgbClr val="FF9900"/>
                </a:solidFill>
              </a:rPr>
              <a:t>Ανάθεση για το σπίτι: </a:t>
            </a:r>
            <a:endParaRPr sz="2120" u="sng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1191025" y="1722325"/>
            <a:ext cx="7530900" cy="22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304800" lvl="0" indent="-2286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­</a:t>
            </a:r>
            <a:r>
              <a:rPr lang="en" sz="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7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just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❏"/>
            </a:pPr>
            <a:r>
              <a:rPr lang="en" sz="1200" b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Να σχεδιάζω 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ένα ορθογώνιο παραλληλόγραμμο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­</a:t>
            </a:r>
            <a:r>
              <a:rPr lang="en" sz="1200" b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Να</a:t>
            </a:r>
            <a:r>
              <a:rPr lang="en" sz="12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00" b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αναγνωρίζω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το είδος του παραλληλογράμμου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❏"/>
            </a:pPr>
            <a:r>
              <a:rPr lang="en" sz="12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­</a:t>
            </a:r>
            <a:r>
              <a:rPr lang="en" sz="1200" b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Να</a:t>
            </a:r>
            <a:r>
              <a:rPr lang="en" sz="12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00" b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κατανοώ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ότι το νέο είδος παραλληλογράμμου διατηρεί τις ιδιότητές του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­</a:t>
            </a:r>
            <a:r>
              <a:rPr lang="en" sz="1200" b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Να αποδεικνύω 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τις βασικές ιδιότητες ορθογωνίου παραλληλογράμμου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97243" y="172518"/>
            <a:ext cx="1489350" cy="154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969050" y="778000"/>
            <a:ext cx="3842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solidFill>
                  <a:schemeClr val="dk2"/>
                </a:solidFill>
              </a:rPr>
              <a:t>Στο τέλος του μαθήματος να μπορώ: </a:t>
            </a:r>
            <a:endParaRPr sz="1700" i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375" y="2880225"/>
            <a:ext cx="3741874" cy="21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/>
          <p:nvPr/>
        </p:nvSpPr>
        <p:spPr>
          <a:xfrm>
            <a:off x="2574150" y="122400"/>
            <a:ext cx="6099000" cy="2545800"/>
          </a:xfrm>
          <a:prstGeom prst="wedgeEllipseCallout">
            <a:avLst>
              <a:gd name="adj1" fmla="val -31732"/>
              <a:gd name="adj2" fmla="val 6177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0725" y="342900"/>
            <a:ext cx="2445858" cy="21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375" y="2880225"/>
            <a:ext cx="3741874" cy="21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/>
          <p:nvPr/>
        </p:nvSpPr>
        <p:spPr>
          <a:xfrm>
            <a:off x="2574150" y="122400"/>
            <a:ext cx="6099000" cy="2545800"/>
          </a:xfrm>
          <a:prstGeom prst="wedgeEllipseCallout">
            <a:avLst>
              <a:gd name="adj1" fmla="val -31732"/>
              <a:gd name="adj2" fmla="val 6177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0725" y="342900"/>
            <a:ext cx="2445858" cy="21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4525" y="4100050"/>
            <a:ext cx="4921775" cy="8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375" y="2880225"/>
            <a:ext cx="3741874" cy="21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/>
          <p:nvPr/>
        </p:nvSpPr>
        <p:spPr>
          <a:xfrm>
            <a:off x="2574150" y="122400"/>
            <a:ext cx="6099000" cy="2545800"/>
          </a:xfrm>
          <a:prstGeom prst="wedgeEllipseCallout">
            <a:avLst>
              <a:gd name="adj1" fmla="val -31732"/>
              <a:gd name="adj2" fmla="val 6177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3475" y="380888"/>
            <a:ext cx="2133600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375" y="2880225"/>
            <a:ext cx="3741874" cy="21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/>
          <p:nvPr/>
        </p:nvSpPr>
        <p:spPr>
          <a:xfrm>
            <a:off x="2574150" y="122400"/>
            <a:ext cx="6099000" cy="2545800"/>
          </a:xfrm>
          <a:prstGeom prst="wedgeEllipseCallout">
            <a:avLst>
              <a:gd name="adj1" fmla="val -31732"/>
              <a:gd name="adj2" fmla="val 6177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3475" y="380888"/>
            <a:ext cx="2133600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0675" y="3300850"/>
            <a:ext cx="3584950" cy="6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3300" y="459775"/>
            <a:ext cx="2000250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150" y="373325"/>
            <a:ext cx="3031174" cy="265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650" y="229225"/>
            <a:ext cx="140017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800" y="2571750"/>
            <a:ext cx="2399676" cy="239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97151" y="3326725"/>
            <a:ext cx="196215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105650" y="220925"/>
            <a:ext cx="554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Ανακαλύπτω</a:t>
            </a:r>
            <a:r>
              <a:rPr lang="en" sz="1800">
                <a:solidFill>
                  <a:schemeClr val="dk2"/>
                </a:solidFill>
              </a:rPr>
              <a:t> τις ιδιότητες του παραλληλογράμμου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25" y="920800"/>
            <a:ext cx="3556450" cy="3922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3750" y="1246700"/>
            <a:ext cx="4851824" cy="2801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0400" y="152400"/>
            <a:ext cx="591803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Προβολή στην οθόνη (16:9)</PresentationFormat>
  <Paragraphs>21</Paragraphs>
  <Slides>16</Slides>
  <Notes>16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1" baseType="lpstr">
      <vt:lpstr>Arial</vt:lpstr>
      <vt:lpstr>Courier New</vt:lpstr>
      <vt:lpstr>Times New Roman</vt:lpstr>
      <vt:lpstr>Verdana</vt:lpstr>
      <vt:lpstr>Simple Light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Απορίες;;</vt:lpstr>
      <vt:lpstr>Πάμε να δούμε τι πετύχαμε;;; </vt:lpstr>
      <vt:lpstr>Ανάθεση για το σπίτι: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</cp:revision>
  <dcterms:modified xsi:type="dcterms:W3CDTF">2023-11-19T09:31:22Z</dcterms:modified>
</cp:coreProperties>
</file>