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73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62" r:id="rId16"/>
    <p:sldId id="274" r:id="rId17"/>
    <p:sldId id="263" r:id="rId18"/>
    <p:sldId id="264" r:id="rId19"/>
    <p:sldId id="275" r:id="rId20"/>
    <p:sldId id="276" r:id="rId21"/>
    <p:sldId id="265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2/2/2025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44291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l-GR" b="1" dirty="0" smtClean="0"/>
              <a:t>Οι Οθωμανοί και η </a:t>
            </a:r>
            <a:r>
              <a:rPr lang="el-GR" b="1" dirty="0" smtClean="0"/>
              <a:t>ραγδαία προέλασή </a:t>
            </a:r>
            <a:r>
              <a:rPr lang="el-GR" b="1" dirty="0" smtClean="0"/>
              <a:t>τους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13</a:t>
            </a:r>
            <a:r>
              <a:rPr lang="el-GR" b="1" baseline="30000" dirty="0" smtClean="0">
                <a:solidFill>
                  <a:schemeClr val="tx1"/>
                </a:solidFill>
              </a:rPr>
              <a:t>ος</a:t>
            </a:r>
            <a:r>
              <a:rPr lang="el-GR" b="1" dirty="0" smtClean="0">
                <a:solidFill>
                  <a:schemeClr val="tx1"/>
                </a:solidFill>
              </a:rPr>
              <a:t>-14</a:t>
            </a:r>
            <a:r>
              <a:rPr lang="el-GR" b="1" baseline="30000" dirty="0" smtClean="0">
                <a:solidFill>
                  <a:schemeClr val="tx1"/>
                </a:solidFill>
              </a:rPr>
              <a:t>ος</a:t>
            </a:r>
            <a:r>
              <a:rPr lang="el-GR" b="1" dirty="0" smtClean="0">
                <a:solidFill>
                  <a:schemeClr val="tx1"/>
                </a:solidFill>
              </a:rPr>
              <a:t> αιώνας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020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7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catap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1480"/>
            <a:ext cx="3400420" cy="5929354"/>
          </a:xfrm>
          <a:prstGeom prst="rect">
            <a:avLst/>
          </a:prstGeom>
          <a:noFill/>
        </p:spPr>
      </p:pic>
      <p:pic>
        <p:nvPicPr>
          <p:cNvPr id="4099" name="Picture 3" descr="C:\Users\User\Desktop\Catapult_1_Mercato_San_Sever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00052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Catapul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238527" cy="2870200"/>
          </a:xfrm>
          <a:prstGeom prst="rect">
            <a:avLst/>
          </a:prstGeom>
          <a:noFill/>
        </p:spPr>
      </p:pic>
      <p:pic>
        <p:nvPicPr>
          <p:cNvPr id="5123" name="Picture 3" descr="C:\Users\User\Desktop\Sculpture.pierriere.cathedrale.Saint.Nazaire.Carcasson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121054" cy="3810000"/>
          </a:xfrm>
          <a:prstGeom prst="rect">
            <a:avLst/>
          </a:prstGeom>
          <a:noFill/>
        </p:spPr>
      </p:pic>
      <p:pic>
        <p:nvPicPr>
          <p:cNvPr id="5125" name="Picture 5" descr="C:\Users\User\Desktop\1178_520249871342938_146706086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3810000" cy="2500330"/>
          </a:xfrm>
          <a:prstGeom prst="rect">
            <a:avLst/>
          </a:prstGeom>
          <a:noFill/>
        </p:spPr>
      </p:pic>
      <p:pic>
        <p:nvPicPr>
          <p:cNvPr id="5126" name="Picture 6" descr="C:\Users\User\Desktop\Mangonneau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62350"/>
            <a:ext cx="381000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Centaur_Catapult_Assault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25" y="506413"/>
            <a:ext cx="6096000" cy="3429000"/>
          </a:xfrm>
          <a:prstGeom prst="rect">
            <a:avLst/>
          </a:prstGeom>
          <a:noFill/>
        </p:spPr>
      </p:pic>
      <p:pic>
        <p:nvPicPr>
          <p:cNvPr id="6147" name="Picture 3" descr="C:\Users\User\Desktop\Trebuch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7863" y="4398963"/>
            <a:ext cx="381000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43338" cy="3581400"/>
          </a:xfrm>
          <a:prstGeom prst="rect">
            <a:avLst/>
          </a:prstGeom>
          <a:noFill/>
        </p:spPr>
      </p:pic>
      <p:pic>
        <p:nvPicPr>
          <p:cNvPr id="7171" name="Picture 3" descr="C:\Users\User\Desktop\Ballis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2288" y="-119063"/>
            <a:ext cx="6096000" cy="2590801"/>
          </a:xfrm>
          <a:prstGeom prst="rect">
            <a:avLst/>
          </a:prstGeom>
          <a:noFill/>
        </p:spPr>
      </p:pic>
      <p:pic>
        <p:nvPicPr>
          <p:cNvPr id="7172" name="Picture 4" descr="C:\Users\User\Desktop\Catapul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8738" y="2593975"/>
            <a:ext cx="6096000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435771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 smtClean="0"/>
              <a:t> </a:t>
            </a:r>
            <a:r>
              <a:rPr lang="el-GR" sz="4000" b="1" dirty="0" smtClean="0"/>
              <a:t>Οργάνωση του κράτους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err="1" smtClean="0"/>
              <a:t>Ορχάν</a:t>
            </a:r>
            <a:r>
              <a:rPr lang="el-GR" sz="4000" dirty="0" smtClean="0"/>
              <a:t> (ο πρώτος σουλτάνος)</a:t>
            </a:r>
            <a:br>
              <a:rPr lang="el-GR" sz="4000" dirty="0" smtClean="0"/>
            </a:br>
            <a:r>
              <a:rPr lang="el-GR" sz="4000" dirty="0" err="1" smtClean="0"/>
              <a:t>Μουράτ</a:t>
            </a:r>
            <a:r>
              <a:rPr lang="el-GR" sz="4000" dirty="0" smtClean="0"/>
              <a:t> Α΄</a:t>
            </a:r>
            <a:br>
              <a:rPr lang="el-GR" sz="4000" dirty="0" smtClean="0"/>
            </a:br>
            <a:r>
              <a:rPr lang="el-GR" sz="4000" dirty="0" smtClean="0"/>
              <a:t>Κατάκτηση Νίκαιας ** (σύγχρονη </a:t>
            </a:r>
            <a:r>
              <a:rPr lang="el-GR" sz="4000" dirty="0" err="1" smtClean="0"/>
              <a:t>İznik</a:t>
            </a:r>
            <a:r>
              <a:rPr lang="el-GR" sz="4000" dirty="0" smtClean="0"/>
              <a:t>)  και Νικομήδειας </a:t>
            </a:r>
            <a:br>
              <a:rPr lang="el-GR" sz="4000" dirty="0" smtClean="0"/>
            </a:br>
            <a:r>
              <a:rPr lang="el-GR" sz="4000" dirty="0" smtClean="0"/>
              <a:t>Ανεκτικότητα Τούρκων απέναντι σε αγροτικούς χριστιανικούς πληθυσμούς </a:t>
            </a:r>
            <a:endParaRPr lang="el-GR" sz="4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Μουρά ο 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14366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l-GR" sz="3200" b="1" u="sng" dirty="0" smtClean="0"/>
              <a:t> **3. Η Προέλαση στα Βαλκάνια (</a:t>
            </a:r>
            <a:r>
              <a:rPr lang="el-GR" sz="3200" b="1" dirty="0" smtClean="0"/>
              <a:t>14ος αιώνας)** 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u="sng" dirty="0" smtClean="0"/>
              <a:t>   Η κατάσταση στο  Βυζάντιο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-ακρωτηριασμένο εδαφικά</a:t>
            </a:r>
            <a:br>
              <a:rPr lang="el-GR" sz="3200" dirty="0" smtClean="0"/>
            </a:br>
            <a:r>
              <a:rPr lang="el-GR" sz="3200" dirty="0" smtClean="0"/>
              <a:t>-οικονομική κατάρρευση (κρατικό ταμείο </a:t>
            </a:r>
            <a:r>
              <a:rPr lang="el-GR" sz="3200" dirty="0" smtClean="0"/>
              <a:t>άδειο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-διοικητικό σύστημα σε πλήρη διάλυση</a:t>
            </a:r>
            <a:br>
              <a:rPr lang="el-GR" sz="3200" dirty="0" smtClean="0"/>
            </a:br>
            <a:r>
              <a:rPr lang="el-GR" sz="3200" dirty="0" smtClean="0"/>
              <a:t>-νόμισμα </a:t>
            </a:r>
            <a:r>
              <a:rPr lang="el-GR" sz="3200" dirty="0" smtClean="0"/>
              <a:t>υποτιμημένο - εξαντλημένες </a:t>
            </a:r>
            <a:r>
              <a:rPr lang="el-GR" sz="3200" dirty="0" smtClean="0"/>
              <a:t>πηγές εισόδων</a:t>
            </a:r>
            <a:br>
              <a:rPr lang="el-GR" sz="3200" dirty="0" smtClean="0"/>
            </a:br>
            <a:r>
              <a:rPr lang="el-GR" sz="3200" dirty="0" smtClean="0"/>
              <a:t>Οι Οθωμανοί </a:t>
            </a:r>
            <a:r>
              <a:rPr lang="el-GR" sz="3200" dirty="0" smtClean="0"/>
              <a:t>σταδιακά καταλαμβάνουν: φρούριο Καλλίπολης (περιοχή Μαρμαρά), Θράκη, Διδυμότειχο, </a:t>
            </a:r>
            <a:r>
              <a:rPr lang="el-GR" sz="3200" dirty="0" err="1" smtClean="0"/>
              <a:t>Ανδριανούπολη</a:t>
            </a:r>
            <a:r>
              <a:rPr lang="el-GR" sz="3200" dirty="0" smtClean="0"/>
              <a:t>  </a:t>
            </a:r>
            <a:endParaRPr lang="el-GR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607222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l-GR" u="sng" dirty="0" smtClean="0"/>
              <a:t>- **</a:t>
            </a:r>
            <a:r>
              <a:rPr lang="el-GR" sz="3600" u="sng" dirty="0" smtClean="0"/>
              <a:t>Η Μάχη του </a:t>
            </a:r>
            <a:r>
              <a:rPr lang="el-GR" sz="3600" u="sng" dirty="0" err="1" smtClean="0"/>
              <a:t>Κοσόβου</a:t>
            </a:r>
            <a:r>
              <a:rPr lang="el-GR" sz="3600" u="sng" dirty="0" smtClean="0"/>
              <a:t> (1389)**: 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  - Ο Σουλτάνος </a:t>
            </a:r>
            <a:r>
              <a:rPr lang="el-GR" sz="3600" dirty="0" err="1" smtClean="0"/>
              <a:t>Μουράτ</a:t>
            </a:r>
            <a:r>
              <a:rPr lang="el-GR" sz="3600" dirty="0" smtClean="0"/>
              <a:t> Α' (αν και σκοτώθηκε στο πεδίο της μάχης) νίκησε τον Σέρβο βασιλιά Λάζαρο, κατακτώντας ένα σημαντικό τμήμα των Βαλκανίων.</a:t>
            </a:r>
            <a:br>
              <a:rPr lang="el-GR" sz="3600" dirty="0" smtClean="0"/>
            </a:br>
            <a:r>
              <a:rPr lang="el-GR" sz="3600" dirty="0" smtClean="0"/>
              <a:t>  - Η μάχη αυτή επιβεβαίωσε την οθωμανική κυριαρχία στις περιοχές της Σερβίας και της </a:t>
            </a:r>
            <a:r>
              <a:rPr lang="el-GR" sz="3600" dirty="0" smtClean="0"/>
              <a:t>Βουλγαρίας</a:t>
            </a:r>
            <a:br>
              <a:rPr lang="el-GR" sz="3600" dirty="0" smtClean="0"/>
            </a:br>
            <a:r>
              <a:rPr lang="el-GR" sz="3600" dirty="0" smtClean="0"/>
              <a:t>-</a:t>
            </a:r>
            <a:r>
              <a:rPr lang="el-GR" sz="3600" dirty="0" smtClean="0"/>
              <a:t>Σέρβοι </a:t>
            </a:r>
            <a:r>
              <a:rPr lang="el-GR" sz="3600" dirty="0" smtClean="0"/>
              <a:t>και Βούλγαρο αναγκάστηκαν να αναγνωρίσουν την κυριαρχία του σουλτάνου</a:t>
            </a:r>
            <a:r>
              <a:rPr lang="el-GR" dirty="0" smtClean="0"/>
              <a:t>.  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360  χάρτης -εξάπλωση Τούρκω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5214973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lvl="0"/>
            <a:r>
              <a:rPr lang="el-GR" b="1" u="sng" dirty="0" smtClean="0"/>
              <a:t>Ίδρυση της Οθωμανικής Αυτοκρατορίας </a:t>
            </a:r>
            <a:r>
              <a:rPr lang="el-GR" b="1" u="sng" dirty="0" smtClean="0"/>
              <a:t>  </a:t>
            </a:r>
            <a:r>
              <a:rPr lang="el-GR" b="1" u="sng" dirty="0" smtClean="0"/>
              <a:t>: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Ο Οσμάν Α' ίδρυσε το πρώτο οθωμανικό κράτος στην περιοχή της Βιθυνίας  το 1299.  </a:t>
            </a:r>
            <a:br>
              <a:rPr lang="el-GR" dirty="0" smtClean="0"/>
            </a:br>
            <a:r>
              <a:rPr lang="el-GR" dirty="0" smtClean="0"/>
              <a:t>Εκμεταλλεύεται τους </a:t>
            </a:r>
            <a:r>
              <a:rPr lang="el-GR" dirty="0" err="1" smtClean="0"/>
              <a:t>γαζήδες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92D050"/>
                </a:solidFill>
              </a:rPr>
              <a:t>(</a:t>
            </a:r>
            <a:r>
              <a:rPr lang="el-GR" dirty="0" smtClean="0"/>
              <a:t>φανατικοί πολεμιστές της πίστης).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400- χαρτη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485778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sz="4000" u="sng" dirty="0" smtClean="0"/>
              <a:t>Αποτελέσματα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-Ο σουλτάνος ελέγχει το θρόνο (τοποθετεί τον Ιωάννη Ζ΄, έπειτα τον διάδοχό του Μανουήλ) </a:t>
            </a:r>
            <a:br>
              <a:rPr lang="el-GR" sz="4000" dirty="0" smtClean="0"/>
            </a:br>
            <a:r>
              <a:rPr lang="el-GR" sz="4000" dirty="0" smtClean="0"/>
              <a:t> -Ο πρώτος αποκλεισμός της Κωνσταντινούπολης: από τα στρατεύματα του Βαγιαζήτ (γιος </a:t>
            </a:r>
            <a:r>
              <a:rPr lang="el-GR" sz="4000" dirty="0" err="1" smtClean="0"/>
              <a:t>Μουράτ</a:t>
            </a:r>
            <a:r>
              <a:rPr lang="el-GR" sz="4000" dirty="0" smtClean="0"/>
              <a:t> Α΄)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Βιθυνί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607223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100" dirty="0" smtClean="0"/>
              <a:t>- </a:t>
            </a:r>
            <a:r>
              <a:rPr lang="el-GR" sz="3100" dirty="0" smtClean="0"/>
              <a:t>**</a:t>
            </a:r>
            <a:br>
              <a:rPr lang="el-GR" sz="3100" dirty="0" smtClean="0"/>
            </a:b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b="1" dirty="0" smtClean="0"/>
              <a:t>Πώς </a:t>
            </a:r>
            <a:r>
              <a:rPr lang="el-GR" sz="3100" b="1" dirty="0" smtClean="0"/>
              <a:t>ξεκινά η ίδρυση**:</a:t>
            </a:r>
            <a:r>
              <a:rPr lang="el-GR" sz="3100" dirty="0" smtClean="0"/>
              <a:t>  </a:t>
            </a:r>
            <a:br>
              <a:rPr lang="el-GR" sz="3100" dirty="0" smtClean="0"/>
            </a:br>
            <a:r>
              <a:rPr lang="el-GR" sz="3100" dirty="0" smtClean="0"/>
              <a:t>  - Οι Οθωμανοί ήταν Τούρκοι νομάδες από την Κεντρική Ασία. Ωθούμενοι από </a:t>
            </a:r>
            <a:r>
              <a:rPr lang="el-GR" sz="3100" dirty="0" err="1" smtClean="0"/>
              <a:t>Μογγόλους</a:t>
            </a:r>
            <a:r>
              <a:rPr lang="el-GR" sz="3100" dirty="0" smtClean="0"/>
              <a:t> εγκαθίστανται κοντά στην Προύσα (1281)</a:t>
            </a:r>
            <a:br>
              <a:rPr lang="el-GR" sz="3100" dirty="0" smtClean="0"/>
            </a:br>
            <a:r>
              <a:rPr lang="el-GR" sz="3100" dirty="0" smtClean="0"/>
              <a:t>  - Χρησιμοποίησαν την πολιτική αδυναμία της Βυζαντινής Αυτοκρατορίας και των άλλων τοπικών δυνάμεων. Διευκολύνθηκαν από τη διάλυση των βυζαντινών ακριτικών σωμάτων</a:t>
            </a:r>
            <a:br>
              <a:rPr lang="el-GR" sz="3100" dirty="0" smtClean="0"/>
            </a:br>
            <a:r>
              <a:rPr lang="el-GR" sz="3100" dirty="0" smtClean="0"/>
              <a:t>  - Ευνοϊκές στρατηγικές θέσεις στην Ασία Μικρή και η αποδυνάμωση του Βυζαντίου.</a:t>
            </a:r>
            <a:br>
              <a:rPr lang="el-GR" sz="3100" dirty="0" smtClean="0"/>
            </a:br>
            <a:r>
              <a:rPr lang="el-GR" sz="3100" dirty="0" smtClean="0"/>
              <a:t>1326  Η Προύσα καταλαμβάνεται από τον </a:t>
            </a:r>
            <a:r>
              <a:rPr lang="el-GR" sz="3100" dirty="0" err="1" smtClean="0"/>
              <a:t>Ορχάν</a:t>
            </a:r>
            <a:r>
              <a:rPr lang="el-GR" sz="3100" dirty="0" smtClean="0"/>
              <a:t> –την καθιστά πρωτεύουσα δίνοντάς τους ένα ισχυρό σημείο εκκίνησης για την περαιτέρω επέκταση στα Βαλκάνια.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500066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b="1" dirty="0" smtClean="0"/>
              <a:t>Αιτίες της ραγδαίας προέλασης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1. </a:t>
            </a:r>
            <a:r>
              <a:rPr lang="el-GR" dirty="0" smtClean="0"/>
              <a:t>Οργανωμένος στρατός με το σύστημα των </a:t>
            </a:r>
            <a:r>
              <a:rPr lang="el-GR" b="1" dirty="0" smtClean="0"/>
              <a:t>Γενιτσάρων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>2.Πολιτική </a:t>
            </a:r>
            <a:r>
              <a:rPr lang="el-GR" dirty="0" smtClean="0"/>
              <a:t>του Οθωμανικού κράτους: </a:t>
            </a:r>
            <a:r>
              <a:rPr lang="el-GR" b="1" dirty="0" smtClean="0"/>
              <a:t>συμμαχίες και γάμοι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3.Στρατηγική </a:t>
            </a:r>
            <a:r>
              <a:rPr lang="el-GR" dirty="0" smtClean="0"/>
              <a:t>διείσδυσης σε αδύναμες περιοχές.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542928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u="sng" dirty="0" smtClean="0"/>
              <a:t>2</a:t>
            </a:r>
            <a:r>
              <a:rPr lang="el-GR" b="1" u="sng" dirty="0" smtClean="0"/>
              <a:t>. </a:t>
            </a:r>
            <a:r>
              <a:rPr lang="el-GR" sz="3100" b="1" u="sng" dirty="0" smtClean="0"/>
              <a:t>Στρατηγική και Στρατιωτική Δύναμη των Οθωμανών**</a:t>
            </a:r>
            <a:r>
              <a:rPr lang="el-GR" sz="3100" b="1" dirty="0" smtClean="0"/>
              <a:t>  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>- </a:t>
            </a:r>
            <a:r>
              <a:rPr lang="el-GR" sz="3100" b="1" dirty="0" smtClean="0"/>
              <a:t>Στρατηγική Επέκτασης:</a:t>
            </a:r>
            <a:r>
              <a:rPr lang="el-GR" sz="3100" dirty="0" smtClean="0"/>
              <a:t>  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>  - Ο Οσμάν Α' και οι διάδοχοί του ακολουθούσαν επιθετική στρατηγική, εκμεταλλευόμενοι τις διαμάχες των βυζαντινών και των άλλων Βαλκανικών κρατών.</a:t>
            </a:r>
            <a:br>
              <a:rPr lang="el-GR" sz="3100" dirty="0" smtClean="0"/>
            </a:br>
            <a:r>
              <a:rPr lang="el-GR" sz="3100" dirty="0" smtClean="0"/>
              <a:t>  - Χρησιμοποίησαν τις πολιορκήσεις, το στρατηγικό γάμο </a:t>
            </a:r>
            <a:r>
              <a:rPr lang="el-GR" sz="3100" dirty="0" smtClean="0"/>
              <a:t>και </a:t>
            </a:r>
            <a:r>
              <a:rPr lang="el-GR" sz="3100" dirty="0" smtClean="0"/>
              <a:t>τις διπλωματικές συμμαχίες (με τοπικούς ηγεμόνες) για να εδραιώσουν την παρουσία τους.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Osman_Gaz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29518" y="-5143560"/>
            <a:ext cx="20574000" cy="2967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6000792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100" dirty="0" smtClean="0"/>
              <a:t>**</a:t>
            </a:r>
            <a:r>
              <a:rPr lang="el-GR" sz="3100" b="1" dirty="0" smtClean="0"/>
              <a:t>Στρατός και Πολεμικές Τακτικές**: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>   -</a:t>
            </a:r>
            <a:r>
              <a:rPr lang="el-GR" sz="3100" dirty="0" smtClean="0"/>
              <a:t>Νομάδες </a:t>
            </a:r>
            <a:r>
              <a:rPr lang="el-GR" sz="3100" dirty="0" smtClean="0"/>
              <a:t>εθελοντές ιππείς που αντικαταστάθηκαν από ιππείς τιμαριούχους</a:t>
            </a:r>
            <a:br>
              <a:rPr lang="el-GR" sz="3100" dirty="0" smtClean="0"/>
            </a:br>
            <a:r>
              <a:rPr lang="el-GR" sz="3100" dirty="0" smtClean="0"/>
              <a:t>  - **</a:t>
            </a:r>
            <a:r>
              <a:rPr lang="el-GR" sz="3100" dirty="0" err="1" smtClean="0"/>
              <a:t>Γενιτσάροι</a:t>
            </a:r>
            <a:r>
              <a:rPr lang="el-GR" sz="3100" dirty="0" smtClean="0"/>
              <a:t>**(προσωπική υπηρεσία σουλτάνου): Η επίλεκτη στρατιωτική μονάδα, πολύ σημαντική για την επιτυχία των </a:t>
            </a:r>
            <a:r>
              <a:rPr lang="el-GR" sz="3100" dirty="0" smtClean="0"/>
              <a:t>Οθωμανών (εθελοντές </a:t>
            </a:r>
            <a:r>
              <a:rPr lang="el-GR" sz="3100" dirty="0" smtClean="0"/>
              <a:t>μισθοφόροι ή στρατολογούμενοι με βία </a:t>
            </a:r>
            <a:r>
              <a:rPr lang="el-GR" sz="3100" dirty="0" smtClean="0"/>
              <a:t>υποτελείς</a:t>
            </a:r>
            <a:r>
              <a:rPr lang="el-GR" sz="3100" dirty="0" smtClean="0"/>
              <a:t> 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>- </a:t>
            </a:r>
            <a:r>
              <a:rPr lang="el-GR" sz="3100" dirty="0" smtClean="0"/>
              <a:t>Σπαχήδες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>  - **Πολιορκητικά Όπλα**: Εισαγωγή και χρήση προηγμένων πολιορκητικών μηχανημάτων (π.χ., τα πολιορκητικά </a:t>
            </a:r>
            <a:r>
              <a:rPr lang="el-GR" sz="3100" dirty="0" err="1" smtClean="0"/>
              <a:t>καταπέλματα</a:t>
            </a:r>
            <a:r>
              <a:rPr lang="el-GR" sz="3100" dirty="0" smtClean="0"/>
              <a:t>).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Replica_catap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215238" cy="4767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61</Words>
  <PresentationFormat>Προβολή στην οθόνη (4:3)</PresentationFormat>
  <Paragraphs>11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Οι Οθωμανοί και η ραγδαία προέλασή τους  </vt:lpstr>
      <vt:lpstr>Ίδρυση της Οθωμανικής Αυτοκρατορίας   :     Ο Οσμάν Α' ίδρυσε το πρώτο οθωμανικό κράτος στην περιοχή της Βιθυνίας  το 1299.   Εκμεταλλεύεται τους γαζήδες (φανατικοί πολεμιστές της πίστης). </vt:lpstr>
      <vt:lpstr>Διαφάνεια 3</vt:lpstr>
      <vt:lpstr>- **  Πώς ξεκινά η ίδρυση**:     - Οι Οθωμανοί ήταν Τούρκοι νομάδες από την Κεντρική Ασία. Ωθούμενοι από Μογγόλους εγκαθίστανται κοντά στην Προύσα (1281)   - Χρησιμοποίησαν την πολιτική αδυναμία της Βυζαντινής Αυτοκρατορίας και των άλλων τοπικών δυνάμεων. Διευκολύνθηκαν από τη διάλυση των βυζαντινών ακριτικών σωμάτων   - Ευνοϊκές στρατηγικές θέσεις στην Ασία Μικρή και η αποδυνάμωση του Βυζαντίου. 1326  Η Προύσα καταλαμβάνεται από τον Ορχάν –την καθιστά πρωτεύουσα δίνοντάς τους ένα ισχυρό σημείο εκκίνησης για την περαιτέρω επέκταση στα Βαλκάνια. </vt:lpstr>
      <vt:lpstr> Αιτίες της ραγδαίας προέλασης 1. Οργανωμένος στρατός με το σύστημα των Γενιτσάρων. 2.Πολιτική του Οθωμανικού κράτους: συμμαχίες και γάμοι  3.Στρατηγική διείσδυσης σε αδύναμες περιοχές.</vt:lpstr>
      <vt:lpstr>2. Στρατηγική και Στρατιωτική Δύναμη των Οθωμανών**   - Στρατηγική Επέκτασης:     - Ο Οσμάν Α' και οι διάδοχοί του ακολουθούσαν επιθετική στρατηγική, εκμεταλλευόμενοι τις διαμάχες των βυζαντινών και των άλλων Βαλκανικών κρατών.   - Χρησιμοποίησαν τις πολιορκήσεις, το στρατηγικό γάμο και τις διπλωματικές συμμαχίες (με τοπικούς ηγεμόνες) για να εδραιώσουν την παρουσία τους.   </vt:lpstr>
      <vt:lpstr>Διαφάνεια 7</vt:lpstr>
      <vt:lpstr>**Στρατός και Πολεμικές Τακτικές**:    -Νομάδες εθελοντές ιππείς που αντικαταστάθηκαν από ιππείς τιμαριούχους   - **Γενιτσάροι**(προσωπική υπηρεσία σουλτάνου): Η επίλεκτη στρατιωτική μονάδα, πολύ σημαντική για την επιτυχία των Οθωμανών (εθελοντές μισθοφόροι ή στρατολογούμενοι με βία υποτελείς  - Σπαχήδες    - **Πολιορκητικά Όπλα**: Εισαγωγή και χρήση προηγμένων πολιορκητικών μηχανημάτων (π.χ., τα πολιορκητικά καταπέλματα). 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 Οργάνωση του κράτους Ορχάν (ο πρώτος σουλτάνος) Μουράτ Α΄ Κατάκτηση Νίκαιας ** (σύγχρονη İznik)  και Νικομήδειας  Ανεκτικότητα Τούρκων απέναντι σε αγροτικούς χριστιανικούς πληθυσμούς </vt:lpstr>
      <vt:lpstr>Διαφάνεια 16</vt:lpstr>
      <vt:lpstr> **3. Η Προέλαση στα Βαλκάνια (14ος αιώνας)**      Η κατάσταση στο  Βυζάντιο -ακρωτηριασμένο εδαφικά -οικονομική κατάρρευση (κρατικό ταμείο άδειο -διοικητικό σύστημα σε πλήρη διάλυση -νόμισμα υποτιμημένο - εξαντλημένες πηγές εισόδων Οι Οθωμανοί σταδιακά καταλαμβάνουν: φρούριο Καλλίπολης (περιοχή Μαρμαρά), Θράκη, Διδυμότειχο, Ανδριανούπολη  </vt:lpstr>
      <vt:lpstr>- **Η Μάχη του Κοσόβου (1389)**:     - Ο Σουλτάνος Μουράτ Α' (αν και σκοτώθηκε στο πεδίο της μάχης) νίκησε τον Σέρβο βασιλιά Λάζαρο, κατακτώντας ένα σημαντικό τμήμα των Βαλκανίων.   - Η μάχη αυτή επιβεβαίωσε την οθωμανική κυριαρχία στις περιοχές της Σερβίας και της Βουλγαρίας -Σέρβοι και Βούλγαρο αναγκάστηκαν να αναγνωρίσουν την κυριαρχία του σουλτάνου.   </vt:lpstr>
      <vt:lpstr>Διαφάνεια 19</vt:lpstr>
      <vt:lpstr>Διαφάνεια 20</vt:lpstr>
      <vt:lpstr> Αποτελέσματα -Ο σουλτάνος ελέγχει το θρόνο (τοποθετεί τον Ιωάννη Ζ΄, έπειτα τον διάδοχό του Μανουήλ)   -Ο πρώτος αποκλεισμός της Κωνσταντινούπολης: από τα στρατεύματα του Βαγιαζήτ (γιος Μουράτ Α΄)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Οθωμανοί και η Ραγδαία Προέλασή τους 13ος-14ος αιώνας </dc:title>
  <dc:creator>User</dc:creator>
  <cp:lastModifiedBy>User</cp:lastModifiedBy>
  <cp:revision>38</cp:revision>
  <dcterms:created xsi:type="dcterms:W3CDTF">2025-02-02T18:16:25Z</dcterms:created>
  <dcterms:modified xsi:type="dcterms:W3CDTF">2025-02-02T18:57:50Z</dcterms:modified>
</cp:coreProperties>
</file>