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ter Light" panose="020B0604020202020204" charset="0"/>
      <p:regular r:id="rId13"/>
    </p:embeddedFont>
    <p:embeddedFont>
      <p:font typeface="Montserrat Medium" panose="00000600000000000000" pitchFamily="2" charset="0"/>
      <p:regular r:id="rId14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878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Η Ρητορική στην Αρχαία Ελλάδα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Από τη φυσική ευγλωττία στη συστηματική τέχνη του λόγου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1322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Η Πλατωνική Κριτική και η Ισοκρατική Απάντηση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997756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Ο Πλάτων Κατηγορεί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6280190" y="3649861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Η ρητορική δεν είναι επιστήμη ή τέχνη - έχει </a:t>
            </a:r>
            <a:r>
              <a:rPr lang="en-US" sz="1750" dirty="0">
                <a:solidFill>
                  <a:srgbClr val="C6C9DC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δόξαν</a:t>
            </a: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αντί για </a:t>
            </a:r>
            <a:r>
              <a:rPr lang="en-US" sz="1750" dirty="0">
                <a:solidFill>
                  <a:srgbClr val="C6C9DC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ἐπιστήμην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4942642"/>
            <a:ext cx="35015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Όργανο απάτης στον δημόσιο βίο - οι «δισσοὶ λόγοι» του Πρωταγόρα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342721" y="2997756"/>
            <a:ext cx="3501509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Ο Ισοκράτης Υπερασπίζεται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10342721" y="4075152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Παιδευτική αξία της ρητορικής - γενική πνευματική καλλιέργεια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342721" y="5005030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Η </a:t>
            </a:r>
            <a:r>
              <a:rPr lang="en-US" sz="1750" dirty="0">
                <a:solidFill>
                  <a:srgbClr val="C6C9DC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«φιλοσοφίαν»</a:t>
            </a: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ως πρακτική πολιτική αγωγή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280190" y="649057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Η σύνδεση της ρητορικής με τη σοφιστική προκάλεσε τη μεγάλη φιλοσοφική συζήτηση για τη φύση και την αξία του λόγου.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746331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Το Θείο Χάρισμα του Λόγου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133951" y="2196703"/>
            <a:ext cx="72641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«οὐ πάντεσσιν θεοὶ χαρίεντα διδοῦσιν ἀνδράσιν, οὔτε φυὴν οὔτ' ἄρ' φρένας οὔτ' ἀγορητύν»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2196703"/>
            <a:ext cx="30480" cy="725805"/>
          </a:xfrm>
          <a:prstGeom prst="rect">
            <a:avLst/>
          </a:prstGeom>
          <a:solidFill>
            <a:srgbClr val="C6C9DC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177659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Οδύσσεια θ, 167-8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744635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Ο Όμηρος θεωρεί την ευγλωττία σπάνιο θεϊκό χάρισμα, ισάξιο της ομορφιάς και της σύνεσης. Η φυσική ρητορεία αποτελεί το πρώτο στάδιο της ελληνικής ρητορικής παράδοσης.</a:t>
            </a:r>
            <a:endParaRPr lang="en-US" sz="17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91772"/>
            <a:ext cx="596896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Οι Ομηρικοί Αγορητές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840712"/>
            <a:ext cx="3664744" cy="2047994"/>
          </a:xfrm>
          <a:prstGeom prst="roundRect">
            <a:avLst>
              <a:gd name="adj" fmla="val 996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0751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Ο Ιδανικός Ήρωας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565565"/>
            <a:ext cx="319587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«μύθων τε ῥητήρ ἔργων τε πρηκτήρ» - άριστος στον λόγο και στην πράξη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748" y="2840712"/>
            <a:ext cx="3664863" cy="2047994"/>
          </a:xfrm>
          <a:prstGeom prst="roundRect">
            <a:avLst>
              <a:gd name="adj" fmla="val 996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182" y="30751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Ο Νέστωρ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182" y="3565565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«λιγὺς Πυλίων ἀγορητής» - η φωνή του γλυκύτερη από μέλι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115520"/>
            <a:ext cx="7556421" cy="1322189"/>
          </a:xfrm>
          <a:prstGeom prst="roundRect">
            <a:avLst>
              <a:gd name="adj" fmla="val 1544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3499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Ο Θερσίτης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5840373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Παράδειγμα φυσικής ευγλωττίας χωρίς κοινωνική αναγνώριση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5155168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Η Κυδιάνειρα Αγορά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26644"/>
            <a:ext cx="3244810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Η Ομηρική Συνέλευση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721638" y="2319338"/>
            <a:ext cx="6342102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Η «κυδιάνειρα» αγορά δοξάζει τους άνδρες όπως η μάχη. Αποτελεί τον χώρο όπου διαπρέπουν οι ηγεμόνες των Αχαιών και Τρώων.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21638" y="3494603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Το φυσικό τάλαντο δεν γνωρίζει κοινωνικές διακρίσεις - ακόμη και ο ταπεινός μπορεί να είναι «λιγὺς ἀγορητής».</a:t>
            </a:r>
            <a:endParaRPr lang="en-US" sz="16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280" y="1752481"/>
            <a:ext cx="6342102" cy="63421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11436"/>
            <a:ext cx="84195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Από τον Νέστορα στον Περικλή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299960" y="2173843"/>
            <a:ext cx="30480" cy="4426268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4" name="Shape 2"/>
          <p:cNvSpPr/>
          <p:nvPr/>
        </p:nvSpPr>
        <p:spPr>
          <a:xfrm>
            <a:off x="6410087" y="2413754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5" name="Shape 3"/>
          <p:cNvSpPr/>
          <p:nvPr/>
        </p:nvSpPr>
        <p:spPr>
          <a:xfrm>
            <a:off x="7060049" y="2173843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45119" y="221634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3345894" y="22517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Ομηρικοί Χρόνοι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93790" y="2742128"/>
            <a:ext cx="538734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Φυσική ευγλωττία ως θείο χάρισμα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539871" y="3774638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10" name="Shape 8"/>
          <p:cNvSpPr/>
          <p:nvPr/>
        </p:nvSpPr>
        <p:spPr>
          <a:xfrm>
            <a:off x="7060049" y="3534728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45119" y="357723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8449270" y="36125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Αρχαϊκή Εποχή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8449270" y="4103013"/>
            <a:ext cx="53873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Σόλων και Πίνδαρος - στοιχεία φυσικής ρητορείας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6410087" y="4947642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C5C7D2"/>
          </a:solidFill>
          <a:ln/>
        </p:spPr>
      </p:sp>
      <p:sp>
        <p:nvSpPr>
          <p:cNvPr id="15" name="Shape 13"/>
          <p:cNvSpPr/>
          <p:nvPr/>
        </p:nvSpPr>
        <p:spPr>
          <a:xfrm>
            <a:off x="7060049" y="4707731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45119" y="475023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3345894" y="47855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Κλασική Εποχή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93790" y="5276017"/>
            <a:ext cx="53873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Θεμιστοκλής και Περικλής - προετοιμασία των αγορεύσεων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793790" y="685526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Η δημοκρατική «ἰσηγορία» έδωσε τη δυνατότητα σε πολλούς να αξιοποιήσουν το φυσικό τους τάλαντο.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3687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Η Γέννηση της Συστηματικής Ρητορείας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620351" y="3649742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«εἰ μέν σοι ὑπάρχει φύσει ῥητορικῷ εἶναι, ἔσει ῥήτωρ ἐλλόγιμος προσλαβὼν ἐπιστήμην τε καὶ μελέτην»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3394591"/>
            <a:ext cx="30480" cy="1236107"/>
          </a:xfrm>
          <a:prstGeom prst="rect">
            <a:avLst/>
          </a:prstGeom>
          <a:solidFill>
            <a:srgbClr val="C6C9DC"/>
          </a:solidFill>
          <a:ln/>
        </p:spPr>
      </p:sp>
      <p:sp>
        <p:nvSpPr>
          <p:cNvPr id="6" name="Text 3"/>
          <p:cNvSpPr/>
          <p:nvPr/>
        </p:nvSpPr>
        <p:spPr>
          <a:xfrm>
            <a:off x="6280190" y="48858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Πλάτων, Φαῖδρος 269d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5503902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Η συστηματική ρητορική γεννήθηκε στη Σικελία μετά το 466 π.Χ., όταν καταλύθηκαν οι τυραννίδες. Το πλήθος των αστικών δικών ευνόησε την ανάπτυξη της δικανικής ρητορείας.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55971"/>
            <a:ext cx="722923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Οι Πρωτοπόροι της Τέχνης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18378"/>
            <a:ext cx="4196358" cy="2955250"/>
          </a:xfrm>
          <a:prstGeom prst="roundRect">
            <a:avLst>
              <a:gd name="adj" fmla="val 690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24" y="3452813"/>
            <a:ext cx="680442" cy="68044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390" y="3601641"/>
            <a:ext cx="306110" cy="38266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8224" y="4360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Κόραξ ο Συρακόσιος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28224" y="4850487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Δημιουργός της συστηματικής ρητορικής - διαίρεση του λόγου σε μέρη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216962" y="3218378"/>
            <a:ext cx="4196358" cy="2955250"/>
          </a:xfrm>
          <a:prstGeom prst="roundRect">
            <a:avLst>
              <a:gd name="adj" fmla="val 690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396" y="3452813"/>
            <a:ext cx="680442" cy="68044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562" y="3601641"/>
            <a:ext cx="306110" cy="38266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51396" y="4360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Τισίας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5451396" y="4850487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Χρήση των «εἰκότων» - πιθανών λογικών επιχειρημάτων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9640133" y="3218378"/>
            <a:ext cx="4196358" cy="2955250"/>
          </a:xfrm>
          <a:prstGeom prst="roundRect">
            <a:avLst>
              <a:gd name="adj" fmla="val 690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4568" y="3452813"/>
            <a:ext cx="680442" cy="680442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9874568" y="4360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Η Πρώτη «Τέχνη»</a:t>
            </a:r>
            <a:endParaRPr lang="en-US" sz="2200" dirty="0"/>
          </a:p>
        </p:txBody>
      </p:sp>
      <p:sp>
        <p:nvSpPr>
          <p:cNvPr id="16" name="Text 9"/>
          <p:cNvSpPr/>
          <p:nvPr/>
        </p:nvSpPr>
        <p:spPr>
          <a:xfrm>
            <a:off x="9874568" y="4850487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Το πρώτο εγχειρίδιο ρητορικής - θεμελίωση της τεχνικής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098" y="612934"/>
            <a:ext cx="6179701" cy="696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Η Ρητορεία στην Αθήνα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80098" y="1866662"/>
            <a:ext cx="3407212" cy="4179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Οι Ευνοϊκές Συνθήκες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780098" y="2507456"/>
            <a:ext cx="6943844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Δημοκρατικό πολίτευμα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80098" y="2942034"/>
            <a:ext cx="6943844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Λαϊκές συνελεύσεις και δικαστήρια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80098" y="3376613"/>
            <a:ext cx="6943844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Φιλόλογοι Αθηναίοι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80098" y="3811191"/>
            <a:ext cx="6943844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Παρουσία των σοφιστών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80098" y="4368284"/>
            <a:ext cx="6943844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Από τα μέσα του 5ου αιώνα π.Χ., η Αθήνα αποτελεί το επίκεντρο της ρητορικής τέχνης.</a:t>
            </a:r>
            <a:endParaRPr lang="en-US" sz="17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439" y="1894523"/>
            <a:ext cx="5582364" cy="55823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41051"/>
            <a:ext cx="70284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Ο Γοργίας και η Σοφιστική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03458"/>
            <a:ext cx="4196358" cy="2456617"/>
          </a:xfrm>
          <a:prstGeom prst="roundRect">
            <a:avLst>
              <a:gd name="adj" fmla="val 5956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10" y="2903458"/>
            <a:ext cx="121920" cy="245661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42524" y="3160752"/>
            <a:ext cx="31367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Η Επίδραση του Γοργία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142524" y="3651171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Άφιξη στην Αθήνα το 427 π.Χ. - καλλιέργεια της πολιτικής και επιδεικτικής ρητορείας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2903458"/>
            <a:ext cx="4196358" cy="2456617"/>
          </a:xfrm>
          <a:prstGeom prst="roundRect">
            <a:avLst>
              <a:gd name="adj" fmla="val 5956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482" y="2903458"/>
            <a:ext cx="121920" cy="245661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565696" y="31607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Ο «Καιρός»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565696" y="3651171"/>
            <a:ext cx="35903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Μελέτη της κατάλληλης περίστασης για κάθε λόγο - σημασία του χρόνου και συγκυρίας</a:t>
            </a:r>
            <a:endParaRPr lang="en-US" sz="1750" dirty="0"/>
          </a:p>
        </p:txBody>
      </p:sp>
      <p:sp>
        <p:nvSpPr>
          <p:cNvPr id="11" name="Shape 7"/>
          <p:cNvSpPr/>
          <p:nvPr/>
        </p:nvSpPr>
        <p:spPr>
          <a:xfrm>
            <a:off x="9640133" y="2903458"/>
            <a:ext cx="4196358" cy="2456617"/>
          </a:xfrm>
          <a:prstGeom prst="roundRect">
            <a:avLst>
              <a:gd name="adj" fmla="val 5956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9653" y="2903458"/>
            <a:ext cx="121920" cy="245661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988868" y="31607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Τα Γοργίεια Σχήματα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9988868" y="3651171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Πάρισα, ομοιοτέλευτα, παρηχήσεις, αντιθέσεις - προσέγγιση του ποιητικού λόγου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1133951" y="5870377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«Καὶ τὸν ἥττω λόγον κρείττω ποιεῖν... τὸ Πρωταγόρου ἐπάγγελμα»</a:t>
            </a:r>
            <a:endParaRPr lang="en-US" sz="1750" dirty="0"/>
          </a:p>
        </p:txBody>
      </p:sp>
      <p:sp>
        <p:nvSpPr>
          <p:cNvPr id="16" name="Shape 11"/>
          <p:cNvSpPr/>
          <p:nvPr/>
        </p:nvSpPr>
        <p:spPr>
          <a:xfrm>
            <a:off x="793790" y="5615226"/>
            <a:ext cx="30480" cy="873204"/>
          </a:xfrm>
          <a:prstGeom prst="rect">
            <a:avLst/>
          </a:prstGeom>
          <a:solidFill>
            <a:srgbClr val="C6C9DC"/>
          </a:solidFill>
          <a:ln/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501</Words>
  <Application>Microsoft Office PowerPoint</Application>
  <PresentationFormat>Προσαρμογή</PresentationFormat>
  <Paragraphs>72</Paragraphs>
  <Slides>10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4" baseType="lpstr">
      <vt:lpstr>Arial</vt:lpstr>
      <vt:lpstr>Inter Light</vt:lpstr>
      <vt:lpstr>Montserrat Medium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BESY</dc:creator>
  <cp:lastModifiedBy>BESY</cp:lastModifiedBy>
  <cp:revision>1</cp:revision>
  <dcterms:created xsi:type="dcterms:W3CDTF">2025-09-13T18:23:21Z</dcterms:created>
  <dcterms:modified xsi:type="dcterms:W3CDTF">2025-09-13T18:24:01Z</dcterms:modified>
</cp:coreProperties>
</file>