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theme/themeOverride17.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79" r:id="rId8"/>
    <p:sldId id="280" r:id="rId9"/>
    <p:sldId id="281" r:id="rId10"/>
    <p:sldId id="262" r:id="rId11"/>
    <p:sldId id="282" r:id="rId12"/>
    <p:sldId id="265" r:id="rId13"/>
    <p:sldId id="266" r:id="rId14"/>
    <p:sldId id="267" r:id="rId15"/>
    <p:sldId id="268" r:id="rId16"/>
    <p:sldId id="283" r:id="rId17"/>
    <p:sldId id="285" r:id="rId18"/>
    <p:sldId id="286" r:id="rId19"/>
    <p:sldId id="287" r:id="rId20"/>
    <p:sldId id="288" r:id="rId21"/>
    <p:sldId id="289" r:id="rId22"/>
    <p:sldId id="290" r:id="rId23"/>
    <p:sldId id="284" r:id="rId24"/>
    <p:sldId id="291" r:id="rId25"/>
    <p:sldId id="292" r:id="rId26"/>
    <p:sldId id="293" r:id="rId27"/>
    <p:sldId id="294" r:id="rId28"/>
    <p:sldId id="295" r:id="rId29"/>
    <p:sldId id="296"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72" autoAdjust="0"/>
    <p:restoredTop sz="94660"/>
  </p:normalViewPr>
  <p:slideViewPr>
    <p:cSldViewPr snapToGrid="0">
      <p:cViewPr varScale="1">
        <p:scale>
          <a:sx n="73" d="100"/>
          <a:sy n="73" d="100"/>
        </p:scale>
        <p:origin x="998" y="9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6/27/2024</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6/27/2024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6/27/2024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6/27/2024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6/27/2024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l-GR"/>
              <a:t>Κάντε κλικ για να επεξεργαστείτε τον τίτλο υποδείγματος</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48A87A34-81AB-432B-8DAE-1953F412C126}" type="datetimeFigureOut">
              <a:rPr lang="en-US" dirty="0"/>
              <a:t>6/27/2024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l-GR"/>
              <a:t>Κάντε κλικ για να επεξεργαστείτε τον τίτλο υποδείγματος</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l-GR"/>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l-GR"/>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l-GR"/>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48A87A34-81AB-432B-8DAE-1953F412C126}" type="datetimeFigureOut">
              <a:rPr lang="en-US" dirty="0"/>
              <a:t>6/27/2024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48A87A34-81AB-432B-8DAE-1953F412C126}" type="datetimeFigureOut">
              <a:rPr lang="en-US" dirty="0"/>
              <a:t>6/27/2024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6/27/2024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141410" y="3073397"/>
            <a:ext cx="4878391" cy="271780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172200" y="3073397"/>
            <a:ext cx="4875210" cy="271780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6/27/2024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6/27/2024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6/27/2024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6/27/2024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6/27/2024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bright="70000" contrast="-70000"/>
          </a:blip>
          <a:srcRect/>
          <a:stretch>
            <a:fillRect/>
          </a:stretch>
        </a:blipFill>
        <a:effectLst/>
      </p:bgPr>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20">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6/27/2024</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3.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7.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12.xml"/><Relationship Id="rId4" Type="http://schemas.openxmlformats.org/officeDocument/2006/relationships/image" Target="../media/image5.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13.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14.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15.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16.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34CAEF9-C6E8-9CED-6C58-F5209B08E757}"/>
              </a:ext>
            </a:extLst>
          </p:cNvPr>
          <p:cNvSpPr>
            <a:spLocks noGrp="1"/>
          </p:cNvSpPr>
          <p:nvPr>
            <p:ph type="ctrTitle"/>
          </p:nvPr>
        </p:nvSpPr>
        <p:spPr/>
        <p:txBody>
          <a:bodyPr/>
          <a:lstStyle/>
          <a:p>
            <a:r>
              <a:rPr lang="el-GR" dirty="0">
                <a:solidFill>
                  <a:srgbClr val="002060"/>
                </a:solidFill>
              </a:rPr>
              <a:t>ΔΟΜΕΣ ΤΟΥ ΔΟΜΗΜΕΝΟΥ ΠΡΟΓΡΑΜΜΑΤΙΣΜΟΥ</a:t>
            </a:r>
          </a:p>
        </p:txBody>
      </p:sp>
    </p:spTree>
    <p:extLst>
      <p:ext uri="{BB962C8B-B14F-4D97-AF65-F5344CB8AC3E}">
        <p14:creationId xmlns:p14="http://schemas.microsoft.com/office/powerpoint/2010/main" val="1178840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8F3527-E216-526D-DAF5-11C6F8E7945F}"/>
              </a:ext>
            </a:extLst>
          </p:cNvPr>
          <p:cNvSpPr>
            <a:spLocks noGrp="1"/>
          </p:cNvSpPr>
          <p:nvPr>
            <p:ph type="title"/>
          </p:nvPr>
        </p:nvSpPr>
        <p:spPr/>
        <p:txBody>
          <a:bodyPr>
            <a:normAutofit/>
          </a:bodyPr>
          <a:lstStyle/>
          <a:p>
            <a:r>
              <a:rPr lang="el-GR" sz="4400" b="1" dirty="0" err="1">
                <a:solidFill>
                  <a:srgbClr val="002060"/>
                </a:solidFill>
              </a:rPr>
              <a:t>Εμφωλευμενη</a:t>
            </a:r>
            <a:r>
              <a:rPr lang="el-GR" sz="4400" b="1" dirty="0">
                <a:solidFill>
                  <a:srgbClr val="002060"/>
                </a:solidFill>
              </a:rPr>
              <a:t> αν</a:t>
            </a:r>
          </a:p>
        </p:txBody>
      </p:sp>
      <p:sp>
        <p:nvSpPr>
          <p:cNvPr id="3" name="Θέση περιεχομένου 2">
            <a:extLst>
              <a:ext uri="{FF2B5EF4-FFF2-40B4-BE49-F238E27FC236}">
                <a16:creationId xmlns:a16="http://schemas.microsoft.com/office/drawing/2014/main" id="{55375DEF-EC87-A356-E71E-65C2D2675425}"/>
              </a:ext>
            </a:extLst>
          </p:cNvPr>
          <p:cNvSpPr>
            <a:spLocks noGrp="1"/>
          </p:cNvSpPr>
          <p:nvPr>
            <p:ph idx="1"/>
          </p:nvPr>
        </p:nvSpPr>
        <p:spPr>
          <a:xfrm>
            <a:off x="184731" y="2249486"/>
            <a:ext cx="11702469" cy="4515107"/>
          </a:xfrm>
          <a:ln>
            <a:solidFill>
              <a:srgbClr val="002060"/>
            </a:solidFill>
          </a:ln>
        </p:spPr>
        <p:txBody>
          <a:bodyPr>
            <a:noAutofit/>
          </a:bodyPr>
          <a:lstStyle/>
          <a:p>
            <a:pPr marL="0" indent="0" algn="l">
              <a:buNone/>
            </a:pPr>
            <a:r>
              <a:rPr lang="el-GR" dirty="0">
                <a:solidFill>
                  <a:srgbClr val="002060"/>
                </a:solidFill>
                <a:highlight>
                  <a:srgbClr val="FAFAFA"/>
                </a:highlight>
                <a:latin typeface="Verdana" panose="020B0604030504040204" pitchFamily="34" charset="0"/>
              </a:rPr>
              <a:t>Συμβουλές για την αποφυγή λαθών</a:t>
            </a:r>
          </a:p>
          <a:p>
            <a:pPr algn="l">
              <a:buFont typeface="Arial" panose="020B0604020202020204" pitchFamily="34" charset="0"/>
              <a:buChar char="•"/>
            </a:pPr>
            <a:r>
              <a:rPr lang="el-GR" dirty="0">
                <a:solidFill>
                  <a:srgbClr val="002060"/>
                </a:solidFill>
                <a:highlight>
                  <a:srgbClr val="FAFAFA"/>
                </a:highlight>
                <a:latin typeface="Verdana" panose="020B0604030504040204" pitchFamily="34" charset="0"/>
              </a:rPr>
              <a:t>Για κάθε μία απόφαση που χρειάζεται να πάρετε χρησιμοποιείτε μία εντολή επιλογής</a:t>
            </a:r>
          </a:p>
          <a:p>
            <a:pPr algn="l">
              <a:buFont typeface="Arial" panose="020B0604020202020204" pitchFamily="34" charset="0"/>
              <a:buChar char="•"/>
            </a:pPr>
            <a:r>
              <a:rPr lang="el-GR" dirty="0">
                <a:solidFill>
                  <a:srgbClr val="002060"/>
                </a:solidFill>
                <a:highlight>
                  <a:srgbClr val="FAFAFA"/>
                </a:highlight>
                <a:latin typeface="Verdana" panose="020B0604030504040204" pitchFamily="34" charset="0"/>
              </a:rPr>
              <a:t>Κάποιες αποφάσεις χρειάζεται να παρθούν «μέσα» σε άλλες (</a:t>
            </a:r>
            <a:r>
              <a:rPr lang="el-GR" dirty="0" err="1">
                <a:solidFill>
                  <a:srgbClr val="002060"/>
                </a:solidFill>
                <a:highlight>
                  <a:srgbClr val="FAFAFA"/>
                </a:highlight>
                <a:latin typeface="Verdana" panose="020B0604030504040204" pitchFamily="34" charset="0"/>
              </a:rPr>
              <a:t>εμφωλευμένες</a:t>
            </a:r>
            <a:r>
              <a:rPr lang="el-GR" dirty="0">
                <a:solidFill>
                  <a:srgbClr val="002060"/>
                </a:solidFill>
                <a:highlight>
                  <a:srgbClr val="FAFAFA"/>
                </a:highlight>
                <a:latin typeface="Verdana" panose="020B0604030504040204" pitchFamily="34" charset="0"/>
              </a:rPr>
              <a:t>). Συνήθως στις περιπτώσεις αυτές οι δύο συνθήκες (του εξωτερικού και του εσωτερικού Αν) ελέγχουν διαφορετικές περιπτώσεις, δεν σχετίζονται μεταξύ τους (π.χ. ΑΝ πόλη= ’Ρέθυμνο’ ΤΟΤΕ …… και μετά </a:t>
            </a:r>
            <a:r>
              <a:rPr lang="el-GR" dirty="0" err="1">
                <a:solidFill>
                  <a:srgbClr val="002060"/>
                </a:solidFill>
                <a:highlight>
                  <a:srgbClr val="FAFAFA"/>
                </a:highlight>
                <a:latin typeface="Verdana" panose="020B0604030504040204" pitchFamily="34" charset="0"/>
              </a:rPr>
              <a:t>εμφώλευση</a:t>
            </a:r>
            <a:r>
              <a:rPr lang="el-GR" dirty="0">
                <a:solidFill>
                  <a:srgbClr val="002060"/>
                </a:solidFill>
                <a:highlight>
                  <a:srgbClr val="FAFAFA"/>
                </a:highlight>
                <a:latin typeface="Verdana" panose="020B0604030504040204" pitchFamily="34" charset="0"/>
              </a:rPr>
              <a:t> του ΑΝ τάξη = ‘Α Λυκείου’ ΤΟΤΕ …)</a:t>
            </a:r>
          </a:p>
        </p:txBody>
      </p:sp>
      <p:sp>
        <p:nvSpPr>
          <p:cNvPr id="4" name="Rectangle 1">
            <a:extLst>
              <a:ext uri="{FF2B5EF4-FFF2-40B4-BE49-F238E27FC236}">
                <a16:creationId xmlns:a16="http://schemas.microsoft.com/office/drawing/2014/main" id="{9764687D-97F7-3DC1-5DEF-FE8BB528DFD2}"/>
              </a:ext>
            </a:extLst>
          </p:cNvPr>
          <p:cNvSpPr>
            <a:spLocks noChangeArrowheads="1"/>
          </p:cNvSpPr>
          <p:nvPr/>
        </p:nvSpPr>
        <p:spPr bwMode="auto">
          <a:xfrm>
            <a:off x="0" y="-184666"/>
            <a:ext cx="184731" cy="369332"/>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125765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8F3527-E216-526D-DAF5-11C6F8E7945F}"/>
              </a:ext>
            </a:extLst>
          </p:cNvPr>
          <p:cNvSpPr>
            <a:spLocks noGrp="1"/>
          </p:cNvSpPr>
          <p:nvPr>
            <p:ph type="title"/>
          </p:nvPr>
        </p:nvSpPr>
        <p:spPr>
          <a:xfrm>
            <a:off x="489772" y="184666"/>
            <a:ext cx="9905998" cy="971472"/>
          </a:xfrm>
        </p:spPr>
        <p:txBody>
          <a:bodyPr>
            <a:normAutofit/>
          </a:bodyPr>
          <a:lstStyle/>
          <a:p>
            <a:r>
              <a:rPr lang="el-GR" sz="4400" b="1" dirty="0" err="1">
                <a:solidFill>
                  <a:srgbClr val="002060"/>
                </a:solidFill>
              </a:rPr>
              <a:t>Εντολη</a:t>
            </a:r>
            <a:r>
              <a:rPr lang="el-GR" sz="4400" b="1" dirty="0">
                <a:solidFill>
                  <a:srgbClr val="002060"/>
                </a:solidFill>
              </a:rPr>
              <a:t> </a:t>
            </a:r>
            <a:r>
              <a:rPr lang="el-GR" sz="4400" b="1" dirty="0" err="1">
                <a:solidFill>
                  <a:srgbClr val="002060"/>
                </a:solidFill>
              </a:rPr>
              <a:t>επιλεξε</a:t>
            </a:r>
            <a:endParaRPr lang="el-GR" sz="4400" b="1" dirty="0">
              <a:solidFill>
                <a:srgbClr val="002060"/>
              </a:solidFill>
            </a:endParaRPr>
          </a:p>
        </p:txBody>
      </p:sp>
      <p:graphicFrame>
        <p:nvGraphicFramePr>
          <p:cNvPr id="5" name="Θέση περιεχομένου 4">
            <a:extLst>
              <a:ext uri="{FF2B5EF4-FFF2-40B4-BE49-F238E27FC236}">
                <a16:creationId xmlns:a16="http://schemas.microsoft.com/office/drawing/2014/main" id="{BBD97476-CDB0-6AFE-0A9C-A45F2F341F29}"/>
              </a:ext>
            </a:extLst>
          </p:cNvPr>
          <p:cNvGraphicFramePr>
            <a:graphicFrameLocks noGrp="1"/>
          </p:cNvGraphicFramePr>
          <p:nvPr>
            <p:ph idx="1"/>
            <p:extLst>
              <p:ext uri="{D42A27DB-BD31-4B8C-83A1-F6EECF244321}">
                <p14:modId xmlns:p14="http://schemas.microsoft.com/office/powerpoint/2010/main" val="2081797050"/>
              </p:ext>
            </p:extLst>
          </p:nvPr>
        </p:nvGraphicFramePr>
        <p:xfrm>
          <a:off x="489772" y="1040699"/>
          <a:ext cx="9906000" cy="5400040"/>
        </p:xfrm>
        <a:graphic>
          <a:graphicData uri="http://schemas.openxmlformats.org/drawingml/2006/table">
            <a:tbl>
              <a:tblPr firstRow="1" bandRow="1">
                <a:tableStyleId>{5C22544A-7EE6-4342-B048-85BDC9FD1C3A}</a:tableStyleId>
              </a:tblPr>
              <a:tblGrid>
                <a:gridCol w="4953000">
                  <a:extLst>
                    <a:ext uri="{9D8B030D-6E8A-4147-A177-3AD203B41FA5}">
                      <a16:colId xmlns:a16="http://schemas.microsoft.com/office/drawing/2014/main" val="394141410"/>
                    </a:ext>
                  </a:extLst>
                </a:gridCol>
                <a:gridCol w="4953000">
                  <a:extLst>
                    <a:ext uri="{9D8B030D-6E8A-4147-A177-3AD203B41FA5}">
                      <a16:colId xmlns:a16="http://schemas.microsoft.com/office/drawing/2014/main" val="3539218120"/>
                    </a:ext>
                  </a:extLst>
                </a:gridCol>
              </a:tblGrid>
              <a:tr h="370840">
                <a:tc>
                  <a:txBody>
                    <a:bodyPr/>
                    <a:lstStyle/>
                    <a:p>
                      <a:r>
                        <a:rPr lang="el-GR" dirty="0"/>
                        <a:t>ΣΥΝΤΑΞΗ</a:t>
                      </a:r>
                    </a:p>
                  </a:txBody>
                  <a:tcPr/>
                </a:tc>
                <a:tc>
                  <a:txBody>
                    <a:bodyPr/>
                    <a:lstStyle/>
                    <a:p>
                      <a:r>
                        <a:rPr lang="el-GR" dirty="0"/>
                        <a:t>ΠΑΡΑΓΕΙΓΜΑ</a:t>
                      </a:r>
                    </a:p>
                  </a:txBody>
                  <a:tcPr/>
                </a:tc>
                <a:extLst>
                  <a:ext uri="{0D108BD9-81ED-4DB2-BD59-A6C34878D82A}">
                    <a16:rowId xmlns:a16="http://schemas.microsoft.com/office/drawing/2014/main" val="2058945999"/>
                  </a:ext>
                </a:extLst>
              </a:tr>
              <a:tr h="370840">
                <a:tc>
                  <a:txBody>
                    <a:bodyPr/>
                    <a:lstStyle/>
                    <a:p>
                      <a:r>
                        <a:rPr lang="el-GR" sz="1800" b="0" i="0" kern="1200" dirty="0">
                          <a:solidFill>
                            <a:schemeClr val="dk1"/>
                          </a:solidFill>
                          <a:effectLst/>
                          <a:latin typeface="+mn-lt"/>
                          <a:ea typeface="+mn-ea"/>
                          <a:cs typeface="+mn-cs"/>
                        </a:rPr>
                        <a:t>Επίλεξε έκφραση</a:t>
                      </a:r>
                    </a:p>
                    <a:p>
                      <a:r>
                        <a:rPr lang="el-GR" sz="1800" b="0" i="0" kern="1200" dirty="0">
                          <a:solidFill>
                            <a:schemeClr val="dk1"/>
                          </a:solidFill>
                          <a:effectLst/>
                          <a:latin typeface="+mn-lt"/>
                          <a:ea typeface="+mn-ea"/>
                          <a:cs typeface="+mn-cs"/>
                        </a:rPr>
                        <a:t>Περίπτωση Λίστα_Τιμών_1</a:t>
                      </a:r>
                    </a:p>
                    <a:p>
                      <a:r>
                        <a:rPr lang="el-GR" dirty="0"/>
                        <a:t>Εντολές1</a:t>
                      </a:r>
                      <a:r>
                        <a:rPr lang="el-GR" sz="1800" b="0" i="0" kern="1200" dirty="0">
                          <a:solidFill>
                            <a:schemeClr val="dk1"/>
                          </a:solidFill>
                          <a:effectLst/>
                          <a:latin typeface="+mn-lt"/>
                          <a:ea typeface="+mn-ea"/>
                          <a:cs typeface="+mn-cs"/>
                        </a:rPr>
                        <a:t> </a:t>
                      </a:r>
                    </a:p>
                    <a:p>
                      <a:r>
                        <a:rPr lang="el-GR" sz="1800" b="0" i="0" kern="1200" dirty="0">
                          <a:solidFill>
                            <a:schemeClr val="dk1"/>
                          </a:solidFill>
                          <a:effectLst/>
                          <a:latin typeface="+mn-lt"/>
                          <a:ea typeface="+mn-ea"/>
                          <a:cs typeface="+mn-cs"/>
                        </a:rPr>
                        <a:t>Περίπτωση Λίστα_Τιμών_2</a:t>
                      </a:r>
                    </a:p>
                    <a:p>
                      <a:r>
                        <a:rPr lang="el-GR" dirty="0"/>
                        <a:t>Εντολές2</a:t>
                      </a:r>
                      <a:r>
                        <a:rPr lang="el-GR" sz="1800" b="0" i="0" kern="1200" dirty="0">
                          <a:solidFill>
                            <a:schemeClr val="dk1"/>
                          </a:solidFill>
                          <a:effectLst/>
                          <a:latin typeface="+mn-lt"/>
                          <a:ea typeface="+mn-ea"/>
                          <a:cs typeface="+mn-cs"/>
                        </a:rPr>
                        <a:t> </a:t>
                      </a:r>
                    </a:p>
                    <a:p>
                      <a:r>
                        <a:rPr lang="el-GR" sz="1800" b="0" i="0" kern="1200" dirty="0">
                          <a:solidFill>
                            <a:schemeClr val="dk1"/>
                          </a:solidFill>
                          <a:effectLst/>
                          <a:latin typeface="+mn-lt"/>
                          <a:ea typeface="+mn-ea"/>
                          <a:cs typeface="+mn-cs"/>
                        </a:rPr>
                        <a:t>Περίπτωση Αλλιώς</a:t>
                      </a:r>
                    </a:p>
                    <a:p>
                      <a:r>
                        <a:rPr lang="el-GR" sz="1800" b="0" i="0" kern="1200" dirty="0">
                          <a:solidFill>
                            <a:schemeClr val="dk1"/>
                          </a:solidFill>
                          <a:effectLst/>
                          <a:latin typeface="+mn-lt"/>
                          <a:ea typeface="+mn-ea"/>
                          <a:cs typeface="+mn-cs"/>
                        </a:rPr>
                        <a:t> </a:t>
                      </a:r>
                    </a:p>
                    <a:p>
                      <a:r>
                        <a:rPr lang="el-GR" dirty="0" err="1"/>
                        <a:t>Εντολέςn</a:t>
                      </a:r>
                      <a:r>
                        <a:rPr lang="el-GR" sz="1800" b="0" i="0" kern="1200" dirty="0">
                          <a:solidFill>
                            <a:schemeClr val="dk1"/>
                          </a:solidFill>
                          <a:effectLst/>
                          <a:latin typeface="+mn-lt"/>
                          <a:ea typeface="+mn-ea"/>
                          <a:cs typeface="+mn-cs"/>
                        </a:rPr>
                        <a:t> </a:t>
                      </a:r>
                    </a:p>
                    <a:p>
                      <a:r>
                        <a:rPr lang="el-GR" sz="1800" b="0" i="0" kern="1200" dirty="0" err="1">
                          <a:solidFill>
                            <a:schemeClr val="dk1"/>
                          </a:solidFill>
                          <a:effectLst/>
                          <a:latin typeface="+mn-lt"/>
                          <a:ea typeface="+mn-ea"/>
                          <a:cs typeface="+mn-cs"/>
                        </a:rPr>
                        <a:t>Τέλος_επιλογών</a:t>
                      </a:r>
                      <a:endParaRPr lang="el-GR" sz="1800" b="0" i="0" kern="1200" dirty="0">
                        <a:solidFill>
                          <a:schemeClr val="dk1"/>
                        </a:solidFill>
                        <a:effectLst/>
                        <a:latin typeface="+mn-lt"/>
                        <a:ea typeface="+mn-ea"/>
                        <a:cs typeface="+mn-cs"/>
                      </a:endParaRPr>
                    </a:p>
                  </a:txBody>
                  <a:tcPr/>
                </a:tc>
                <a:tc>
                  <a:txBody>
                    <a:bodyPr/>
                    <a:lstStyle/>
                    <a:p>
                      <a:r>
                        <a:rPr lang="el-GR" sz="1800" b="0" i="0" kern="1200" dirty="0">
                          <a:solidFill>
                            <a:schemeClr val="dk1"/>
                          </a:solidFill>
                          <a:effectLst/>
                          <a:latin typeface="+mn-lt"/>
                          <a:ea typeface="+mn-ea"/>
                          <a:cs typeface="+mn-cs"/>
                        </a:rPr>
                        <a:t>Επίλεξε x</a:t>
                      </a:r>
                    </a:p>
                    <a:p>
                      <a:r>
                        <a:rPr lang="el-GR" sz="1800" b="0" i="0" kern="1200" dirty="0">
                          <a:solidFill>
                            <a:schemeClr val="dk1"/>
                          </a:solidFill>
                          <a:effectLst/>
                          <a:latin typeface="+mn-lt"/>
                          <a:ea typeface="+mn-ea"/>
                          <a:cs typeface="+mn-cs"/>
                        </a:rPr>
                        <a:t>Περίπτωση 0</a:t>
                      </a:r>
                    </a:p>
                    <a:p>
                      <a:r>
                        <a:rPr lang="el-GR" dirty="0"/>
                        <a:t>Γράψε ‘Μηδέν’</a:t>
                      </a:r>
                    </a:p>
                    <a:p>
                      <a:r>
                        <a:rPr lang="el-GR" sz="1800" b="0" i="0" kern="1200" dirty="0">
                          <a:solidFill>
                            <a:schemeClr val="dk1"/>
                          </a:solidFill>
                          <a:effectLst/>
                          <a:latin typeface="+mn-lt"/>
                          <a:ea typeface="+mn-ea"/>
                          <a:cs typeface="+mn-cs"/>
                        </a:rPr>
                        <a:t>Περίπτωση 1,3,5,7,9</a:t>
                      </a:r>
                    </a:p>
                    <a:p>
                      <a:r>
                        <a:rPr lang="el-GR" dirty="0"/>
                        <a:t>Γράψε ‘Μονοψήφιος Περιττός Θετικός’</a:t>
                      </a:r>
                    </a:p>
                    <a:p>
                      <a:r>
                        <a:rPr lang="el-GR" sz="1800" b="0" i="0" kern="1200" dirty="0">
                          <a:solidFill>
                            <a:schemeClr val="dk1"/>
                          </a:solidFill>
                          <a:effectLst/>
                          <a:latin typeface="+mn-lt"/>
                          <a:ea typeface="+mn-ea"/>
                          <a:cs typeface="+mn-cs"/>
                        </a:rPr>
                        <a:t>Περίπτωση &lt;0</a:t>
                      </a:r>
                    </a:p>
                    <a:p>
                      <a:r>
                        <a:rPr lang="el-GR" dirty="0"/>
                        <a:t>Γράψε ‘Αρνητικός’</a:t>
                      </a:r>
                    </a:p>
                    <a:p>
                      <a:r>
                        <a:rPr lang="el-GR" sz="1800" b="0" i="0" kern="1200" dirty="0">
                          <a:solidFill>
                            <a:schemeClr val="dk1"/>
                          </a:solidFill>
                          <a:effectLst/>
                          <a:latin typeface="+mn-lt"/>
                          <a:ea typeface="+mn-ea"/>
                          <a:cs typeface="+mn-cs"/>
                        </a:rPr>
                        <a:t>Περίπτωση 2,4,6,8</a:t>
                      </a:r>
                    </a:p>
                    <a:p>
                      <a:r>
                        <a:rPr lang="el-GR" dirty="0"/>
                        <a:t>Γράψε ‘Μονοψήφιος Άρτιος Θετικός’</a:t>
                      </a:r>
                    </a:p>
                    <a:p>
                      <a:r>
                        <a:rPr lang="el-GR" sz="1800" b="0" i="0" kern="1200" dirty="0">
                          <a:solidFill>
                            <a:schemeClr val="dk1"/>
                          </a:solidFill>
                          <a:effectLst/>
                          <a:latin typeface="+mn-lt"/>
                          <a:ea typeface="+mn-ea"/>
                          <a:cs typeface="+mn-cs"/>
                        </a:rPr>
                        <a:t>Περίπτωση ΑΠΟ 10 ΕΩΣ 99</a:t>
                      </a:r>
                    </a:p>
                    <a:p>
                      <a:r>
                        <a:rPr lang="el-GR" dirty="0"/>
                        <a:t>Γράψε ‘Διψήφιος Θετικός’</a:t>
                      </a:r>
                    </a:p>
                    <a:p>
                      <a:r>
                        <a:rPr lang="el-GR" dirty="0"/>
                        <a:t>y &lt;- x DIV 10</a:t>
                      </a:r>
                    </a:p>
                    <a:p>
                      <a:r>
                        <a:rPr lang="el-GR" dirty="0"/>
                        <a:t>Γράψε y</a:t>
                      </a:r>
                      <a:br>
                        <a:rPr lang="el-GR" dirty="0"/>
                      </a:br>
                      <a:r>
                        <a:rPr lang="el-GR" sz="1800" b="0" i="0" kern="1200" dirty="0">
                          <a:solidFill>
                            <a:schemeClr val="dk1"/>
                          </a:solidFill>
                          <a:effectLst/>
                          <a:latin typeface="+mn-lt"/>
                          <a:ea typeface="+mn-ea"/>
                          <a:cs typeface="+mn-cs"/>
                        </a:rPr>
                        <a:t>Περίπτωση Αλλιώς</a:t>
                      </a:r>
                    </a:p>
                    <a:p>
                      <a:r>
                        <a:rPr lang="el-GR" dirty="0"/>
                        <a:t>Γράψε ‘Θετικός μεγαλύτερος ή ίσος του 100’</a:t>
                      </a:r>
                    </a:p>
                    <a:p>
                      <a:r>
                        <a:rPr lang="el-GR" sz="1800" b="0" i="0" kern="1200" dirty="0" err="1">
                          <a:solidFill>
                            <a:schemeClr val="dk1"/>
                          </a:solidFill>
                          <a:effectLst/>
                          <a:latin typeface="+mn-lt"/>
                          <a:ea typeface="+mn-ea"/>
                          <a:cs typeface="+mn-cs"/>
                        </a:rPr>
                        <a:t>Τέλος_επιλογών</a:t>
                      </a:r>
                      <a:endParaRPr lang="el-GR" sz="1800" b="0" i="0" kern="1200" dirty="0">
                        <a:solidFill>
                          <a:schemeClr val="dk1"/>
                        </a:solidFill>
                        <a:effectLst/>
                        <a:latin typeface="+mn-lt"/>
                        <a:ea typeface="+mn-ea"/>
                        <a:cs typeface="+mn-cs"/>
                      </a:endParaRPr>
                    </a:p>
                    <a:p>
                      <a:r>
                        <a:rPr lang="el-GR" sz="1800" b="0" i="0" kern="1200" dirty="0">
                          <a:solidFill>
                            <a:schemeClr val="dk1"/>
                          </a:solidFill>
                          <a:effectLst/>
                          <a:latin typeface="+mn-lt"/>
                          <a:ea typeface="+mn-ea"/>
                          <a:cs typeface="+mn-cs"/>
                        </a:rPr>
                        <a:t> </a:t>
                      </a:r>
                    </a:p>
                    <a:p>
                      <a:endParaRPr lang="el-GR" sz="1800" b="0" i="0" kern="1200" dirty="0">
                        <a:solidFill>
                          <a:schemeClr val="dk1"/>
                        </a:solidFill>
                        <a:effectLst/>
                        <a:latin typeface="+mn-lt"/>
                        <a:ea typeface="+mn-ea"/>
                        <a:cs typeface="+mn-cs"/>
                      </a:endParaRPr>
                    </a:p>
                  </a:txBody>
                  <a:tcPr/>
                </a:tc>
                <a:extLst>
                  <a:ext uri="{0D108BD9-81ED-4DB2-BD59-A6C34878D82A}">
                    <a16:rowId xmlns:a16="http://schemas.microsoft.com/office/drawing/2014/main" val="890492377"/>
                  </a:ext>
                </a:extLst>
              </a:tr>
            </a:tbl>
          </a:graphicData>
        </a:graphic>
      </p:graphicFrame>
      <p:sp>
        <p:nvSpPr>
          <p:cNvPr id="4" name="Rectangle 1">
            <a:extLst>
              <a:ext uri="{FF2B5EF4-FFF2-40B4-BE49-F238E27FC236}">
                <a16:creationId xmlns:a16="http://schemas.microsoft.com/office/drawing/2014/main" id="{9764687D-97F7-3DC1-5DEF-FE8BB528DFD2}"/>
              </a:ext>
            </a:extLst>
          </p:cNvPr>
          <p:cNvSpPr>
            <a:spLocks noChangeArrowheads="1"/>
          </p:cNvSpPr>
          <p:nvPr/>
        </p:nvSpPr>
        <p:spPr bwMode="auto">
          <a:xfrm>
            <a:off x="0" y="-184666"/>
            <a:ext cx="184731" cy="369332"/>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51329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bright="70000" contrast="-70000"/>
          </a:blip>
          <a:srcRect/>
          <a:stretch>
            <a:fillRect/>
          </a:stretch>
        </a:blip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8F3527-E216-526D-DAF5-11C6F8E7945F}"/>
              </a:ext>
            </a:extLst>
          </p:cNvPr>
          <p:cNvSpPr>
            <a:spLocks noGrp="1"/>
          </p:cNvSpPr>
          <p:nvPr>
            <p:ph type="title"/>
          </p:nvPr>
        </p:nvSpPr>
        <p:spPr>
          <a:xfrm>
            <a:off x="868144" y="40059"/>
            <a:ext cx="9905998" cy="842420"/>
          </a:xfrm>
        </p:spPr>
        <p:txBody>
          <a:bodyPr>
            <a:normAutofit/>
          </a:bodyPr>
          <a:lstStyle/>
          <a:p>
            <a:r>
              <a:rPr lang="el-GR" sz="4400" b="1" dirty="0" err="1">
                <a:solidFill>
                  <a:srgbClr val="002060"/>
                </a:solidFill>
              </a:rPr>
              <a:t>Εντολη</a:t>
            </a:r>
            <a:r>
              <a:rPr lang="el-GR" sz="4400" b="1" dirty="0">
                <a:solidFill>
                  <a:srgbClr val="002060"/>
                </a:solidFill>
              </a:rPr>
              <a:t> </a:t>
            </a:r>
            <a:r>
              <a:rPr lang="el-GR" sz="4400" b="1" dirty="0" err="1">
                <a:solidFill>
                  <a:srgbClr val="002060"/>
                </a:solidFill>
              </a:rPr>
              <a:t>επιλεξε</a:t>
            </a:r>
            <a:endParaRPr lang="el-GR" sz="4400" b="1" dirty="0">
              <a:solidFill>
                <a:srgbClr val="002060"/>
              </a:solidFill>
            </a:endParaRPr>
          </a:p>
        </p:txBody>
      </p:sp>
      <p:sp>
        <p:nvSpPr>
          <p:cNvPr id="3" name="Θέση περιεχομένου 2">
            <a:extLst>
              <a:ext uri="{FF2B5EF4-FFF2-40B4-BE49-F238E27FC236}">
                <a16:creationId xmlns:a16="http://schemas.microsoft.com/office/drawing/2014/main" id="{55375DEF-EC87-A356-E71E-65C2D2675425}"/>
              </a:ext>
            </a:extLst>
          </p:cNvPr>
          <p:cNvSpPr>
            <a:spLocks noGrp="1"/>
          </p:cNvSpPr>
          <p:nvPr>
            <p:ph idx="1"/>
          </p:nvPr>
        </p:nvSpPr>
        <p:spPr>
          <a:xfrm>
            <a:off x="331695" y="778038"/>
            <a:ext cx="11860305" cy="5107755"/>
          </a:xfrm>
          <a:ln>
            <a:solidFill>
              <a:srgbClr val="002060"/>
            </a:solidFill>
          </a:ln>
        </p:spPr>
        <p:txBody>
          <a:bodyPr>
            <a:noAutofit/>
          </a:bodyPr>
          <a:lstStyle/>
          <a:p>
            <a:pPr marL="0" indent="0" algn="just">
              <a:buNone/>
            </a:pPr>
            <a:r>
              <a:rPr lang="el-GR" sz="1600" b="1" i="0" u="sng" dirty="0">
                <a:solidFill>
                  <a:srgbClr val="002060"/>
                </a:solidFill>
                <a:effectLst/>
                <a:highlight>
                  <a:srgbClr val="FAFAFA"/>
                </a:highlight>
                <a:latin typeface="arial" panose="020B0604020202020204" pitchFamily="34" charset="0"/>
              </a:rPr>
              <a:t>Πως δουλεύει</a:t>
            </a:r>
            <a:r>
              <a:rPr lang="el-GR" sz="1600" b="1" i="0" dirty="0">
                <a:solidFill>
                  <a:srgbClr val="002060"/>
                </a:solidFill>
                <a:effectLst/>
                <a:highlight>
                  <a:srgbClr val="FAFAFA"/>
                </a:highlight>
                <a:latin typeface="arial" panose="020B0604020202020204" pitchFamily="34" charset="0"/>
              </a:rPr>
              <a:t>:</a:t>
            </a:r>
          </a:p>
          <a:p>
            <a:pPr marL="0" indent="0" algn="just">
              <a:buNone/>
            </a:pPr>
            <a:r>
              <a:rPr lang="el-GR" sz="1600" b="0" i="0" dirty="0">
                <a:solidFill>
                  <a:srgbClr val="002060"/>
                </a:solidFill>
                <a:effectLst/>
                <a:highlight>
                  <a:srgbClr val="FAFAFA"/>
                </a:highlight>
                <a:latin typeface="arial" panose="020B0604020202020204" pitchFamily="34" charset="0"/>
              </a:rPr>
              <a:t>Σε μία εντολή ΕΠΙΛΕΞΕ κάθε φορά εκτελείται ένα από τα σύνολα εντολών κατά περίπτωση. </a:t>
            </a:r>
          </a:p>
          <a:p>
            <a:pPr marL="0" indent="0" algn="just">
              <a:buNone/>
            </a:pPr>
            <a:r>
              <a:rPr lang="el-GR" sz="1600" b="0" i="0" dirty="0">
                <a:solidFill>
                  <a:srgbClr val="002060"/>
                </a:solidFill>
                <a:effectLst/>
                <a:highlight>
                  <a:srgbClr val="FAFAFA"/>
                </a:highlight>
                <a:latin typeface="arial" panose="020B0604020202020204" pitchFamily="34" charset="0"/>
              </a:rPr>
              <a:t>Η μοναδική περίπτωση στην οποία δεν εκτελείται κανένα σύνολο εντολών είναι να μην επιβεβαιώνεται καμία λίστα τιμών και να μην υπάρχει καθόλου το τμήμα ΠΕΡΙΠΤΩΣΗ ΑΛΛΙΩΣ. </a:t>
            </a:r>
          </a:p>
          <a:p>
            <a:pPr marL="0" indent="0" algn="just">
              <a:buNone/>
            </a:pPr>
            <a:r>
              <a:rPr lang="el-GR" sz="1600" b="0" i="0" dirty="0">
                <a:solidFill>
                  <a:srgbClr val="002060"/>
                </a:solidFill>
                <a:effectLst/>
                <a:highlight>
                  <a:srgbClr val="FAFAFA"/>
                </a:highlight>
                <a:latin typeface="arial" panose="020B0604020202020204" pitchFamily="34" charset="0"/>
              </a:rPr>
              <a:t>Το τμήμα ΠΕΡΙΠΤΩΣΗ ΑΛΛΙΩΣ ερμηνεύεται ως σε κάθε άλλη περίπτωση.</a:t>
            </a:r>
          </a:p>
          <a:p>
            <a:pPr marL="0" indent="0" algn="just">
              <a:buNone/>
            </a:pPr>
            <a:r>
              <a:rPr lang="el-GR" sz="1600" b="1" i="0" u="sng" dirty="0">
                <a:solidFill>
                  <a:srgbClr val="002060"/>
                </a:solidFill>
                <a:effectLst/>
                <a:highlight>
                  <a:srgbClr val="FAFAFA"/>
                </a:highlight>
                <a:latin typeface="arial" panose="020B0604020202020204" pitchFamily="34" charset="0"/>
              </a:rPr>
              <a:t>Παρατηρήσεις</a:t>
            </a:r>
            <a:r>
              <a:rPr lang="el-GR" sz="1600" b="1" i="0" dirty="0">
                <a:solidFill>
                  <a:srgbClr val="002060"/>
                </a:solidFill>
                <a:effectLst/>
                <a:highlight>
                  <a:srgbClr val="FAFAFA"/>
                </a:highlight>
                <a:latin typeface="arial" panose="020B0604020202020204" pitchFamily="34" charset="0"/>
              </a:rPr>
              <a:t>:</a:t>
            </a:r>
          </a:p>
          <a:p>
            <a:pPr algn="just">
              <a:buFont typeface="Arial" panose="020B0604020202020204" pitchFamily="34" charset="0"/>
              <a:buChar char="•"/>
            </a:pPr>
            <a:r>
              <a:rPr lang="el-GR" sz="1600" b="0" i="0" dirty="0">
                <a:solidFill>
                  <a:srgbClr val="002060"/>
                </a:solidFill>
                <a:effectLst/>
                <a:highlight>
                  <a:srgbClr val="FAFAFA"/>
                </a:highlight>
                <a:latin typeface="arial" panose="020B0604020202020204" pitchFamily="34" charset="0"/>
              </a:rPr>
              <a:t>Η έκφραση μπορεί να είναι οποιαδήποτε σωστά οριζόμενη έκφραση πχ (x^2+4*y)</a:t>
            </a:r>
          </a:p>
          <a:p>
            <a:pPr algn="just">
              <a:buFont typeface="Arial" panose="020B0604020202020204" pitchFamily="34" charset="0"/>
              <a:buChar char="•"/>
            </a:pPr>
            <a:r>
              <a:rPr lang="el-GR" sz="1600" b="0" i="0" dirty="0">
                <a:solidFill>
                  <a:srgbClr val="002060"/>
                </a:solidFill>
                <a:effectLst/>
                <a:highlight>
                  <a:srgbClr val="FAFAFA"/>
                </a:highlight>
                <a:latin typeface="arial" panose="020B0604020202020204" pitchFamily="34" charset="0"/>
              </a:rPr>
              <a:t>Η λίστα τιμών μπορεί να είναι μία απλή σταθερά ή μεταβλητή (π.χ. 5, 100, a) ή μία </a:t>
            </a:r>
            <a:r>
              <a:rPr lang="el-GR" sz="1600" b="0" i="0" dirty="0" err="1">
                <a:solidFill>
                  <a:srgbClr val="002060"/>
                </a:solidFill>
                <a:effectLst/>
                <a:highlight>
                  <a:srgbClr val="FAFAFA"/>
                </a:highlight>
                <a:latin typeface="arial" panose="020B0604020202020204" pitchFamily="34" charset="0"/>
              </a:rPr>
              <a:t>σύνθήκη</a:t>
            </a:r>
            <a:r>
              <a:rPr lang="el-GR" sz="1600" b="0" i="0" dirty="0">
                <a:solidFill>
                  <a:srgbClr val="002060"/>
                </a:solidFill>
                <a:effectLst/>
                <a:highlight>
                  <a:srgbClr val="FAFAFA"/>
                </a:highlight>
                <a:latin typeface="arial" panose="020B0604020202020204" pitchFamily="34" charset="0"/>
              </a:rPr>
              <a:t> (π.χ. &gt;=30, &lt;200), ή ένα εύρος τιμών από έως, (π.χ. από 1 έως 10). Σε περίπτωση που η έκφραση επιβεβαιώνει τη λίστα τιμών εκτελείται το αντίστοιχο σύνολο εντολών.</a:t>
            </a:r>
          </a:p>
          <a:p>
            <a:pPr algn="just">
              <a:buFont typeface="Arial" panose="020B0604020202020204" pitchFamily="34" charset="0"/>
              <a:buChar char="•"/>
            </a:pPr>
            <a:r>
              <a:rPr lang="el-GR" sz="1600" b="0" i="0" dirty="0">
                <a:solidFill>
                  <a:srgbClr val="002060"/>
                </a:solidFill>
                <a:effectLst/>
                <a:highlight>
                  <a:srgbClr val="FAFAFA"/>
                </a:highlight>
                <a:latin typeface="arial" panose="020B0604020202020204" pitchFamily="34" charset="0"/>
              </a:rPr>
              <a:t>Η εντολή ΕΠΙΛΕΞΕ είναι πιο ειδική από την εντολή ΑΝ και εκφράζει Πολλαπλή Επιλογή. Έχει πιο συμπαγή μορφή από την ΑΝ και έχει σημαντικό πλεονέκτημα σε συγκεκριμένες περιπτώσεις ασκήσεων, όπως: </a:t>
            </a:r>
            <a:r>
              <a:rPr lang="el-GR" sz="1600" b="0" i="0" dirty="0" err="1">
                <a:solidFill>
                  <a:srgbClr val="002060"/>
                </a:solidFill>
                <a:effectLst/>
                <a:highlight>
                  <a:srgbClr val="FAFAFA"/>
                </a:highlight>
                <a:latin typeface="arial" panose="020B0604020202020204" pitchFamily="34" charset="0"/>
              </a:rPr>
              <a:t>αντιστοίχηση</a:t>
            </a:r>
            <a:r>
              <a:rPr lang="el-GR" sz="1600" b="0" i="0" dirty="0">
                <a:solidFill>
                  <a:srgbClr val="002060"/>
                </a:solidFill>
                <a:effectLst/>
                <a:highlight>
                  <a:srgbClr val="FAFAFA"/>
                </a:highlight>
                <a:latin typeface="arial" panose="020B0604020202020204" pitchFamily="34" charset="0"/>
              </a:rPr>
              <a:t> αριθμού μήνα (1-12) σε λεκτικό μήνα (Ιαν- Δεκ), </a:t>
            </a:r>
            <a:r>
              <a:rPr lang="el-GR" sz="1600" b="0" i="0" dirty="0" err="1">
                <a:solidFill>
                  <a:srgbClr val="002060"/>
                </a:solidFill>
                <a:effectLst/>
                <a:highlight>
                  <a:srgbClr val="FAFAFA"/>
                </a:highlight>
                <a:latin typeface="arial" panose="020B0604020202020204" pitchFamily="34" charset="0"/>
              </a:rPr>
              <a:t>αντιστοίχηση</a:t>
            </a:r>
            <a:r>
              <a:rPr lang="el-GR" sz="1600" b="0" i="0" dirty="0">
                <a:solidFill>
                  <a:srgbClr val="002060"/>
                </a:solidFill>
                <a:effectLst/>
                <a:highlight>
                  <a:srgbClr val="FAFAFA"/>
                </a:highlight>
                <a:latin typeface="arial" panose="020B0604020202020204" pitchFamily="34" charset="0"/>
              </a:rPr>
              <a:t> αριθμού γράμματος (1-24) σε λεκτικό γράμματος (Α-Ω), ή γενικά σε περιπτώσεις που χρειάζεται να ληφθούν διαφορετικές αποφάσεις ανάλογα με την τιμή που παίρνει μία έκφραση.</a:t>
            </a:r>
          </a:p>
          <a:p>
            <a:pPr marL="0" indent="0">
              <a:buNone/>
            </a:pPr>
            <a:endParaRPr lang="el-GR" sz="1800" dirty="0">
              <a:solidFill>
                <a:srgbClr val="002060"/>
              </a:solidFill>
              <a:highlight>
                <a:srgbClr val="FAFAFA"/>
              </a:highlight>
              <a:latin typeface="Verdana" panose="020B0604030504040204" pitchFamily="34" charset="0"/>
            </a:endParaRPr>
          </a:p>
        </p:txBody>
      </p:sp>
      <p:sp>
        <p:nvSpPr>
          <p:cNvPr id="4" name="Rectangle 1">
            <a:extLst>
              <a:ext uri="{FF2B5EF4-FFF2-40B4-BE49-F238E27FC236}">
                <a16:creationId xmlns:a16="http://schemas.microsoft.com/office/drawing/2014/main" id="{9764687D-97F7-3DC1-5DEF-FE8BB528DFD2}"/>
              </a:ext>
            </a:extLst>
          </p:cNvPr>
          <p:cNvSpPr>
            <a:spLocks noChangeArrowheads="1"/>
          </p:cNvSpPr>
          <p:nvPr/>
        </p:nvSpPr>
        <p:spPr bwMode="auto">
          <a:xfrm>
            <a:off x="0" y="-184666"/>
            <a:ext cx="184731" cy="369332"/>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70842541"/>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bright="70000" contrast="-70000"/>
          </a:blip>
          <a:srcRect/>
          <a:stretch>
            <a:fillRect/>
          </a:stretch>
        </a:blip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8F3527-E216-526D-DAF5-11C6F8E7945F}"/>
              </a:ext>
            </a:extLst>
          </p:cNvPr>
          <p:cNvSpPr>
            <a:spLocks noGrp="1"/>
          </p:cNvSpPr>
          <p:nvPr>
            <p:ph type="title"/>
          </p:nvPr>
        </p:nvSpPr>
        <p:spPr>
          <a:xfrm>
            <a:off x="378372" y="50959"/>
            <a:ext cx="10669039" cy="1478570"/>
          </a:xfrm>
        </p:spPr>
        <p:txBody>
          <a:bodyPr>
            <a:normAutofit/>
          </a:bodyPr>
          <a:lstStyle/>
          <a:p>
            <a:r>
              <a:rPr lang="el-GR" sz="4400" b="1" dirty="0" err="1">
                <a:solidFill>
                  <a:srgbClr val="002060"/>
                </a:solidFill>
              </a:rPr>
              <a:t>Δομη</a:t>
            </a:r>
            <a:r>
              <a:rPr lang="el-GR" sz="4400" b="1" dirty="0">
                <a:solidFill>
                  <a:srgbClr val="002060"/>
                </a:solidFill>
              </a:rPr>
              <a:t> </a:t>
            </a:r>
            <a:r>
              <a:rPr lang="el-GR" sz="4400" b="1" dirty="0" err="1">
                <a:solidFill>
                  <a:srgbClr val="002060"/>
                </a:solidFill>
              </a:rPr>
              <a:t>επαναληψησ</a:t>
            </a:r>
            <a:endParaRPr lang="el-GR" sz="4400" b="1" dirty="0">
              <a:solidFill>
                <a:srgbClr val="002060"/>
              </a:solidFill>
            </a:endParaRPr>
          </a:p>
        </p:txBody>
      </p:sp>
      <p:sp>
        <p:nvSpPr>
          <p:cNvPr id="3" name="Θέση περιεχομένου 2">
            <a:extLst>
              <a:ext uri="{FF2B5EF4-FFF2-40B4-BE49-F238E27FC236}">
                <a16:creationId xmlns:a16="http://schemas.microsoft.com/office/drawing/2014/main" id="{55375DEF-EC87-A356-E71E-65C2D2675425}"/>
              </a:ext>
            </a:extLst>
          </p:cNvPr>
          <p:cNvSpPr>
            <a:spLocks noGrp="1"/>
          </p:cNvSpPr>
          <p:nvPr>
            <p:ph idx="1"/>
          </p:nvPr>
        </p:nvSpPr>
        <p:spPr>
          <a:xfrm>
            <a:off x="92365" y="1224731"/>
            <a:ext cx="11860305" cy="4913310"/>
          </a:xfrm>
          <a:ln>
            <a:solidFill>
              <a:srgbClr val="002060"/>
            </a:solidFill>
          </a:ln>
        </p:spPr>
        <p:txBody>
          <a:bodyPr>
            <a:noAutofit/>
          </a:bodyPr>
          <a:lstStyle/>
          <a:p>
            <a:pPr marL="0" indent="0" algn="just">
              <a:buNone/>
            </a:pPr>
            <a:r>
              <a:rPr lang="el-GR" sz="1800" dirty="0">
                <a:solidFill>
                  <a:srgbClr val="002060"/>
                </a:solidFill>
                <a:highlight>
                  <a:srgbClr val="FAFAFA"/>
                </a:highlight>
                <a:latin typeface="Verdana" panose="020B0604030504040204" pitchFamily="34" charset="0"/>
              </a:rPr>
              <a:t>Η λογική των επαναληπτικών διαδικασιών εφαρμόζεται στις περιπτώσεις όπου μία ακολουθία εντολών πρέπει να εφαρμοστεί σε ένα σύνολο περιπτώσεων που έχουν κάτι κοινό (π.χ. υπολογισμός τόκου για όλους τους λογαριασμούς) και πρέπει να εκτελεστούν περισσότερες από μία φορές. </a:t>
            </a:r>
          </a:p>
          <a:p>
            <a:pPr marL="0" indent="0" algn="just">
              <a:buNone/>
            </a:pPr>
            <a:r>
              <a:rPr lang="el-GR" sz="1800" dirty="0">
                <a:solidFill>
                  <a:srgbClr val="002060"/>
                </a:solidFill>
                <a:highlight>
                  <a:srgbClr val="FAFAFA"/>
                </a:highlight>
                <a:latin typeface="Verdana" panose="020B0604030504040204" pitchFamily="34" charset="0"/>
              </a:rPr>
              <a:t>Οι επαναλήψεις ελέγχονται πάντοτε από κάποια συνθήκη, η οποία καθορίζει την έξοδο από αυτήν. </a:t>
            </a:r>
          </a:p>
          <a:p>
            <a:pPr marL="0" indent="0" algn="just">
              <a:buNone/>
            </a:pPr>
            <a:r>
              <a:rPr lang="el-GR" sz="1800" dirty="0">
                <a:solidFill>
                  <a:srgbClr val="002060"/>
                </a:solidFill>
                <a:highlight>
                  <a:srgbClr val="FAFAFA"/>
                </a:highlight>
                <a:latin typeface="Verdana" panose="020B0604030504040204" pitchFamily="34" charset="0"/>
              </a:rPr>
              <a:t>Οι εντολές που επαναλαμβάνονται αποτελούν το </a:t>
            </a:r>
            <a:r>
              <a:rPr lang="el-GR" sz="1800" b="1" dirty="0">
                <a:solidFill>
                  <a:srgbClr val="002060"/>
                </a:solidFill>
                <a:highlight>
                  <a:srgbClr val="FAFAFA"/>
                </a:highlight>
                <a:latin typeface="Verdana" panose="020B0604030504040204" pitchFamily="34" charset="0"/>
              </a:rPr>
              <a:t>βρόχο</a:t>
            </a:r>
            <a:r>
              <a:rPr lang="el-GR" sz="1800" dirty="0">
                <a:solidFill>
                  <a:srgbClr val="002060"/>
                </a:solidFill>
                <a:highlight>
                  <a:srgbClr val="FAFAFA"/>
                </a:highlight>
                <a:latin typeface="Verdana" panose="020B0604030504040204" pitchFamily="34" charset="0"/>
              </a:rPr>
              <a:t> (</a:t>
            </a:r>
            <a:r>
              <a:rPr lang="el-GR" sz="1800" dirty="0" err="1">
                <a:solidFill>
                  <a:srgbClr val="002060"/>
                </a:solidFill>
                <a:highlight>
                  <a:srgbClr val="FAFAFA"/>
                </a:highlight>
                <a:latin typeface="Verdana" panose="020B0604030504040204" pitchFamily="34" charset="0"/>
              </a:rPr>
              <a:t>loop</a:t>
            </a:r>
            <a:r>
              <a:rPr lang="el-GR" sz="1800" dirty="0">
                <a:solidFill>
                  <a:srgbClr val="002060"/>
                </a:solidFill>
                <a:highlight>
                  <a:srgbClr val="FAFAFA"/>
                </a:highlight>
                <a:latin typeface="Verdana" panose="020B0604030504040204" pitchFamily="34" charset="0"/>
              </a:rPr>
              <a:t>) της επανάληψης. Η δομή αυτή εκφράζεται σε τρεις μορφές, που υλοποιούνται με τις παρακάτω εντολές:</a:t>
            </a:r>
          </a:p>
          <a:p>
            <a:pPr marL="0" indent="0" algn="just">
              <a:buNone/>
            </a:pPr>
            <a:r>
              <a:rPr lang="el-GR" sz="1800" dirty="0">
                <a:solidFill>
                  <a:srgbClr val="002060"/>
                </a:solidFill>
                <a:highlight>
                  <a:srgbClr val="FAFAFA"/>
                </a:highlight>
                <a:latin typeface="Verdana" panose="020B0604030504040204" pitchFamily="34" charset="0"/>
              </a:rPr>
              <a:t>1. </a:t>
            </a:r>
            <a:r>
              <a:rPr lang="el-GR" sz="1800" b="1" dirty="0">
                <a:solidFill>
                  <a:srgbClr val="002060"/>
                </a:solidFill>
                <a:highlight>
                  <a:srgbClr val="FAFAFA"/>
                </a:highlight>
                <a:latin typeface="Verdana" panose="020B0604030504040204" pitchFamily="34" charset="0"/>
              </a:rPr>
              <a:t>Όσο … Επανάλαβε </a:t>
            </a:r>
            <a:r>
              <a:rPr lang="el-GR" sz="1800" dirty="0">
                <a:solidFill>
                  <a:srgbClr val="002060"/>
                </a:solidFill>
                <a:highlight>
                  <a:srgbClr val="FAFAFA"/>
                </a:highlight>
                <a:latin typeface="Verdana" panose="020B0604030504040204" pitchFamily="34" charset="0"/>
              </a:rPr>
              <a:t>- Όπου ο έλεγχος της επανάληψης πραγματοποιείται στην αρχή.</a:t>
            </a:r>
          </a:p>
          <a:p>
            <a:pPr marL="0" indent="0" algn="just">
              <a:buNone/>
            </a:pPr>
            <a:r>
              <a:rPr lang="el-GR" sz="1800" dirty="0">
                <a:solidFill>
                  <a:srgbClr val="002060"/>
                </a:solidFill>
                <a:highlight>
                  <a:srgbClr val="FAFAFA"/>
                </a:highlight>
                <a:latin typeface="Verdana" panose="020B0604030504040204" pitchFamily="34" charset="0"/>
              </a:rPr>
              <a:t>2. </a:t>
            </a:r>
            <a:r>
              <a:rPr lang="el-GR" sz="1800" b="1" dirty="0" err="1">
                <a:solidFill>
                  <a:srgbClr val="002060"/>
                </a:solidFill>
                <a:highlight>
                  <a:srgbClr val="FAFAFA"/>
                </a:highlight>
                <a:latin typeface="Verdana" panose="020B0604030504040204" pitchFamily="34" charset="0"/>
              </a:rPr>
              <a:t>Αρχή_επανάληψης</a:t>
            </a:r>
            <a:r>
              <a:rPr lang="el-GR" sz="1800" b="1" dirty="0">
                <a:solidFill>
                  <a:srgbClr val="002060"/>
                </a:solidFill>
                <a:highlight>
                  <a:srgbClr val="FAFAFA"/>
                </a:highlight>
                <a:latin typeface="Verdana" panose="020B0604030504040204" pitchFamily="34" charset="0"/>
              </a:rPr>
              <a:t> </a:t>
            </a:r>
            <a:r>
              <a:rPr lang="el-GR" sz="1800" b="1" dirty="0" err="1">
                <a:solidFill>
                  <a:srgbClr val="002060"/>
                </a:solidFill>
                <a:highlight>
                  <a:srgbClr val="FAFAFA"/>
                </a:highlight>
                <a:latin typeface="Verdana" panose="020B0604030504040204" pitchFamily="34" charset="0"/>
              </a:rPr>
              <a:t>Μέχρις_Ότου</a:t>
            </a:r>
            <a:r>
              <a:rPr lang="el-GR" sz="1800" b="1" dirty="0">
                <a:solidFill>
                  <a:srgbClr val="002060"/>
                </a:solidFill>
                <a:highlight>
                  <a:srgbClr val="FAFAFA"/>
                </a:highlight>
                <a:latin typeface="Verdana" panose="020B0604030504040204" pitchFamily="34" charset="0"/>
              </a:rPr>
              <a:t> </a:t>
            </a:r>
            <a:r>
              <a:rPr lang="el-GR" sz="1800" dirty="0">
                <a:solidFill>
                  <a:srgbClr val="002060"/>
                </a:solidFill>
                <a:highlight>
                  <a:srgbClr val="FAFAFA"/>
                </a:highlight>
                <a:latin typeface="Verdana" panose="020B0604030504040204" pitchFamily="34" charset="0"/>
              </a:rPr>
              <a:t>… - Όπου ο έλεγχος της επανάληψης πραγματοποιείται στο τέλος.</a:t>
            </a:r>
          </a:p>
          <a:p>
            <a:pPr marL="0" indent="0" algn="just">
              <a:buNone/>
            </a:pPr>
            <a:r>
              <a:rPr lang="el-GR" sz="1800" dirty="0">
                <a:solidFill>
                  <a:srgbClr val="002060"/>
                </a:solidFill>
                <a:highlight>
                  <a:srgbClr val="FAFAFA"/>
                </a:highlight>
                <a:latin typeface="Verdana" panose="020B0604030504040204" pitchFamily="34" charset="0"/>
              </a:rPr>
              <a:t>3. </a:t>
            </a:r>
            <a:r>
              <a:rPr lang="el-GR" sz="1800" b="1" dirty="0">
                <a:solidFill>
                  <a:srgbClr val="002060"/>
                </a:solidFill>
                <a:highlight>
                  <a:srgbClr val="FAFAFA"/>
                </a:highlight>
                <a:latin typeface="Verdana" panose="020B0604030504040204" pitchFamily="34" charset="0"/>
              </a:rPr>
              <a:t>Για … Από … Μέχρι … </a:t>
            </a:r>
            <a:r>
              <a:rPr lang="el-GR" sz="1800" b="1" dirty="0" err="1">
                <a:solidFill>
                  <a:srgbClr val="002060"/>
                </a:solidFill>
                <a:highlight>
                  <a:srgbClr val="FAFAFA"/>
                </a:highlight>
                <a:latin typeface="Verdana" panose="020B0604030504040204" pitchFamily="34" charset="0"/>
              </a:rPr>
              <a:t>Με_Βήμα</a:t>
            </a:r>
            <a:r>
              <a:rPr lang="el-GR" sz="1800" b="1" dirty="0">
                <a:solidFill>
                  <a:srgbClr val="002060"/>
                </a:solidFill>
                <a:highlight>
                  <a:srgbClr val="FAFAFA"/>
                </a:highlight>
                <a:latin typeface="Verdana" panose="020B0604030504040204" pitchFamily="34" charset="0"/>
              </a:rPr>
              <a:t> </a:t>
            </a:r>
            <a:r>
              <a:rPr lang="el-GR" sz="1800" dirty="0">
                <a:solidFill>
                  <a:srgbClr val="002060"/>
                </a:solidFill>
                <a:highlight>
                  <a:srgbClr val="FAFAFA"/>
                </a:highlight>
                <a:latin typeface="Verdana" panose="020B0604030504040204" pitchFamily="34" charset="0"/>
              </a:rPr>
              <a:t>… - Όπου το πλήθος των επαναλήψεων είναι γνωστό.</a:t>
            </a:r>
          </a:p>
          <a:p>
            <a:pPr marL="0" indent="0" algn="just">
              <a:buNone/>
            </a:pPr>
            <a:r>
              <a:rPr lang="el-GR" sz="1800" dirty="0">
                <a:solidFill>
                  <a:srgbClr val="002060"/>
                </a:solidFill>
                <a:highlight>
                  <a:srgbClr val="FAFAFA"/>
                </a:highlight>
                <a:latin typeface="Verdana" panose="020B0604030504040204" pitchFamily="34" charset="0"/>
              </a:rPr>
              <a:t>Ανάλογα με το πρόβλημα μπορεί να χρειαστεί μία εντολή επανάληψης να εκτελεστεί στο βρόχο μίας άλλης. Τότε μιλάμε για </a:t>
            </a:r>
            <a:r>
              <a:rPr lang="el-GR" sz="1800" dirty="0" err="1">
                <a:solidFill>
                  <a:srgbClr val="002060"/>
                </a:solidFill>
                <a:highlight>
                  <a:srgbClr val="FAFAFA"/>
                </a:highlight>
                <a:latin typeface="Verdana" panose="020B0604030504040204" pitchFamily="34" charset="0"/>
              </a:rPr>
              <a:t>εμφωλευμένες</a:t>
            </a:r>
            <a:r>
              <a:rPr lang="el-GR" sz="1800" dirty="0">
                <a:solidFill>
                  <a:srgbClr val="002060"/>
                </a:solidFill>
                <a:highlight>
                  <a:srgbClr val="FAFAFA"/>
                </a:highlight>
                <a:latin typeface="Verdana" panose="020B0604030504040204" pitchFamily="34" charset="0"/>
              </a:rPr>
              <a:t> επαναλήψεις.</a:t>
            </a:r>
          </a:p>
          <a:p>
            <a:pPr marL="0" indent="0">
              <a:buNone/>
            </a:pPr>
            <a:endParaRPr lang="el-GR" sz="1800" dirty="0">
              <a:solidFill>
                <a:srgbClr val="002060"/>
              </a:solidFill>
              <a:highlight>
                <a:srgbClr val="FAFAFA"/>
              </a:highlight>
              <a:latin typeface="Verdana" panose="020B0604030504040204" pitchFamily="34" charset="0"/>
            </a:endParaRPr>
          </a:p>
        </p:txBody>
      </p:sp>
      <p:sp>
        <p:nvSpPr>
          <p:cNvPr id="4" name="Rectangle 1">
            <a:extLst>
              <a:ext uri="{FF2B5EF4-FFF2-40B4-BE49-F238E27FC236}">
                <a16:creationId xmlns:a16="http://schemas.microsoft.com/office/drawing/2014/main" id="{9764687D-97F7-3DC1-5DEF-FE8BB528DFD2}"/>
              </a:ext>
            </a:extLst>
          </p:cNvPr>
          <p:cNvSpPr>
            <a:spLocks noChangeArrowheads="1"/>
          </p:cNvSpPr>
          <p:nvPr/>
        </p:nvSpPr>
        <p:spPr bwMode="auto">
          <a:xfrm>
            <a:off x="0" y="-184666"/>
            <a:ext cx="184731" cy="369332"/>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64046733"/>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bright="70000" contrast="-70000"/>
          </a:blip>
          <a:srcRect/>
          <a:stretch>
            <a:fillRect/>
          </a:stretch>
        </a:blip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8F3527-E216-526D-DAF5-11C6F8E7945F}"/>
              </a:ext>
            </a:extLst>
          </p:cNvPr>
          <p:cNvSpPr>
            <a:spLocks noGrp="1"/>
          </p:cNvSpPr>
          <p:nvPr>
            <p:ph type="title"/>
          </p:nvPr>
        </p:nvSpPr>
        <p:spPr>
          <a:xfrm>
            <a:off x="184731" y="197376"/>
            <a:ext cx="9905998" cy="915993"/>
          </a:xfrm>
        </p:spPr>
        <p:txBody>
          <a:bodyPr>
            <a:normAutofit/>
          </a:bodyPr>
          <a:lstStyle/>
          <a:p>
            <a:r>
              <a:rPr lang="el-GR" sz="4400" b="1" dirty="0" err="1">
                <a:solidFill>
                  <a:srgbClr val="002060"/>
                </a:solidFill>
              </a:rPr>
              <a:t>Εντολη</a:t>
            </a:r>
            <a:r>
              <a:rPr lang="el-GR" sz="4400" b="1" dirty="0">
                <a:solidFill>
                  <a:srgbClr val="002060"/>
                </a:solidFill>
              </a:rPr>
              <a:t> </a:t>
            </a:r>
            <a:r>
              <a:rPr lang="el-GR" sz="4400" b="1" dirty="0" err="1">
                <a:solidFill>
                  <a:srgbClr val="002060"/>
                </a:solidFill>
              </a:rPr>
              <a:t>επαναληψησ</a:t>
            </a:r>
            <a:r>
              <a:rPr lang="el-GR" sz="4400" b="1" dirty="0">
                <a:solidFill>
                  <a:srgbClr val="002060"/>
                </a:solidFill>
              </a:rPr>
              <a:t> </a:t>
            </a:r>
            <a:r>
              <a:rPr lang="el-GR" sz="4400" b="1" dirty="0" err="1">
                <a:solidFill>
                  <a:srgbClr val="002060"/>
                </a:solidFill>
              </a:rPr>
              <a:t>οσο</a:t>
            </a:r>
            <a:endParaRPr lang="el-GR" sz="4400" b="1" dirty="0">
              <a:solidFill>
                <a:srgbClr val="002060"/>
              </a:solidFill>
            </a:endParaRPr>
          </a:p>
        </p:txBody>
      </p:sp>
      <p:sp>
        <p:nvSpPr>
          <p:cNvPr id="3" name="Θέση περιεχομένου 2">
            <a:extLst>
              <a:ext uri="{FF2B5EF4-FFF2-40B4-BE49-F238E27FC236}">
                <a16:creationId xmlns:a16="http://schemas.microsoft.com/office/drawing/2014/main" id="{55375DEF-EC87-A356-E71E-65C2D2675425}"/>
              </a:ext>
            </a:extLst>
          </p:cNvPr>
          <p:cNvSpPr>
            <a:spLocks noGrp="1"/>
          </p:cNvSpPr>
          <p:nvPr>
            <p:ph idx="1"/>
          </p:nvPr>
        </p:nvSpPr>
        <p:spPr>
          <a:xfrm>
            <a:off x="331695" y="1245752"/>
            <a:ext cx="11860305" cy="1224179"/>
          </a:xfrm>
          <a:ln>
            <a:solidFill>
              <a:srgbClr val="002060"/>
            </a:solidFill>
          </a:ln>
        </p:spPr>
        <p:txBody>
          <a:bodyPr>
            <a:noAutofit/>
          </a:bodyPr>
          <a:lstStyle/>
          <a:p>
            <a:pPr marL="0" indent="0" algn="just">
              <a:buNone/>
            </a:pPr>
            <a:r>
              <a:rPr lang="el-GR" sz="1600" dirty="0">
                <a:solidFill>
                  <a:srgbClr val="002060"/>
                </a:solidFill>
                <a:highlight>
                  <a:srgbClr val="FAFAFA"/>
                </a:highlight>
                <a:latin typeface="arial" panose="020B0604020202020204" pitchFamily="34" charset="0"/>
              </a:rPr>
              <a:t>Με την εντολή αυτή, η επανάληψη ελέγχεται από μία λογική έκφραση στην αρχή και εκτελείται όσο η συνθήκη αυτή είναι αληθής.</a:t>
            </a:r>
          </a:p>
          <a:p>
            <a:pPr marL="0" indent="0" algn="l">
              <a:buNone/>
            </a:pPr>
            <a:r>
              <a:rPr lang="el-GR" sz="1600" dirty="0">
                <a:solidFill>
                  <a:srgbClr val="002060"/>
                </a:solidFill>
                <a:highlight>
                  <a:srgbClr val="FAFAFA"/>
                </a:highlight>
                <a:latin typeface="arial" panose="020B0604020202020204" pitchFamily="34" charset="0"/>
              </a:rPr>
              <a:t>Είναι η πιο γενική εντολή της Δομής Επανάληψης. Αντιμετωπίζει οποιοδήποτε πρόβλημα απαιτεί επαναληπτική δομή για την αντιμετώπισή του.</a:t>
            </a:r>
          </a:p>
          <a:p>
            <a:pPr marL="0" indent="0">
              <a:buNone/>
            </a:pPr>
            <a:endParaRPr lang="el-GR" sz="1800" dirty="0">
              <a:solidFill>
                <a:srgbClr val="002060"/>
              </a:solidFill>
              <a:highlight>
                <a:srgbClr val="FAFAFA"/>
              </a:highlight>
              <a:latin typeface="Verdana" panose="020B0604030504040204" pitchFamily="34" charset="0"/>
            </a:endParaRPr>
          </a:p>
        </p:txBody>
      </p:sp>
      <p:sp>
        <p:nvSpPr>
          <p:cNvPr id="4" name="Rectangle 1">
            <a:extLst>
              <a:ext uri="{FF2B5EF4-FFF2-40B4-BE49-F238E27FC236}">
                <a16:creationId xmlns:a16="http://schemas.microsoft.com/office/drawing/2014/main" id="{9764687D-97F7-3DC1-5DEF-FE8BB528DFD2}"/>
              </a:ext>
            </a:extLst>
          </p:cNvPr>
          <p:cNvSpPr>
            <a:spLocks noChangeArrowheads="1"/>
          </p:cNvSpPr>
          <p:nvPr/>
        </p:nvSpPr>
        <p:spPr bwMode="auto">
          <a:xfrm>
            <a:off x="0" y="-184666"/>
            <a:ext cx="184731" cy="369332"/>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a:ln>
                <a:noFill/>
              </a:ln>
              <a:solidFill>
                <a:schemeClr val="tx1"/>
              </a:solidFill>
              <a:effectLst/>
              <a:latin typeface="Arial" panose="020B0604020202020204" pitchFamily="34" charset="0"/>
            </a:endParaRPr>
          </a:p>
        </p:txBody>
      </p:sp>
      <p:graphicFrame>
        <p:nvGraphicFramePr>
          <p:cNvPr id="5" name="Θέση περιεχομένου 4">
            <a:extLst>
              <a:ext uri="{FF2B5EF4-FFF2-40B4-BE49-F238E27FC236}">
                <a16:creationId xmlns:a16="http://schemas.microsoft.com/office/drawing/2014/main" id="{E15D8BDD-A3E6-5B0D-4204-76C1271F7C4F}"/>
              </a:ext>
            </a:extLst>
          </p:cNvPr>
          <p:cNvGraphicFramePr>
            <a:graphicFrameLocks/>
          </p:cNvGraphicFramePr>
          <p:nvPr>
            <p:extLst>
              <p:ext uri="{D42A27DB-BD31-4B8C-83A1-F6EECF244321}">
                <p14:modId xmlns:p14="http://schemas.microsoft.com/office/powerpoint/2010/main" val="2085321606"/>
              </p:ext>
            </p:extLst>
          </p:nvPr>
        </p:nvGraphicFramePr>
        <p:xfrm>
          <a:off x="331695" y="2602313"/>
          <a:ext cx="11860304" cy="4058311"/>
        </p:xfrm>
        <a:graphic>
          <a:graphicData uri="http://schemas.openxmlformats.org/drawingml/2006/table">
            <a:tbl>
              <a:tblPr firstRow="1" bandRow="1">
                <a:tableStyleId>{5C22544A-7EE6-4342-B048-85BDC9FD1C3A}</a:tableStyleId>
              </a:tblPr>
              <a:tblGrid>
                <a:gridCol w="5930152">
                  <a:extLst>
                    <a:ext uri="{9D8B030D-6E8A-4147-A177-3AD203B41FA5}">
                      <a16:colId xmlns:a16="http://schemas.microsoft.com/office/drawing/2014/main" val="394141410"/>
                    </a:ext>
                  </a:extLst>
                </a:gridCol>
                <a:gridCol w="5930152">
                  <a:extLst>
                    <a:ext uri="{9D8B030D-6E8A-4147-A177-3AD203B41FA5}">
                      <a16:colId xmlns:a16="http://schemas.microsoft.com/office/drawing/2014/main" val="3539218120"/>
                    </a:ext>
                  </a:extLst>
                </a:gridCol>
              </a:tblGrid>
              <a:tr h="623415">
                <a:tc>
                  <a:txBody>
                    <a:bodyPr/>
                    <a:lstStyle/>
                    <a:p>
                      <a:r>
                        <a:rPr lang="el-GR" dirty="0"/>
                        <a:t>ΣΥΝΤΑΞΗ</a:t>
                      </a:r>
                    </a:p>
                  </a:txBody>
                  <a:tcPr/>
                </a:tc>
                <a:tc>
                  <a:txBody>
                    <a:bodyPr/>
                    <a:lstStyle/>
                    <a:p>
                      <a:r>
                        <a:rPr lang="el-GR" dirty="0"/>
                        <a:t>ΔΙΑΓΡΑΜΜΑΤΙΚΗ ΑΠΕΙΚΟΝΙΣΗ</a:t>
                      </a:r>
                    </a:p>
                  </a:txBody>
                  <a:tcPr/>
                </a:tc>
                <a:extLst>
                  <a:ext uri="{0D108BD9-81ED-4DB2-BD59-A6C34878D82A}">
                    <a16:rowId xmlns:a16="http://schemas.microsoft.com/office/drawing/2014/main" val="2058945999"/>
                  </a:ext>
                </a:extLst>
              </a:tr>
              <a:tr h="3434896">
                <a:tc>
                  <a:txBody>
                    <a:bodyPr/>
                    <a:lstStyle/>
                    <a:p>
                      <a:r>
                        <a:rPr lang="el-GR" sz="1800" b="0" i="0" kern="1200" dirty="0">
                          <a:solidFill>
                            <a:schemeClr val="dk1"/>
                          </a:solidFill>
                          <a:effectLst/>
                          <a:latin typeface="+mn-lt"/>
                          <a:ea typeface="+mn-ea"/>
                          <a:cs typeface="+mn-cs"/>
                        </a:rPr>
                        <a:t>ΟΣΟ συνθήκη ΕΠΑΝΑΛΑΒΕ</a:t>
                      </a:r>
                    </a:p>
                    <a:p>
                      <a:r>
                        <a:rPr lang="el-GR" dirty="0" err="1"/>
                        <a:t>Εντολές_Βρόχου</a:t>
                      </a:r>
                      <a:endParaRPr lang="el-GR" sz="1800" b="0" i="0" kern="1200" dirty="0">
                        <a:solidFill>
                          <a:schemeClr val="dk1"/>
                        </a:solidFill>
                        <a:effectLst/>
                        <a:latin typeface="+mn-lt"/>
                        <a:ea typeface="+mn-ea"/>
                        <a:cs typeface="+mn-cs"/>
                      </a:endParaRPr>
                    </a:p>
                    <a:p>
                      <a:r>
                        <a:rPr lang="el-GR" sz="1800" b="0" i="0" kern="1200" dirty="0">
                          <a:solidFill>
                            <a:schemeClr val="dk1"/>
                          </a:solidFill>
                          <a:effectLst/>
                          <a:latin typeface="+mn-lt"/>
                          <a:ea typeface="+mn-ea"/>
                          <a:cs typeface="+mn-cs"/>
                        </a:rPr>
                        <a:t>ΤΕΛΟΣ_ΕΠΑΝΑΛΗΨΗΣ</a:t>
                      </a:r>
                    </a:p>
                  </a:txBody>
                  <a:tcPr/>
                </a:tc>
                <a:tc>
                  <a:txBody>
                    <a:bodyPr/>
                    <a:lstStyle/>
                    <a:p>
                      <a:endParaRPr lang="el-GR" sz="1800" b="0" i="0" kern="1200" dirty="0">
                        <a:solidFill>
                          <a:schemeClr val="dk1"/>
                        </a:solidFill>
                        <a:effectLst/>
                        <a:latin typeface="+mn-lt"/>
                        <a:ea typeface="+mn-ea"/>
                        <a:cs typeface="+mn-cs"/>
                      </a:endParaRPr>
                    </a:p>
                  </a:txBody>
                  <a:tcPr/>
                </a:tc>
                <a:extLst>
                  <a:ext uri="{0D108BD9-81ED-4DB2-BD59-A6C34878D82A}">
                    <a16:rowId xmlns:a16="http://schemas.microsoft.com/office/drawing/2014/main" val="890492377"/>
                  </a:ext>
                </a:extLst>
              </a:tr>
            </a:tbl>
          </a:graphicData>
        </a:graphic>
      </p:graphicFrame>
      <p:pic>
        <p:nvPicPr>
          <p:cNvPr id="7" name="Εικόνα 6" descr="Εικόνα που περιέχει κείμενο, διάγραμμα, γραμμή&#10;&#10;Περιγραφή που δημιουργήθηκε αυτόματα">
            <a:extLst>
              <a:ext uri="{FF2B5EF4-FFF2-40B4-BE49-F238E27FC236}">
                <a16:creationId xmlns:a16="http://schemas.microsoft.com/office/drawing/2014/main" id="{199E15C3-F647-D1B2-0B06-C6139DF9A810}"/>
              </a:ext>
            </a:extLst>
          </p:cNvPr>
          <p:cNvPicPr>
            <a:picLocks noChangeAspect="1"/>
          </p:cNvPicPr>
          <p:nvPr/>
        </p:nvPicPr>
        <p:blipFill>
          <a:blip r:embed="rId4"/>
          <a:stretch>
            <a:fillRect/>
          </a:stretch>
        </p:blipFill>
        <p:spPr>
          <a:xfrm>
            <a:off x="7119773" y="3182007"/>
            <a:ext cx="3333750" cy="3352800"/>
          </a:xfrm>
          <a:prstGeom prst="rect">
            <a:avLst/>
          </a:prstGeom>
        </p:spPr>
      </p:pic>
    </p:spTree>
    <p:extLst>
      <p:ext uri="{BB962C8B-B14F-4D97-AF65-F5344CB8AC3E}">
        <p14:creationId xmlns:p14="http://schemas.microsoft.com/office/powerpoint/2010/main" val="918603881"/>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bright="70000" contrast="-70000"/>
          </a:blip>
          <a:srcRect/>
          <a:stretch>
            <a:fillRect/>
          </a:stretch>
        </a:blip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8F3527-E216-526D-DAF5-11C6F8E7945F}"/>
              </a:ext>
            </a:extLst>
          </p:cNvPr>
          <p:cNvSpPr>
            <a:spLocks noGrp="1"/>
          </p:cNvSpPr>
          <p:nvPr>
            <p:ph type="title"/>
          </p:nvPr>
        </p:nvSpPr>
        <p:spPr>
          <a:xfrm>
            <a:off x="1141413" y="50959"/>
            <a:ext cx="9905998" cy="1157731"/>
          </a:xfrm>
        </p:spPr>
        <p:txBody>
          <a:bodyPr>
            <a:normAutofit/>
          </a:bodyPr>
          <a:lstStyle/>
          <a:p>
            <a:r>
              <a:rPr lang="el-GR" sz="4400" b="1" dirty="0">
                <a:solidFill>
                  <a:srgbClr val="002060"/>
                </a:solidFill>
              </a:rPr>
              <a:t>ΕΝΤΟΛΗ ΕΠΑΝΑΛΗΨΗΣ ΟΣΟ</a:t>
            </a:r>
          </a:p>
        </p:txBody>
      </p:sp>
      <p:sp>
        <p:nvSpPr>
          <p:cNvPr id="4" name="Rectangle 1">
            <a:extLst>
              <a:ext uri="{FF2B5EF4-FFF2-40B4-BE49-F238E27FC236}">
                <a16:creationId xmlns:a16="http://schemas.microsoft.com/office/drawing/2014/main" id="{9764687D-97F7-3DC1-5DEF-FE8BB528DFD2}"/>
              </a:ext>
            </a:extLst>
          </p:cNvPr>
          <p:cNvSpPr>
            <a:spLocks noChangeArrowheads="1"/>
          </p:cNvSpPr>
          <p:nvPr/>
        </p:nvSpPr>
        <p:spPr bwMode="auto">
          <a:xfrm>
            <a:off x="0" y="-184666"/>
            <a:ext cx="184731" cy="369332"/>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a:ln>
                <a:noFill/>
              </a:ln>
              <a:solidFill>
                <a:schemeClr val="tx1"/>
              </a:solidFill>
              <a:effectLst/>
              <a:latin typeface="Arial" panose="020B0604020202020204" pitchFamily="34" charset="0"/>
            </a:endParaRPr>
          </a:p>
        </p:txBody>
      </p:sp>
      <p:sp>
        <p:nvSpPr>
          <p:cNvPr id="12" name="TextBox 11">
            <a:extLst>
              <a:ext uri="{FF2B5EF4-FFF2-40B4-BE49-F238E27FC236}">
                <a16:creationId xmlns:a16="http://schemas.microsoft.com/office/drawing/2014/main" id="{58FDEFBB-E76E-8DDA-A031-38B96931BA93}"/>
              </a:ext>
            </a:extLst>
          </p:cNvPr>
          <p:cNvSpPr txBox="1"/>
          <p:nvPr/>
        </p:nvSpPr>
        <p:spPr>
          <a:xfrm>
            <a:off x="504497" y="1292772"/>
            <a:ext cx="10941269" cy="4247317"/>
          </a:xfrm>
          <a:prstGeom prst="rect">
            <a:avLst/>
          </a:prstGeom>
          <a:noFill/>
        </p:spPr>
        <p:txBody>
          <a:bodyPr wrap="square" rtlCol="0">
            <a:spAutoFit/>
          </a:bodyPr>
          <a:lstStyle/>
          <a:p>
            <a:pPr algn="just"/>
            <a:r>
              <a:rPr lang="el-GR" b="1" dirty="0">
                <a:solidFill>
                  <a:srgbClr val="002060"/>
                </a:solidFill>
                <a:highlight>
                  <a:srgbClr val="FAFAFA"/>
                </a:highlight>
                <a:latin typeface="Verdana" panose="020B0604030504040204" pitchFamily="34" charset="0"/>
              </a:rPr>
              <a:t>1ο βήμα:</a:t>
            </a:r>
          </a:p>
          <a:p>
            <a:pPr algn="just"/>
            <a:r>
              <a:rPr lang="el-GR" dirty="0">
                <a:solidFill>
                  <a:srgbClr val="002060"/>
                </a:solidFill>
                <a:highlight>
                  <a:srgbClr val="FAFAFA"/>
                </a:highlight>
                <a:latin typeface="Verdana" panose="020B0604030504040204" pitchFamily="34" charset="0"/>
              </a:rPr>
              <a:t>Εκτελούνται οι εντολές (πριν την επανάληψη). Εδώ κάπου γίνεται η απόδοση στην συνθήκη κάποιας τιμής έμμεσα ή άμεσα (Αρχικοποίηση συνθήκης)</a:t>
            </a:r>
          </a:p>
          <a:p>
            <a:r>
              <a:rPr lang="el-GR" b="1" dirty="0">
                <a:solidFill>
                  <a:srgbClr val="002060"/>
                </a:solidFill>
                <a:highlight>
                  <a:srgbClr val="FAFAFA"/>
                </a:highlight>
                <a:latin typeface="Verdana" panose="020B0604030504040204" pitchFamily="34" charset="0"/>
              </a:rPr>
              <a:t>2ο βήμα:</a:t>
            </a:r>
          </a:p>
          <a:p>
            <a:r>
              <a:rPr lang="el-GR" dirty="0">
                <a:solidFill>
                  <a:srgbClr val="002060"/>
                </a:solidFill>
                <a:highlight>
                  <a:srgbClr val="FAFAFA"/>
                </a:highlight>
                <a:latin typeface="Verdana" panose="020B0604030504040204" pitchFamily="34" charset="0"/>
              </a:rPr>
              <a:t>Ελέγχεται την συνθήκη. </a:t>
            </a:r>
          </a:p>
          <a:p>
            <a:r>
              <a:rPr lang="el-GR" dirty="0">
                <a:solidFill>
                  <a:srgbClr val="002060"/>
                </a:solidFill>
                <a:highlight>
                  <a:srgbClr val="FAFAFA"/>
                </a:highlight>
                <a:latin typeface="Verdana" panose="020B0604030504040204" pitchFamily="34" charset="0"/>
              </a:rPr>
              <a:t>Αν η συνθήκη είναι </a:t>
            </a:r>
            <a:r>
              <a:rPr lang="el-GR" b="1" dirty="0">
                <a:solidFill>
                  <a:srgbClr val="002060"/>
                </a:solidFill>
                <a:highlight>
                  <a:srgbClr val="FAFAFA"/>
                </a:highlight>
                <a:latin typeface="Verdana" panose="020B0604030504040204" pitchFamily="34" charset="0"/>
              </a:rPr>
              <a:t>αληθής</a:t>
            </a:r>
            <a:r>
              <a:rPr lang="el-GR" dirty="0">
                <a:solidFill>
                  <a:srgbClr val="002060"/>
                </a:solidFill>
                <a:highlight>
                  <a:srgbClr val="FAFAFA"/>
                </a:highlight>
                <a:latin typeface="Verdana" panose="020B0604030504040204" pitchFamily="34" charset="0"/>
              </a:rPr>
              <a:t> τότε</a:t>
            </a:r>
          </a:p>
          <a:p>
            <a:r>
              <a:rPr lang="el-GR" dirty="0">
                <a:solidFill>
                  <a:srgbClr val="002060"/>
                </a:solidFill>
                <a:highlight>
                  <a:srgbClr val="FAFAFA"/>
                </a:highlight>
                <a:latin typeface="Verdana" panose="020B0604030504040204" pitchFamily="34" charset="0"/>
              </a:rPr>
              <a:t>α) εκτελούνται οι </a:t>
            </a:r>
            <a:r>
              <a:rPr lang="el-GR" dirty="0" err="1">
                <a:solidFill>
                  <a:srgbClr val="002060"/>
                </a:solidFill>
                <a:highlight>
                  <a:srgbClr val="FAFAFA"/>
                </a:highlight>
                <a:latin typeface="Verdana" panose="020B0604030504040204" pitchFamily="34" charset="0"/>
              </a:rPr>
              <a:t>εντολές_Βρόχου</a:t>
            </a:r>
            <a:r>
              <a:rPr lang="el-GR" dirty="0">
                <a:solidFill>
                  <a:srgbClr val="002060"/>
                </a:solidFill>
                <a:highlight>
                  <a:srgbClr val="FAFAFA"/>
                </a:highlight>
                <a:latin typeface="Verdana" panose="020B0604030504040204" pitchFamily="34" charset="0"/>
              </a:rPr>
              <a:t> μέσα στην επανάληψη. Προσοχή κάπου εδώ πρέπει να τροποποιούνται οι μεταβλητές που συμμετέχουν στην συνθήκη ώστε κάποτε η συνθήκη να γίνει ψευδής.</a:t>
            </a:r>
          </a:p>
          <a:p>
            <a:r>
              <a:rPr lang="el-GR" dirty="0">
                <a:solidFill>
                  <a:srgbClr val="002060"/>
                </a:solidFill>
                <a:highlight>
                  <a:srgbClr val="FAFAFA"/>
                </a:highlight>
                <a:latin typeface="Verdana" panose="020B0604030504040204" pitchFamily="34" charset="0"/>
              </a:rPr>
              <a:t>β) Μόλις φτάσουμε στο ΤΕΛΟΣ_ΕΠΑΝΑΛΗΨΗΣ, πηγαίνουμε στο ΟΣΟ και ελέγχουμε πάλι την συνθήκη</a:t>
            </a:r>
          </a:p>
          <a:p>
            <a:r>
              <a:rPr lang="el-GR" dirty="0">
                <a:solidFill>
                  <a:srgbClr val="002060"/>
                </a:solidFill>
                <a:highlight>
                  <a:srgbClr val="FAFAFA"/>
                </a:highlight>
                <a:latin typeface="Verdana" panose="020B0604030504040204" pitchFamily="34" charset="0"/>
              </a:rPr>
              <a:t>Αν η συνθήκη είναι </a:t>
            </a:r>
            <a:r>
              <a:rPr lang="el-GR" b="1" dirty="0">
                <a:solidFill>
                  <a:srgbClr val="002060"/>
                </a:solidFill>
                <a:highlight>
                  <a:srgbClr val="FAFAFA"/>
                </a:highlight>
                <a:latin typeface="Verdana" panose="020B0604030504040204" pitchFamily="34" charset="0"/>
              </a:rPr>
              <a:t>Ψευδής</a:t>
            </a:r>
            <a:r>
              <a:rPr lang="el-GR" dirty="0">
                <a:solidFill>
                  <a:srgbClr val="002060"/>
                </a:solidFill>
                <a:highlight>
                  <a:srgbClr val="FAFAFA"/>
                </a:highlight>
                <a:latin typeface="Verdana" panose="020B0604030504040204" pitchFamily="34" charset="0"/>
              </a:rPr>
              <a:t> τότε η επανάληψη τερματίζεται και δεν εκτελούνται οι εντολές μέσα σε αυτή</a:t>
            </a:r>
          </a:p>
          <a:p>
            <a:r>
              <a:rPr lang="el-GR" b="1" dirty="0">
                <a:solidFill>
                  <a:srgbClr val="002060"/>
                </a:solidFill>
                <a:highlight>
                  <a:srgbClr val="FAFAFA"/>
                </a:highlight>
                <a:latin typeface="Verdana" panose="020B0604030504040204" pitchFamily="34" charset="0"/>
              </a:rPr>
              <a:t>3ο βήμα:</a:t>
            </a:r>
          </a:p>
          <a:p>
            <a:r>
              <a:rPr lang="el-GR" dirty="0">
                <a:solidFill>
                  <a:srgbClr val="002060"/>
                </a:solidFill>
                <a:highlight>
                  <a:srgbClr val="FAFAFA"/>
                </a:highlight>
                <a:latin typeface="Verdana" panose="020B0604030504040204" pitchFamily="34" charset="0"/>
              </a:rPr>
              <a:t>Εκτελούνται οι Εντολές που είναι μετά την επανάληψη. </a:t>
            </a:r>
          </a:p>
        </p:txBody>
      </p:sp>
    </p:spTree>
    <p:extLst>
      <p:ext uri="{BB962C8B-B14F-4D97-AF65-F5344CB8AC3E}">
        <p14:creationId xmlns:p14="http://schemas.microsoft.com/office/powerpoint/2010/main" val="2009178965"/>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lum bright="70000" contrast="-70000"/>
          </a:blip>
          <a:srcRect/>
          <a:stretch>
            <a:fillRect/>
          </a:stretch>
        </a:blip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8F3527-E216-526D-DAF5-11C6F8E7945F}"/>
              </a:ext>
            </a:extLst>
          </p:cNvPr>
          <p:cNvSpPr>
            <a:spLocks noGrp="1"/>
          </p:cNvSpPr>
          <p:nvPr>
            <p:ph type="title"/>
          </p:nvPr>
        </p:nvSpPr>
        <p:spPr>
          <a:xfrm>
            <a:off x="1141413" y="50959"/>
            <a:ext cx="9905998" cy="1157731"/>
          </a:xfrm>
        </p:spPr>
        <p:txBody>
          <a:bodyPr>
            <a:normAutofit/>
          </a:bodyPr>
          <a:lstStyle/>
          <a:p>
            <a:r>
              <a:rPr lang="el-GR" sz="4400" b="1" dirty="0">
                <a:solidFill>
                  <a:srgbClr val="002060"/>
                </a:solidFill>
              </a:rPr>
              <a:t>ΕΝΤΟΛΗ ΕΠΑΝΑΛΗΨΗΣ ΟΣΟ</a:t>
            </a:r>
          </a:p>
        </p:txBody>
      </p:sp>
      <p:sp>
        <p:nvSpPr>
          <p:cNvPr id="4" name="Rectangle 1">
            <a:extLst>
              <a:ext uri="{FF2B5EF4-FFF2-40B4-BE49-F238E27FC236}">
                <a16:creationId xmlns:a16="http://schemas.microsoft.com/office/drawing/2014/main" id="{9764687D-97F7-3DC1-5DEF-FE8BB528DFD2}"/>
              </a:ext>
            </a:extLst>
          </p:cNvPr>
          <p:cNvSpPr>
            <a:spLocks noChangeArrowheads="1"/>
          </p:cNvSpPr>
          <p:nvPr/>
        </p:nvSpPr>
        <p:spPr bwMode="auto">
          <a:xfrm>
            <a:off x="0" y="-184666"/>
            <a:ext cx="184731" cy="369332"/>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a:ln>
                <a:noFill/>
              </a:ln>
              <a:solidFill>
                <a:schemeClr val="tx1"/>
              </a:solidFill>
              <a:effectLst/>
              <a:latin typeface="Arial" panose="020B0604020202020204" pitchFamily="34" charset="0"/>
            </a:endParaRPr>
          </a:p>
        </p:txBody>
      </p:sp>
      <p:sp>
        <p:nvSpPr>
          <p:cNvPr id="12" name="TextBox 11">
            <a:extLst>
              <a:ext uri="{FF2B5EF4-FFF2-40B4-BE49-F238E27FC236}">
                <a16:creationId xmlns:a16="http://schemas.microsoft.com/office/drawing/2014/main" id="{58FDEFBB-E76E-8DDA-A031-38B96931BA93}"/>
              </a:ext>
            </a:extLst>
          </p:cNvPr>
          <p:cNvSpPr txBox="1"/>
          <p:nvPr/>
        </p:nvSpPr>
        <p:spPr>
          <a:xfrm>
            <a:off x="504497" y="1292772"/>
            <a:ext cx="10941269" cy="2031325"/>
          </a:xfrm>
          <a:prstGeom prst="rect">
            <a:avLst/>
          </a:prstGeom>
          <a:noFill/>
        </p:spPr>
        <p:txBody>
          <a:bodyPr wrap="square" rtlCol="0">
            <a:spAutoFit/>
          </a:bodyPr>
          <a:lstStyle/>
          <a:p>
            <a:pPr algn="just"/>
            <a:r>
              <a:rPr lang="el-GR" b="1" dirty="0">
                <a:solidFill>
                  <a:srgbClr val="002060"/>
                </a:solidFill>
                <a:highlight>
                  <a:srgbClr val="FAFAFA"/>
                </a:highlight>
                <a:latin typeface="Verdana" panose="020B0604030504040204" pitchFamily="34" charset="0"/>
              </a:rPr>
              <a:t>Παρατηρήσεις</a:t>
            </a:r>
            <a:r>
              <a:rPr lang="el-GR" dirty="0">
                <a:solidFill>
                  <a:srgbClr val="002060"/>
                </a:solidFill>
                <a:highlight>
                  <a:srgbClr val="FAFAFA"/>
                </a:highlight>
                <a:latin typeface="Verdana" panose="020B0604030504040204" pitchFamily="34" charset="0"/>
              </a:rPr>
              <a:t>:</a:t>
            </a:r>
          </a:p>
          <a:p>
            <a:pPr algn="just"/>
            <a:endParaRPr lang="el-GR" dirty="0">
              <a:solidFill>
                <a:srgbClr val="002060"/>
              </a:solidFill>
              <a:highlight>
                <a:srgbClr val="FAFAFA"/>
              </a:highlight>
              <a:latin typeface="Verdana" panose="020B0604030504040204" pitchFamily="34" charset="0"/>
            </a:endParaRPr>
          </a:p>
          <a:p>
            <a:pPr marL="285750" indent="-285750" algn="just">
              <a:buFont typeface="Courier New" panose="02070309020205020404" pitchFamily="49" charset="0"/>
              <a:buChar char="o"/>
            </a:pPr>
            <a:r>
              <a:rPr lang="el-GR" dirty="0">
                <a:solidFill>
                  <a:srgbClr val="002060"/>
                </a:solidFill>
                <a:highlight>
                  <a:srgbClr val="FAFAFA"/>
                </a:highlight>
                <a:latin typeface="Verdana" panose="020B0604030504040204" pitchFamily="34" charset="0"/>
              </a:rPr>
              <a:t>Το γεγονός ότι η συνθήκη ελέγχεται στην αρχή σημαίνει ότι οι εντολές μέσα στην επανάληψη μπορεί να μην εκτελεστούν ποτέ (αν η αρχική τιμή της συνθήκης είναι ψευδής).</a:t>
            </a:r>
          </a:p>
          <a:p>
            <a:pPr marL="285750" indent="-285750" algn="just">
              <a:buFont typeface="Courier New" panose="02070309020205020404" pitchFamily="49" charset="0"/>
              <a:buChar char="o"/>
            </a:pPr>
            <a:r>
              <a:rPr lang="el-GR" dirty="0">
                <a:solidFill>
                  <a:srgbClr val="002060"/>
                </a:solidFill>
                <a:highlight>
                  <a:srgbClr val="FAFAFA"/>
                </a:highlight>
                <a:latin typeface="Verdana" panose="020B0604030504040204" pitchFamily="34" charset="0"/>
              </a:rPr>
              <a:t>Σε περίπτωση που η συνθήκη είναι συνέχεια αληθής, οι εντολές εκτελούνται επ' άπειρο.</a:t>
            </a:r>
          </a:p>
          <a:p>
            <a:pPr algn="just"/>
            <a:endParaRPr lang="el-GR" dirty="0">
              <a:solidFill>
                <a:srgbClr val="002060"/>
              </a:solidFill>
              <a:highlight>
                <a:srgbClr val="FAFAFA"/>
              </a:highlight>
              <a:latin typeface="Verdana" panose="020B0604030504040204" pitchFamily="34" charset="0"/>
            </a:endParaRPr>
          </a:p>
        </p:txBody>
      </p:sp>
    </p:spTree>
    <p:extLst>
      <p:ext uri="{BB962C8B-B14F-4D97-AF65-F5344CB8AC3E}">
        <p14:creationId xmlns:p14="http://schemas.microsoft.com/office/powerpoint/2010/main" val="2379443446"/>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a:lum bright="70000" contrast="-70000"/>
          </a:blip>
          <a:srcRect/>
          <a:stretch>
            <a:fillRect/>
          </a:stretch>
        </a:blip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8F3527-E216-526D-DAF5-11C6F8E7945F}"/>
              </a:ext>
            </a:extLst>
          </p:cNvPr>
          <p:cNvSpPr>
            <a:spLocks noGrp="1"/>
          </p:cNvSpPr>
          <p:nvPr>
            <p:ph type="title"/>
          </p:nvPr>
        </p:nvSpPr>
        <p:spPr>
          <a:xfrm>
            <a:off x="1141413" y="50959"/>
            <a:ext cx="9905998" cy="1157731"/>
          </a:xfrm>
        </p:spPr>
        <p:txBody>
          <a:bodyPr>
            <a:normAutofit/>
          </a:bodyPr>
          <a:lstStyle/>
          <a:p>
            <a:r>
              <a:rPr lang="el-GR" sz="4400" b="1" dirty="0">
                <a:solidFill>
                  <a:srgbClr val="002060"/>
                </a:solidFill>
              </a:rPr>
              <a:t>ΕΝΤΟΛΗ ΕΠΑΝΑΛΗΨΗΣ ΟΣΟ</a:t>
            </a:r>
          </a:p>
        </p:txBody>
      </p:sp>
      <p:sp>
        <p:nvSpPr>
          <p:cNvPr id="4" name="Rectangle 1">
            <a:extLst>
              <a:ext uri="{FF2B5EF4-FFF2-40B4-BE49-F238E27FC236}">
                <a16:creationId xmlns:a16="http://schemas.microsoft.com/office/drawing/2014/main" id="{9764687D-97F7-3DC1-5DEF-FE8BB528DFD2}"/>
              </a:ext>
            </a:extLst>
          </p:cNvPr>
          <p:cNvSpPr>
            <a:spLocks noChangeArrowheads="1"/>
          </p:cNvSpPr>
          <p:nvPr/>
        </p:nvSpPr>
        <p:spPr bwMode="auto">
          <a:xfrm>
            <a:off x="0" y="-184666"/>
            <a:ext cx="184731" cy="369332"/>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a:ln>
                <a:noFill/>
              </a:ln>
              <a:solidFill>
                <a:schemeClr val="tx1"/>
              </a:solidFill>
              <a:effectLst/>
              <a:latin typeface="Arial" panose="020B0604020202020204" pitchFamily="34" charset="0"/>
            </a:endParaRPr>
          </a:p>
        </p:txBody>
      </p:sp>
      <p:sp>
        <p:nvSpPr>
          <p:cNvPr id="12" name="TextBox 11">
            <a:extLst>
              <a:ext uri="{FF2B5EF4-FFF2-40B4-BE49-F238E27FC236}">
                <a16:creationId xmlns:a16="http://schemas.microsoft.com/office/drawing/2014/main" id="{58FDEFBB-E76E-8DDA-A031-38B96931BA93}"/>
              </a:ext>
            </a:extLst>
          </p:cNvPr>
          <p:cNvSpPr txBox="1"/>
          <p:nvPr/>
        </p:nvSpPr>
        <p:spPr>
          <a:xfrm>
            <a:off x="504497" y="1292772"/>
            <a:ext cx="10941269" cy="3662541"/>
          </a:xfrm>
          <a:prstGeom prst="rect">
            <a:avLst/>
          </a:prstGeom>
          <a:noFill/>
        </p:spPr>
        <p:txBody>
          <a:bodyPr wrap="square" rtlCol="0">
            <a:spAutoFit/>
          </a:bodyPr>
          <a:lstStyle/>
          <a:p>
            <a:r>
              <a:rPr lang="el-GR" sz="2400" b="0" i="0" dirty="0">
                <a:solidFill>
                  <a:srgbClr val="002060"/>
                </a:solidFill>
                <a:effectLst/>
                <a:highlight>
                  <a:srgbClr val="FAFAFA"/>
                </a:highlight>
                <a:latin typeface="arial" panose="020B0604020202020204" pitchFamily="34" charset="0"/>
              </a:rPr>
              <a:t>Το παρακάτω τμήμα προγράμματος υπολογίζει το άθροισμα Α=10</a:t>
            </a:r>
            <a:r>
              <a:rPr lang="el-GR" sz="2400" b="0" i="0" baseline="30000" dirty="0">
                <a:solidFill>
                  <a:srgbClr val="002060"/>
                </a:solidFill>
                <a:effectLst/>
                <a:highlight>
                  <a:srgbClr val="FAFAFA"/>
                </a:highlight>
                <a:latin typeface="arial" panose="020B0604020202020204" pitchFamily="34" charset="0"/>
              </a:rPr>
              <a:t>2</a:t>
            </a:r>
            <a:r>
              <a:rPr lang="el-GR" sz="2400" b="0" i="0" dirty="0">
                <a:solidFill>
                  <a:srgbClr val="002060"/>
                </a:solidFill>
                <a:effectLst/>
                <a:highlight>
                  <a:srgbClr val="FAFAFA"/>
                </a:highlight>
                <a:latin typeface="arial" panose="020B0604020202020204" pitchFamily="34" charset="0"/>
              </a:rPr>
              <a:t>+8</a:t>
            </a:r>
            <a:r>
              <a:rPr lang="el-GR" sz="2400" b="0" i="0" baseline="30000" dirty="0">
                <a:solidFill>
                  <a:srgbClr val="002060"/>
                </a:solidFill>
                <a:effectLst/>
                <a:highlight>
                  <a:srgbClr val="FAFAFA"/>
                </a:highlight>
                <a:latin typeface="arial" panose="020B0604020202020204" pitchFamily="34" charset="0"/>
              </a:rPr>
              <a:t>2</a:t>
            </a:r>
            <a:r>
              <a:rPr lang="el-GR" sz="2400" b="0" i="0" dirty="0">
                <a:solidFill>
                  <a:srgbClr val="002060"/>
                </a:solidFill>
                <a:effectLst/>
                <a:highlight>
                  <a:srgbClr val="FAFAFA"/>
                </a:highlight>
                <a:latin typeface="arial" panose="020B0604020202020204" pitchFamily="34" charset="0"/>
              </a:rPr>
              <a:t>+6</a:t>
            </a:r>
            <a:r>
              <a:rPr lang="el-GR" sz="2400" b="0" i="0" baseline="30000" dirty="0">
                <a:solidFill>
                  <a:srgbClr val="002060"/>
                </a:solidFill>
                <a:effectLst/>
                <a:highlight>
                  <a:srgbClr val="FAFAFA"/>
                </a:highlight>
                <a:latin typeface="arial" panose="020B0604020202020204" pitchFamily="34" charset="0"/>
              </a:rPr>
              <a:t>2</a:t>
            </a:r>
            <a:r>
              <a:rPr lang="el-GR" sz="2400" b="0" i="0" dirty="0">
                <a:solidFill>
                  <a:srgbClr val="002060"/>
                </a:solidFill>
                <a:effectLst/>
                <a:highlight>
                  <a:srgbClr val="FAFAFA"/>
                </a:highlight>
                <a:latin typeface="arial" panose="020B0604020202020204" pitchFamily="34" charset="0"/>
              </a:rPr>
              <a:t>+4</a:t>
            </a:r>
            <a:r>
              <a:rPr lang="el-GR" sz="2400" b="0" i="0" baseline="30000" dirty="0">
                <a:solidFill>
                  <a:srgbClr val="002060"/>
                </a:solidFill>
                <a:effectLst/>
                <a:highlight>
                  <a:srgbClr val="FAFAFA"/>
                </a:highlight>
                <a:latin typeface="arial" panose="020B0604020202020204" pitchFamily="34" charset="0"/>
              </a:rPr>
              <a:t>2</a:t>
            </a:r>
            <a:r>
              <a:rPr lang="el-GR" sz="2400" b="0" i="0" dirty="0">
                <a:solidFill>
                  <a:srgbClr val="002060"/>
                </a:solidFill>
                <a:effectLst/>
                <a:highlight>
                  <a:srgbClr val="FAFAFA"/>
                </a:highlight>
                <a:latin typeface="arial" panose="020B0604020202020204" pitchFamily="34" charset="0"/>
              </a:rPr>
              <a:t>+2</a:t>
            </a:r>
            <a:r>
              <a:rPr lang="el-GR" sz="2400" b="0" i="0" baseline="30000" dirty="0">
                <a:solidFill>
                  <a:srgbClr val="002060"/>
                </a:solidFill>
                <a:effectLst/>
                <a:highlight>
                  <a:srgbClr val="FAFAFA"/>
                </a:highlight>
                <a:latin typeface="arial" panose="020B0604020202020204" pitchFamily="34" charset="0"/>
              </a:rPr>
              <a:t>2</a:t>
            </a:r>
          </a:p>
          <a:p>
            <a:pPr algn="just"/>
            <a:endParaRPr lang="el-GR" sz="2400" baseline="30000" dirty="0">
              <a:solidFill>
                <a:srgbClr val="002060"/>
              </a:solidFill>
              <a:highlight>
                <a:srgbClr val="FAFAFA"/>
              </a:highlight>
              <a:latin typeface="arial" panose="020B0604020202020204" pitchFamily="34" charset="0"/>
            </a:endParaRPr>
          </a:p>
          <a:p>
            <a:pPr algn="just"/>
            <a:r>
              <a:rPr lang="el-GR" sz="2400" b="0" i="0" dirty="0">
                <a:solidFill>
                  <a:srgbClr val="002060"/>
                </a:solidFill>
                <a:effectLst/>
                <a:highlight>
                  <a:srgbClr val="C0C0C0"/>
                </a:highlight>
                <a:latin typeface="arial" panose="020B0604020202020204" pitchFamily="34" charset="0"/>
              </a:rPr>
              <a:t>Σ&lt;- 0</a:t>
            </a:r>
          </a:p>
          <a:p>
            <a:pPr algn="just"/>
            <a:r>
              <a:rPr lang="el-GR" sz="2400" b="0" i="0" dirty="0">
                <a:solidFill>
                  <a:srgbClr val="002060"/>
                </a:solidFill>
                <a:effectLst/>
                <a:highlight>
                  <a:srgbClr val="C0C0C0"/>
                </a:highlight>
                <a:latin typeface="arial" panose="020B0604020202020204" pitchFamily="34" charset="0"/>
              </a:rPr>
              <a:t>χ &lt;- 10</a:t>
            </a:r>
            <a:endParaRPr lang="el-GR" sz="2400" dirty="0">
              <a:solidFill>
                <a:srgbClr val="002060"/>
              </a:solidFill>
              <a:highlight>
                <a:srgbClr val="C0C0C0"/>
              </a:highlight>
              <a:latin typeface="arial" panose="020B0604020202020204" pitchFamily="34" charset="0"/>
            </a:endParaRPr>
          </a:p>
          <a:p>
            <a:pPr algn="just"/>
            <a:r>
              <a:rPr lang="el-GR" sz="2400" b="0" i="0" dirty="0">
                <a:solidFill>
                  <a:srgbClr val="002060"/>
                </a:solidFill>
                <a:effectLst/>
                <a:highlight>
                  <a:srgbClr val="C0C0C0"/>
                </a:highlight>
                <a:latin typeface="arial" panose="020B0604020202020204" pitchFamily="34" charset="0"/>
              </a:rPr>
              <a:t>ΟΣΟ χ&gt;0 ΕΠΑΝΑΛΑΒΕ</a:t>
            </a:r>
          </a:p>
          <a:p>
            <a:r>
              <a:rPr lang="el-GR" sz="2400" b="0" i="0" dirty="0">
                <a:solidFill>
                  <a:srgbClr val="002060"/>
                </a:solidFill>
                <a:effectLst/>
                <a:highlight>
                  <a:srgbClr val="C0C0C0"/>
                </a:highlight>
                <a:latin typeface="arial" panose="020B0604020202020204" pitchFamily="34" charset="0"/>
              </a:rPr>
              <a:t>Σ &lt;- Σ + χ^2</a:t>
            </a:r>
            <a:endParaRPr lang="el-GR" sz="2400" dirty="0">
              <a:solidFill>
                <a:srgbClr val="002060"/>
              </a:solidFill>
              <a:highlight>
                <a:srgbClr val="C0C0C0"/>
              </a:highlight>
              <a:latin typeface="arial" panose="020B0604020202020204" pitchFamily="34" charset="0"/>
            </a:endParaRPr>
          </a:p>
          <a:p>
            <a:pPr algn="just"/>
            <a:r>
              <a:rPr lang="el-GR" sz="2400" b="0" i="0" dirty="0">
                <a:solidFill>
                  <a:srgbClr val="002060"/>
                </a:solidFill>
                <a:effectLst/>
                <a:highlight>
                  <a:srgbClr val="C0C0C0"/>
                </a:highlight>
                <a:latin typeface="arial" panose="020B0604020202020204" pitchFamily="34" charset="0"/>
              </a:rPr>
              <a:t>χ &lt;- χ – 2</a:t>
            </a:r>
          </a:p>
          <a:p>
            <a:pPr algn="just"/>
            <a:r>
              <a:rPr lang="el-GR" sz="2400" b="0" i="0" dirty="0">
                <a:solidFill>
                  <a:srgbClr val="002060"/>
                </a:solidFill>
                <a:effectLst/>
                <a:highlight>
                  <a:srgbClr val="C0C0C0"/>
                </a:highlight>
                <a:latin typeface="arial" panose="020B0604020202020204" pitchFamily="34" charset="0"/>
              </a:rPr>
              <a:t>ΤΕΛΟΣ_ΕΠΑΝΑΛΗΨΗΣ</a:t>
            </a:r>
            <a:endParaRPr lang="el-GR" sz="2400" dirty="0">
              <a:solidFill>
                <a:srgbClr val="002060"/>
              </a:solidFill>
              <a:highlight>
                <a:srgbClr val="C0C0C0"/>
              </a:highlight>
              <a:latin typeface="arial" panose="020B0604020202020204" pitchFamily="34" charset="0"/>
            </a:endParaRPr>
          </a:p>
          <a:p>
            <a:pPr algn="just"/>
            <a:r>
              <a:rPr lang="el-GR" sz="2400" b="0" i="0" dirty="0">
                <a:solidFill>
                  <a:srgbClr val="002060"/>
                </a:solidFill>
                <a:effectLst/>
                <a:highlight>
                  <a:srgbClr val="C0C0C0"/>
                </a:highlight>
                <a:latin typeface="arial" panose="020B0604020202020204" pitchFamily="34" charset="0"/>
              </a:rPr>
              <a:t>ΓΡΑΨΕ Σ</a:t>
            </a:r>
            <a:endParaRPr lang="el-GR" sz="2400" dirty="0">
              <a:solidFill>
                <a:srgbClr val="002060"/>
              </a:solidFill>
              <a:highlight>
                <a:srgbClr val="C0C0C0"/>
              </a:highlight>
              <a:latin typeface="Verdana" panose="020B0604030504040204" pitchFamily="34" charset="0"/>
            </a:endParaRPr>
          </a:p>
        </p:txBody>
      </p:sp>
    </p:spTree>
    <p:extLst>
      <p:ext uri="{BB962C8B-B14F-4D97-AF65-F5344CB8AC3E}">
        <p14:creationId xmlns:p14="http://schemas.microsoft.com/office/powerpoint/2010/main" val="1509258849"/>
      </p:ext>
    </p:extLst>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lum bright="70000" contrast="-70000"/>
          </a:blip>
          <a:srcRect/>
          <a:stretch>
            <a:fillRect/>
          </a:stretch>
        </a:blip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8F3527-E216-526D-DAF5-11C6F8E7945F}"/>
              </a:ext>
            </a:extLst>
          </p:cNvPr>
          <p:cNvSpPr>
            <a:spLocks noGrp="1"/>
          </p:cNvSpPr>
          <p:nvPr>
            <p:ph type="title"/>
          </p:nvPr>
        </p:nvSpPr>
        <p:spPr>
          <a:xfrm>
            <a:off x="184731" y="197377"/>
            <a:ext cx="9905998" cy="722176"/>
          </a:xfrm>
        </p:spPr>
        <p:txBody>
          <a:bodyPr>
            <a:normAutofit/>
          </a:bodyPr>
          <a:lstStyle/>
          <a:p>
            <a:r>
              <a:rPr lang="el-GR" sz="4400" b="1" dirty="0" err="1">
                <a:solidFill>
                  <a:srgbClr val="002060"/>
                </a:solidFill>
              </a:rPr>
              <a:t>Εντολη</a:t>
            </a:r>
            <a:r>
              <a:rPr lang="el-GR" sz="4400" b="1" dirty="0">
                <a:solidFill>
                  <a:srgbClr val="002060"/>
                </a:solidFill>
              </a:rPr>
              <a:t> </a:t>
            </a:r>
            <a:r>
              <a:rPr lang="el-GR" sz="4400" b="1" dirty="0" err="1">
                <a:solidFill>
                  <a:srgbClr val="002060"/>
                </a:solidFill>
              </a:rPr>
              <a:t>επαναληψησ</a:t>
            </a:r>
            <a:r>
              <a:rPr lang="el-GR" sz="4400" b="1" dirty="0">
                <a:solidFill>
                  <a:srgbClr val="002060"/>
                </a:solidFill>
              </a:rPr>
              <a:t> </a:t>
            </a:r>
            <a:r>
              <a:rPr lang="el-GR" sz="4400" b="1" dirty="0" err="1">
                <a:solidFill>
                  <a:srgbClr val="002060"/>
                </a:solidFill>
              </a:rPr>
              <a:t>μεχρισ_οτου</a:t>
            </a:r>
            <a:endParaRPr lang="el-GR" sz="4400" b="1" dirty="0">
              <a:solidFill>
                <a:srgbClr val="002060"/>
              </a:solidFill>
            </a:endParaRPr>
          </a:p>
        </p:txBody>
      </p:sp>
      <p:sp>
        <p:nvSpPr>
          <p:cNvPr id="3" name="Θέση περιεχομένου 2">
            <a:extLst>
              <a:ext uri="{FF2B5EF4-FFF2-40B4-BE49-F238E27FC236}">
                <a16:creationId xmlns:a16="http://schemas.microsoft.com/office/drawing/2014/main" id="{55375DEF-EC87-A356-E71E-65C2D2675425}"/>
              </a:ext>
            </a:extLst>
          </p:cNvPr>
          <p:cNvSpPr>
            <a:spLocks noGrp="1"/>
          </p:cNvSpPr>
          <p:nvPr>
            <p:ph idx="1"/>
          </p:nvPr>
        </p:nvSpPr>
        <p:spPr>
          <a:xfrm>
            <a:off x="331695" y="932263"/>
            <a:ext cx="11860305" cy="722175"/>
          </a:xfrm>
          <a:ln>
            <a:solidFill>
              <a:srgbClr val="002060"/>
            </a:solidFill>
          </a:ln>
        </p:spPr>
        <p:txBody>
          <a:bodyPr>
            <a:noAutofit/>
          </a:bodyPr>
          <a:lstStyle/>
          <a:p>
            <a:pPr marL="0" indent="0" algn="just">
              <a:buNone/>
            </a:pPr>
            <a:r>
              <a:rPr lang="el-GR" sz="1800" dirty="0">
                <a:solidFill>
                  <a:srgbClr val="002060"/>
                </a:solidFill>
                <a:highlight>
                  <a:srgbClr val="FAFAFA"/>
                </a:highlight>
                <a:latin typeface="Verdana" panose="020B0604030504040204" pitchFamily="34" charset="0"/>
              </a:rPr>
              <a:t>Με την εντολή αυτή, η επανάληψη ελέγχεται από μία λογική έκφραση στο τέλος και εκτελείται μέχρι η συνθήκη αυτή να γίνει αληθής (δηλαδή εκτελείται όσο είναι ψευδής).</a:t>
            </a:r>
          </a:p>
          <a:p>
            <a:pPr marL="0" indent="0">
              <a:buNone/>
            </a:pPr>
            <a:endParaRPr lang="el-GR" sz="1800" dirty="0">
              <a:solidFill>
                <a:srgbClr val="002060"/>
              </a:solidFill>
              <a:highlight>
                <a:srgbClr val="FAFAFA"/>
              </a:highlight>
              <a:latin typeface="Verdana" panose="020B0604030504040204" pitchFamily="34" charset="0"/>
            </a:endParaRPr>
          </a:p>
        </p:txBody>
      </p:sp>
      <p:sp>
        <p:nvSpPr>
          <p:cNvPr id="4" name="Rectangle 1">
            <a:extLst>
              <a:ext uri="{FF2B5EF4-FFF2-40B4-BE49-F238E27FC236}">
                <a16:creationId xmlns:a16="http://schemas.microsoft.com/office/drawing/2014/main" id="{9764687D-97F7-3DC1-5DEF-FE8BB528DFD2}"/>
              </a:ext>
            </a:extLst>
          </p:cNvPr>
          <p:cNvSpPr>
            <a:spLocks noChangeArrowheads="1"/>
          </p:cNvSpPr>
          <p:nvPr/>
        </p:nvSpPr>
        <p:spPr bwMode="auto">
          <a:xfrm>
            <a:off x="0" y="-184666"/>
            <a:ext cx="184731" cy="369332"/>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a:ln>
                <a:noFill/>
              </a:ln>
              <a:solidFill>
                <a:schemeClr val="tx1"/>
              </a:solidFill>
              <a:effectLst/>
              <a:latin typeface="Arial" panose="020B0604020202020204" pitchFamily="34" charset="0"/>
            </a:endParaRPr>
          </a:p>
        </p:txBody>
      </p:sp>
      <p:graphicFrame>
        <p:nvGraphicFramePr>
          <p:cNvPr id="5" name="Θέση περιεχομένου 4">
            <a:extLst>
              <a:ext uri="{FF2B5EF4-FFF2-40B4-BE49-F238E27FC236}">
                <a16:creationId xmlns:a16="http://schemas.microsoft.com/office/drawing/2014/main" id="{E15D8BDD-A3E6-5B0D-4204-76C1271F7C4F}"/>
              </a:ext>
            </a:extLst>
          </p:cNvPr>
          <p:cNvGraphicFramePr>
            <a:graphicFrameLocks/>
          </p:cNvGraphicFramePr>
          <p:nvPr>
            <p:extLst>
              <p:ext uri="{D42A27DB-BD31-4B8C-83A1-F6EECF244321}">
                <p14:modId xmlns:p14="http://schemas.microsoft.com/office/powerpoint/2010/main" val="2396446698"/>
              </p:ext>
            </p:extLst>
          </p:nvPr>
        </p:nvGraphicFramePr>
        <p:xfrm>
          <a:off x="331694" y="1999810"/>
          <a:ext cx="11860304" cy="4516603"/>
        </p:xfrm>
        <a:graphic>
          <a:graphicData uri="http://schemas.openxmlformats.org/drawingml/2006/table">
            <a:tbl>
              <a:tblPr firstRow="1" bandRow="1">
                <a:tableStyleId>{5C22544A-7EE6-4342-B048-85BDC9FD1C3A}</a:tableStyleId>
              </a:tblPr>
              <a:tblGrid>
                <a:gridCol w="5930152">
                  <a:extLst>
                    <a:ext uri="{9D8B030D-6E8A-4147-A177-3AD203B41FA5}">
                      <a16:colId xmlns:a16="http://schemas.microsoft.com/office/drawing/2014/main" val="394141410"/>
                    </a:ext>
                  </a:extLst>
                </a:gridCol>
                <a:gridCol w="5930152">
                  <a:extLst>
                    <a:ext uri="{9D8B030D-6E8A-4147-A177-3AD203B41FA5}">
                      <a16:colId xmlns:a16="http://schemas.microsoft.com/office/drawing/2014/main" val="3539218120"/>
                    </a:ext>
                  </a:extLst>
                </a:gridCol>
              </a:tblGrid>
              <a:tr h="693815">
                <a:tc>
                  <a:txBody>
                    <a:bodyPr/>
                    <a:lstStyle/>
                    <a:p>
                      <a:r>
                        <a:rPr lang="el-GR" dirty="0"/>
                        <a:t>ΣΥΝΤΑΞΗ</a:t>
                      </a:r>
                    </a:p>
                  </a:txBody>
                  <a:tcPr/>
                </a:tc>
                <a:tc>
                  <a:txBody>
                    <a:bodyPr/>
                    <a:lstStyle/>
                    <a:p>
                      <a:r>
                        <a:rPr lang="el-GR" dirty="0"/>
                        <a:t>ΔΙΑΓΡΑΜΜΑΤΙΚΗ ΑΠΕΙΚΟΝΙΣΗ</a:t>
                      </a:r>
                    </a:p>
                  </a:txBody>
                  <a:tcPr/>
                </a:tc>
                <a:extLst>
                  <a:ext uri="{0D108BD9-81ED-4DB2-BD59-A6C34878D82A}">
                    <a16:rowId xmlns:a16="http://schemas.microsoft.com/office/drawing/2014/main" val="2058945999"/>
                  </a:ext>
                </a:extLst>
              </a:tr>
              <a:tr h="3822788">
                <a:tc>
                  <a:txBody>
                    <a:bodyPr/>
                    <a:lstStyle/>
                    <a:p>
                      <a:r>
                        <a:rPr lang="el-GR" sz="1800" b="0" i="0" kern="1200" dirty="0">
                          <a:solidFill>
                            <a:schemeClr val="dk1"/>
                          </a:solidFill>
                          <a:effectLst/>
                          <a:latin typeface="+mn-lt"/>
                          <a:ea typeface="+mn-ea"/>
                          <a:cs typeface="+mn-cs"/>
                        </a:rPr>
                        <a:t>ΑΡΧΗ_ΕΠΑΝΑΛΗΨΗΣ</a:t>
                      </a:r>
                    </a:p>
                    <a:p>
                      <a:r>
                        <a:rPr lang="el-GR" dirty="0" err="1"/>
                        <a:t>Εντολές_Βρόχου</a:t>
                      </a:r>
                      <a:endParaRPr lang="el-GR" sz="1800" b="0" i="0" kern="1200" dirty="0">
                        <a:solidFill>
                          <a:schemeClr val="dk1"/>
                        </a:solidFill>
                        <a:effectLst/>
                        <a:latin typeface="+mn-lt"/>
                        <a:ea typeface="+mn-ea"/>
                        <a:cs typeface="+mn-cs"/>
                      </a:endParaRPr>
                    </a:p>
                    <a:p>
                      <a:r>
                        <a:rPr lang="el-GR" sz="1800" b="0" i="0" kern="1200" dirty="0">
                          <a:solidFill>
                            <a:schemeClr val="dk1"/>
                          </a:solidFill>
                          <a:effectLst/>
                          <a:latin typeface="+mn-lt"/>
                          <a:ea typeface="+mn-ea"/>
                          <a:cs typeface="+mn-cs"/>
                        </a:rPr>
                        <a:t>ΜΕΧΡΙΣ_ΟΤΟΥ συνθήκη</a:t>
                      </a:r>
                    </a:p>
                  </a:txBody>
                  <a:tcPr/>
                </a:tc>
                <a:tc>
                  <a:txBody>
                    <a:bodyPr/>
                    <a:lstStyle/>
                    <a:p>
                      <a:endParaRPr lang="el-GR" sz="1800" b="0" i="0" kern="1200" dirty="0">
                        <a:solidFill>
                          <a:schemeClr val="dk1"/>
                        </a:solidFill>
                        <a:effectLst/>
                        <a:latin typeface="+mn-lt"/>
                        <a:ea typeface="+mn-ea"/>
                        <a:cs typeface="+mn-cs"/>
                      </a:endParaRPr>
                    </a:p>
                  </a:txBody>
                  <a:tcPr/>
                </a:tc>
                <a:extLst>
                  <a:ext uri="{0D108BD9-81ED-4DB2-BD59-A6C34878D82A}">
                    <a16:rowId xmlns:a16="http://schemas.microsoft.com/office/drawing/2014/main" val="890492377"/>
                  </a:ext>
                </a:extLst>
              </a:tr>
            </a:tbl>
          </a:graphicData>
        </a:graphic>
      </p:graphicFrame>
      <p:pic>
        <p:nvPicPr>
          <p:cNvPr id="8" name="Εικόνα 7" descr="Εικόνα που περιέχει κείμενο, διάγραμμα, γραμμή, στιγμιότυπο οθόνης&#10;&#10;Περιγραφή που δημιουργήθηκε αυτόματα">
            <a:extLst>
              <a:ext uri="{FF2B5EF4-FFF2-40B4-BE49-F238E27FC236}">
                <a16:creationId xmlns:a16="http://schemas.microsoft.com/office/drawing/2014/main" id="{A6805F21-9155-4DFD-3518-B50917F7CF81}"/>
              </a:ext>
            </a:extLst>
          </p:cNvPr>
          <p:cNvPicPr>
            <a:picLocks noChangeAspect="1"/>
          </p:cNvPicPr>
          <p:nvPr/>
        </p:nvPicPr>
        <p:blipFill>
          <a:blip r:embed="rId4"/>
          <a:stretch>
            <a:fillRect/>
          </a:stretch>
        </p:blipFill>
        <p:spPr>
          <a:xfrm>
            <a:off x="6624473" y="2734696"/>
            <a:ext cx="2495550" cy="3609975"/>
          </a:xfrm>
          <a:prstGeom prst="rect">
            <a:avLst/>
          </a:prstGeom>
        </p:spPr>
      </p:pic>
    </p:spTree>
    <p:extLst>
      <p:ext uri="{BB962C8B-B14F-4D97-AF65-F5344CB8AC3E}">
        <p14:creationId xmlns:p14="http://schemas.microsoft.com/office/powerpoint/2010/main" val="3802868883"/>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a:lum bright="70000" contrast="-70000"/>
          </a:blip>
          <a:srcRect/>
          <a:stretch>
            <a:fillRect/>
          </a:stretch>
        </a:blip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8F3527-E216-526D-DAF5-11C6F8E7945F}"/>
              </a:ext>
            </a:extLst>
          </p:cNvPr>
          <p:cNvSpPr>
            <a:spLocks noGrp="1"/>
          </p:cNvSpPr>
          <p:nvPr>
            <p:ph type="title"/>
          </p:nvPr>
        </p:nvSpPr>
        <p:spPr>
          <a:xfrm>
            <a:off x="1141413" y="50959"/>
            <a:ext cx="9905998" cy="1157731"/>
          </a:xfrm>
        </p:spPr>
        <p:txBody>
          <a:bodyPr>
            <a:normAutofit/>
          </a:bodyPr>
          <a:lstStyle/>
          <a:p>
            <a:r>
              <a:rPr lang="el-GR" sz="4400" b="1" dirty="0">
                <a:solidFill>
                  <a:srgbClr val="002060"/>
                </a:solidFill>
              </a:rPr>
              <a:t>ΕΝΤΟΛΗ ΕΠΑΝΑΛΗΨΗΣ </a:t>
            </a:r>
            <a:r>
              <a:rPr lang="el-GR" sz="4400" b="1" dirty="0" err="1">
                <a:solidFill>
                  <a:srgbClr val="002060"/>
                </a:solidFill>
              </a:rPr>
              <a:t>μεχρισ_οτου</a:t>
            </a:r>
            <a:endParaRPr lang="el-GR" sz="4400" b="1" dirty="0">
              <a:solidFill>
                <a:srgbClr val="002060"/>
              </a:solidFill>
            </a:endParaRPr>
          </a:p>
        </p:txBody>
      </p:sp>
      <p:sp>
        <p:nvSpPr>
          <p:cNvPr id="4" name="Rectangle 1">
            <a:extLst>
              <a:ext uri="{FF2B5EF4-FFF2-40B4-BE49-F238E27FC236}">
                <a16:creationId xmlns:a16="http://schemas.microsoft.com/office/drawing/2014/main" id="{9764687D-97F7-3DC1-5DEF-FE8BB528DFD2}"/>
              </a:ext>
            </a:extLst>
          </p:cNvPr>
          <p:cNvSpPr>
            <a:spLocks noChangeArrowheads="1"/>
          </p:cNvSpPr>
          <p:nvPr/>
        </p:nvSpPr>
        <p:spPr bwMode="auto">
          <a:xfrm>
            <a:off x="0" y="-184666"/>
            <a:ext cx="184731" cy="369332"/>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a:ln>
                <a:noFill/>
              </a:ln>
              <a:solidFill>
                <a:schemeClr val="tx1"/>
              </a:solidFill>
              <a:effectLst/>
              <a:latin typeface="Arial" panose="020B0604020202020204" pitchFamily="34" charset="0"/>
            </a:endParaRPr>
          </a:p>
        </p:txBody>
      </p:sp>
      <p:sp>
        <p:nvSpPr>
          <p:cNvPr id="12" name="TextBox 11">
            <a:extLst>
              <a:ext uri="{FF2B5EF4-FFF2-40B4-BE49-F238E27FC236}">
                <a16:creationId xmlns:a16="http://schemas.microsoft.com/office/drawing/2014/main" id="{58FDEFBB-E76E-8DDA-A031-38B96931BA93}"/>
              </a:ext>
            </a:extLst>
          </p:cNvPr>
          <p:cNvSpPr txBox="1"/>
          <p:nvPr/>
        </p:nvSpPr>
        <p:spPr>
          <a:xfrm>
            <a:off x="504497" y="1292772"/>
            <a:ext cx="10941269" cy="3970318"/>
          </a:xfrm>
          <a:prstGeom prst="rect">
            <a:avLst/>
          </a:prstGeom>
          <a:noFill/>
        </p:spPr>
        <p:txBody>
          <a:bodyPr wrap="square" rtlCol="0">
            <a:spAutoFit/>
          </a:bodyPr>
          <a:lstStyle/>
          <a:p>
            <a:pPr algn="just"/>
            <a:r>
              <a:rPr lang="el-GR" b="1" dirty="0">
                <a:solidFill>
                  <a:srgbClr val="002060"/>
                </a:solidFill>
                <a:highlight>
                  <a:srgbClr val="FAFAFA"/>
                </a:highlight>
                <a:latin typeface="Verdana" panose="020B0604030504040204" pitchFamily="34" charset="0"/>
              </a:rPr>
              <a:t>1ο βήμα:</a:t>
            </a:r>
          </a:p>
          <a:p>
            <a:pPr algn="just"/>
            <a:r>
              <a:rPr lang="el-GR" dirty="0">
                <a:solidFill>
                  <a:srgbClr val="002060"/>
                </a:solidFill>
                <a:highlight>
                  <a:srgbClr val="FAFAFA"/>
                </a:highlight>
                <a:latin typeface="Verdana" panose="020B0604030504040204" pitchFamily="34" charset="0"/>
              </a:rPr>
              <a:t>Εκτελούνται οι εντολές (πριν την επανάληψη). </a:t>
            </a:r>
          </a:p>
          <a:p>
            <a:r>
              <a:rPr lang="el-GR" b="1" dirty="0">
                <a:solidFill>
                  <a:srgbClr val="002060"/>
                </a:solidFill>
                <a:highlight>
                  <a:srgbClr val="FAFAFA"/>
                </a:highlight>
                <a:latin typeface="Verdana" panose="020B0604030504040204" pitchFamily="34" charset="0"/>
              </a:rPr>
              <a:t>2ο βήμα:</a:t>
            </a:r>
          </a:p>
          <a:p>
            <a:r>
              <a:rPr lang="el-GR" dirty="0">
                <a:solidFill>
                  <a:srgbClr val="002060"/>
                </a:solidFill>
                <a:highlight>
                  <a:srgbClr val="FAFAFA"/>
                </a:highlight>
                <a:latin typeface="Verdana" panose="020B0604030504040204" pitchFamily="34" charset="0"/>
              </a:rPr>
              <a:t>Εκτελούνται οι εντολές μέσα στην επανάληψη (μέχρι το ΜΕΧΡΙΣ_ΟΤΟΥ). Προσοχή κάπου εδώ πρέπει να τροποποιούνται οι μεταβλητές που συμμετέχουν στην συνθήκη ώστε κάποτε η συνθήκη να γίνει Αληθής.</a:t>
            </a:r>
          </a:p>
          <a:p>
            <a:r>
              <a:rPr lang="el-GR" b="1" dirty="0">
                <a:solidFill>
                  <a:srgbClr val="002060"/>
                </a:solidFill>
                <a:highlight>
                  <a:srgbClr val="FAFAFA"/>
                </a:highlight>
                <a:latin typeface="Verdana" panose="020B0604030504040204" pitchFamily="34" charset="0"/>
              </a:rPr>
              <a:t>3ο βήμα:</a:t>
            </a:r>
          </a:p>
          <a:p>
            <a:r>
              <a:rPr lang="el-GR" dirty="0">
                <a:solidFill>
                  <a:srgbClr val="002060"/>
                </a:solidFill>
                <a:highlight>
                  <a:srgbClr val="FAFAFA"/>
                </a:highlight>
                <a:latin typeface="Verdana" panose="020B0604030504040204" pitchFamily="34" charset="0"/>
              </a:rPr>
              <a:t>Ελέγχεται η </a:t>
            </a:r>
            <a:r>
              <a:rPr lang="el-GR" dirty="0" err="1">
                <a:solidFill>
                  <a:srgbClr val="002060"/>
                </a:solidFill>
                <a:highlight>
                  <a:srgbClr val="FAFAFA"/>
                </a:highlight>
                <a:latin typeface="Verdana" panose="020B0604030504040204" pitchFamily="34" charset="0"/>
              </a:rPr>
              <a:t>συνθήκη_τερματισμού</a:t>
            </a:r>
            <a:r>
              <a:rPr lang="el-GR" dirty="0">
                <a:solidFill>
                  <a:srgbClr val="002060"/>
                </a:solidFill>
                <a:highlight>
                  <a:srgbClr val="FAFAFA"/>
                </a:highlight>
                <a:latin typeface="Verdana" panose="020B0604030504040204" pitchFamily="34" charset="0"/>
              </a:rPr>
              <a:t>.</a:t>
            </a:r>
          </a:p>
          <a:p>
            <a:r>
              <a:rPr lang="el-GR" dirty="0">
                <a:solidFill>
                  <a:srgbClr val="002060"/>
                </a:solidFill>
                <a:highlight>
                  <a:srgbClr val="FAFAFA"/>
                </a:highlight>
                <a:latin typeface="Verdana" panose="020B0604030504040204" pitchFamily="34" charset="0"/>
              </a:rPr>
              <a:t>Αν η συνθήκη είναι </a:t>
            </a:r>
            <a:r>
              <a:rPr lang="el-GR" b="1" dirty="0">
                <a:solidFill>
                  <a:srgbClr val="002060"/>
                </a:solidFill>
                <a:highlight>
                  <a:srgbClr val="FAFAFA"/>
                </a:highlight>
                <a:latin typeface="Verdana" panose="020B0604030504040204" pitchFamily="34" charset="0"/>
              </a:rPr>
              <a:t>αληθής</a:t>
            </a:r>
            <a:r>
              <a:rPr lang="el-GR" dirty="0">
                <a:solidFill>
                  <a:srgbClr val="002060"/>
                </a:solidFill>
                <a:highlight>
                  <a:srgbClr val="FAFAFA"/>
                </a:highlight>
                <a:latin typeface="Verdana" panose="020B0604030504040204" pitchFamily="34" charset="0"/>
              </a:rPr>
              <a:t> τότε</a:t>
            </a:r>
          </a:p>
          <a:p>
            <a:r>
              <a:rPr lang="el-GR" dirty="0">
                <a:solidFill>
                  <a:srgbClr val="002060"/>
                </a:solidFill>
                <a:highlight>
                  <a:srgbClr val="FAFAFA"/>
                </a:highlight>
                <a:latin typeface="Verdana" panose="020B0604030504040204" pitchFamily="34" charset="0"/>
              </a:rPr>
              <a:t>η επανάληψη σταματάει (δεν εκτελούνται οι εντολές μέσα σε αυτή).</a:t>
            </a:r>
          </a:p>
          <a:p>
            <a:r>
              <a:rPr lang="el-GR" dirty="0">
                <a:solidFill>
                  <a:srgbClr val="002060"/>
                </a:solidFill>
                <a:highlight>
                  <a:srgbClr val="FAFAFA"/>
                </a:highlight>
                <a:latin typeface="Verdana" panose="020B0604030504040204" pitchFamily="34" charset="0"/>
              </a:rPr>
              <a:t>Αν η συνθήκη είναι </a:t>
            </a:r>
            <a:r>
              <a:rPr lang="el-GR" b="1" dirty="0">
                <a:solidFill>
                  <a:srgbClr val="002060"/>
                </a:solidFill>
                <a:highlight>
                  <a:srgbClr val="FAFAFA"/>
                </a:highlight>
                <a:latin typeface="Verdana" panose="020B0604030504040204" pitchFamily="34" charset="0"/>
              </a:rPr>
              <a:t>Ψευδής</a:t>
            </a:r>
            <a:r>
              <a:rPr lang="el-GR" dirty="0">
                <a:solidFill>
                  <a:srgbClr val="002060"/>
                </a:solidFill>
                <a:highlight>
                  <a:srgbClr val="FAFAFA"/>
                </a:highlight>
                <a:latin typeface="Verdana" panose="020B0604030504040204" pitchFamily="34" charset="0"/>
              </a:rPr>
              <a:t> πηγαίνουμε στο ΑΡΧΗ_ΕΠΑΝΑΛΗΨΗΣ και εκτελούμε τις εντολές του βρόχου.</a:t>
            </a:r>
          </a:p>
          <a:p>
            <a:r>
              <a:rPr lang="el-GR" b="1" dirty="0">
                <a:solidFill>
                  <a:srgbClr val="002060"/>
                </a:solidFill>
                <a:highlight>
                  <a:srgbClr val="FAFAFA"/>
                </a:highlight>
                <a:latin typeface="Verdana" panose="020B0604030504040204" pitchFamily="34" charset="0"/>
              </a:rPr>
              <a:t>4ο βήμα </a:t>
            </a:r>
            <a:r>
              <a:rPr lang="el-GR" b="0" i="0" u="sng" dirty="0">
                <a:solidFill>
                  <a:srgbClr val="000000"/>
                </a:solidFill>
                <a:effectLst/>
                <a:highlight>
                  <a:srgbClr val="FAFAFA"/>
                </a:highlight>
                <a:latin typeface="arial" panose="020B0604020202020204" pitchFamily="34" charset="0"/>
              </a:rPr>
              <a:t>:</a:t>
            </a:r>
            <a:endParaRPr lang="el-GR" dirty="0">
              <a:solidFill>
                <a:srgbClr val="002060"/>
              </a:solidFill>
              <a:highlight>
                <a:srgbClr val="FAFAFA"/>
              </a:highlight>
              <a:latin typeface="Verdana" panose="020B0604030504040204" pitchFamily="34" charset="0"/>
            </a:endParaRPr>
          </a:p>
          <a:p>
            <a:r>
              <a:rPr lang="el-GR" dirty="0">
                <a:solidFill>
                  <a:srgbClr val="002060"/>
                </a:solidFill>
                <a:highlight>
                  <a:srgbClr val="FAFAFA"/>
                </a:highlight>
                <a:latin typeface="Verdana" panose="020B0604030504040204" pitchFamily="34" charset="0"/>
              </a:rPr>
              <a:t>Εκτελούνται οι Εντολές που είναι μετά την επανάληψη. </a:t>
            </a:r>
          </a:p>
        </p:txBody>
      </p:sp>
    </p:spTree>
    <p:extLst>
      <p:ext uri="{BB962C8B-B14F-4D97-AF65-F5344CB8AC3E}">
        <p14:creationId xmlns:p14="http://schemas.microsoft.com/office/powerpoint/2010/main" val="1648455700"/>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5BEFD52-F6ED-4465-D9C4-5689CDCF9E8E}"/>
              </a:ext>
            </a:extLst>
          </p:cNvPr>
          <p:cNvSpPr>
            <a:spLocks noGrp="1"/>
          </p:cNvSpPr>
          <p:nvPr>
            <p:ph type="title"/>
          </p:nvPr>
        </p:nvSpPr>
        <p:spPr>
          <a:xfrm>
            <a:off x="847122" y="115614"/>
            <a:ext cx="9905998" cy="977462"/>
          </a:xfrm>
        </p:spPr>
        <p:txBody>
          <a:bodyPr>
            <a:normAutofit/>
          </a:bodyPr>
          <a:lstStyle/>
          <a:p>
            <a:r>
              <a:rPr lang="el-GR" sz="4400" b="1" dirty="0">
                <a:solidFill>
                  <a:srgbClr val="002060"/>
                </a:solidFill>
              </a:rPr>
              <a:t>ΔΟΜΗ ΕΠΙΛΟΓΗΣ</a:t>
            </a:r>
          </a:p>
        </p:txBody>
      </p:sp>
      <p:sp>
        <p:nvSpPr>
          <p:cNvPr id="3" name="Θέση περιεχομένου 2">
            <a:extLst>
              <a:ext uri="{FF2B5EF4-FFF2-40B4-BE49-F238E27FC236}">
                <a16:creationId xmlns:a16="http://schemas.microsoft.com/office/drawing/2014/main" id="{B4416C3B-7DD6-0053-FAB5-97B74BF7EF3E}"/>
              </a:ext>
            </a:extLst>
          </p:cNvPr>
          <p:cNvSpPr>
            <a:spLocks noGrp="1"/>
          </p:cNvSpPr>
          <p:nvPr>
            <p:ph idx="1"/>
          </p:nvPr>
        </p:nvSpPr>
        <p:spPr>
          <a:xfrm>
            <a:off x="847122" y="1093075"/>
            <a:ext cx="9905999" cy="4246179"/>
          </a:xfrm>
        </p:spPr>
        <p:txBody>
          <a:bodyPr>
            <a:noAutofit/>
          </a:bodyPr>
          <a:lstStyle/>
          <a:p>
            <a:pPr algn="just">
              <a:buFont typeface="Courier New" panose="02070309020205020404" pitchFamily="49" charset="0"/>
              <a:buChar char="o"/>
            </a:pPr>
            <a:r>
              <a:rPr lang="el-GR" sz="1600" dirty="0">
                <a:solidFill>
                  <a:srgbClr val="002060"/>
                </a:solidFill>
                <a:highlight>
                  <a:srgbClr val="FAFAFA"/>
                </a:highlight>
                <a:latin typeface="Verdana" panose="020B0604030504040204" pitchFamily="34" charset="0"/>
              </a:rPr>
              <a:t>Χρησιμοποιείται σε προβλήματα όπου χρειάζεται να ληφθούν κάποιες αποφάσεις με βάση κάποια δεδομένα κριτήρια, που μπορεί να είναι διαφορετικά για κάθε διαφορετικό στιγμιότυπο του προβλήματος (δηλ. λύση του προβλήματος με διαφορετικά δεδομένα εισόδου, πχ, Δευτεροβάθμια με διαφορετικούς συντελεστές, </a:t>
            </a:r>
            <a:r>
              <a:rPr lang="el-GR" sz="1600" dirty="0" err="1">
                <a:solidFill>
                  <a:srgbClr val="002060"/>
                </a:solidFill>
                <a:highlight>
                  <a:srgbClr val="FAFAFA"/>
                </a:highlight>
                <a:latin typeface="Verdana" panose="020B0604030504040204" pitchFamily="34" charset="0"/>
              </a:rPr>
              <a:t>κλπ</a:t>
            </a:r>
            <a:r>
              <a:rPr lang="el-GR" sz="1600" dirty="0">
                <a:solidFill>
                  <a:srgbClr val="002060"/>
                </a:solidFill>
                <a:highlight>
                  <a:srgbClr val="FAFAFA"/>
                </a:highlight>
                <a:latin typeface="Verdana" panose="020B0604030504040204" pitchFamily="34" charset="0"/>
              </a:rPr>
              <a:t>)</a:t>
            </a:r>
          </a:p>
          <a:p>
            <a:pPr algn="just">
              <a:buFont typeface="Courier New" panose="02070309020205020404" pitchFamily="49" charset="0"/>
              <a:buChar char="o"/>
            </a:pPr>
            <a:r>
              <a:rPr lang="el-GR" sz="1600" dirty="0">
                <a:solidFill>
                  <a:srgbClr val="002060"/>
                </a:solidFill>
                <a:highlight>
                  <a:srgbClr val="FAFAFA"/>
                </a:highlight>
                <a:latin typeface="Verdana" panose="020B0604030504040204" pitchFamily="34" charset="0"/>
              </a:rPr>
              <a:t>Η διαδικασία της επιλογής περιλαμβάνει τον έλεγχο κάποιας συνθήκης με δύο δυνατές τιμές (αληθής, ψευδής) και στη συνέχεια την απόφαση εκτέλεσης κάποιας εντολής ανάλογα με τη συνθήκη.</a:t>
            </a:r>
          </a:p>
          <a:p>
            <a:pPr algn="just">
              <a:buFont typeface="Courier New" panose="02070309020205020404" pitchFamily="49" charset="0"/>
              <a:buChar char="o"/>
            </a:pPr>
            <a:r>
              <a:rPr lang="el-GR" sz="1600" dirty="0">
                <a:solidFill>
                  <a:srgbClr val="002060"/>
                </a:solidFill>
                <a:highlight>
                  <a:srgbClr val="FAFAFA"/>
                </a:highlight>
                <a:latin typeface="Verdana" panose="020B0604030504040204" pitchFamily="34" charset="0"/>
              </a:rPr>
              <a:t>Εκδηλώνεται σε τρεις μορφές. Απλή, Σύνθετη και Πολλαπλή, όπου η καθεμία είναι γενίκευση της προηγούμενης.</a:t>
            </a:r>
          </a:p>
          <a:p>
            <a:pPr algn="just">
              <a:buFont typeface="Courier New" panose="02070309020205020404" pitchFamily="49" charset="0"/>
              <a:buChar char="o"/>
            </a:pPr>
            <a:r>
              <a:rPr lang="el-GR" sz="1600" dirty="0">
                <a:solidFill>
                  <a:srgbClr val="002060"/>
                </a:solidFill>
                <a:highlight>
                  <a:srgbClr val="FAFAFA"/>
                </a:highlight>
                <a:latin typeface="Verdana" panose="020B0604030504040204" pitchFamily="34" charset="0"/>
              </a:rPr>
              <a:t>Μία μορφή μπορεί να τη συναντήσουμε "μέσα" σε μία άλλη. Τότε μιλάμε για </a:t>
            </a:r>
            <a:r>
              <a:rPr lang="el-GR" sz="1600" dirty="0" err="1">
                <a:solidFill>
                  <a:srgbClr val="002060"/>
                </a:solidFill>
                <a:highlight>
                  <a:srgbClr val="FAFAFA"/>
                </a:highlight>
                <a:latin typeface="Verdana" panose="020B0604030504040204" pitchFamily="34" charset="0"/>
              </a:rPr>
              <a:t>εμφωλευμένη</a:t>
            </a:r>
            <a:r>
              <a:rPr lang="el-GR" sz="1600" dirty="0">
                <a:solidFill>
                  <a:srgbClr val="002060"/>
                </a:solidFill>
                <a:highlight>
                  <a:srgbClr val="FAFAFA"/>
                </a:highlight>
                <a:latin typeface="Verdana" panose="020B0604030504040204" pitchFamily="34" charset="0"/>
              </a:rPr>
              <a:t> επιλογή.</a:t>
            </a:r>
          </a:p>
          <a:p>
            <a:pPr algn="just">
              <a:buFont typeface="Courier New" panose="02070309020205020404" pitchFamily="49" charset="0"/>
              <a:buChar char="o"/>
            </a:pPr>
            <a:r>
              <a:rPr lang="el-GR" sz="1600" dirty="0">
                <a:solidFill>
                  <a:srgbClr val="002060"/>
                </a:solidFill>
                <a:highlight>
                  <a:srgbClr val="FAFAFA"/>
                </a:highlight>
                <a:latin typeface="Verdana" panose="020B0604030504040204" pitchFamily="34" charset="0"/>
              </a:rPr>
              <a:t>Στη δομή επιλογής ανήκουν η εντολή Αν κι η εντολή Επίλεξε.</a:t>
            </a:r>
          </a:p>
        </p:txBody>
      </p:sp>
    </p:spTree>
    <p:extLst>
      <p:ext uri="{BB962C8B-B14F-4D97-AF65-F5344CB8AC3E}">
        <p14:creationId xmlns:p14="http://schemas.microsoft.com/office/powerpoint/2010/main" val="3824258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a:lum bright="70000" contrast="-70000"/>
          </a:blip>
          <a:srcRect/>
          <a:stretch>
            <a:fillRect/>
          </a:stretch>
        </a:blip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8F3527-E216-526D-DAF5-11C6F8E7945F}"/>
              </a:ext>
            </a:extLst>
          </p:cNvPr>
          <p:cNvSpPr>
            <a:spLocks noGrp="1"/>
          </p:cNvSpPr>
          <p:nvPr>
            <p:ph type="title"/>
          </p:nvPr>
        </p:nvSpPr>
        <p:spPr>
          <a:xfrm>
            <a:off x="1141413" y="50959"/>
            <a:ext cx="9905998" cy="1157731"/>
          </a:xfrm>
        </p:spPr>
        <p:txBody>
          <a:bodyPr>
            <a:normAutofit/>
          </a:bodyPr>
          <a:lstStyle/>
          <a:p>
            <a:r>
              <a:rPr lang="el-GR" sz="4400" b="1" dirty="0">
                <a:solidFill>
                  <a:srgbClr val="002060"/>
                </a:solidFill>
              </a:rPr>
              <a:t>ΕΝΤΟΛΗ ΕΠΑΝΑΛΗΨΗΣ </a:t>
            </a:r>
            <a:r>
              <a:rPr lang="el-GR" sz="4400" b="1" dirty="0" err="1">
                <a:solidFill>
                  <a:srgbClr val="002060"/>
                </a:solidFill>
              </a:rPr>
              <a:t>μεχρισ_οτου</a:t>
            </a:r>
            <a:endParaRPr lang="el-GR" sz="4400" b="1" dirty="0">
              <a:solidFill>
                <a:srgbClr val="002060"/>
              </a:solidFill>
            </a:endParaRPr>
          </a:p>
        </p:txBody>
      </p:sp>
      <p:sp>
        <p:nvSpPr>
          <p:cNvPr id="4" name="Rectangle 1">
            <a:extLst>
              <a:ext uri="{FF2B5EF4-FFF2-40B4-BE49-F238E27FC236}">
                <a16:creationId xmlns:a16="http://schemas.microsoft.com/office/drawing/2014/main" id="{9764687D-97F7-3DC1-5DEF-FE8BB528DFD2}"/>
              </a:ext>
            </a:extLst>
          </p:cNvPr>
          <p:cNvSpPr>
            <a:spLocks noChangeArrowheads="1"/>
          </p:cNvSpPr>
          <p:nvPr/>
        </p:nvSpPr>
        <p:spPr bwMode="auto">
          <a:xfrm>
            <a:off x="0" y="-184666"/>
            <a:ext cx="184731" cy="369332"/>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a:ln>
                <a:noFill/>
              </a:ln>
              <a:solidFill>
                <a:schemeClr val="tx1"/>
              </a:solidFill>
              <a:effectLst/>
              <a:latin typeface="Arial" panose="020B0604020202020204" pitchFamily="34" charset="0"/>
            </a:endParaRPr>
          </a:p>
        </p:txBody>
      </p:sp>
      <p:sp>
        <p:nvSpPr>
          <p:cNvPr id="12" name="TextBox 11">
            <a:extLst>
              <a:ext uri="{FF2B5EF4-FFF2-40B4-BE49-F238E27FC236}">
                <a16:creationId xmlns:a16="http://schemas.microsoft.com/office/drawing/2014/main" id="{58FDEFBB-E76E-8DDA-A031-38B96931BA93}"/>
              </a:ext>
            </a:extLst>
          </p:cNvPr>
          <p:cNvSpPr txBox="1"/>
          <p:nvPr/>
        </p:nvSpPr>
        <p:spPr>
          <a:xfrm>
            <a:off x="504497" y="1292772"/>
            <a:ext cx="10941269" cy="4801314"/>
          </a:xfrm>
          <a:prstGeom prst="rect">
            <a:avLst/>
          </a:prstGeom>
          <a:noFill/>
        </p:spPr>
        <p:txBody>
          <a:bodyPr wrap="square" rtlCol="0">
            <a:spAutoFit/>
          </a:bodyPr>
          <a:lstStyle/>
          <a:p>
            <a:pPr algn="just"/>
            <a:r>
              <a:rPr lang="el-GR" b="1" u="sng" dirty="0">
                <a:solidFill>
                  <a:srgbClr val="002060"/>
                </a:solidFill>
                <a:highlight>
                  <a:srgbClr val="FAFAFA"/>
                </a:highlight>
                <a:latin typeface="Verdana" panose="020B0604030504040204" pitchFamily="34" charset="0"/>
              </a:rPr>
              <a:t>Παρατηρήσεις</a:t>
            </a:r>
            <a:r>
              <a:rPr lang="el-GR" dirty="0">
                <a:solidFill>
                  <a:srgbClr val="002060"/>
                </a:solidFill>
                <a:highlight>
                  <a:srgbClr val="FAFAFA"/>
                </a:highlight>
                <a:latin typeface="Verdana" panose="020B0604030504040204" pitchFamily="34" charset="0"/>
              </a:rPr>
              <a:t>:</a:t>
            </a:r>
          </a:p>
          <a:p>
            <a:pPr marL="285750" indent="-285750" algn="just">
              <a:buFont typeface="Courier New" panose="02070309020205020404" pitchFamily="49" charset="0"/>
              <a:buChar char="o"/>
            </a:pPr>
            <a:r>
              <a:rPr lang="el-GR" dirty="0">
                <a:solidFill>
                  <a:srgbClr val="002060"/>
                </a:solidFill>
                <a:highlight>
                  <a:srgbClr val="FAFAFA"/>
                </a:highlight>
                <a:latin typeface="Verdana" panose="020B0604030504040204" pitchFamily="34" charset="0"/>
              </a:rPr>
              <a:t>Λόγω της θέσης της συνθήκης (στο τέλος) οι εντολές μέσα στην επανάληψη θα εκτελεστούν οπωσδήποτε τουλάχιστον μία φορά.</a:t>
            </a:r>
          </a:p>
          <a:p>
            <a:pPr marL="285750" indent="-285750" algn="just">
              <a:buFont typeface="Courier New" panose="02070309020205020404" pitchFamily="49" charset="0"/>
              <a:buChar char="o"/>
            </a:pPr>
            <a:r>
              <a:rPr lang="el-GR" dirty="0">
                <a:solidFill>
                  <a:srgbClr val="002060"/>
                </a:solidFill>
                <a:highlight>
                  <a:srgbClr val="FAFAFA"/>
                </a:highlight>
                <a:latin typeface="Verdana" panose="020B0604030504040204" pitchFamily="34" charset="0"/>
              </a:rPr>
              <a:t>Σε πολλές περιπτώσεις, όταν μία ομάδα εντολών θα εκτελεστεί σίγουρα τουλάχιστον μία φορά, η χρήση της οδηγεί σε πιο απλούς και κατανοητούς αλγορίθμους από την ΟΣΟ.</a:t>
            </a:r>
          </a:p>
          <a:p>
            <a:pPr marL="285750" indent="-285750" algn="just">
              <a:buFont typeface="Courier New" panose="02070309020205020404" pitchFamily="49" charset="0"/>
              <a:buChar char="o"/>
            </a:pPr>
            <a:endParaRPr lang="el-GR" dirty="0">
              <a:solidFill>
                <a:srgbClr val="002060"/>
              </a:solidFill>
              <a:highlight>
                <a:srgbClr val="FAFAFA"/>
              </a:highlight>
              <a:latin typeface="Verdana" panose="020B0604030504040204" pitchFamily="34" charset="0"/>
            </a:endParaRPr>
          </a:p>
          <a:p>
            <a:pPr algn="just"/>
            <a:endParaRPr lang="el-GR" dirty="0">
              <a:solidFill>
                <a:srgbClr val="002060"/>
              </a:solidFill>
              <a:highlight>
                <a:srgbClr val="FAFAFA"/>
              </a:highlight>
              <a:latin typeface="Verdana" panose="020B0604030504040204" pitchFamily="34" charset="0"/>
            </a:endParaRPr>
          </a:p>
          <a:p>
            <a:pPr algn="just"/>
            <a:r>
              <a:rPr lang="el-GR" b="1" u="sng" dirty="0">
                <a:solidFill>
                  <a:srgbClr val="002060"/>
                </a:solidFill>
                <a:highlight>
                  <a:srgbClr val="FAFAFA"/>
                </a:highlight>
                <a:latin typeface="Verdana" panose="020B0604030504040204" pitchFamily="34" charset="0"/>
              </a:rPr>
              <a:t>Περιπτώσεις που προτιμάμε την ΜΕΧΡΙΣ_ΟΤΟΥ σε σχέση με την ΟΣΟ…ΕΠΑΝΑΛΑΒΕ</a:t>
            </a:r>
          </a:p>
          <a:p>
            <a:pPr marL="285750" indent="-285750" algn="just">
              <a:buFont typeface="Courier New" panose="02070309020205020404" pitchFamily="49" charset="0"/>
              <a:buChar char="o"/>
            </a:pPr>
            <a:r>
              <a:rPr lang="el-GR" dirty="0">
                <a:solidFill>
                  <a:srgbClr val="002060"/>
                </a:solidFill>
                <a:highlight>
                  <a:srgbClr val="FAFAFA"/>
                </a:highlight>
                <a:latin typeface="Verdana" panose="020B0604030504040204" pitchFamily="34" charset="0"/>
              </a:rPr>
              <a:t>Έλεγχος εγκυρότητας μεταβλητής</a:t>
            </a:r>
          </a:p>
          <a:p>
            <a:pPr marL="285750" indent="-285750" algn="just">
              <a:buFont typeface="Courier New" panose="02070309020205020404" pitchFamily="49" charset="0"/>
              <a:buChar char="o"/>
            </a:pPr>
            <a:r>
              <a:rPr lang="el-GR" dirty="0">
                <a:solidFill>
                  <a:srgbClr val="002060"/>
                </a:solidFill>
                <a:highlight>
                  <a:srgbClr val="FAFAFA"/>
                </a:highlight>
                <a:latin typeface="Verdana" panose="020B0604030504040204" pitchFamily="34" charset="0"/>
              </a:rPr>
              <a:t>Μενού επιλογών με επιλογή τερματισμού</a:t>
            </a:r>
          </a:p>
          <a:p>
            <a:pPr marL="285750" indent="-285750" algn="just">
              <a:buFont typeface="Courier New" panose="02070309020205020404" pitchFamily="49" charset="0"/>
              <a:buChar char="o"/>
            </a:pPr>
            <a:r>
              <a:rPr lang="el-GR" dirty="0">
                <a:solidFill>
                  <a:srgbClr val="002060"/>
                </a:solidFill>
                <a:highlight>
                  <a:srgbClr val="FAFAFA"/>
                </a:highlight>
                <a:latin typeface="Verdana" panose="020B0604030504040204" pitchFamily="34" charset="0"/>
              </a:rPr>
              <a:t>Όταν στο τέλος της επεξεργασίας ζητείται από τον χρήστη να αποφασίσει αν θα συνεχιστεί ή όχι η επανάληψη</a:t>
            </a:r>
          </a:p>
          <a:p>
            <a:pPr marL="285750" indent="-285750" algn="just">
              <a:buFont typeface="Courier New" panose="02070309020205020404" pitchFamily="49" charset="0"/>
              <a:buChar char="o"/>
            </a:pPr>
            <a:r>
              <a:rPr lang="el-GR" dirty="0">
                <a:solidFill>
                  <a:srgbClr val="002060"/>
                </a:solidFill>
                <a:highlight>
                  <a:srgbClr val="FAFAFA"/>
                </a:highlight>
                <a:latin typeface="Verdana" panose="020B0604030504040204" pitchFamily="34" charset="0"/>
              </a:rPr>
              <a:t>Ο έλεγχος της συνθήκης γίνεται στο αποτέλεσμα της επεξεργασίας, στο ζητούμενο, π.χ. το πλήθος να φτάσει μία τιμή, ή το άθροισμα να υπερβεί μία τιμή</a:t>
            </a:r>
          </a:p>
          <a:p>
            <a:pPr marL="285750" indent="-285750" algn="just">
              <a:buFont typeface="Courier New" panose="02070309020205020404" pitchFamily="49" charset="0"/>
              <a:buChar char="o"/>
            </a:pPr>
            <a:r>
              <a:rPr lang="el-GR" dirty="0">
                <a:solidFill>
                  <a:srgbClr val="002060"/>
                </a:solidFill>
                <a:highlight>
                  <a:srgbClr val="FAFAFA"/>
                </a:highlight>
                <a:latin typeface="Verdana" panose="020B0604030504040204" pitchFamily="34" charset="0"/>
              </a:rPr>
              <a:t>Γενικά σε προβλήματα, όπου είναι ξεκάθαρο ότι θα εκτελεστούν οι εντολές επεξεργασίας τουλάχιστον μία φορά.</a:t>
            </a:r>
          </a:p>
          <a:p>
            <a:pPr algn="just"/>
            <a:endParaRPr lang="el-GR" dirty="0">
              <a:solidFill>
                <a:srgbClr val="002060"/>
              </a:solidFill>
              <a:highlight>
                <a:srgbClr val="FAFAFA"/>
              </a:highlight>
              <a:latin typeface="Verdana" panose="020B0604030504040204" pitchFamily="34" charset="0"/>
            </a:endParaRPr>
          </a:p>
        </p:txBody>
      </p:sp>
    </p:spTree>
    <p:extLst>
      <p:ext uri="{BB962C8B-B14F-4D97-AF65-F5344CB8AC3E}">
        <p14:creationId xmlns:p14="http://schemas.microsoft.com/office/powerpoint/2010/main" val="2144099686"/>
      </p:ext>
    </p:extLst>
  </p:cSld>
  <p:clrMapOvr>
    <a:overrideClrMapping bg1="dk1" tx1="lt1" bg2="dk2" tx2="lt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a:lum bright="70000" contrast="-70000"/>
          </a:blip>
          <a:srcRect/>
          <a:stretch>
            <a:fillRect/>
          </a:stretch>
        </a:blip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8F3527-E216-526D-DAF5-11C6F8E7945F}"/>
              </a:ext>
            </a:extLst>
          </p:cNvPr>
          <p:cNvSpPr>
            <a:spLocks noGrp="1"/>
          </p:cNvSpPr>
          <p:nvPr>
            <p:ph type="title"/>
          </p:nvPr>
        </p:nvSpPr>
        <p:spPr>
          <a:xfrm>
            <a:off x="1141413" y="50959"/>
            <a:ext cx="9905998" cy="1157731"/>
          </a:xfrm>
        </p:spPr>
        <p:txBody>
          <a:bodyPr>
            <a:normAutofit/>
          </a:bodyPr>
          <a:lstStyle/>
          <a:p>
            <a:r>
              <a:rPr lang="el-GR" sz="4400" b="1" dirty="0">
                <a:solidFill>
                  <a:srgbClr val="002060"/>
                </a:solidFill>
              </a:rPr>
              <a:t>ΕΝΤΟΛΗ ΕΠΑΝΑΛΗΨΗΣ </a:t>
            </a:r>
            <a:r>
              <a:rPr lang="el-GR" sz="4400" b="1" dirty="0" err="1">
                <a:solidFill>
                  <a:srgbClr val="002060"/>
                </a:solidFill>
              </a:rPr>
              <a:t>μεχρισ_οτου</a:t>
            </a:r>
            <a:endParaRPr lang="el-GR" sz="4400" b="1" dirty="0">
              <a:solidFill>
                <a:srgbClr val="002060"/>
              </a:solidFill>
            </a:endParaRPr>
          </a:p>
        </p:txBody>
      </p:sp>
      <p:sp>
        <p:nvSpPr>
          <p:cNvPr id="4" name="Rectangle 1">
            <a:extLst>
              <a:ext uri="{FF2B5EF4-FFF2-40B4-BE49-F238E27FC236}">
                <a16:creationId xmlns:a16="http://schemas.microsoft.com/office/drawing/2014/main" id="{9764687D-97F7-3DC1-5DEF-FE8BB528DFD2}"/>
              </a:ext>
            </a:extLst>
          </p:cNvPr>
          <p:cNvSpPr>
            <a:spLocks noChangeArrowheads="1"/>
          </p:cNvSpPr>
          <p:nvPr/>
        </p:nvSpPr>
        <p:spPr bwMode="auto">
          <a:xfrm>
            <a:off x="0" y="-184666"/>
            <a:ext cx="184731" cy="369332"/>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a:ln>
                <a:noFill/>
              </a:ln>
              <a:solidFill>
                <a:schemeClr val="tx1"/>
              </a:solidFill>
              <a:effectLst/>
              <a:latin typeface="Arial" panose="020B0604020202020204" pitchFamily="34" charset="0"/>
            </a:endParaRPr>
          </a:p>
        </p:txBody>
      </p:sp>
      <p:sp>
        <p:nvSpPr>
          <p:cNvPr id="12" name="TextBox 11">
            <a:extLst>
              <a:ext uri="{FF2B5EF4-FFF2-40B4-BE49-F238E27FC236}">
                <a16:creationId xmlns:a16="http://schemas.microsoft.com/office/drawing/2014/main" id="{58FDEFBB-E76E-8DDA-A031-38B96931BA93}"/>
              </a:ext>
            </a:extLst>
          </p:cNvPr>
          <p:cNvSpPr txBox="1"/>
          <p:nvPr/>
        </p:nvSpPr>
        <p:spPr>
          <a:xfrm>
            <a:off x="623777" y="1481958"/>
            <a:ext cx="10941269" cy="2031325"/>
          </a:xfrm>
          <a:prstGeom prst="rect">
            <a:avLst/>
          </a:prstGeom>
          <a:noFill/>
        </p:spPr>
        <p:txBody>
          <a:bodyPr wrap="square" rtlCol="0">
            <a:spAutoFit/>
          </a:bodyPr>
          <a:lstStyle/>
          <a:p>
            <a:pPr algn="just"/>
            <a:r>
              <a:rPr lang="el-GR" dirty="0">
                <a:solidFill>
                  <a:srgbClr val="002060"/>
                </a:solidFill>
                <a:highlight>
                  <a:srgbClr val="FAFAFA"/>
                </a:highlight>
                <a:latin typeface="Verdana" panose="020B0604030504040204" pitchFamily="34" charset="0"/>
              </a:rPr>
              <a:t>Το παρακάτω πρόγραμμα εμφανίζει ένα μενού επιλογών για τις 4 βασικές πράξεις. Δίνεται η επιλογή του χρήστη (1 για πρόσθεση, 2 για Αφαίρεση, 3 για πολλαπλασιασμό, 4 για διαίρεση και 5 για τερματισμό) και ανάλογα με αυτήν, είτε δίνονται 2 αριθμοί και εκτελείται σε αυτούς η αντίστοιχη πράξη είτε (αν δοθεί επιλογή 5) τερματίζεται το πρόγραμμα. Το μενού εμφανίζεται μέχρι να δοθεί η επιλογή 5.</a:t>
            </a:r>
          </a:p>
          <a:p>
            <a:pPr algn="just"/>
            <a:endParaRPr lang="el-GR" dirty="0">
              <a:solidFill>
                <a:srgbClr val="002060"/>
              </a:solidFill>
              <a:highlight>
                <a:srgbClr val="FAFAFA"/>
              </a:highlight>
              <a:latin typeface="Verdana" panose="020B0604030504040204" pitchFamily="34" charset="0"/>
            </a:endParaRPr>
          </a:p>
          <a:p>
            <a:pPr algn="just"/>
            <a:endParaRPr lang="el-GR" dirty="0">
              <a:solidFill>
                <a:srgbClr val="002060"/>
              </a:solidFill>
              <a:highlight>
                <a:srgbClr val="FAFAFA"/>
              </a:highlight>
              <a:latin typeface="Verdana" panose="020B0604030504040204" pitchFamily="34" charset="0"/>
            </a:endParaRPr>
          </a:p>
        </p:txBody>
      </p:sp>
    </p:spTree>
    <p:extLst>
      <p:ext uri="{BB962C8B-B14F-4D97-AF65-F5344CB8AC3E}">
        <p14:creationId xmlns:p14="http://schemas.microsoft.com/office/powerpoint/2010/main" val="3502071338"/>
      </p:ext>
    </p:extLst>
  </p:cSld>
  <p:clrMapOvr>
    <a:overrideClrMapping bg1="dk1" tx1="lt1" bg2="dk2" tx2="lt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3">
            <a:lum bright="70000" contrast="-70000"/>
          </a:blip>
          <a:srcRect/>
          <a:stretch>
            <a:fillRect/>
          </a:stretch>
        </a:blipFill>
        <a:effectLst/>
      </p:bgPr>
    </p:bg>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9764687D-97F7-3DC1-5DEF-FE8BB528DFD2}"/>
              </a:ext>
            </a:extLst>
          </p:cNvPr>
          <p:cNvSpPr>
            <a:spLocks noChangeArrowheads="1"/>
          </p:cNvSpPr>
          <p:nvPr/>
        </p:nvSpPr>
        <p:spPr bwMode="auto">
          <a:xfrm>
            <a:off x="0" y="-184666"/>
            <a:ext cx="184731" cy="369332"/>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a:ln>
                <a:noFill/>
              </a:ln>
              <a:solidFill>
                <a:schemeClr val="tx1"/>
              </a:solidFill>
              <a:effectLst/>
              <a:latin typeface="Arial" panose="020B0604020202020204" pitchFamily="34" charset="0"/>
            </a:endParaRPr>
          </a:p>
        </p:txBody>
      </p:sp>
      <p:graphicFrame>
        <p:nvGraphicFramePr>
          <p:cNvPr id="3" name="Πίνακας 2">
            <a:extLst>
              <a:ext uri="{FF2B5EF4-FFF2-40B4-BE49-F238E27FC236}">
                <a16:creationId xmlns:a16="http://schemas.microsoft.com/office/drawing/2014/main" id="{AA49C709-76E4-BB16-353A-5E6D07C64A19}"/>
              </a:ext>
            </a:extLst>
          </p:cNvPr>
          <p:cNvGraphicFramePr>
            <a:graphicFrameLocks noGrp="1"/>
          </p:cNvGraphicFramePr>
          <p:nvPr>
            <p:extLst>
              <p:ext uri="{D42A27DB-BD31-4B8C-83A1-F6EECF244321}">
                <p14:modId xmlns:p14="http://schemas.microsoft.com/office/powerpoint/2010/main" val="768308884"/>
              </p:ext>
            </p:extLst>
          </p:nvPr>
        </p:nvGraphicFramePr>
        <p:xfrm>
          <a:off x="1145628" y="640079"/>
          <a:ext cx="10741571" cy="6086541"/>
        </p:xfrm>
        <a:graphic>
          <a:graphicData uri="http://schemas.openxmlformats.org/drawingml/2006/table">
            <a:tbl>
              <a:tblPr firstRow="1" bandRow="1">
                <a:tableStyleId>{5C22544A-7EE6-4342-B048-85BDC9FD1C3A}</a:tableStyleId>
              </a:tblPr>
              <a:tblGrid>
                <a:gridCol w="5389306">
                  <a:extLst>
                    <a:ext uri="{9D8B030D-6E8A-4147-A177-3AD203B41FA5}">
                      <a16:colId xmlns:a16="http://schemas.microsoft.com/office/drawing/2014/main" val="1591295169"/>
                    </a:ext>
                  </a:extLst>
                </a:gridCol>
                <a:gridCol w="5352265">
                  <a:extLst>
                    <a:ext uri="{9D8B030D-6E8A-4147-A177-3AD203B41FA5}">
                      <a16:colId xmlns:a16="http://schemas.microsoft.com/office/drawing/2014/main" val="3897472751"/>
                    </a:ext>
                  </a:extLst>
                </a:gridCol>
              </a:tblGrid>
              <a:tr h="6086541">
                <a:tc>
                  <a:txBody>
                    <a:bodyPr/>
                    <a:lstStyle/>
                    <a:p>
                      <a:r>
                        <a:rPr lang="el-GR" sz="1800" b="0" i="0" kern="1200" dirty="0">
                          <a:solidFill>
                            <a:schemeClr val="lt1"/>
                          </a:solidFill>
                          <a:effectLst/>
                          <a:latin typeface="+mn-lt"/>
                          <a:ea typeface="+mn-ea"/>
                          <a:cs typeface="+mn-cs"/>
                        </a:rPr>
                        <a:t>ΠΡΟΓΡΑΜΜΑ Μενού</a:t>
                      </a:r>
                      <a:br>
                        <a:rPr lang="el-GR" sz="1800" b="0" i="0" kern="1200" dirty="0">
                          <a:solidFill>
                            <a:schemeClr val="lt1"/>
                          </a:solidFill>
                          <a:effectLst/>
                          <a:latin typeface="+mn-lt"/>
                          <a:ea typeface="+mn-ea"/>
                          <a:cs typeface="+mn-cs"/>
                        </a:rPr>
                      </a:br>
                      <a:r>
                        <a:rPr lang="el-GR" sz="1800" b="0" i="0" kern="1200" dirty="0">
                          <a:solidFill>
                            <a:schemeClr val="lt1"/>
                          </a:solidFill>
                          <a:effectLst/>
                          <a:latin typeface="+mn-lt"/>
                          <a:ea typeface="+mn-ea"/>
                          <a:cs typeface="+mn-cs"/>
                        </a:rPr>
                        <a:t>ΜΕΤΑΒΛΗΤΕΣ</a:t>
                      </a:r>
                      <a:br>
                        <a:rPr lang="el-GR" sz="1800" b="0" i="0" kern="1200" dirty="0">
                          <a:solidFill>
                            <a:schemeClr val="lt1"/>
                          </a:solidFill>
                          <a:effectLst/>
                          <a:latin typeface="+mn-lt"/>
                          <a:ea typeface="+mn-ea"/>
                          <a:cs typeface="+mn-cs"/>
                        </a:rPr>
                      </a:br>
                      <a:r>
                        <a:rPr lang="el-GR" sz="1800" b="0" i="0" kern="1200" dirty="0">
                          <a:solidFill>
                            <a:schemeClr val="lt1"/>
                          </a:solidFill>
                          <a:effectLst/>
                          <a:latin typeface="+mn-lt"/>
                          <a:ea typeface="+mn-ea"/>
                          <a:cs typeface="+mn-cs"/>
                        </a:rPr>
                        <a:t>ΑΚΕΡΑΙΕΣ: </a:t>
                      </a:r>
                      <a:r>
                        <a:rPr lang="el-GR" sz="1800" b="0" i="0" kern="1200" dirty="0" err="1">
                          <a:solidFill>
                            <a:schemeClr val="lt1"/>
                          </a:solidFill>
                          <a:effectLst/>
                          <a:latin typeface="+mn-lt"/>
                          <a:ea typeface="+mn-ea"/>
                          <a:cs typeface="+mn-cs"/>
                        </a:rPr>
                        <a:t>επ</a:t>
                      </a:r>
                      <a:br>
                        <a:rPr lang="el-GR" sz="1800" b="0" i="0" kern="1200" dirty="0">
                          <a:solidFill>
                            <a:schemeClr val="lt1"/>
                          </a:solidFill>
                          <a:effectLst/>
                          <a:latin typeface="+mn-lt"/>
                          <a:ea typeface="+mn-ea"/>
                          <a:cs typeface="+mn-cs"/>
                        </a:rPr>
                      </a:br>
                      <a:r>
                        <a:rPr lang="el-GR" sz="1800" b="0" i="0" kern="1200" dirty="0">
                          <a:solidFill>
                            <a:schemeClr val="lt1"/>
                          </a:solidFill>
                          <a:effectLst/>
                          <a:latin typeface="+mn-lt"/>
                          <a:ea typeface="+mn-ea"/>
                          <a:cs typeface="+mn-cs"/>
                        </a:rPr>
                        <a:t>ΠΡΑΓΜΑΤΙΚΕΣ: α, β, </a:t>
                      </a:r>
                      <a:r>
                        <a:rPr lang="el-GR" sz="1800" b="0" i="0" kern="1200" dirty="0" err="1">
                          <a:solidFill>
                            <a:schemeClr val="lt1"/>
                          </a:solidFill>
                          <a:effectLst/>
                          <a:latin typeface="+mn-lt"/>
                          <a:ea typeface="+mn-ea"/>
                          <a:cs typeface="+mn-cs"/>
                        </a:rPr>
                        <a:t>αποτ</a:t>
                      </a:r>
                      <a:br>
                        <a:rPr lang="el-GR" sz="1800" b="0" i="0" kern="1200" dirty="0">
                          <a:solidFill>
                            <a:schemeClr val="lt1"/>
                          </a:solidFill>
                          <a:effectLst/>
                          <a:latin typeface="+mn-lt"/>
                          <a:ea typeface="+mn-ea"/>
                          <a:cs typeface="+mn-cs"/>
                        </a:rPr>
                      </a:br>
                      <a:r>
                        <a:rPr lang="el-GR" sz="1800" b="0" i="0" kern="1200" dirty="0">
                          <a:solidFill>
                            <a:schemeClr val="lt1"/>
                          </a:solidFill>
                          <a:effectLst/>
                          <a:latin typeface="+mn-lt"/>
                          <a:ea typeface="+mn-ea"/>
                          <a:cs typeface="+mn-cs"/>
                        </a:rPr>
                        <a:t>ΑΡΧΗ</a:t>
                      </a:r>
                      <a:br>
                        <a:rPr lang="el-GR" sz="1800" b="0" i="0" kern="1200" dirty="0">
                          <a:solidFill>
                            <a:schemeClr val="lt1"/>
                          </a:solidFill>
                          <a:effectLst/>
                          <a:latin typeface="+mn-lt"/>
                          <a:ea typeface="+mn-ea"/>
                          <a:cs typeface="+mn-cs"/>
                        </a:rPr>
                      </a:br>
                      <a:r>
                        <a:rPr lang="el-GR" sz="1800" b="0" i="0" kern="1200" dirty="0">
                          <a:solidFill>
                            <a:schemeClr val="lt1"/>
                          </a:solidFill>
                          <a:effectLst/>
                          <a:latin typeface="+mn-lt"/>
                          <a:ea typeface="+mn-ea"/>
                          <a:cs typeface="+mn-cs"/>
                        </a:rPr>
                        <a:t>ΑΡΧΗ_ΕΠΑΝΑΛΗΨΗΣ</a:t>
                      </a:r>
                    </a:p>
                    <a:p>
                      <a:r>
                        <a:rPr lang="el-GR" sz="1800" b="0" i="0" kern="1200" dirty="0">
                          <a:solidFill>
                            <a:schemeClr val="lt1"/>
                          </a:solidFill>
                          <a:effectLst/>
                          <a:latin typeface="+mn-lt"/>
                          <a:ea typeface="+mn-ea"/>
                          <a:cs typeface="+mn-cs"/>
                        </a:rPr>
                        <a:t>ΑΡΧΗ_ΕΠΑΝΑΛΗΨΗΣ</a:t>
                      </a:r>
                      <a:br>
                        <a:rPr lang="el-GR" sz="1800" b="0" i="0" kern="1200" dirty="0">
                          <a:solidFill>
                            <a:schemeClr val="lt1"/>
                          </a:solidFill>
                          <a:effectLst/>
                          <a:latin typeface="+mn-lt"/>
                          <a:ea typeface="+mn-ea"/>
                          <a:cs typeface="+mn-cs"/>
                        </a:rPr>
                      </a:br>
                      <a:r>
                        <a:rPr lang="el-GR" sz="1800" b="0" i="0" kern="1200" dirty="0">
                          <a:solidFill>
                            <a:schemeClr val="lt1"/>
                          </a:solidFill>
                          <a:effectLst/>
                          <a:latin typeface="+mn-lt"/>
                          <a:ea typeface="+mn-ea"/>
                          <a:cs typeface="+mn-cs"/>
                        </a:rPr>
                        <a:t>ΓΡΑΨΕ '1. Πρόσθεση'</a:t>
                      </a:r>
                      <a:br>
                        <a:rPr lang="el-GR" sz="1800" b="0" i="0" kern="1200" dirty="0">
                          <a:solidFill>
                            <a:schemeClr val="lt1"/>
                          </a:solidFill>
                          <a:effectLst/>
                          <a:latin typeface="+mn-lt"/>
                          <a:ea typeface="+mn-ea"/>
                          <a:cs typeface="+mn-cs"/>
                        </a:rPr>
                      </a:br>
                      <a:r>
                        <a:rPr lang="el-GR" sz="1800" b="0" i="0" kern="1200" dirty="0">
                          <a:solidFill>
                            <a:schemeClr val="lt1"/>
                          </a:solidFill>
                          <a:effectLst/>
                          <a:latin typeface="+mn-lt"/>
                          <a:ea typeface="+mn-ea"/>
                          <a:cs typeface="+mn-cs"/>
                        </a:rPr>
                        <a:t>ΓΡΑΨΕ '2. Αφαίρεση'</a:t>
                      </a:r>
                      <a:br>
                        <a:rPr lang="el-GR" sz="1800" b="0" i="0" kern="1200" dirty="0">
                          <a:solidFill>
                            <a:schemeClr val="lt1"/>
                          </a:solidFill>
                          <a:effectLst/>
                          <a:latin typeface="+mn-lt"/>
                          <a:ea typeface="+mn-ea"/>
                          <a:cs typeface="+mn-cs"/>
                        </a:rPr>
                      </a:br>
                      <a:r>
                        <a:rPr lang="el-GR" sz="1800" b="0" i="0" kern="1200" dirty="0">
                          <a:solidFill>
                            <a:schemeClr val="lt1"/>
                          </a:solidFill>
                          <a:effectLst/>
                          <a:latin typeface="+mn-lt"/>
                          <a:ea typeface="+mn-ea"/>
                          <a:cs typeface="+mn-cs"/>
                        </a:rPr>
                        <a:t>ΓΡΑΨΕ '3. Πολλαπλασιασμός'</a:t>
                      </a:r>
                      <a:br>
                        <a:rPr lang="el-GR" sz="1800" b="0" i="0" kern="1200" dirty="0">
                          <a:solidFill>
                            <a:schemeClr val="lt1"/>
                          </a:solidFill>
                          <a:effectLst/>
                          <a:latin typeface="+mn-lt"/>
                          <a:ea typeface="+mn-ea"/>
                          <a:cs typeface="+mn-cs"/>
                        </a:rPr>
                      </a:br>
                      <a:r>
                        <a:rPr lang="el-GR" sz="1800" b="0" i="0" kern="1200" dirty="0">
                          <a:solidFill>
                            <a:schemeClr val="lt1"/>
                          </a:solidFill>
                          <a:effectLst/>
                          <a:latin typeface="+mn-lt"/>
                          <a:ea typeface="+mn-ea"/>
                          <a:cs typeface="+mn-cs"/>
                        </a:rPr>
                        <a:t>ΓΡΑΨΕ '4. Διαίρεση'</a:t>
                      </a:r>
                      <a:br>
                        <a:rPr lang="el-GR" sz="1800" b="0" i="0" kern="1200" dirty="0">
                          <a:solidFill>
                            <a:schemeClr val="lt1"/>
                          </a:solidFill>
                          <a:effectLst/>
                          <a:latin typeface="+mn-lt"/>
                          <a:ea typeface="+mn-ea"/>
                          <a:cs typeface="+mn-cs"/>
                        </a:rPr>
                      </a:br>
                      <a:r>
                        <a:rPr lang="el-GR" sz="1800" b="0" i="0" kern="1200" dirty="0">
                          <a:solidFill>
                            <a:schemeClr val="lt1"/>
                          </a:solidFill>
                          <a:effectLst/>
                          <a:latin typeface="+mn-lt"/>
                          <a:ea typeface="+mn-ea"/>
                          <a:cs typeface="+mn-cs"/>
                        </a:rPr>
                        <a:t>ΓΡΑΨΕ '5. Έξοδος'</a:t>
                      </a:r>
                      <a:br>
                        <a:rPr lang="el-GR" sz="1800" b="0" i="0" kern="1200" dirty="0">
                          <a:solidFill>
                            <a:schemeClr val="lt1"/>
                          </a:solidFill>
                          <a:effectLst/>
                          <a:latin typeface="+mn-lt"/>
                          <a:ea typeface="+mn-ea"/>
                          <a:cs typeface="+mn-cs"/>
                        </a:rPr>
                      </a:br>
                      <a:r>
                        <a:rPr lang="el-GR" sz="1800" b="0" i="0" kern="1200" dirty="0">
                          <a:solidFill>
                            <a:schemeClr val="lt1"/>
                          </a:solidFill>
                          <a:effectLst/>
                          <a:latin typeface="+mn-lt"/>
                          <a:ea typeface="+mn-ea"/>
                          <a:cs typeface="+mn-cs"/>
                        </a:rPr>
                        <a:t>ΓΡΑΨΕ '</a:t>
                      </a:r>
                      <a:r>
                        <a:rPr lang="el-GR" sz="1800" b="0" i="0" kern="1200" dirty="0" err="1">
                          <a:solidFill>
                            <a:schemeClr val="lt1"/>
                          </a:solidFill>
                          <a:effectLst/>
                          <a:latin typeface="+mn-lt"/>
                          <a:ea typeface="+mn-ea"/>
                          <a:cs typeface="+mn-cs"/>
                        </a:rPr>
                        <a:t>Δωσε</a:t>
                      </a:r>
                      <a:r>
                        <a:rPr lang="el-GR" sz="1800" b="0" i="0" kern="1200" dirty="0">
                          <a:solidFill>
                            <a:schemeClr val="lt1"/>
                          </a:solidFill>
                          <a:effectLst/>
                          <a:latin typeface="+mn-lt"/>
                          <a:ea typeface="+mn-ea"/>
                          <a:cs typeface="+mn-cs"/>
                        </a:rPr>
                        <a:t> μια επιλογή'</a:t>
                      </a:r>
                      <a:br>
                        <a:rPr lang="el-GR" sz="1800" b="0" i="0" kern="1200" dirty="0">
                          <a:solidFill>
                            <a:schemeClr val="lt1"/>
                          </a:solidFill>
                          <a:effectLst/>
                          <a:latin typeface="+mn-lt"/>
                          <a:ea typeface="+mn-ea"/>
                          <a:cs typeface="+mn-cs"/>
                        </a:rPr>
                      </a:br>
                      <a:r>
                        <a:rPr lang="el-GR" sz="1800" b="0" i="0" kern="1200" dirty="0">
                          <a:solidFill>
                            <a:schemeClr val="lt1"/>
                          </a:solidFill>
                          <a:effectLst/>
                          <a:latin typeface="+mn-lt"/>
                          <a:ea typeface="+mn-ea"/>
                          <a:cs typeface="+mn-cs"/>
                        </a:rPr>
                        <a:t>ΔΙΑΒΑΣΕ </a:t>
                      </a:r>
                      <a:r>
                        <a:rPr lang="el-GR" sz="1800" b="0" i="0" kern="1200" dirty="0" err="1">
                          <a:solidFill>
                            <a:schemeClr val="lt1"/>
                          </a:solidFill>
                          <a:effectLst/>
                          <a:latin typeface="+mn-lt"/>
                          <a:ea typeface="+mn-ea"/>
                          <a:cs typeface="+mn-cs"/>
                        </a:rPr>
                        <a:t>επ</a:t>
                      </a:r>
                      <a:endParaRPr lang="el-GR" sz="1800" b="0" i="0" kern="1200" dirty="0">
                        <a:solidFill>
                          <a:schemeClr val="lt1"/>
                        </a:solidFill>
                        <a:effectLst/>
                        <a:latin typeface="+mn-lt"/>
                        <a:ea typeface="+mn-ea"/>
                        <a:cs typeface="+mn-cs"/>
                      </a:endParaRPr>
                    </a:p>
                    <a:p>
                      <a:r>
                        <a:rPr lang="el-GR" sz="1800" b="0" i="0" kern="1200" dirty="0">
                          <a:solidFill>
                            <a:schemeClr val="lt1"/>
                          </a:solidFill>
                          <a:effectLst/>
                          <a:latin typeface="+mn-lt"/>
                          <a:ea typeface="+mn-ea"/>
                          <a:cs typeface="+mn-cs"/>
                        </a:rPr>
                        <a:t>ΜΕΧΡΙΣ-ΟΤΟΥ ΕΠ&gt;=1 ΚΑΙ ΕΠ&lt;=5</a:t>
                      </a:r>
                    </a:p>
                    <a:p>
                      <a:r>
                        <a:rPr lang="el-GR" sz="1800" b="0" i="0" kern="1200" dirty="0">
                          <a:solidFill>
                            <a:schemeClr val="lt1"/>
                          </a:solidFill>
                          <a:effectLst/>
                          <a:latin typeface="+mn-lt"/>
                          <a:ea typeface="+mn-ea"/>
                          <a:cs typeface="+mn-cs"/>
                        </a:rPr>
                        <a:t>ΑΝ </a:t>
                      </a:r>
                      <a:r>
                        <a:rPr lang="el-GR" sz="1800" b="0" i="0" kern="1200" dirty="0" err="1">
                          <a:solidFill>
                            <a:schemeClr val="lt1"/>
                          </a:solidFill>
                          <a:effectLst/>
                          <a:latin typeface="+mn-lt"/>
                          <a:ea typeface="+mn-ea"/>
                          <a:cs typeface="+mn-cs"/>
                        </a:rPr>
                        <a:t>επ</a:t>
                      </a:r>
                      <a:r>
                        <a:rPr lang="el-GR" sz="1800" b="0" i="0" kern="1200" dirty="0">
                          <a:solidFill>
                            <a:schemeClr val="lt1"/>
                          </a:solidFill>
                          <a:effectLst/>
                          <a:latin typeface="+mn-lt"/>
                          <a:ea typeface="+mn-ea"/>
                          <a:cs typeface="+mn-cs"/>
                        </a:rPr>
                        <a:t> &lt;&gt; 5 ΤΟΤΕ</a:t>
                      </a:r>
                      <a:br>
                        <a:rPr lang="el-GR" dirty="0"/>
                      </a:br>
                      <a:r>
                        <a:rPr lang="el-GR" sz="1800" b="0" i="0" kern="1200" dirty="0">
                          <a:solidFill>
                            <a:schemeClr val="lt1"/>
                          </a:solidFill>
                          <a:effectLst/>
                          <a:latin typeface="+mn-lt"/>
                          <a:ea typeface="+mn-ea"/>
                          <a:cs typeface="+mn-cs"/>
                        </a:rPr>
                        <a:t>ΓΡΑΨΕ 'Δώσε 2 αριθμούς: '</a:t>
                      </a:r>
                      <a:br>
                        <a:rPr lang="el-GR" dirty="0"/>
                      </a:br>
                      <a:r>
                        <a:rPr lang="el-GR" sz="1800" b="0" i="0" kern="1200" dirty="0">
                          <a:solidFill>
                            <a:schemeClr val="lt1"/>
                          </a:solidFill>
                          <a:effectLst/>
                          <a:latin typeface="+mn-lt"/>
                          <a:ea typeface="+mn-ea"/>
                          <a:cs typeface="+mn-cs"/>
                        </a:rPr>
                        <a:t>ΔΙΑΒΑΣΕ α, β</a:t>
                      </a:r>
                      <a:br>
                        <a:rPr lang="el-GR" dirty="0"/>
                      </a:br>
                      <a:r>
                        <a:rPr lang="el-GR" sz="1800" b="0" i="0" kern="1200" dirty="0">
                          <a:solidFill>
                            <a:schemeClr val="lt1"/>
                          </a:solidFill>
                          <a:effectLst/>
                          <a:latin typeface="+mn-lt"/>
                          <a:ea typeface="+mn-ea"/>
                          <a:cs typeface="+mn-cs"/>
                        </a:rPr>
                        <a:t>ΑΝ </a:t>
                      </a:r>
                      <a:r>
                        <a:rPr lang="el-GR" sz="1800" b="0" i="0" kern="1200" dirty="0" err="1">
                          <a:solidFill>
                            <a:schemeClr val="lt1"/>
                          </a:solidFill>
                          <a:effectLst/>
                          <a:latin typeface="+mn-lt"/>
                          <a:ea typeface="+mn-ea"/>
                          <a:cs typeface="+mn-cs"/>
                        </a:rPr>
                        <a:t>επ</a:t>
                      </a:r>
                      <a:r>
                        <a:rPr lang="el-GR" sz="1800" b="0" i="0" kern="1200" dirty="0">
                          <a:solidFill>
                            <a:schemeClr val="lt1"/>
                          </a:solidFill>
                          <a:effectLst/>
                          <a:latin typeface="+mn-lt"/>
                          <a:ea typeface="+mn-ea"/>
                          <a:cs typeface="+mn-cs"/>
                        </a:rPr>
                        <a:t> = 1 ΤΟΤΕ</a:t>
                      </a:r>
                      <a:br>
                        <a:rPr lang="el-GR" dirty="0"/>
                      </a:br>
                      <a:r>
                        <a:rPr lang="el-GR" sz="1800" b="0" i="0" kern="1200" dirty="0" err="1">
                          <a:solidFill>
                            <a:schemeClr val="lt1"/>
                          </a:solidFill>
                          <a:effectLst/>
                          <a:latin typeface="+mn-lt"/>
                          <a:ea typeface="+mn-ea"/>
                          <a:cs typeface="+mn-cs"/>
                        </a:rPr>
                        <a:t>αποτ</a:t>
                      </a:r>
                      <a:r>
                        <a:rPr lang="el-GR" sz="1800" b="0" i="0" kern="1200" dirty="0">
                          <a:solidFill>
                            <a:schemeClr val="lt1"/>
                          </a:solidFill>
                          <a:effectLst/>
                          <a:latin typeface="+mn-lt"/>
                          <a:ea typeface="+mn-ea"/>
                          <a:cs typeface="+mn-cs"/>
                        </a:rPr>
                        <a:t> &lt;- α + β</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800" b="0" i="0" kern="1200" dirty="0">
                          <a:solidFill>
                            <a:schemeClr val="lt1"/>
                          </a:solidFill>
                          <a:effectLst/>
                          <a:latin typeface="+mn-lt"/>
                          <a:ea typeface="+mn-ea"/>
                          <a:cs typeface="+mn-cs"/>
                        </a:rPr>
                        <a:t>ΑΛΛΙΩΣ_ΑΝ </a:t>
                      </a:r>
                      <a:r>
                        <a:rPr lang="el-GR" sz="1800" b="0" i="0" kern="1200" dirty="0" err="1">
                          <a:solidFill>
                            <a:schemeClr val="lt1"/>
                          </a:solidFill>
                          <a:effectLst/>
                          <a:latin typeface="+mn-lt"/>
                          <a:ea typeface="+mn-ea"/>
                          <a:cs typeface="+mn-cs"/>
                        </a:rPr>
                        <a:t>επ</a:t>
                      </a:r>
                      <a:r>
                        <a:rPr lang="el-GR" sz="1800" b="0" i="0" kern="1200" dirty="0">
                          <a:solidFill>
                            <a:schemeClr val="lt1"/>
                          </a:solidFill>
                          <a:effectLst/>
                          <a:latin typeface="+mn-lt"/>
                          <a:ea typeface="+mn-ea"/>
                          <a:cs typeface="+mn-cs"/>
                        </a:rPr>
                        <a:t> = 2 ΤΟΤΕ</a:t>
                      </a:r>
                      <a:br>
                        <a:rPr lang="el-GR" dirty="0"/>
                      </a:br>
                      <a:r>
                        <a:rPr lang="el-GR" sz="1800" b="0" i="0" kern="1200" dirty="0" err="1">
                          <a:solidFill>
                            <a:schemeClr val="lt1"/>
                          </a:solidFill>
                          <a:effectLst/>
                          <a:latin typeface="+mn-lt"/>
                          <a:ea typeface="+mn-ea"/>
                          <a:cs typeface="+mn-cs"/>
                        </a:rPr>
                        <a:t>αποτ</a:t>
                      </a:r>
                      <a:r>
                        <a:rPr lang="el-GR" sz="1800" b="0" i="0" kern="1200" dirty="0">
                          <a:solidFill>
                            <a:schemeClr val="lt1"/>
                          </a:solidFill>
                          <a:effectLst/>
                          <a:latin typeface="+mn-lt"/>
                          <a:ea typeface="+mn-ea"/>
                          <a:cs typeface="+mn-cs"/>
                        </a:rPr>
                        <a:t> &lt;- α - β</a:t>
                      </a:r>
                      <a:br>
                        <a:rPr lang="el-GR" dirty="0"/>
                      </a:br>
                      <a:r>
                        <a:rPr lang="el-GR" sz="1800" b="0" i="0" kern="1200" dirty="0">
                          <a:solidFill>
                            <a:schemeClr val="lt1"/>
                          </a:solidFill>
                          <a:effectLst/>
                          <a:latin typeface="+mn-lt"/>
                          <a:ea typeface="+mn-ea"/>
                          <a:cs typeface="+mn-cs"/>
                        </a:rPr>
                        <a:t>ΑΛΛΙΩΣ_ΑΝ </a:t>
                      </a:r>
                      <a:r>
                        <a:rPr lang="el-GR" sz="1800" b="0" i="0" kern="1200" dirty="0" err="1">
                          <a:solidFill>
                            <a:schemeClr val="lt1"/>
                          </a:solidFill>
                          <a:effectLst/>
                          <a:latin typeface="+mn-lt"/>
                          <a:ea typeface="+mn-ea"/>
                          <a:cs typeface="+mn-cs"/>
                        </a:rPr>
                        <a:t>επ</a:t>
                      </a:r>
                      <a:r>
                        <a:rPr lang="el-GR" sz="1800" b="0" i="0" kern="1200" dirty="0">
                          <a:solidFill>
                            <a:schemeClr val="lt1"/>
                          </a:solidFill>
                          <a:effectLst/>
                          <a:latin typeface="+mn-lt"/>
                          <a:ea typeface="+mn-ea"/>
                          <a:cs typeface="+mn-cs"/>
                        </a:rPr>
                        <a:t> = 3 ΤΟΤΕ</a:t>
                      </a:r>
                      <a:br>
                        <a:rPr lang="el-GR" dirty="0"/>
                      </a:br>
                      <a:r>
                        <a:rPr lang="el-GR" sz="1800" b="0" i="0" kern="1200" dirty="0" err="1">
                          <a:solidFill>
                            <a:schemeClr val="lt1"/>
                          </a:solidFill>
                          <a:effectLst/>
                          <a:latin typeface="+mn-lt"/>
                          <a:ea typeface="+mn-ea"/>
                          <a:cs typeface="+mn-cs"/>
                        </a:rPr>
                        <a:t>αποτ</a:t>
                      </a:r>
                      <a:r>
                        <a:rPr lang="el-GR" sz="1800" b="0" i="0" kern="1200" dirty="0">
                          <a:solidFill>
                            <a:schemeClr val="lt1"/>
                          </a:solidFill>
                          <a:effectLst/>
                          <a:latin typeface="+mn-lt"/>
                          <a:ea typeface="+mn-ea"/>
                          <a:cs typeface="+mn-cs"/>
                        </a:rPr>
                        <a:t> &lt;- α*β</a:t>
                      </a:r>
                      <a:br>
                        <a:rPr lang="el-GR" dirty="0"/>
                      </a:br>
                      <a:r>
                        <a:rPr lang="el-GR" sz="1800" b="0" i="0" kern="1200" dirty="0">
                          <a:solidFill>
                            <a:schemeClr val="lt1"/>
                          </a:solidFill>
                          <a:effectLst/>
                          <a:latin typeface="+mn-lt"/>
                          <a:ea typeface="+mn-ea"/>
                          <a:cs typeface="+mn-cs"/>
                        </a:rPr>
                        <a:t>ΑΛΛΙΩΣ_ΑΝ </a:t>
                      </a:r>
                      <a:r>
                        <a:rPr lang="el-GR" sz="1800" b="0" i="0" kern="1200" dirty="0" err="1">
                          <a:solidFill>
                            <a:schemeClr val="lt1"/>
                          </a:solidFill>
                          <a:effectLst/>
                          <a:latin typeface="+mn-lt"/>
                          <a:ea typeface="+mn-ea"/>
                          <a:cs typeface="+mn-cs"/>
                        </a:rPr>
                        <a:t>επ</a:t>
                      </a:r>
                      <a:r>
                        <a:rPr lang="el-GR" sz="1800" b="0" i="0" kern="1200" dirty="0">
                          <a:solidFill>
                            <a:schemeClr val="lt1"/>
                          </a:solidFill>
                          <a:effectLst/>
                          <a:latin typeface="+mn-lt"/>
                          <a:ea typeface="+mn-ea"/>
                          <a:cs typeface="+mn-cs"/>
                        </a:rPr>
                        <a:t> = 4 ΤΟΤΕ</a:t>
                      </a:r>
                      <a:br>
                        <a:rPr lang="el-GR" dirty="0"/>
                      </a:br>
                      <a:endParaRPr lang="el-GR" dirty="0"/>
                    </a:p>
                    <a:p>
                      <a:r>
                        <a:rPr lang="el-GR" sz="1800" b="0" i="0" kern="1200" dirty="0">
                          <a:solidFill>
                            <a:schemeClr val="lt1"/>
                          </a:solidFill>
                          <a:effectLst/>
                          <a:latin typeface="+mn-lt"/>
                          <a:ea typeface="+mn-ea"/>
                          <a:cs typeface="+mn-cs"/>
                        </a:rPr>
                        <a:t>ΑΛΛΙΩΣ_ΑΝ </a:t>
                      </a:r>
                      <a:r>
                        <a:rPr lang="el-GR" sz="1800" b="0" i="0" kern="1200" dirty="0" err="1">
                          <a:solidFill>
                            <a:schemeClr val="lt1"/>
                          </a:solidFill>
                          <a:effectLst/>
                          <a:latin typeface="+mn-lt"/>
                          <a:ea typeface="+mn-ea"/>
                          <a:cs typeface="+mn-cs"/>
                        </a:rPr>
                        <a:t>επ</a:t>
                      </a:r>
                      <a:r>
                        <a:rPr lang="el-GR" sz="1800" b="0" i="0" kern="1200" dirty="0">
                          <a:solidFill>
                            <a:schemeClr val="lt1"/>
                          </a:solidFill>
                          <a:effectLst/>
                          <a:latin typeface="+mn-lt"/>
                          <a:ea typeface="+mn-ea"/>
                          <a:cs typeface="+mn-cs"/>
                        </a:rPr>
                        <a:t> = 4 ΤΟΤΕ</a:t>
                      </a:r>
                      <a:br>
                        <a:rPr lang="el-GR" dirty="0"/>
                      </a:br>
                      <a:r>
                        <a:rPr lang="el-GR" dirty="0"/>
                        <a:t>    </a:t>
                      </a:r>
                      <a:r>
                        <a:rPr lang="el-GR" sz="1800" b="0" i="0" kern="1200" dirty="0">
                          <a:solidFill>
                            <a:schemeClr val="lt1"/>
                          </a:solidFill>
                          <a:effectLst/>
                          <a:latin typeface="+mn-lt"/>
                          <a:ea typeface="+mn-ea"/>
                          <a:cs typeface="+mn-cs"/>
                        </a:rPr>
                        <a:t>ΑΝ β &lt;&gt; 0 ΤΟΤΕ</a:t>
                      </a:r>
                      <a:br>
                        <a:rPr lang="el-GR" dirty="0"/>
                      </a:br>
                      <a:r>
                        <a:rPr lang="el-GR" dirty="0"/>
                        <a:t>     </a:t>
                      </a:r>
                      <a:r>
                        <a:rPr lang="el-GR" sz="1800" b="0" i="0" kern="1200" dirty="0" err="1">
                          <a:solidFill>
                            <a:schemeClr val="lt1"/>
                          </a:solidFill>
                          <a:effectLst/>
                          <a:latin typeface="+mn-lt"/>
                          <a:ea typeface="+mn-ea"/>
                          <a:cs typeface="+mn-cs"/>
                        </a:rPr>
                        <a:t>αποτ</a:t>
                      </a:r>
                      <a:r>
                        <a:rPr lang="el-GR" sz="1800" b="0" i="0" kern="1200" dirty="0">
                          <a:solidFill>
                            <a:schemeClr val="lt1"/>
                          </a:solidFill>
                          <a:effectLst/>
                          <a:latin typeface="+mn-lt"/>
                          <a:ea typeface="+mn-ea"/>
                          <a:cs typeface="+mn-cs"/>
                        </a:rPr>
                        <a:t> &lt;- α/β</a:t>
                      </a:r>
                      <a:br>
                        <a:rPr lang="el-GR" dirty="0"/>
                      </a:br>
                      <a:r>
                        <a:rPr lang="el-GR" dirty="0"/>
                        <a:t>      </a:t>
                      </a:r>
                      <a:r>
                        <a:rPr lang="el-GR" sz="1800" b="0" i="0" kern="1200" dirty="0">
                          <a:solidFill>
                            <a:schemeClr val="lt1"/>
                          </a:solidFill>
                          <a:effectLst/>
                          <a:latin typeface="+mn-lt"/>
                          <a:ea typeface="+mn-ea"/>
                          <a:cs typeface="+mn-cs"/>
                        </a:rPr>
                        <a:t>ΑΛΛΙΩΣ</a:t>
                      </a:r>
                      <a:br>
                        <a:rPr lang="el-GR" dirty="0"/>
                      </a:br>
                      <a:r>
                        <a:rPr lang="el-GR" dirty="0"/>
                        <a:t>      </a:t>
                      </a:r>
                      <a:r>
                        <a:rPr lang="el-GR" sz="1800" b="0" i="0" kern="1200" dirty="0">
                          <a:solidFill>
                            <a:schemeClr val="lt1"/>
                          </a:solidFill>
                          <a:effectLst/>
                          <a:latin typeface="+mn-lt"/>
                          <a:ea typeface="+mn-ea"/>
                          <a:cs typeface="+mn-cs"/>
                        </a:rPr>
                        <a:t>ΓΡΑΨΕ 'Δεν ορίζεται διαίρεση με το μηδέν’</a:t>
                      </a:r>
                      <a:br>
                        <a:rPr lang="el-GR" dirty="0"/>
                      </a:br>
                      <a:r>
                        <a:rPr lang="el-GR" dirty="0"/>
                        <a:t>       </a:t>
                      </a:r>
                      <a:r>
                        <a:rPr lang="el-GR" sz="1800" b="0" i="0" kern="1200" dirty="0">
                          <a:solidFill>
                            <a:schemeClr val="lt1"/>
                          </a:solidFill>
                          <a:effectLst/>
                          <a:latin typeface="+mn-lt"/>
                          <a:ea typeface="+mn-ea"/>
                          <a:cs typeface="+mn-cs"/>
                        </a:rPr>
                        <a:t>ΤΕΛΟΣ_ΑΝ</a:t>
                      </a:r>
                      <a:br>
                        <a:rPr lang="el-GR" dirty="0"/>
                      </a:br>
                      <a:r>
                        <a:rPr lang="el-GR" sz="1800" b="0" i="0" kern="1200" dirty="0" err="1">
                          <a:solidFill>
                            <a:schemeClr val="lt1"/>
                          </a:solidFill>
                          <a:effectLst/>
                          <a:latin typeface="+mn-lt"/>
                          <a:ea typeface="+mn-ea"/>
                          <a:cs typeface="+mn-cs"/>
                        </a:rPr>
                        <a:t>ΤΕΛΟΣ_ΑΝ</a:t>
                      </a:r>
                      <a:br>
                        <a:rPr lang="el-GR" dirty="0"/>
                      </a:br>
                      <a:r>
                        <a:rPr lang="el-GR" sz="1800" b="0" i="0" kern="1200" dirty="0" err="1">
                          <a:solidFill>
                            <a:schemeClr val="lt1"/>
                          </a:solidFill>
                          <a:effectLst/>
                          <a:latin typeface="+mn-lt"/>
                          <a:ea typeface="+mn-ea"/>
                          <a:cs typeface="+mn-cs"/>
                        </a:rPr>
                        <a:t>ΤΕΛΟΣ_ΑΝ</a:t>
                      </a:r>
                      <a:br>
                        <a:rPr lang="el-GR" dirty="0"/>
                      </a:br>
                      <a:r>
                        <a:rPr lang="el-GR" sz="1800" b="0" i="0" kern="1200" dirty="0">
                          <a:solidFill>
                            <a:schemeClr val="lt1"/>
                          </a:solidFill>
                          <a:effectLst/>
                          <a:latin typeface="+mn-lt"/>
                          <a:ea typeface="+mn-ea"/>
                          <a:cs typeface="+mn-cs"/>
                        </a:rPr>
                        <a:t>ΜΕΧΡΙΣ_ΟΤΟΥ </a:t>
                      </a:r>
                      <a:r>
                        <a:rPr lang="el-GR" sz="1800" b="0" i="0" kern="1200" dirty="0" err="1">
                          <a:solidFill>
                            <a:schemeClr val="lt1"/>
                          </a:solidFill>
                          <a:effectLst/>
                          <a:latin typeface="+mn-lt"/>
                          <a:ea typeface="+mn-ea"/>
                          <a:cs typeface="+mn-cs"/>
                        </a:rPr>
                        <a:t>επ</a:t>
                      </a:r>
                      <a:r>
                        <a:rPr lang="el-GR" sz="1800" b="0" i="0" kern="1200" dirty="0">
                          <a:solidFill>
                            <a:schemeClr val="lt1"/>
                          </a:solidFill>
                          <a:effectLst/>
                          <a:latin typeface="+mn-lt"/>
                          <a:ea typeface="+mn-ea"/>
                          <a:cs typeface="+mn-cs"/>
                        </a:rPr>
                        <a:t> = 5</a:t>
                      </a:r>
                    </a:p>
                    <a:p>
                      <a:r>
                        <a:rPr lang="el-GR" sz="1800" b="0" i="0" kern="1200" dirty="0">
                          <a:solidFill>
                            <a:schemeClr val="lt1"/>
                          </a:solidFill>
                          <a:effectLst/>
                          <a:latin typeface="+mn-lt"/>
                          <a:ea typeface="+mn-ea"/>
                          <a:cs typeface="+mn-cs"/>
                        </a:rPr>
                        <a:t>ΤΕΛΟΣ_ΠΡΟΓΡΑΜΜΑΤΟΣ</a:t>
                      </a:r>
                      <a:endParaRPr lang="el-GR" dirty="0"/>
                    </a:p>
                  </a:txBody>
                  <a:tcPr/>
                </a:tc>
                <a:extLst>
                  <a:ext uri="{0D108BD9-81ED-4DB2-BD59-A6C34878D82A}">
                    <a16:rowId xmlns:a16="http://schemas.microsoft.com/office/drawing/2014/main" val="1999250227"/>
                  </a:ext>
                </a:extLst>
              </a:tr>
            </a:tbl>
          </a:graphicData>
        </a:graphic>
      </p:graphicFrame>
    </p:spTree>
    <p:extLst>
      <p:ext uri="{BB962C8B-B14F-4D97-AF65-F5344CB8AC3E}">
        <p14:creationId xmlns:p14="http://schemas.microsoft.com/office/powerpoint/2010/main" val="1866963035"/>
      </p:ext>
    </p:extLst>
  </p:cSld>
  <p:clrMapOvr>
    <a:overrideClrMapping bg1="dk1" tx1="lt1" bg2="dk2" tx2="lt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3">
            <a:lum bright="70000" contrast="-70000"/>
          </a:blip>
          <a:srcRect/>
          <a:stretch>
            <a:fillRect/>
          </a:stretch>
        </a:blip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8F3527-E216-526D-DAF5-11C6F8E7945F}"/>
              </a:ext>
            </a:extLst>
          </p:cNvPr>
          <p:cNvSpPr>
            <a:spLocks noGrp="1"/>
          </p:cNvSpPr>
          <p:nvPr>
            <p:ph type="title"/>
          </p:nvPr>
        </p:nvSpPr>
        <p:spPr>
          <a:xfrm>
            <a:off x="184731" y="83276"/>
            <a:ext cx="9905998" cy="646331"/>
          </a:xfrm>
        </p:spPr>
        <p:txBody>
          <a:bodyPr>
            <a:normAutofit fontScale="90000"/>
          </a:bodyPr>
          <a:lstStyle/>
          <a:p>
            <a:r>
              <a:rPr lang="el-GR" sz="4400" b="1" dirty="0">
                <a:solidFill>
                  <a:srgbClr val="002060"/>
                </a:solidFill>
              </a:rPr>
              <a:t>ΕΝΤΟΛΗ ΕΠΑΝΑΛΗΨΗΣ ΓΙΑ</a:t>
            </a:r>
          </a:p>
        </p:txBody>
      </p:sp>
      <p:sp>
        <p:nvSpPr>
          <p:cNvPr id="4" name="Rectangle 1">
            <a:extLst>
              <a:ext uri="{FF2B5EF4-FFF2-40B4-BE49-F238E27FC236}">
                <a16:creationId xmlns:a16="http://schemas.microsoft.com/office/drawing/2014/main" id="{9764687D-97F7-3DC1-5DEF-FE8BB528DFD2}"/>
              </a:ext>
            </a:extLst>
          </p:cNvPr>
          <p:cNvSpPr>
            <a:spLocks noChangeArrowheads="1"/>
          </p:cNvSpPr>
          <p:nvPr/>
        </p:nvSpPr>
        <p:spPr bwMode="auto">
          <a:xfrm>
            <a:off x="0" y="-184666"/>
            <a:ext cx="184731" cy="369332"/>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a:ln>
                <a:noFill/>
              </a:ln>
              <a:solidFill>
                <a:schemeClr val="tx1"/>
              </a:solidFill>
              <a:effectLst/>
              <a:latin typeface="Arial" panose="020B0604020202020204" pitchFamily="34" charset="0"/>
            </a:endParaRPr>
          </a:p>
        </p:txBody>
      </p:sp>
      <p:sp>
        <p:nvSpPr>
          <p:cNvPr id="12" name="TextBox 11">
            <a:extLst>
              <a:ext uri="{FF2B5EF4-FFF2-40B4-BE49-F238E27FC236}">
                <a16:creationId xmlns:a16="http://schemas.microsoft.com/office/drawing/2014/main" id="{58FDEFBB-E76E-8DDA-A031-38B96931BA93}"/>
              </a:ext>
            </a:extLst>
          </p:cNvPr>
          <p:cNvSpPr txBox="1"/>
          <p:nvPr/>
        </p:nvSpPr>
        <p:spPr>
          <a:xfrm>
            <a:off x="367863" y="674383"/>
            <a:ext cx="10941269" cy="646331"/>
          </a:xfrm>
          <a:prstGeom prst="rect">
            <a:avLst/>
          </a:prstGeom>
          <a:noFill/>
        </p:spPr>
        <p:txBody>
          <a:bodyPr wrap="square" rtlCol="0">
            <a:spAutoFit/>
          </a:bodyPr>
          <a:lstStyle/>
          <a:p>
            <a:pPr algn="just"/>
            <a:r>
              <a:rPr lang="el-GR" b="0" i="0" dirty="0">
                <a:solidFill>
                  <a:srgbClr val="000000"/>
                </a:solidFill>
                <a:effectLst/>
                <a:highlight>
                  <a:srgbClr val="FAFAFA"/>
                </a:highlight>
                <a:latin typeface="arial" panose="020B0604020202020204" pitchFamily="34" charset="0"/>
              </a:rPr>
              <a:t>Η εντολή αυτή χρησιμοποιείται μόνο όταν γνωρίζουμε (ή μπορούμε να υπολογίσουμε) από την εκφώνηση του προβλήματος τον αριθμό των επαναλήψεων που χρειάζεται να πραγματοποιηθούν.</a:t>
            </a:r>
            <a:endParaRPr lang="el-GR" dirty="0">
              <a:solidFill>
                <a:srgbClr val="002060"/>
              </a:solidFill>
              <a:highlight>
                <a:srgbClr val="FAFAFA"/>
              </a:highlight>
              <a:latin typeface="Verdana" panose="020B0604030504040204" pitchFamily="34" charset="0"/>
            </a:endParaRPr>
          </a:p>
        </p:txBody>
      </p:sp>
      <p:graphicFrame>
        <p:nvGraphicFramePr>
          <p:cNvPr id="3" name="Θέση περιεχομένου 4">
            <a:extLst>
              <a:ext uri="{FF2B5EF4-FFF2-40B4-BE49-F238E27FC236}">
                <a16:creationId xmlns:a16="http://schemas.microsoft.com/office/drawing/2014/main" id="{EE175A7F-0D11-7A91-B7C4-2AC98E4C4716}"/>
              </a:ext>
            </a:extLst>
          </p:cNvPr>
          <p:cNvGraphicFramePr>
            <a:graphicFrameLocks/>
          </p:cNvGraphicFramePr>
          <p:nvPr>
            <p:extLst>
              <p:ext uri="{D42A27DB-BD31-4B8C-83A1-F6EECF244321}">
                <p14:modId xmlns:p14="http://schemas.microsoft.com/office/powerpoint/2010/main" val="177542725"/>
              </p:ext>
            </p:extLst>
          </p:nvPr>
        </p:nvGraphicFramePr>
        <p:xfrm>
          <a:off x="408076" y="1372961"/>
          <a:ext cx="11860304" cy="5174984"/>
        </p:xfrm>
        <a:graphic>
          <a:graphicData uri="http://schemas.openxmlformats.org/drawingml/2006/table">
            <a:tbl>
              <a:tblPr firstRow="1" bandRow="1">
                <a:tableStyleId>{5C22544A-7EE6-4342-B048-85BDC9FD1C3A}</a:tableStyleId>
              </a:tblPr>
              <a:tblGrid>
                <a:gridCol w="6110725">
                  <a:extLst>
                    <a:ext uri="{9D8B030D-6E8A-4147-A177-3AD203B41FA5}">
                      <a16:colId xmlns:a16="http://schemas.microsoft.com/office/drawing/2014/main" val="394141410"/>
                    </a:ext>
                  </a:extLst>
                </a:gridCol>
                <a:gridCol w="5749579">
                  <a:extLst>
                    <a:ext uri="{9D8B030D-6E8A-4147-A177-3AD203B41FA5}">
                      <a16:colId xmlns:a16="http://schemas.microsoft.com/office/drawing/2014/main" val="3539218120"/>
                    </a:ext>
                  </a:extLst>
                </a:gridCol>
              </a:tblGrid>
              <a:tr h="794952">
                <a:tc>
                  <a:txBody>
                    <a:bodyPr/>
                    <a:lstStyle/>
                    <a:p>
                      <a:r>
                        <a:rPr lang="el-GR" dirty="0"/>
                        <a:t>ΣΥΝΤΑΞΗ</a:t>
                      </a:r>
                    </a:p>
                  </a:txBody>
                  <a:tcPr/>
                </a:tc>
                <a:tc>
                  <a:txBody>
                    <a:bodyPr/>
                    <a:lstStyle/>
                    <a:p>
                      <a:r>
                        <a:rPr lang="el-GR" dirty="0"/>
                        <a:t>ΔΙΑΓΡΑΜΜΑΤΙΚΗ ΑΠΕΙΚΟΝΙΣΗ</a:t>
                      </a:r>
                    </a:p>
                  </a:txBody>
                  <a:tcPr/>
                </a:tc>
                <a:extLst>
                  <a:ext uri="{0D108BD9-81ED-4DB2-BD59-A6C34878D82A}">
                    <a16:rowId xmlns:a16="http://schemas.microsoft.com/office/drawing/2014/main" val="2058945999"/>
                  </a:ext>
                </a:extLst>
              </a:tr>
              <a:tr h="4380032">
                <a:tc>
                  <a:txBody>
                    <a:bodyPr/>
                    <a:lstStyle/>
                    <a:p>
                      <a:r>
                        <a:rPr lang="el-GR" sz="1800" b="0" i="0" kern="1200" dirty="0">
                          <a:solidFill>
                            <a:schemeClr val="dk1"/>
                          </a:solidFill>
                          <a:effectLst/>
                          <a:latin typeface="+mn-lt"/>
                          <a:ea typeface="+mn-ea"/>
                          <a:cs typeface="+mn-cs"/>
                        </a:rPr>
                        <a:t>ΓΙΑ </a:t>
                      </a:r>
                      <a:r>
                        <a:rPr lang="el-GR" sz="1800" b="0" i="0" kern="1200" dirty="0" err="1">
                          <a:solidFill>
                            <a:schemeClr val="dk1"/>
                          </a:solidFill>
                          <a:effectLst/>
                          <a:latin typeface="+mn-lt"/>
                          <a:ea typeface="+mn-ea"/>
                          <a:cs typeface="+mn-cs"/>
                        </a:rPr>
                        <a:t>μετρητη</a:t>
                      </a:r>
                      <a:r>
                        <a:rPr lang="el-GR" sz="1800" b="0" i="0" kern="1200" dirty="0">
                          <a:solidFill>
                            <a:schemeClr val="dk1"/>
                          </a:solidFill>
                          <a:effectLst/>
                          <a:latin typeface="+mn-lt"/>
                          <a:ea typeface="+mn-ea"/>
                          <a:cs typeface="+mn-cs"/>
                        </a:rPr>
                        <a:t> ΑΠΟ </a:t>
                      </a:r>
                      <a:r>
                        <a:rPr lang="el-GR" sz="1800" b="0" i="0" kern="1200" dirty="0" err="1">
                          <a:solidFill>
                            <a:schemeClr val="dk1"/>
                          </a:solidFill>
                          <a:effectLst/>
                          <a:latin typeface="+mn-lt"/>
                          <a:ea typeface="+mn-ea"/>
                          <a:cs typeface="+mn-cs"/>
                        </a:rPr>
                        <a:t>αρχικη_τιμή</a:t>
                      </a:r>
                      <a:r>
                        <a:rPr lang="el-GR" sz="1800" b="0" i="0" kern="1200" dirty="0">
                          <a:solidFill>
                            <a:schemeClr val="dk1"/>
                          </a:solidFill>
                          <a:effectLst/>
                          <a:latin typeface="+mn-lt"/>
                          <a:ea typeface="+mn-ea"/>
                          <a:cs typeface="+mn-cs"/>
                        </a:rPr>
                        <a:t> ΜΕΧΡΙ </a:t>
                      </a:r>
                      <a:r>
                        <a:rPr lang="el-GR" sz="1800" b="0" i="0" kern="1200" dirty="0" err="1">
                          <a:solidFill>
                            <a:schemeClr val="dk1"/>
                          </a:solidFill>
                          <a:effectLst/>
                          <a:latin typeface="+mn-lt"/>
                          <a:ea typeface="+mn-ea"/>
                          <a:cs typeface="+mn-cs"/>
                        </a:rPr>
                        <a:t>τελική_τιμή</a:t>
                      </a:r>
                      <a:r>
                        <a:rPr lang="el-GR" sz="1800" b="0" i="0" kern="1200" dirty="0">
                          <a:solidFill>
                            <a:schemeClr val="dk1"/>
                          </a:solidFill>
                          <a:effectLst/>
                          <a:latin typeface="+mn-lt"/>
                          <a:ea typeface="+mn-ea"/>
                          <a:cs typeface="+mn-cs"/>
                        </a:rPr>
                        <a:t> ΜΕ_ΒΗΜΑ β</a:t>
                      </a:r>
                    </a:p>
                    <a:p>
                      <a:r>
                        <a:rPr lang="el-GR" dirty="0"/>
                        <a:t>Εντολές</a:t>
                      </a:r>
                      <a:r>
                        <a:rPr lang="el-GR" sz="1800" b="0" i="0" kern="1200" dirty="0">
                          <a:solidFill>
                            <a:schemeClr val="dk1"/>
                          </a:solidFill>
                          <a:effectLst/>
                          <a:latin typeface="+mn-lt"/>
                          <a:ea typeface="+mn-ea"/>
                          <a:cs typeface="+mn-cs"/>
                        </a:rPr>
                        <a:t> </a:t>
                      </a:r>
                    </a:p>
                    <a:p>
                      <a:r>
                        <a:rPr lang="el-GR" sz="1800" b="0" i="0" kern="1200" dirty="0">
                          <a:solidFill>
                            <a:schemeClr val="dk1"/>
                          </a:solidFill>
                          <a:effectLst/>
                          <a:latin typeface="+mn-lt"/>
                          <a:ea typeface="+mn-ea"/>
                          <a:cs typeface="+mn-cs"/>
                        </a:rPr>
                        <a:t>ΤΕΛΟΣ_ΕΠΑΝΑΛΗΨΗΣ</a:t>
                      </a:r>
                    </a:p>
                  </a:txBody>
                  <a:tcPr/>
                </a:tc>
                <a:tc>
                  <a:txBody>
                    <a:bodyPr/>
                    <a:lstStyle/>
                    <a:p>
                      <a:endParaRPr lang="el-GR" sz="1800" b="0" i="0" kern="1200" dirty="0">
                        <a:solidFill>
                          <a:schemeClr val="dk1"/>
                        </a:solidFill>
                        <a:effectLst/>
                        <a:latin typeface="+mn-lt"/>
                        <a:ea typeface="+mn-ea"/>
                        <a:cs typeface="+mn-cs"/>
                      </a:endParaRPr>
                    </a:p>
                  </a:txBody>
                  <a:tcPr/>
                </a:tc>
                <a:extLst>
                  <a:ext uri="{0D108BD9-81ED-4DB2-BD59-A6C34878D82A}">
                    <a16:rowId xmlns:a16="http://schemas.microsoft.com/office/drawing/2014/main" val="890492377"/>
                  </a:ext>
                </a:extLst>
              </a:tr>
            </a:tbl>
          </a:graphicData>
        </a:graphic>
      </p:graphicFrame>
      <p:pic>
        <p:nvPicPr>
          <p:cNvPr id="6" name="Εικόνα 5" descr="Εικόνα που περιέχει διάγραμμα, κείμενο, γραμμή, στιγμιότυπο οθόνης&#10;&#10;Περιγραφή που δημιουργήθηκε αυτόματα">
            <a:extLst>
              <a:ext uri="{FF2B5EF4-FFF2-40B4-BE49-F238E27FC236}">
                <a16:creationId xmlns:a16="http://schemas.microsoft.com/office/drawing/2014/main" id="{952D2D2F-A070-A942-7F4D-10B2870B75B8}"/>
              </a:ext>
            </a:extLst>
          </p:cNvPr>
          <p:cNvPicPr>
            <a:picLocks noChangeAspect="1"/>
          </p:cNvPicPr>
          <p:nvPr/>
        </p:nvPicPr>
        <p:blipFill>
          <a:blip r:embed="rId4"/>
          <a:stretch>
            <a:fillRect/>
          </a:stretch>
        </p:blipFill>
        <p:spPr>
          <a:xfrm>
            <a:off x="6870645" y="2130589"/>
            <a:ext cx="3881438" cy="4105275"/>
          </a:xfrm>
          <a:prstGeom prst="rect">
            <a:avLst/>
          </a:prstGeom>
        </p:spPr>
      </p:pic>
    </p:spTree>
    <p:extLst>
      <p:ext uri="{BB962C8B-B14F-4D97-AF65-F5344CB8AC3E}">
        <p14:creationId xmlns:p14="http://schemas.microsoft.com/office/powerpoint/2010/main" val="2797349918"/>
      </p:ext>
    </p:extLst>
  </p:cSld>
  <p:clrMapOvr>
    <a:overrideClrMapping bg1="dk1" tx1="lt1" bg2="dk2" tx2="lt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59E44DB-7CC4-C13C-3D38-E1C0AFF67241}"/>
              </a:ext>
            </a:extLst>
          </p:cNvPr>
          <p:cNvSpPr>
            <a:spLocks noGrp="1"/>
          </p:cNvSpPr>
          <p:nvPr>
            <p:ph type="title"/>
          </p:nvPr>
        </p:nvSpPr>
        <p:spPr/>
        <p:txBody>
          <a:bodyPr/>
          <a:lstStyle/>
          <a:p>
            <a:r>
              <a:rPr lang="el-GR" sz="3600" b="1" dirty="0">
                <a:solidFill>
                  <a:srgbClr val="002060"/>
                </a:solidFill>
              </a:rPr>
              <a:t>ΕΝΤΟΛΗ ΕΠΑΝΑΛΗΨΗΣ ΓΙΑ</a:t>
            </a:r>
            <a:endParaRPr lang="el-GR" dirty="0"/>
          </a:p>
        </p:txBody>
      </p:sp>
      <p:sp>
        <p:nvSpPr>
          <p:cNvPr id="3" name="Θέση περιεχομένου 2">
            <a:extLst>
              <a:ext uri="{FF2B5EF4-FFF2-40B4-BE49-F238E27FC236}">
                <a16:creationId xmlns:a16="http://schemas.microsoft.com/office/drawing/2014/main" id="{96911387-C51A-A25F-4D5C-C015957CCF02}"/>
              </a:ext>
            </a:extLst>
          </p:cNvPr>
          <p:cNvSpPr>
            <a:spLocks noGrp="1"/>
          </p:cNvSpPr>
          <p:nvPr>
            <p:ph idx="1"/>
          </p:nvPr>
        </p:nvSpPr>
        <p:spPr>
          <a:xfrm>
            <a:off x="910185" y="1744990"/>
            <a:ext cx="9905999" cy="3541714"/>
          </a:xfrm>
        </p:spPr>
        <p:txBody>
          <a:bodyPr>
            <a:normAutofit/>
          </a:bodyPr>
          <a:lstStyle/>
          <a:p>
            <a:pPr marL="0" indent="0">
              <a:buNone/>
            </a:pPr>
            <a:r>
              <a:rPr lang="el-GR" dirty="0">
                <a:solidFill>
                  <a:srgbClr val="002060"/>
                </a:solidFill>
                <a:highlight>
                  <a:srgbClr val="FAFAFA"/>
                </a:highlight>
                <a:latin typeface="Verdana" panose="020B0604030504040204" pitchFamily="34" charset="0"/>
              </a:rPr>
              <a:t>Ο μετρητής μπορεί να είναι ακέραιος ή πραγματικός και είναι πάντα μεταβλητή. </a:t>
            </a:r>
          </a:p>
          <a:p>
            <a:pPr marL="0" indent="0">
              <a:buNone/>
            </a:pPr>
            <a:r>
              <a:rPr lang="el-GR" dirty="0">
                <a:solidFill>
                  <a:srgbClr val="002060"/>
                </a:solidFill>
                <a:highlight>
                  <a:srgbClr val="FAFAFA"/>
                </a:highlight>
                <a:latin typeface="Verdana" panose="020B0604030504040204" pitchFamily="34" charset="0"/>
              </a:rPr>
              <a:t>Η αρχική τιμή, η τελική τιμή και το βήμα μπορεί να είναι ακέραιοι ή πραγματικοί και μπορεί να είναι μεταβλητές ή σταθερές.</a:t>
            </a:r>
          </a:p>
        </p:txBody>
      </p:sp>
    </p:spTree>
    <p:extLst>
      <p:ext uri="{BB962C8B-B14F-4D97-AF65-F5344CB8AC3E}">
        <p14:creationId xmlns:p14="http://schemas.microsoft.com/office/powerpoint/2010/main" val="4828594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3">
            <a:lum bright="70000" contrast="-70000"/>
          </a:blip>
          <a:srcRect/>
          <a:stretch>
            <a:fillRect/>
          </a:stretch>
        </a:blip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8F3527-E216-526D-DAF5-11C6F8E7945F}"/>
              </a:ext>
            </a:extLst>
          </p:cNvPr>
          <p:cNvSpPr>
            <a:spLocks noGrp="1"/>
          </p:cNvSpPr>
          <p:nvPr>
            <p:ph type="title"/>
          </p:nvPr>
        </p:nvSpPr>
        <p:spPr>
          <a:xfrm>
            <a:off x="1141413" y="50959"/>
            <a:ext cx="9905998" cy="1157731"/>
          </a:xfrm>
        </p:spPr>
        <p:txBody>
          <a:bodyPr>
            <a:normAutofit/>
          </a:bodyPr>
          <a:lstStyle/>
          <a:p>
            <a:r>
              <a:rPr lang="el-GR" sz="4400" b="1" dirty="0">
                <a:solidFill>
                  <a:srgbClr val="002060"/>
                </a:solidFill>
              </a:rPr>
              <a:t>ΕΝΤΟΛΗ ΕΠΑΝΑΛΗΨΗΣ για</a:t>
            </a:r>
          </a:p>
        </p:txBody>
      </p:sp>
      <p:sp>
        <p:nvSpPr>
          <p:cNvPr id="4" name="Rectangle 1">
            <a:extLst>
              <a:ext uri="{FF2B5EF4-FFF2-40B4-BE49-F238E27FC236}">
                <a16:creationId xmlns:a16="http://schemas.microsoft.com/office/drawing/2014/main" id="{9764687D-97F7-3DC1-5DEF-FE8BB528DFD2}"/>
              </a:ext>
            </a:extLst>
          </p:cNvPr>
          <p:cNvSpPr>
            <a:spLocks noChangeArrowheads="1"/>
          </p:cNvSpPr>
          <p:nvPr/>
        </p:nvSpPr>
        <p:spPr bwMode="auto">
          <a:xfrm>
            <a:off x="0" y="-184666"/>
            <a:ext cx="184731" cy="369332"/>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a:ln>
                <a:noFill/>
              </a:ln>
              <a:solidFill>
                <a:schemeClr val="tx1"/>
              </a:solidFill>
              <a:effectLst/>
              <a:latin typeface="Arial" panose="020B0604020202020204" pitchFamily="34" charset="0"/>
            </a:endParaRPr>
          </a:p>
        </p:txBody>
      </p:sp>
      <p:sp>
        <p:nvSpPr>
          <p:cNvPr id="12" name="TextBox 11">
            <a:extLst>
              <a:ext uri="{FF2B5EF4-FFF2-40B4-BE49-F238E27FC236}">
                <a16:creationId xmlns:a16="http://schemas.microsoft.com/office/drawing/2014/main" id="{58FDEFBB-E76E-8DDA-A031-38B96931BA93}"/>
              </a:ext>
            </a:extLst>
          </p:cNvPr>
          <p:cNvSpPr txBox="1"/>
          <p:nvPr/>
        </p:nvSpPr>
        <p:spPr>
          <a:xfrm>
            <a:off x="504497" y="1292772"/>
            <a:ext cx="10941269" cy="4524315"/>
          </a:xfrm>
          <a:prstGeom prst="rect">
            <a:avLst/>
          </a:prstGeom>
          <a:noFill/>
        </p:spPr>
        <p:txBody>
          <a:bodyPr wrap="square" rtlCol="0">
            <a:spAutoFit/>
          </a:bodyPr>
          <a:lstStyle/>
          <a:p>
            <a:pPr algn="just"/>
            <a:r>
              <a:rPr lang="el-GR" b="1" dirty="0">
                <a:solidFill>
                  <a:srgbClr val="002060"/>
                </a:solidFill>
                <a:highlight>
                  <a:srgbClr val="FAFAFA"/>
                </a:highlight>
                <a:latin typeface="Verdana" panose="020B0604030504040204" pitchFamily="34" charset="0"/>
              </a:rPr>
              <a:t>1ο βήμα:</a:t>
            </a:r>
          </a:p>
          <a:p>
            <a:pPr algn="just"/>
            <a:r>
              <a:rPr lang="el-GR" dirty="0">
                <a:solidFill>
                  <a:srgbClr val="002060"/>
                </a:solidFill>
                <a:highlight>
                  <a:srgbClr val="FAFAFA"/>
                </a:highlight>
                <a:latin typeface="Verdana" panose="020B0604030504040204" pitchFamily="34" charset="0"/>
              </a:rPr>
              <a:t>Εκτελούνται οι εντολές (πριν την επανάληψη). </a:t>
            </a:r>
          </a:p>
          <a:p>
            <a:r>
              <a:rPr lang="el-GR" b="1" dirty="0">
                <a:solidFill>
                  <a:srgbClr val="002060"/>
                </a:solidFill>
                <a:highlight>
                  <a:srgbClr val="FAFAFA"/>
                </a:highlight>
                <a:latin typeface="Verdana" panose="020B0604030504040204" pitchFamily="34" charset="0"/>
              </a:rPr>
              <a:t>2ο βήμα:</a:t>
            </a:r>
          </a:p>
          <a:p>
            <a:r>
              <a:rPr lang="el-GR" dirty="0">
                <a:solidFill>
                  <a:srgbClr val="002060"/>
                </a:solidFill>
                <a:highlight>
                  <a:srgbClr val="FAFAFA"/>
                </a:highlight>
                <a:latin typeface="Verdana" panose="020B0604030504040204" pitchFamily="34" charset="0"/>
              </a:rPr>
              <a:t>Δίνεται στη μεταβλητή μ η αρχική τιμή </a:t>
            </a:r>
          </a:p>
          <a:p>
            <a:r>
              <a:rPr lang="el-GR" b="1" dirty="0">
                <a:solidFill>
                  <a:srgbClr val="002060"/>
                </a:solidFill>
                <a:highlight>
                  <a:srgbClr val="FAFAFA"/>
                </a:highlight>
                <a:latin typeface="Verdana" panose="020B0604030504040204" pitchFamily="34" charset="0"/>
              </a:rPr>
              <a:t>3ο βήμα:</a:t>
            </a:r>
          </a:p>
          <a:p>
            <a:r>
              <a:rPr lang="el-GR" dirty="0">
                <a:solidFill>
                  <a:srgbClr val="002060"/>
                </a:solidFill>
                <a:highlight>
                  <a:srgbClr val="FAFAFA"/>
                </a:highlight>
                <a:latin typeface="Verdana" panose="020B0604030504040204" pitchFamily="34" charset="0"/>
              </a:rPr>
              <a:t>Συγκρίνεται η τιμή της μεταβλητής μ με την τελική τιμή </a:t>
            </a:r>
            <a:r>
              <a:rPr lang="el-GR" dirty="0" err="1">
                <a:solidFill>
                  <a:srgbClr val="002060"/>
                </a:solidFill>
                <a:highlight>
                  <a:srgbClr val="FAFAFA"/>
                </a:highlight>
                <a:latin typeface="Verdana" panose="020B0604030504040204" pitchFamily="34" charset="0"/>
              </a:rPr>
              <a:t>ττ</a:t>
            </a:r>
            <a:r>
              <a:rPr lang="el-GR" dirty="0">
                <a:solidFill>
                  <a:srgbClr val="002060"/>
                </a:solidFill>
                <a:highlight>
                  <a:srgbClr val="FAFAFA"/>
                </a:highlight>
                <a:latin typeface="Verdana" panose="020B0604030504040204" pitchFamily="34" charset="0"/>
              </a:rPr>
              <a:t>. Πιο συγκεκριμένα, δημιουργείται και ελέγχεται η συνθήκη </a:t>
            </a:r>
            <a:r>
              <a:rPr lang="el-GR" b="1" dirty="0">
                <a:solidFill>
                  <a:srgbClr val="002060"/>
                </a:solidFill>
                <a:highlight>
                  <a:srgbClr val="FAFAFA"/>
                </a:highlight>
                <a:latin typeface="Verdana" panose="020B0604030504040204" pitchFamily="34" charset="0"/>
              </a:rPr>
              <a:t>μ &lt;= </a:t>
            </a:r>
            <a:r>
              <a:rPr lang="el-GR" b="1" dirty="0" err="1">
                <a:solidFill>
                  <a:srgbClr val="002060"/>
                </a:solidFill>
                <a:highlight>
                  <a:srgbClr val="FAFAFA"/>
                </a:highlight>
                <a:latin typeface="Verdana" panose="020B0604030504040204" pitchFamily="34" charset="0"/>
              </a:rPr>
              <a:t>ττ</a:t>
            </a:r>
            <a:r>
              <a:rPr lang="el-GR" dirty="0">
                <a:solidFill>
                  <a:srgbClr val="002060"/>
                </a:solidFill>
                <a:highlight>
                  <a:srgbClr val="FAFAFA"/>
                </a:highlight>
                <a:latin typeface="Verdana" panose="020B0604030504040204" pitchFamily="34" charset="0"/>
              </a:rPr>
              <a:t>, όταν το βήμα είναι </a:t>
            </a:r>
            <a:r>
              <a:rPr lang="el-GR" b="1" dirty="0">
                <a:solidFill>
                  <a:srgbClr val="002060"/>
                </a:solidFill>
                <a:highlight>
                  <a:srgbClr val="FAFAFA"/>
                </a:highlight>
                <a:latin typeface="Verdana" panose="020B0604030504040204" pitchFamily="34" charset="0"/>
              </a:rPr>
              <a:t>θετικό</a:t>
            </a:r>
            <a:r>
              <a:rPr lang="el-GR" dirty="0">
                <a:solidFill>
                  <a:srgbClr val="002060"/>
                </a:solidFill>
                <a:highlight>
                  <a:srgbClr val="FAFAFA"/>
                </a:highlight>
                <a:latin typeface="Verdana" panose="020B0604030504040204" pitchFamily="34" charset="0"/>
              </a:rPr>
              <a:t> (</a:t>
            </a:r>
            <a:r>
              <a:rPr lang="el-GR" b="1" dirty="0">
                <a:solidFill>
                  <a:srgbClr val="002060"/>
                </a:solidFill>
                <a:highlight>
                  <a:srgbClr val="FAFAFA"/>
                </a:highlight>
                <a:latin typeface="Verdana" panose="020B0604030504040204" pitchFamily="34" charset="0"/>
              </a:rPr>
              <a:t>μ &gt;= </a:t>
            </a:r>
            <a:r>
              <a:rPr lang="el-GR" b="1" dirty="0" err="1">
                <a:solidFill>
                  <a:srgbClr val="002060"/>
                </a:solidFill>
                <a:highlight>
                  <a:srgbClr val="FAFAFA"/>
                </a:highlight>
                <a:latin typeface="Verdana" panose="020B0604030504040204" pitchFamily="34" charset="0"/>
              </a:rPr>
              <a:t>ττ</a:t>
            </a:r>
            <a:r>
              <a:rPr lang="el-GR" b="1" dirty="0">
                <a:solidFill>
                  <a:srgbClr val="002060"/>
                </a:solidFill>
                <a:highlight>
                  <a:srgbClr val="FAFAFA"/>
                </a:highlight>
                <a:latin typeface="Verdana" panose="020B0604030504040204" pitchFamily="34" charset="0"/>
              </a:rPr>
              <a:t> </a:t>
            </a:r>
            <a:r>
              <a:rPr lang="el-GR" dirty="0">
                <a:solidFill>
                  <a:srgbClr val="002060"/>
                </a:solidFill>
                <a:highlight>
                  <a:srgbClr val="FAFAFA"/>
                </a:highlight>
                <a:latin typeface="Verdana" panose="020B0604030504040204" pitchFamily="34" charset="0"/>
              </a:rPr>
              <a:t>όταν το βήμα είναι </a:t>
            </a:r>
            <a:r>
              <a:rPr lang="el-GR" b="1" dirty="0">
                <a:solidFill>
                  <a:srgbClr val="002060"/>
                </a:solidFill>
                <a:highlight>
                  <a:srgbClr val="FAFAFA"/>
                </a:highlight>
                <a:latin typeface="Verdana" panose="020B0604030504040204" pitchFamily="34" charset="0"/>
              </a:rPr>
              <a:t>αρνητικό</a:t>
            </a:r>
            <a:r>
              <a:rPr lang="el-GR" dirty="0">
                <a:solidFill>
                  <a:srgbClr val="002060"/>
                </a:solidFill>
                <a:highlight>
                  <a:srgbClr val="FAFAFA"/>
                </a:highlight>
                <a:latin typeface="Verdana" panose="020B0604030504040204" pitchFamily="34" charset="0"/>
              </a:rPr>
              <a:t>)</a:t>
            </a:r>
          </a:p>
          <a:p>
            <a:r>
              <a:rPr lang="el-GR" b="1" dirty="0">
                <a:solidFill>
                  <a:srgbClr val="002060"/>
                </a:solidFill>
                <a:highlight>
                  <a:srgbClr val="FAFAFA"/>
                </a:highlight>
                <a:latin typeface="Verdana" panose="020B0604030504040204" pitchFamily="34" charset="0"/>
              </a:rPr>
              <a:t>4ο βήμα </a:t>
            </a:r>
            <a:r>
              <a:rPr lang="el-GR" b="0" i="0" u="sng" dirty="0">
                <a:solidFill>
                  <a:srgbClr val="000000"/>
                </a:solidFill>
                <a:effectLst/>
                <a:highlight>
                  <a:srgbClr val="FAFAFA"/>
                </a:highlight>
                <a:latin typeface="arial" panose="020B0604020202020204" pitchFamily="34" charset="0"/>
              </a:rPr>
              <a:t>:</a:t>
            </a:r>
            <a:endParaRPr lang="el-GR" dirty="0">
              <a:solidFill>
                <a:srgbClr val="002060"/>
              </a:solidFill>
              <a:highlight>
                <a:srgbClr val="FAFAFA"/>
              </a:highlight>
              <a:latin typeface="Verdana" panose="020B0604030504040204" pitchFamily="34" charset="0"/>
            </a:endParaRPr>
          </a:p>
          <a:p>
            <a:r>
              <a:rPr lang="el-GR" dirty="0">
                <a:solidFill>
                  <a:srgbClr val="002060"/>
                </a:solidFill>
                <a:highlight>
                  <a:srgbClr val="FAFAFA"/>
                </a:highlight>
                <a:latin typeface="Verdana" panose="020B0604030504040204" pitchFamily="34" charset="0"/>
              </a:rPr>
              <a:t>Αν η παραπάνω συνθήκη είναι αληθής τότε:</a:t>
            </a:r>
          </a:p>
          <a:p>
            <a:pPr marL="285750" indent="-285750">
              <a:buFont typeface="Courier New" panose="02070309020205020404" pitchFamily="49" charset="0"/>
              <a:buChar char="o"/>
            </a:pPr>
            <a:r>
              <a:rPr lang="el-GR" dirty="0">
                <a:solidFill>
                  <a:srgbClr val="002060"/>
                </a:solidFill>
                <a:highlight>
                  <a:srgbClr val="FAFAFA"/>
                </a:highlight>
                <a:latin typeface="Verdana" panose="020B0604030504040204" pitchFamily="34" charset="0"/>
              </a:rPr>
              <a:t>Εκτελείται η ομάδα εντολών μέσα στην επανάληψη</a:t>
            </a:r>
          </a:p>
          <a:p>
            <a:pPr marL="285750" indent="-285750">
              <a:buFont typeface="Courier New" panose="02070309020205020404" pitchFamily="49" charset="0"/>
              <a:buChar char="o"/>
            </a:pPr>
            <a:r>
              <a:rPr lang="el-GR" dirty="0">
                <a:solidFill>
                  <a:srgbClr val="002060"/>
                </a:solidFill>
                <a:highlight>
                  <a:srgbClr val="FAFAFA"/>
                </a:highlight>
                <a:latin typeface="Verdana" panose="020B0604030504040204" pitchFamily="34" charset="0"/>
              </a:rPr>
              <a:t>Στο ΤΕΛΟΣ_ΕΠΑΝΑΛΗΨΗΣ, αυξάνεται (ή μειώνεται) η τιμή της μεταβλητής μ όσο ορίζει το βήμα</a:t>
            </a:r>
          </a:p>
          <a:p>
            <a:pPr marL="285750" indent="-285750">
              <a:buFont typeface="Courier New" panose="02070309020205020404" pitchFamily="49" charset="0"/>
              <a:buChar char="o"/>
            </a:pPr>
            <a:r>
              <a:rPr lang="el-GR" dirty="0">
                <a:solidFill>
                  <a:srgbClr val="002060"/>
                </a:solidFill>
                <a:highlight>
                  <a:srgbClr val="FAFAFA"/>
                </a:highlight>
                <a:latin typeface="Verdana" panose="020B0604030504040204" pitchFamily="34" charset="0"/>
              </a:rPr>
              <a:t>Ο έλεγχος επιστρέφει στο βήμα 3.</a:t>
            </a:r>
          </a:p>
          <a:p>
            <a:r>
              <a:rPr lang="el-GR" dirty="0">
                <a:solidFill>
                  <a:srgbClr val="002060"/>
                </a:solidFill>
                <a:highlight>
                  <a:srgbClr val="FAFAFA"/>
                </a:highlight>
                <a:latin typeface="Verdana" panose="020B0604030504040204" pitchFamily="34" charset="0"/>
              </a:rPr>
              <a:t>Αν η παραπάνω συνθήκη είναι Ψευδής τότε :</a:t>
            </a:r>
          </a:p>
          <a:p>
            <a:r>
              <a:rPr lang="el-GR" dirty="0">
                <a:solidFill>
                  <a:srgbClr val="002060"/>
                </a:solidFill>
                <a:highlight>
                  <a:srgbClr val="FAFAFA"/>
                </a:highlight>
                <a:latin typeface="Verdana" panose="020B0604030504040204" pitchFamily="34" charset="0"/>
              </a:rPr>
              <a:t>Εκτελούνται οι εντολές που είναι μετά την επανάληψη.</a:t>
            </a:r>
          </a:p>
        </p:txBody>
      </p:sp>
    </p:spTree>
    <p:extLst>
      <p:ext uri="{BB962C8B-B14F-4D97-AF65-F5344CB8AC3E}">
        <p14:creationId xmlns:p14="http://schemas.microsoft.com/office/powerpoint/2010/main" val="2463025121"/>
      </p:ext>
    </p:extLst>
  </p:cSld>
  <p:clrMapOvr>
    <a:overrideClrMapping bg1="dk1" tx1="lt1" bg2="dk2" tx2="lt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3">
            <a:lum bright="70000" contrast="-70000"/>
          </a:blip>
          <a:srcRect/>
          <a:stretch>
            <a:fillRect/>
          </a:stretch>
        </a:blip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8F3527-E216-526D-DAF5-11C6F8E7945F}"/>
              </a:ext>
            </a:extLst>
          </p:cNvPr>
          <p:cNvSpPr>
            <a:spLocks noGrp="1"/>
          </p:cNvSpPr>
          <p:nvPr>
            <p:ph type="title"/>
          </p:nvPr>
        </p:nvSpPr>
        <p:spPr>
          <a:xfrm>
            <a:off x="1141413" y="50959"/>
            <a:ext cx="9905998" cy="1157731"/>
          </a:xfrm>
        </p:spPr>
        <p:txBody>
          <a:bodyPr>
            <a:normAutofit/>
          </a:bodyPr>
          <a:lstStyle/>
          <a:p>
            <a:r>
              <a:rPr lang="el-GR" sz="4400" b="1" dirty="0">
                <a:solidFill>
                  <a:srgbClr val="002060"/>
                </a:solidFill>
              </a:rPr>
              <a:t>ΕΝΤΟΛΗ ΕΠΑΝΑΛΗΨΗΣ για</a:t>
            </a:r>
          </a:p>
        </p:txBody>
      </p:sp>
      <p:sp>
        <p:nvSpPr>
          <p:cNvPr id="4" name="Rectangle 1">
            <a:extLst>
              <a:ext uri="{FF2B5EF4-FFF2-40B4-BE49-F238E27FC236}">
                <a16:creationId xmlns:a16="http://schemas.microsoft.com/office/drawing/2014/main" id="{9764687D-97F7-3DC1-5DEF-FE8BB528DFD2}"/>
              </a:ext>
            </a:extLst>
          </p:cNvPr>
          <p:cNvSpPr>
            <a:spLocks noChangeArrowheads="1"/>
          </p:cNvSpPr>
          <p:nvPr/>
        </p:nvSpPr>
        <p:spPr bwMode="auto">
          <a:xfrm>
            <a:off x="0" y="-184666"/>
            <a:ext cx="184731" cy="369332"/>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a:ln>
                <a:noFill/>
              </a:ln>
              <a:solidFill>
                <a:schemeClr val="tx1"/>
              </a:solidFill>
              <a:effectLst/>
              <a:latin typeface="Arial" panose="020B0604020202020204" pitchFamily="34" charset="0"/>
            </a:endParaRPr>
          </a:p>
        </p:txBody>
      </p:sp>
      <p:sp>
        <p:nvSpPr>
          <p:cNvPr id="12" name="TextBox 11">
            <a:extLst>
              <a:ext uri="{FF2B5EF4-FFF2-40B4-BE49-F238E27FC236}">
                <a16:creationId xmlns:a16="http://schemas.microsoft.com/office/drawing/2014/main" id="{58FDEFBB-E76E-8DDA-A031-38B96931BA93}"/>
              </a:ext>
            </a:extLst>
          </p:cNvPr>
          <p:cNvSpPr txBox="1"/>
          <p:nvPr/>
        </p:nvSpPr>
        <p:spPr>
          <a:xfrm>
            <a:off x="504497" y="1292772"/>
            <a:ext cx="10941269" cy="5016758"/>
          </a:xfrm>
          <a:prstGeom prst="rect">
            <a:avLst/>
          </a:prstGeom>
          <a:noFill/>
        </p:spPr>
        <p:txBody>
          <a:bodyPr wrap="square" rtlCol="0">
            <a:spAutoFit/>
          </a:bodyPr>
          <a:lstStyle/>
          <a:p>
            <a:pPr algn="just"/>
            <a:r>
              <a:rPr lang="el-GR" sz="2000" dirty="0">
                <a:solidFill>
                  <a:srgbClr val="002060"/>
                </a:solidFill>
                <a:highlight>
                  <a:srgbClr val="FAFAFA"/>
                </a:highlight>
                <a:latin typeface="Verdana" panose="020B0604030504040204" pitchFamily="34" charset="0"/>
              </a:rPr>
              <a:t>Παρατηρήσεις:</a:t>
            </a:r>
          </a:p>
          <a:p>
            <a:pPr marL="285750" indent="-285750" algn="just">
              <a:buFont typeface="Courier New" panose="02070309020205020404" pitchFamily="49" charset="0"/>
              <a:buChar char="o"/>
            </a:pPr>
            <a:r>
              <a:rPr lang="el-GR" sz="2000" dirty="0">
                <a:solidFill>
                  <a:srgbClr val="002060"/>
                </a:solidFill>
                <a:highlight>
                  <a:srgbClr val="FAFAFA"/>
                </a:highlight>
                <a:latin typeface="Verdana" panose="020B0604030504040204" pitchFamily="34" charset="0"/>
              </a:rPr>
              <a:t>Όταν χρησιμοποιείται οδηγεί σε πιο απλούς και κατανοητούς αλγορίθμους από την ΟΣΟ ή την ΜΕΧΡΙΣ_ΟΤΟΥ.</a:t>
            </a:r>
          </a:p>
          <a:p>
            <a:pPr marL="285750" indent="-285750" algn="just">
              <a:buFont typeface="Courier New" panose="02070309020205020404" pitchFamily="49" charset="0"/>
              <a:buChar char="o"/>
            </a:pPr>
            <a:r>
              <a:rPr lang="el-GR" sz="2000" dirty="0">
                <a:solidFill>
                  <a:srgbClr val="002060"/>
                </a:solidFill>
                <a:highlight>
                  <a:srgbClr val="FAFAFA"/>
                </a:highlight>
                <a:latin typeface="Verdana" panose="020B0604030504040204" pitchFamily="34" charset="0"/>
              </a:rPr>
              <a:t>Οι εντολές μέσα στην επανάληψη μπορεί να μην εκτελεστούν καμία φορά</a:t>
            </a:r>
          </a:p>
          <a:p>
            <a:pPr marL="285750" indent="-285750" algn="just">
              <a:buFont typeface="Courier New" panose="02070309020205020404" pitchFamily="49" charset="0"/>
              <a:buChar char="o"/>
            </a:pPr>
            <a:r>
              <a:rPr lang="el-GR" sz="2000" dirty="0">
                <a:solidFill>
                  <a:srgbClr val="002060"/>
                </a:solidFill>
                <a:highlight>
                  <a:srgbClr val="FAFAFA"/>
                </a:highlight>
                <a:latin typeface="Verdana" panose="020B0604030504040204" pitchFamily="34" charset="0"/>
              </a:rPr>
              <a:t>Το βήμα δεν μπορεί να πάρει την τιμή μηδέν (0) γιατί δημιουργείται πρόβλημα μη </a:t>
            </a:r>
            <a:r>
              <a:rPr lang="el-GR" sz="2000" dirty="0" err="1">
                <a:solidFill>
                  <a:srgbClr val="002060"/>
                </a:solidFill>
                <a:highlight>
                  <a:srgbClr val="FAFAFA"/>
                </a:highlight>
                <a:latin typeface="Verdana" panose="020B0604030504040204" pitchFamily="34" charset="0"/>
              </a:rPr>
              <a:t>περατότητας</a:t>
            </a:r>
            <a:endParaRPr lang="el-GR" sz="2000" dirty="0">
              <a:solidFill>
                <a:srgbClr val="002060"/>
              </a:solidFill>
              <a:highlight>
                <a:srgbClr val="FAFAFA"/>
              </a:highlight>
              <a:latin typeface="Verdana" panose="020B0604030504040204" pitchFamily="34" charset="0"/>
            </a:endParaRPr>
          </a:p>
          <a:p>
            <a:pPr marL="285750" indent="-285750" algn="just">
              <a:buFont typeface="Courier New" panose="02070309020205020404" pitchFamily="49" charset="0"/>
              <a:buChar char="o"/>
            </a:pPr>
            <a:r>
              <a:rPr lang="el-GR" sz="2000" dirty="0">
                <a:solidFill>
                  <a:srgbClr val="002060"/>
                </a:solidFill>
                <a:highlight>
                  <a:srgbClr val="FAFAFA"/>
                </a:highlight>
                <a:latin typeface="Verdana" panose="020B0604030504040204" pitchFamily="34" charset="0"/>
              </a:rPr>
              <a:t>Όταν το βήμα είναι 1, μπορεί να παραληφθεί η έκφραση ΜΕ_ΒΗΜΑ. Κατά συνέπεια, όταν δεν βλέπουμε τη λέξη ΜΕ_ΒΗΜΑ, σημαίνει ότι το βήμα είναι 1</a:t>
            </a:r>
          </a:p>
          <a:p>
            <a:pPr marL="285750" indent="-285750" algn="just">
              <a:buFont typeface="Courier New" panose="02070309020205020404" pitchFamily="49" charset="0"/>
              <a:buChar char="o"/>
            </a:pPr>
            <a:r>
              <a:rPr lang="el-GR" sz="2000" dirty="0">
                <a:solidFill>
                  <a:srgbClr val="002060"/>
                </a:solidFill>
                <a:highlight>
                  <a:srgbClr val="FAFAFA"/>
                </a:highlight>
                <a:latin typeface="Verdana" panose="020B0604030504040204" pitchFamily="34" charset="0"/>
              </a:rPr>
              <a:t>Η μεταβλητή μ αρχικά παίρνει την </a:t>
            </a:r>
            <a:r>
              <a:rPr lang="el-GR" sz="2000" dirty="0" err="1">
                <a:solidFill>
                  <a:srgbClr val="002060"/>
                </a:solidFill>
                <a:highlight>
                  <a:srgbClr val="FAFAFA"/>
                </a:highlight>
                <a:latin typeface="Verdana" panose="020B0604030504040204" pitchFamily="34" charset="0"/>
              </a:rPr>
              <a:t>ατ</a:t>
            </a:r>
            <a:r>
              <a:rPr lang="el-GR" sz="2000" dirty="0">
                <a:solidFill>
                  <a:srgbClr val="002060"/>
                </a:solidFill>
                <a:highlight>
                  <a:srgbClr val="FAFAFA"/>
                </a:highlight>
                <a:latin typeface="Verdana" panose="020B0604030504040204" pitchFamily="34" charset="0"/>
              </a:rPr>
              <a:t>, αλλά μπορεί να μη γίνει ποτέ ίση με την </a:t>
            </a:r>
            <a:r>
              <a:rPr lang="el-GR" sz="2000" dirty="0" err="1">
                <a:solidFill>
                  <a:srgbClr val="002060"/>
                </a:solidFill>
                <a:highlight>
                  <a:srgbClr val="FAFAFA"/>
                </a:highlight>
                <a:latin typeface="Verdana" panose="020B0604030504040204" pitchFamily="34" charset="0"/>
              </a:rPr>
              <a:t>ττ</a:t>
            </a:r>
            <a:r>
              <a:rPr lang="el-GR" sz="2000" dirty="0">
                <a:solidFill>
                  <a:srgbClr val="002060"/>
                </a:solidFill>
                <a:highlight>
                  <a:srgbClr val="FAFAFA"/>
                </a:highlight>
                <a:latin typeface="Verdana" panose="020B0604030504040204" pitchFamily="34" charset="0"/>
              </a:rPr>
              <a:t>. </a:t>
            </a:r>
          </a:p>
          <a:p>
            <a:pPr algn="just"/>
            <a:r>
              <a:rPr lang="el-GR" sz="2000" dirty="0">
                <a:solidFill>
                  <a:srgbClr val="002060"/>
                </a:solidFill>
                <a:highlight>
                  <a:srgbClr val="FAFAFA"/>
                </a:highlight>
                <a:latin typeface="Verdana" panose="020B0604030504040204" pitchFamily="34" charset="0"/>
              </a:rPr>
              <a:t>(π.χ. ΓΙΑ ι ΑΠΟ 1 ΜΕΧΡΙ 4 ΜΕ_ΒΗΜΑ 2, το ι παίρνει τις τιμές 1,3,5</a:t>
            </a:r>
          </a:p>
          <a:p>
            <a:pPr marL="285750" indent="-285750" algn="just">
              <a:buFont typeface="Courier New" panose="02070309020205020404" pitchFamily="49" charset="0"/>
              <a:buChar char="o"/>
            </a:pPr>
            <a:r>
              <a:rPr lang="el-GR" sz="2000" dirty="0">
                <a:solidFill>
                  <a:srgbClr val="002060"/>
                </a:solidFill>
                <a:highlight>
                  <a:srgbClr val="FAFAFA"/>
                </a:highlight>
                <a:latin typeface="Verdana" panose="020B0604030504040204" pitchFamily="34" charset="0"/>
              </a:rPr>
              <a:t>Το βήμα μπορεί να πάρει πραγματική τιμή</a:t>
            </a:r>
          </a:p>
          <a:p>
            <a:pPr marL="285750" indent="-285750" algn="just">
              <a:buFont typeface="Courier New" panose="02070309020205020404" pitchFamily="49" charset="0"/>
              <a:buChar char="o"/>
            </a:pPr>
            <a:r>
              <a:rPr lang="el-GR" sz="2000" dirty="0">
                <a:solidFill>
                  <a:srgbClr val="002060"/>
                </a:solidFill>
                <a:highlight>
                  <a:srgbClr val="FAFAFA"/>
                </a:highlight>
                <a:latin typeface="Verdana" panose="020B0604030504040204" pitchFamily="34" charset="0"/>
              </a:rPr>
              <a:t>Η μεταβλητή μ παίρνει από μόνη τις τιμές (αρχικά ίση με αρχική τιμή, στη συνέχεια αυξάνει κατά βήμα) χωρίς να υπάρχει εντολή εκχώρησης. Οι ενέργειες εκχώρησης είναι ενσωματωμένες στην εντολή ΓΙΑ</a:t>
            </a:r>
          </a:p>
          <a:p>
            <a:pPr marL="285750" indent="-285750" algn="just">
              <a:buFont typeface="Courier New" panose="02070309020205020404" pitchFamily="49" charset="0"/>
              <a:buChar char="o"/>
            </a:pPr>
            <a:endParaRPr lang="el-GR" sz="2000" dirty="0">
              <a:solidFill>
                <a:srgbClr val="002060"/>
              </a:solidFill>
              <a:highlight>
                <a:srgbClr val="FAFAFA"/>
              </a:highlight>
              <a:latin typeface="Verdana" panose="020B0604030504040204" pitchFamily="34" charset="0"/>
            </a:endParaRPr>
          </a:p>
          <a:p>
            <a:pPr algn="just"/>
            <a:endParaRPr lang="el-GR" sz="2000" dirty="0">
              <a:solidFill>
                <a:srgbClr val="002060"/>
              </a:solidFill>
              <a:highlight>
                <a:srgbClr val="FAFAFA"/>
              </a:highlight>
              <a:latin typeface="Verdana" panose="020B0604030504040204" pitchFamily="34" charset="0"/>
            </a:endParaRPr>
          </a:p>
        </p:txBody>
      </p:sp>
    </p:spTree>
    <p:extLst>
      <p:ext uri="{BB962C8B-B14F-4D97-AF65-F5344CB8AC3E}">
        <p14:creationId xmlns:p14="http://schemas.microsoft.com/office/powerpoint/2010/main" val="257481703"/>
      </p:ext>
    </p:extLst>
  </p:cSld>
  <p:clrMapOvr>
    <a:overrideClrMapping bg1="dk1" tx1="lt1" bg2="dk2" tx2="lt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3">
            <a:lum bright="70000" contrast="-70000"/>
          </a:blip>
          <a:srcRect/>
          <a:stretch>
            <a:fillRect/>
          </a:stretch>
        </a:blip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8F3527-E216-526D-DAF5-11C6F8E7945F}"/>
              </a:ext>
            </a:extLst>
          </p:cNvPr>
          <p:cNvSpPr>
            <a:spLocks noGrp="1"/>
          </p:cNvSpPr>
          <p:nvPr>
            <p:ph type="title"/>
          </p:nvPr>
        </p:nvSpPr>
        <p:spPr>
          <a:xfrm>
            <a:off x="1141413" y="50959"/>
            <a:ext cx="9905998" cy="1157731"/>
          </a:xfrm>
        </p:spPr>
        <p:txBody>
          <a:bodyPr>
            <a:normAutofit/>
          </a:bodyPr>
          <a:lstStyle/>
          <a:p>
            <a:r>
              <a:rPr lang="el-GR" sz="4400" b="1" dirty="0">
                <a:solidFill>
                  <a:srgbClr val="002060"/>
                </a:solidFill>
              </a:rPr>
              <a:t>ΕΝΤΟΛΗ ΕΠΑΝΑΛΗΨΗΣ για</a:t>
            </a:r>
          </a:p>
        </p:txBody>
      </p:sp>
      <p:sp>
        <p:nvSpPr>
          <p:cNvPr id="4" name="Rectangle 1">
            <a:extLst>
              <a:ext uri="{FF2B5EF4-FFF2-40B4-BE49-F238E27FC236}">
                <a16:creationId xmlns:a16="http://schemas.microsoft.com/office/drawing/2014/main" id="{9764687D-97F7-3DC1-5DEF-FE8BB528DFD2}"/>
              </a:ext>
            </a:extLst>
          </p:cNvPr>
          <p:cNvSpPr>
            <a:spLocks noChangeArrowheads="1"/>
          </p:cNvSpPr>
          <p:nvPr/>
        </p:nvSpPr>
        <p:spPr bwMode="auto">
          <a:xfrm>
            <a:off x="0" y="-184666"/>
            <a:ext cx="184731" cy="369332"/>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a:ln>
                <a:noFill/>
              </a:ln>
              <a:solidFill>
                <a:schemeClr val="tx1"/>
              </a:solidFill>
              <a:effectLst/>
              <a:latin typeface="Arial" panose="020B0604020202020204" pitchFamily="34" charset="0"/>
            </a:endParaRPr>
          </a:p>
        </p:txBody>
      </p:sp>
      <p:sp>
        <p:nvSpPr>
          <p:cNvPr id="12" name="TextBox 11">
            <a:extLst>
              <a:ext uri="{FF2B5EF4-FFF2-40B4-BE49-F238E27FC236}">
                <a16:creationId xmlns:a16="http://schemas.microsoft.com/office/drawing/2014/main" id="{58FDEFBB-E76E-8DDA-A031-38B96931BA93}"/>
              </a:ext>
            </a:extLst>
          </p:cNvPr>
          <p:cNvSpPr txBox="1"/>
          <p:nvPr/>
        </p:nvSpPr>
        <p:spPr>
          <a:xfrm>
            <a:off x="504497" y="1292772"/>
            <a:ext cx="10941269" cy="3416320"/>
          </a:xfrm>
          <a:prstGeom prst="rect">
            <a:avLst/>
          </a:prstGeom>
          <a:noFill/>
        </p:spPr>
        <p:txBody>
          <a:bodyPr wrap="square" rtlCol="0">
            <a:spAutoFit/>
          </a:bodyPr>
          <a:lstStyle/>
          <a:p>
            <a:pPr algn="just"/>
            <a:r>
              <a:rPr lang="el-GR" sz="2400" dirty="0">
                <a:solidFill>
                  <a:srgbClr val="002060"/>
                </a:solidFill>
                <a:highlight>
                  <a:srgbClr val="FAFAFA"/>
                </a:highlight>
                <a:latin typeface="Verdana" panose="020B0604030504040204" pitchFamily="34" charset="0"/>
              </a:rPr>
              <a:t>Στο παρακάτω τμήμα προγράμματος υπολογίζεται το άθροισμα Σ=12+32+52+…+992 </a:t>
            </a:r>
          </a:p>
          <a:p>
            <a:pPr algn="just"/>
            <a:endParaRPr lang="el-GR" sz="2400" dirty="0">
              <a:solidFill>
                <a:srgbClr val="002060"/>
              </a:solidFill>
              <a:highlight>
                <a:srgbClr val="FAFAFA"/>
              </a:highlight>
              <a:latin typeface="Verdana" panose="020B0604030504040204" pitchFamily="34" charset="0"/>
            </a:endParaRPr>
          </a:p>
          <a:p>
            <a:pPr algn="just"/>
            <a:r>
              <a:rPr lang="el-GR" sz="2400" dirty="0">
                <a:solidFill>
                  <a:srgbClr val="002060"/>
                </a:solidFill>
                <a:highlight>
                  <a:srgbClr val="C0C0C0"/>
                </a:highlight>
                <a:latin typeface="Verdana" panose="020B0604030504040204" pitchFamily="34" charset="0"/>
              </a:rPr>
              <a:t>Σ&lt;- 0</a:t>
            </a:r>
          </a:p>
          <a:p>
            <a:pPr algn="just"/>
            <a:r>
              <a:rPr lang="el-GR" sz="2400" dirty="0">
                <a:solidFill>
                  <a:srgbClr val="002060"/>
                </a:solidFill>
                <a:highlight>
                  <a:srgbClr val="C0C0C0"/>
                </a:highlight>
                <a:latin typeface="Verdana" panose="020B0604030504040204" pitchFamily="34" charset="0"/>
              </a:rPr>
              <a:t>ΓΙΑ i ΑΠΟ 1 ΜΕΧΡΙ 100 ΜΕ_ΒΗΜΑ 2</a:t>
            </a:r>
          </a:p>
          <a:p>
            <a:pPr algn="just"/>
            <a:r>
              <a:rPr lang="el-GR" sz="2400" dirty="0">
                <a:solidFill>
                  <a:srgbClr val="002060"/>
                </a:solidFill>
                <a:highlight>
                  <a:srgbClr val="C0C0C0"/>
                </a:highlight>
                <a:latin typeface="Verdana" panose="020B0604030504040204" pitchFamily="34" charset="0"/>
              </a:rPr>
              <a:t>α &lt;- </a:t>
            </a:r>
            <a:r>
              <a:rPr lang="en-US" sz="2400" dirty="0" err="1">
                <a:solidFill>
                  <a:srgbClr val="002060"/>
                </a:solidFill>
                <a:highlight>
                  <a:srgbClr val="C0C0C0"/>
                </a:highlight>
                <a:latin typeface="Verdana" panose="020B0604030504040204" pitchFamily="34" charset="0"/>
              </a:rPr>
              <a:t>i</a:t>
            </a:r>
            <a:r>
              <a:rPr lang="en-US" sz="2400" dirty="0">
                <a:solidFill>
                  <a:srgbClr val="002060"/>
                </a:solidFill>
                <a:highlight>
                  <a:srgbClr val="C0C0C0"/>
                </a:highlight>
                <a:latin typeface="Verdana" panose="020B0604030504040204" pitchFamily="34" charset="0"/>
              </a:rPr>
              <a:t> ^ 2</a:t>
            </a:r>
            <a:endParaRPr lang="el-GR" sz="2400" dirty="0">
              <a:solidFill>
                <a:srgbClr val="002060"/>
              </a:solidFill>
              <a:highlight>
                <a:srgbClr val="C0C0C0"/>
              </a:highlight>
              <a:latin typeface="Verdana" panose="020B0604030504040204" pitchFamily="34" charset="0"/>
            </a:endParaRPr>
          </a:p>
          <a:p>
            <a:pPr algn="just"/>
            <a:r>
              <a:rPr lang="el-GR" sz="2400" dirty="0">
                <a:solidFill>
                  <a:srgbClr val="002060"/>
                </a:solidFill>
                <a:highlight>
                  <a:srgbClr val="C0C0C0"/>
                </a:highlight>
                <a:latin typeface="Verdana" panose="020B0604030504040204" pitchFamily="34" charset="0"/>
              </a:rPr>
              <a:t>Σ &lt;- Σ + α</a:t>
            </a:r>
          </a:p>
          <a:p>
            <a:pPr algn="just"/>
            <a:r>
              <a:rPr lang="el-GR" sz="2400" dirty="0">
                <a:solidFill>
                  <a:srgbClr val="002060"/>
                </a:solidFill>
                <a:highlight>
                  <a:srgbClr val="C0C0C0"/>
                </a:highlight>
                <a:latin typeface="Verdana" panose="020B0604030504040204" pitchFamily="34" charset="0"/>
              </a:rPr>
              <a:t>ΤΕΛΟΣ_ΕΠΑΝΑΛΗΨΗΣ</a:t>
            </a:r>
          </a:p>
          <a:p>
            <a:pPr algn="just"/>
            <a:r>
              <a:rPr lang="el-GR" sz="2400" dirty="0">
                <a:solidFill>
                  <a:srgbClr val="002060"/>
                </a:solidFill>
                <a:highlight>
                  <a:srgbClr val="C0C0C0"/>
                </a:highlight>
                <a:latin typeface="Verdana" panose="020B0604030504040204" pitchFamily="34" charset="0"/>
              </a:rPr>
              <a:t>ΓΡΑΨΕ Σ</a:t>
            </a:r>
          </a:p>
        </p:txBody>
      </p:sp>
    </p:spTree>
    <p:extLst>
      <p:ext uri="{BB962C8B-B14F-4D97-AF65-F5344CB8AC3E}">
        <p14:creationId xmlns:p14="http://schemas.microsoft.com/office/powerpoint/2010/main" val="460908998"/>
      </p:ext>
    </p:extLst>
  </p:cSld>
  <p:clrMapOvr>
    <a:overrideClrMapping bg1="dk1" tx1="lt1" bg2="dk2" tx2="lt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3">
            <a:lum bright="70000" contrast="-70000"/>
          </a:blip>
          <a:srcRect/>
          <a:stretch>
            <a:fillRect/>
          </a:stretch>
        </a:blip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8F3527-E216-526D-DAF5-11C6F8E7945F}"/>
              </a:ext>
            </a:extLst>
          </p:cNvPr>
          <p:cNvSpPr>
            <a:spLocks noGrp="1"/>
          </p:cNvSpPr>
          <p:nvPr>
            <p:ph type="title"/>
          </p:nvPr>
        </p:nvSpPr>
        <p:spPr>
          <a:xfrm>
            <a:off x="1141413" y="50959"/>
            <a:ext cx="9905998" cy="1157731"/>
          </a:xfrm>
        </p:spPr>
        <p:txBody>
          <a:bodyPr>
            <a:normAutofit/>
          </a:bodyPr>
          <a:lstStyle/>
          <a:p>
            <a:r>
              <a:rPr lang="el-GR" sz="4400" b="1" dirty="0" err="1">
                <a:solidFill>
                  <a:srgbClr val="002060"/>
                </a:solidFill>
              </a:rPr>
              <a:t>Κανονεσ</a:t>
            </a:r>
            <a:r>
              <a:rPr lang="el-GR" sz="4400" b="1" dirty="0">
                <a:solidFill>
                  <a:srgbClr val="002060"/>
                </a:solidFill>
              </a:rPr>
              <a:t> </a:t>
            </a:r>
            <a:r>
              <a:rPr lang="el-GR" sz="4400" b="1" dirty="0" err="1">
                <a:solidFill>
                  <a:srgbClr val="002060"/>
                </a:solidFill>
              </a:rPr>
              <a:t>εμφωλευμενων</a:t>
            </a:r>
            <a:r>
              <a:rPr lang="el-GR" sz="4400" b="1" dirty="0">
                <a:solidFill>
                  <a:srgbClr val="002060"/>
                </a:solidFill>
              </a:rPr>
              <a:t> </a:t>
            </a:r>
            <a:r>
              <a:rPr lang="el-GR" sz="4400" b="1" dirty="0" err="1">
                <a:solidFill>
                  <a:srgbClr val="002060"/>
                </a:solidFill>
              </a:rPr>
              <a:t>βροχων</a:t>
            </a:r>
            <a:endParaRPr lang="el-GR" sz="4400" b="1" dirty="0">
              <a:solidFill>
                <a:srgbClr val="002060"/>
              </a:solidFill>
            </a:endParaRPr>
          </a:p>
        </p:txBody>
      </p:sp>
      <p:sp>
        <p:nvSpPr>
          <p:cNvPr id="4" name="Rectangle 1">
            <a:extLst>
              <a:ext uri="{FF2B5EF4-FFF2-40B4-BE49-F238E27FC236}">
                <a16:creationId xmlns:a16="http://schemas.microsoft.com/office/drawing/2014/main" id="{9764687D-97F7-3DC1-5DEF-FE8BB528DFD2}"/>
              </a:ext>
            </a:extLst>
          </p:cNvPr>
          <p:cNvSpPr>
            <a:spLocks noChangeArrowheads="1"/>
          </p:cNvSpPr>
          <p:nvPr/>
        </p:nvSpPr>
        <p:spPr bwMode="auto">
          <a:xfrm>
            <a:off x="0" y="-184666"/>
            <a:ext cx="184731" cy="369332"/>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a:ln>
                <a:noFill/>
              </a:ln>
              <a:solidFill>
                <a:schemeClr val="tx1"/>
              </a:solidFill>
              <a:effectLst/>
              <a:latin typeface="Arial" panose="020B0604020202020204" pitchFamily="34" charset="0"/>
            </a:endParaRPr>
          </a:p>
        </p:txBody>
      </p:sp>
      <p:sp>
        <p:nvSpPr>
          <p:cNvPr id="12" name="TextBox 11">
            <a:extLst>
              <a:ext uri="{FF2B5EF4-FFF2-40B4-BE49-F238E27FC236}">
                <a16:creationId xmlns:a16="http://schemas.microsoft.com/office/drawing/2014/main" id="{58FDEFBB-E76E-8DDA-A031-38B96931BA93}"/>
              </a:ext>
            </a:extLst>
          </p:cNvPr>
          <p:cNvSpPr txBox="1"/>
          <p:nvPr/>
        </p:nvSpPr>
        <p:spPr>
          <a:xfrm>
            <a:off x="504497" y="1292772"/>
            <a:ext cx="10941269" cy="5139869"/>
          </a:xfrm>
          <a:prstGeom prst="rect">
            <a:avLst/>
          </a:prstGeom>
          <a:noFill/>
        </p:spPr>
        <p:txBody>
          <a:bodyPr wrap="square" rtlCol="0">
            <a:spAutoFit/>
          </a:bodyPr>
          <a:lstStyle/>
          <a:p>
            <a:r>
              <a:rPr lang="el-GR" sz="2400" dirty="0">
                <a:solidFill>
                  <a:srgbClr val="002060"/>
                </a:solidFill>
                <a:highlight>
                  <a:srgbClr val="FAFAFA"/>
                </a:highlight>
                <a:latin typeface="Verdana" panose="020B0604030504040204" pitchFamily="34" charset="0"/>
              </a:rPr>
              <a:t>Συχνά σε προβλήματα χρειάζεται μία εντολή επανάληψης να εκτελεστεί στον βρόχο μίας άλλης. Τότε λέμε ότι έχουμε </a:t>
            </a:r>
            <a:r>
              <a:rPr lang="el-GR" sz="2400" dirty="0" err="1">
                <a:solidFill>
                  <a:srgbClr val="002060"/>
                </a:solidFill>
                <a:highlight>
                  <a:srgbClr val="FAFAFA"/>
                </a:highlight>
                <a:latin typeface="Verdana" panose="020B0604030504040204" pitchFamily="34" charset="0"/>
              </a:rPr>
              <a:t>εμφωλευμένες</a:t>
            </a:r>
            <a:r>
              <a:rPr lang="el-GR" sz="2400" dirty="0">
                <a:solidFill>
                  <a:srgbClr val="002060"/>
                </a:solidFill>
                <a:highlight>
                  <a:srgbClr val="FAFAFA"/>
                </a:highlight>
                <a:latin typeface="Verdana" panose="020B0604030504040204" pitchFamily="34" charset="0"/>
              </a:rPr>
              <a:t> επαναλήψεις. </a:t>
            </a:r>
          </a:p>
          <a:p>
            <a:r>
              <a:rPr lang="el-GR" sz="2400" dirty="0">
                <a:solidFill>
                  <a:srgbClr val="002060"/>
                </a:solidFill>
                <a:highlight>
                  <a:srgbClr val="FAFAFA"/>
                </a:highlight>
                <a:latin typeface="Verdana" panose="020B0604030504040204" pitchFamily="34" charset="0"/>
              </a:rPr>
              <a:t>Στις περιπτώσεις των </a:t>
            </a:r>
            <a:r>
              <a:rPr lang="el-GR" sz="2400" dirty="0" err="1">
                <a:solidFill>
                  <a:srgbClr val="002060"/>
                </a:solidFill>
                <a:highlight>
                  <a:srgbClr val="FAFAFA"/>
                </a:highlight>
                <a:latin typeface="Verdana" panose="020B0604030504040204" pitchFamily="34" charset="0"/>
              </a:rPr>
              <a:t>εμφωλευμένων</a:t>
            </a:r>
            <a:r>
              <a:rPr lang="el-GR" sz="2400" dirty="0">
                <a:solidFill>
                  <a:srgbClr val="002060"/>
                </a:solidFill>
                <a:highlight>
                  <a:srgbClr val="FAFAFA"/>
                </a:highlight>
                <a:latin typeface="Verdana" panose="020B0604030504040204" pitchFamily="34" charset="0"/>
              </a:rPr>
              <a:t> βρόχων ισχύουν οι παρακάτω κανόνες:</a:t>
            </a:r>
          </a:p>
          <a:p>
            <a:pPr marL="342900" indent="-342900" algn="l">
              <a:buFont typeface="Courier New" panose="02070309020205020404" pitchFamily="49" charset="0"/>
              <a:buChar char="o"/>
            </a:pPr>
            <a:r>
              <a:rPr lang="el-GR" sz="2400" dirty="0">
                <a:solidFill>
                  <a:srgbClr val="002060"/>
                </a:solidFill>
                <a:highlight>
                  <a:srgbClr val="FAFAFA"/>
                </a:highlight>
                <a:latin typeface="Verdana" panose="020B0604030504040204" pitchFamily="34" charset="0"/>
              </a:rPr>
              <a:t>Ο εσωτερικός βρόχος πρέπει να βρίσκεται ολόκληρος μέσα στον εξωτερικό. Ο βρόχος που ξεκινάει τελευταίος πρέπει να ολοκληρώνεται πρώτος.</a:t>
            </a:r>
          </a:p>
          <a:p>
            <a:pPr marL="342900" indent="-342900" algn="l">
              <a:buFont typeface="Courier New" panose="02070309020205020404" pitchFamily="49" charset="0"/>
              <a:buChar char="o"/>
            </a:pPr>
            <a:r>
              <a:rPr lang="el-GR" sz="2400" dirty="0">
                <a:solidFill>
                  <a:srgbClr val="002060"/>
                </a:solidFill>
                <a:highlight>
                  <a:srgbClr val="FAFAFA"/>
                </a:highlight>
                <a:latin typeface="Verdana" panose="020B0604030504040204" pitchFamily="34" charset="0"/>
              </a:rPr>
              <a:t>Η είσοδος σε κάθε βρόχο υποχρεωτικά γίνεται από την αρχή του.</a:t>
            </a:r>
          </a:p>
          <a:p>
            <a:pPr marL="342900" indent="-342900" algn="l">
              <a:buFont typeface="Courier New" panose="02070309020205020404" pitchFamily="49" charset="0"/>
              <a:buChar char="o"/>
            </a:pPr>
            <a:r>
              <a:rPr lang="el-GR" sz="2400" dirty="0">
                <a:solidFill>
                  <a:srgbClr val="002060"/>
                </a:solidFill>
                <a:highlight>
                  <a:srgbClr val="FAFAFA"/>
                </a:highlight>
                <a:latin typeface="Verdana" panose="020B0604030504040204" pitchFamily="34" charset="0"/>
              </a:rPr>
              <a:t>Δε μπορεί να χρησιμοποιηθεί η ίδια μεταβλητή, ως μετρητής δύο ή περισσοτέρων βρόχων που ο ένας βρίσκεται στο εσωτερικό του άλλου.</a:t>
            </a:r>
          </a:p>
          <a:p>
            <a:pPr marL="342900" indent="-342900" algn="just">
              <a:buFont typeface="Courier New" panose="02070309020205020404" pitchFamily="49" charset="0"/>
              <a:buChar char="o"/>
            </a:pPr>
            <a:endParaRPr lang="el-GR" sz="2000" dirty="0">
              <a:solidFill>
                <a:srgbClr val="002060"/>
              </a:solidFill>
              <a:highlight>
                <a:srgbClr val="FAFAFA"/>
              </a:highlight>
              <a:latin typeface="Verdana" panose="020B0604030504040204" pitchFamily="34" charset="0"/>
            </a:endParaRPr>
          </a:p>
          <a:p>
            <a:pPr algn="just"/>
            <a:endParaRPr lang="el-GR" sz="2000" dirty="0">
              <a:solidFill>
                <a:srgbClr val="002060"/>
              </a:solidFill>
              <a:highlight>
                <a:srgbClr val="FAFAFA"/>
              </a:highlight>
              <a:latin typeface="Verdana" panose="020B0604030504040204" pitchFamily="34" charset="0"/>
            </a:endParaRPr>
          </a:p>
        </p:txBody>
      </p:sp>
    </p:spTree>
    <p:extLst>
      <p:ext uri="{BB962C8B-B14F-4D97-AF65-F5344CB8AC3E}">
        <p14:creationId xmlns:p14="http://schemas.microsoft.com/office/powerpoint/2010/main" val="2176506144"/>
      </p:ext>
    </p:extLst>
  </p:cSld>
  <p:clrMapOvr>
    <a:overrideClrMapping bg1="dk1" tx1="lt1" bg2="dk2" tx2="lt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3">
            <a:lum bright="70000" contrast="-70000"/>
          </a:blip>
          <a:srcRect/>
          <a:stretch>
            <a:fillRect/>
          </a:stretch>
        </a:blip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8F3527-E216-526D-DAF5-11C6F8E7945F}"/>
              </a:ext>
            </a:extLst>
          </p:cNvPr>
          <p:cNvSpPr>
            <a:spLocks noGrp="1"/>
          </p:cNvSpPr>
          <p:nvPr>
            <p:ph type="title"/>
          </p:nvPr>
        </p:nvSpPr>
        <p:spPr>
          <a:xfrm>
            <a:off x="1141413" y="50959"/>
            <a:ext cx="9905998" cy="1157731"/>
          </a:xfrm>
        </p:spPr>
        <p:txBody>
          <a:bodyPr>
            <a:normAutofit fontScale="90000"/>
          </a:bodyPr>
          <a:lstStyle/>
          <a:p>
            <a:r>
              <a:rPr lang="el-GR" sz="4400" b="1" dirty="0" err="1">
                <a:solidFill>
                  <a:srgbClr val="002060"/>
                </a:solidFill>
              </a:rPr>
              <a:t>Παραδειγμα</a:t>
            </a:r>
            <a:r>
              <a:rPr lang="el-GR" sz="4400" b="1" dirty="0">
                <a:solidFill>
                  <a:srgbClr val="002060"/>
                </a:solidFill>
              </a:rPr>
              <a:t> </a:t>
            </a:r>
            <a:r>
              <a:rPr lang="el-GR" sz="4400" b="1" dirty="0" err="1">
                <a:solidFill>
                  <a:srgbClr val="002060"/>
                </a:solidFill>
              </a:rPr>
              <a:t>εμφωλευμενων</a:t>
            </a:r>
            <a:r>
              <a:rPr lang="el-GR" sz="4400" b="1" dirty="0">
                <a:solidFill>
                  <a:srgbClr val="002060"/>
                </a:solidFill>
              </a:rPr>
              <a:t> </a:t>
            </a:r>
            <a:r>
              <a:rPr lang="el-GR" sz="4400" b="1" dirty="0" err="1">
                <a:solidFill>
                  <a:srgbClr val="002060"/>
                </a:solidFill>
              </a:rPr>
              <a:t>βροχων</a:t>
            </a:r>
            <a:endParaRPr lang="el-GR" sz="4400" b="1" dirty="0">
              <a:solidFill>
                <a:srgbClr val="002060"/>
              </a:solidFill>
            </a:endParaRPr>
          </a:p>
        </p:txBody>
      </p:sp>
      <p:sp>
        <p:nvSpPr>
          <p:cNvPr id="4" name="Rectangle 1">
            <a:extLst>
              <a:ext uri="{FF2B5EF4-FFF2-40B4-BE49-F238E27FC236}">
                <a16:creationId xmlns:a16="http://schemas.microsoft.com/office/drawing/2014/main" id="{9764687D-97F7-3DC1-5DEF-FE8BB528DFD2}"/>
              </a:ext>
            </a:extLst>
          </p:cNvPr>
          <p:cNvSpPr>
            <a:spLocks noChangeArrowheads="1"/>
          </p:cNvSpPr>
          <p:nvPr/>
        </p:nvSpPr>
        <p:spPr bwMode="auto">
          <a:xfrm>
            <a:off x="0" y="-184666"/>
            <a:ext cx="184731" cy="369332"/>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a:ln>
                <a:noFill/>
              </a:ln>
              <a:solidFill>
                <a:schemeClr val="tx1"/>
              </a:solidFill>
              <a:effectLst/>
              <a:latin typeface="Arial" panose="020B0604020202020204" pitchFamily="34" charset="0"/>
            </a:endParaRPr>
          </a:p>
        </p:txBody>
      </p:sp>
      <p:sp>
        <p:nvSpPr>
          <p:cNvPr id="12" name="TextBox 11">
            <a:extLst>
              <a:ext uri="{FF2B5EF4-FFF2-40B4-BE49-F238E27FC236}">
                <a16:creationId xmlns:a16="http://schemas.microsoft.com/office/drawing/2014/main" id="{58FDEFBB-E76E-8DDA-A031-38B96931BA93}"/>
              </a:ext>
            </a:extLst>
          </p:cNvPr>
          <p:cNvSpPr txBox="1"/>
          <p:nvPr/>
        </p:nvSpPr>
        <p:spPr>
          <a:xfrm>
            <a:off x="504497" y="1292772"/>
            <a:ext cx="10941269" cy="4154984"/>
          </a:xfrm>
          <a:prstGeom prst="rect">
            <a:avLst/>
          </a:prstGeom>
          <a:noFill/>
        </p:spPr>
        <p:txBody>
          <a:bodyPr wrap="square" rtlCol="0">
            <a:spAutoFit/>
          </a:bodyPr>
          <a:lstStyle/>
          <a:p>
            <a:pPr algn="just"/>
            <a:r>
              <a:rPr lang="el-GR" sz="2400" dirty="0">
                <a:solidFill>
                  <a:srgbClr val="002060"/>
                </a:solidFill>
                <a:highlight>
                  <a:srgbClr val="FAFAFA"/>
                </a:highlight>
                <a:latin typeface="Verdana" panose="020B0604030504040204" pitchFamily="34" charset="0"/>
              </a:rPr>
              <a:t>Το παρακάτω πρόγραμμα εμφανίζει την προπαίδεια των αριθμών από το ένα μέχρι το 10.</a:t>
            </a:r>
          </a:p>
          <a:p>
            <a:pPr algn="just"/>
            <a:endParaRPr lang="el-GR" sz="2400" dirty="0">
              <a:solidFill>
                <a:srgbClr val="002060"/>
              </a:solidFill>
              <a:highlight>
                <a:srgbClr val="FAFAFA"/>
              </a:highlight>
              <a:latin typeface="Verdana" panose="020B0604030504040204" pitchFamily="34" charset="0"/>
            </a:endParaRPr>
          </a:p>
          <a:p>
            <a:pPr algn="just"/>
            <a:r>
              <a:rPr lang="el-GR" sz="2400" dirty="0">
                <a:solidFill>
                  <a:srgbClr val="002060"/>
                </a:solidFill>
                <a:highlight>
                  <a:srgbClr val="C0C0C0"/>
                </a:highlight>
                <a:latin typeface="Verdana" panose="020B0604030504040204" pitchFamily="34" charset="0"/>
              </a:rPr>
              <a:t>ΓΙΑ ι ΑΠΟ 1 ΜΕΧΡΙ 10</a:t>
            </a:r>
          </a:p>
          <a:p>
            <a:pPr algn="just"/>
            <a:r>
              <a:rPr lang="el-GR" sz="2400" dirty="0">
                <a:solidFill>
                  <a:srgbClr val="002060"/>
                </a:solidFill>
                <a:highlight>
                  <a:srgbClr val="C0C0C0"/>
                </a:highlight>
                <a:latin typeface="Verdana" panose="020B0604030504040204" pitchFamily="34" charset="0"/>
              </a:rPr>
              <a:t>ΓΡΑΨΕ 'Ακολουθεί η προπαίδεια του: ‘, ι</a:t>
            </a:r>
          </a:p>
          <a:p>
            <a:pPr algn="just"/>
            <a:r>
              <a:rPr lang="el-GR" sz="2400" dirty="0">
                <a:solidFill>
                  <a:srgbClr val="002060"/>
                </a:solidFill>
                <a:highlight>
                  <a:srgbClr val="C0C0C0"/>
                </a:highlight>
                <a:latin typeface="Verdana" panose="020B0604030504040204" pitchFamily="34" charset="0"/>
              </a:rPr>
              <a:t>	ΓΙΑ κ ΑΠΟ 1 ΜΕΧΡΙ 10</a:t>
            </a:r>
          </a:p>
          <a:p>
            <a:pPr algn="just"/>
            <a:r>
              <a:rPr lang="el-GR" sz="2400" dirty="0">
                <a:solidFill>
                  <a:srgbClr val="002060"/>
                </a:solidFill>
                <a:highlight>
                  <a:srgbClr val="C0C0C0"/>
                </a:highlight>
                <a:latin typeface="Verdana" panose="020B0604030504040204" pitchFamily="34" charset="0"/>
              </a:rPr>
              <a:t>	</a:t>
            </a:r>
            <a:r>
              <a:rPr lang="el-GR" sz="2400" dirty="0" err="1">
                <a:solidFill>
                  <a:srgbClr val="002060"/>
                </a:solidFill>
                <a:highlight>
                  <a:srgbClr val="C0C0C0"/>
                </a:highlight>
                <a:latin typeface="Verdana" panose="020B0604030504040204" pitchFamily="34" charset="0"/>
              </a:rPr>
              <a:t>αποτ</a:t>
            </a:r>
            <a:r>
              <a:rPr lang="el-GR" sz="2400" dirty="0">
                <a:solidFill>
                  <a:srgbClr val="002060"/>
                </a:solidFill>
                <a:highlight>
                  <a:srgbClr val="C0C0C0"/>
                </a:highlight>
                <a:latin typeface="Verdana" panose="020B0604030504040204" pitchFamily="34" charset="0"/>
              </a:rPr>
              <a:t> &lt;- ι*κ</a:t>
            </a:r>
          </a:p>
          <a:p>
            <a:pPr algn="just"/>
            <a:r>
              <a:rPr lang="el-GR" sz="2400" dirty="0">
                <a:solidFill>
                  <a:srgbClr val="002060"/>
                </a:solidFill>
                <a:highlight>
                  <a:srgbClr val="C0C0C0"/>
                </a:highlight>
                <a:latin typeface="Verdana" panose="020B0604030504040204" pitchFamily="34" charset="0"/>
              </a:rPr>
              <a:t>	ΓΡΑΨΕ ι, ' Χ ', κ, ' = ', </a:t>
            </a:r>
            <a:r>
              <a:rPr lang="el-GR" sz="2400" dirty="0" err="1">
                <a:solidFill>
                  <a:srgbClr val="002060"/>
                </a:solidFill>
                <a:highlight>
                  <a:srgbClr val="C0C0C0"/>
                </a:highlight>
                <a:latin typeface="Verdana" panose="020B0604030504040204" pitchFamily="34" charset="0"/>
              </a:rPr>
              <a:t>αποτ</a:t>
            </a:r>
            <a:endParaRPr lang="el-GR" sz="2400" dirty="0">
              <a:solidFill>
                <a:srgbClr val="002060"/>
              </a:solidFill>
              <a:highlight>
                <a:srgbClr val="C0C0C0"/>
              </a:highlight>
              <a:latin typeface="Verdana" panose="020B0604030504040204" pitchFamily="34" charset="0"/>
            </a:endParaRPr>
          </a:p>
          <a:p>
            <a:pPr algn="just"/>
            <a:r>
              <a:rPr lang="el-GR" sz="2400" dirty="0">
                <a:solidFill>
                  <a:srgbClr val="002060"/>
                </a:solidFill>
                <a:highlight>
                  <a:srgbClr val="C0C0C0"/>
                </a:highlight>
                <a:latin typeface="Verdana" panose="020B0604030504040204" pitchFamily="34" charset="0"/>
              </a:rPr>
              <a:t>	ΤΕΛΟΣ_ΕΠΑΝΑΛΗΨΗΣ</a:t>
            </a:r>
          </a:p>
          <a:p>
            <a:pPr algn="just"/>
            <a:r>
              <a:rPr lang="el-GR" sz="2400" dirty="0">
                <a:solidFill>
                  <a:srgbClr val="002060"/>
                </a:solidFill>
                <a:highlight>
                  <a:srgbClr val="C0C0C0"/>
                </a:highlight>
                <a:latin typeface="Verdana" panose="020B0604030504040204" pitchFamily="34" charset="0"/>
              </a:rPr>
              <a:t>ΤΕΛΟΣ_ΕΠΑΝΑΛΗΨΗΣ</a:t>
            </a:r>
          </a:p>
          <a:p>
            <a:pPr algn="just"/>
            <a:endParaRPr lang="el-GR" sz="2400" dirty="0">
              <a:solidFill>
                <a:srgbClr val="002060"/>
              </a:solidFill>
              <a:highlight>
                <a:srgbClr val="C0C0C0"/>
              </a:highlight>
              <a:latin typeface="Verdana" panose="020B0604030504040204" pitchFamily="34" charset="0"/>
            </a:endParaRPr>
          </a:p>
        </p:txBody>
      </p:sp>
    </p:spTree>
    <p:extLst>
      <p:ext uri="{BB962C8B-B14F-4D97-AF65-F5344CB8AC3E}">
        <p14:creationId xmlns:p14="http://schemas.microsoft.com/office/powerpoint/2010/main" val="3814036403"/>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8F3527-E216-526D-DAF5-11C6F8E7945F}"/>
              </a:ext>
            </a:extLst>
          </p:cNvPr>
          <p:cNvSpPr>
            <a:spLocks noGrp="1"/>
          </p:cNvSpPr>
          <p:nvPr>
            <p:ph type="title"/>
          </p:nvPr>
        </p:nvSpPr>
        <p:spPr/>
        <p:txBody>
          <a:bodyPr>
            <a:normAutofit/>
          </a:bodyPr>
          <a:lstStyle/>
          <a:p>
            <a:r>
              <a:rPr lang="el-GR" sz="4400" b="1" dirty="0">
                <a:solidFill>
                  <a:srgbClr val="002060"/>
                </a:solidFill>
              </a:rPr>
              <a:t>ΣΥΝΘΗΚΕΣ</a:t>
            </a:r>
          </a:p>
        </p:txBody>
      </p:sp>
      <p:sp>
        <p:nvSpPr>
          <p:cNvPr id="3" name="Θέση περιεχομένου 2">
            <a:extLst>
              <a:ext uri="{FF2B5EF4-FFF2-40B4-BE49-F238E27FC236}">
                <a16:creationId xmlns:a16="http://schemas.microsoft.com/office/drawing/2014/main" id="{55375DEF-EC87-A356-E71E-65C2D2675425}"/>
              </a:ext>
            </a:extLst>
          </p:cNvPr>
          <p:cNvSpPr>
            <a:spLocks noGrp="1"/>
          </p:cNvSpPr>
          <p:nvPr>
            <p:ph idx="1"/>
          </p:nvPr>
        </p:nvSpPr>
        <p:spPr/>
        <p:txBody>
          <a:bodyPr>
            <a:normAutofit/>
          </a:bodyPr>
          <a:lstStyle/>
          <a:p>
            <a:pPr marL="0" indent="0">
              <a:buNone/>
            </a:pPr>
            <a:r>
              <a:rPr lang="el-GR" dirty="0">
                <a:solidFill>
                  <a:srgbClr val="002060"/>
                </a:solidFill>
                <a:highlight>
                  <a:srgbClr val="FAFAFA"/>
                </a:highlight>
                <a:latin typeface="Verdana" panose="020B0604030504040204" pitchFamily="34" charset="0"/>
              </a:rPr>
              <a:t>Η συνθήκη είναι μία λογική Έκφραση. </a:t>
            </a:r>
          </a:p>
          <a:p>
            <a:pPr marL="0" indent="0">
              <a:buNone/>
            </a:pPr>
            <a:r>
              <a:rPr lang="el-GR" dirty="0">
                <a:solidFill>
                  <a:srgbClr val="002060"/>
                </a:solidFill>
                <a:highlight>
                  <a:srgbClr val="FAFAFA"/>
                </a:highlight>
                <a:latin typeface="Verdana" panose="020B0604030504040204" pitchFamily="34" charset="0"/>
              </a:rPr>
              <a:t>Το αποτέλεσμα μίας συγκριτικής ή λογικής πράξης. </a:t>
            </a:r>
          </a:p>
          <a:p>
            <a:pPr marL="0" indent="0">
              <a:buNone/>
            </a:pPr>
            <a:r>
              <a:rPr lang="el-GR" dirty="0">
                <a:solidFill>
                  <a:srgbClr val="002060"/>
                </a:solidFill>
                <a:highlight>
                  <a:srgbClr val="FAFAFA"/>
                </a:highlight>
                <a:latin typeface="Verdana" panose="020B0604030504040204" pitchFamily="34" charset="0"/>
              </a:rPr>
              <a:t>Μπορεί να πάρει δύο μόνο τιμές: Αληθής, Ψευδής. </a:t>
            </a:r>
          </a:p>
          <a:p>
            <a:pPr marL="0" indent="0">
              <a:buNone/>
            </a:pPr>
            <a:r>
              <a:rPr lang="el-GR" dirty="0">
                <a:solidFill>
                  <a:srgbClr val="002060"/>
                </a:solidFill>
                <a:highlight>
                  <a:srgbClr val="FAFAFA"/>
                </a:highlight>
                <a:latin typeface="Verdana" panose="020B0604030504040204" pitchFamily="34" charset="0"/>
              </a:rPr>
              <a:t>Υπάρχουν απλές και σύνθετες συνθήκες.</a:t>
            </a:r>
          </a:p>
        </p:txBody>
      </p:sp>
    </p:spTree>
    <p:extLst>
      <p:ext uri="{BB962C8B-B14F-4D97-AF65-F5344CB8AC3E}">
        <p14:creationId xmlns:p14="http://schemas.microsoft.com/office/powerpoint/2010/main" val="1058364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8F3527-E216-526D-DAF5-11C6F8E7945F}"/>
              </a:ext>
            </a:extLst>
          </p:cNvPr>
          <p:cNvSpPr>
            <a:spLocks noGrp="1"/>
          </p:cNvSpPr>
          <p:nvPr>
            <p:ph type="title"/>
          </p:nvPr>
        </p:nvSpPr>
        <p:spPr>
          <a:xfrm>
            <a:off x="1143000" y="48927"/>
            <a:ext cx="9905998" cy="1478570"/>
          </a:xfrm>
        </p:spPr>
        <p:txBody>
          <a:bodyPr>
            <a:normAutofit/>
          </a:bodyPr>
          <a:lstStyle/>
          <a:p>
            <a:r>
              <a:rPr lang="el-GR" sz="4400" b="1" dirty="0">
                <a:solidFill>
                  <a:srgbClr val="002060"/>
                </a:solidFill>
              </a:rPr>
              <a:t>ΣΥΓΚΡΙΣΗ ΑΡΙΘΜΗΤΙΚΩΝ ΕΚΦΡΑΣΕΩΝ</a:t>
            </a:r>
          </a:p>
        </p:txBody>
      </p:sp>
      <p:sp>
        <p:nvSpPr>
          <p:cNvPr id="3" name="Θέση περιεχομένου 2">
            <a:extLst>
              <a:ext uri="{FF2B5EF4-FFF2-40B4-BE49-F238E27FC236}">
                <a16:creationId xmlns:a16="http://schemas.microsoft.com/office/drawing/2014/main" id="{55375DEF-EC87-A356-E71E-65C2D2675425}"/>
              </a:ext>
            </a:extLst>
          </p:cNvPr>
          <p:cNvSpPr>
            <a:spLocks noGrp="1"/>
          </p:cNvSpPr>
          <p:nvPr>
            <p:ph idx="1"/>
          </p:nvPr>
        </p:nvSpPr>
        <p:spPr>
          <a:xfrm>
            <a:off x="165847" y="1676947"/>
            <a:ext cx="11860305" cy="420141"/>
          </a:xfrm>
        </p:spPr>
        <p:txBody>
          <a:bodyPr>
            <a:noAutofit/>
          </a:bodyPr>
          <a:lstStyle/>
          <a:p>
            <a:pPr marL="0" indent="0" algn="l">
              <a:buNone/>
            </a:pPr>
            <a:r>
              <a:rPr lang="el-GR" sz="1400" b="0" i="0" dirty="0">
                <a:solidFill>
                  <a:srgbClr val="002060"/>
                </a:solidFill>
                <a:effectLst/>
                <a:highlight>
                  <a:srgbClr val="FAFAFA"/>
                </a:highlight>
                <a:latin typeface="arial" panose="020B0604020202020204" pitchFamily="34" charset="0"/>
              </a:rPr>
              <a:t>Παραδείγματα Σύγκρισης:</a:t>
            </a:r>
          </a:p>
        </p:txBody>
      </p:sp>
      <p:graphicFrame>
        <p:nvGraphicFramePr>
          <p:cNvPr id="4" name="Πίνακας 3">
            <a:extLst>
              <a:ext uri="{FF2B5EF4-FFF2-40B4-BE49-F238E27FC236}">
                <a16:creationId xmlns:a16="http://schemas.microsoft.com/office/drawing/2014/main" id="{F833CA6D-E4C8-3993-B7AF-E352EBD9160C}"/>
              </a:ext>
            </a:extLst>
          </p:cNvPr>
          <p:cNvGraphicFramePr>
            <a:graphicFrameLocks noGrp="1"/>
          </p:cNvGraphicFramePr>
          <p:nvPr>
            <p:extLst>
              <p:ext uri="{D42A27DB-BD31-4B8C-83A1-F6EECF244321}">
                <p14:modId xmlns:p14="http://schemas.microsoft.com/office/powerpoint/2010/main" val="3270032554"/>
              </p:ext>
            </p:extLst>
          </p:nvPr>
        </p:nvGraphicFramePr>
        <p:xfrm>
          <a:off x="486980" y="1975847"/>
          <a:ext cx="11368689" cy="4693920"/>
        </p:xfrm>
        <a:graphic>
          <a:graphicData uri="http://schemas.openxmlformats.org/drawingml/2006/table">
            <a:tbl>
              <a:tblPr firstRow="1" bandRow="1">
                <a:tableStyleId>{5C22544A-7EE6-4342-B048-85BDC9FD1C3A}</a:tableStyleId>
              </a:tblPr>
              <a:tblGrid>
                <a:gridCol w="3789563">
                  <a:extLst>
                    <a:ext uri="{9D8B030D-6E8A-4147-A177-3AD203B41FA5}">
                      <a16:colId xmlns:a16="http://schemas.microsoft.com/office/drawing/2014/main" val="4220159209"/>
                    </a:ext>
                  </a:extLst>
                </a:gridCol>
                <a:gridCol w="3789563">
                  <a:extLst>
                    <a:ext uri="{9D8B030D-6E8A-4147-A177-3AD203B41FA5}">
                      <a16:colId xmlns:a16="http://schemas.microsoft.com/office/drawing/2014/main" val="2397671250"/>
                    </a:ext>
                  </a:extLst>
                </a:gridCol>
                <a:gridCol w="3789563">
                  <a:extLst>
                    <a:ext uri="{9D8B030D-6E8A-4147-A177-3AD203B41FA5}">
                      <a16:colId xmlns:a16="http://schemas.microsoft.com/office/drawing/2014/main" val="2802727016"/>
                    </a:ext>
                  </a:extLst>
                </a:gridCol>
              </a:tblGrid>
              <a:tr h="370840">
                <a:tc>
                  <a:txBody>
                    <a:bodyPr/>
                    <a:lstStyle/>
                    <a:p>
                      <a:r>
                        <a:rPr lang="el-GR" sz="1800" b="0" i="0" kern="1200" dirty="0">
                          <a:solidFill>
                            <a:schemeClr val="lt1"/>
                          </a:solidFill>
                          <a:effectLst/>
                          <a:latin typeface="+mn-lt"/>
                          <a:ea typeface="+mn-ea"/>
                          <a:cs typeface="+mn-cs"/>
                        </a:rPr>
                        <a:t>Συνθήκη</a:t>
                      </a:r>
                      <a:endParaRPr lang="el-GR" dirty="0"/>
                    </a:p>
                  </a:txBody>
                  <a:tcPr/>
                </a:tc>
                <a:tc>
                  <a:txBody>
                    <a:bodyPr/>
                    <a:lstStyle/>
                    <a:p>
                      <a:r>
                        <a:rPr lang="el-GR" sz="1800" b="0" i="0" kern="1200" dirty="0">
                          <a:solidFill>
                            <a:schemeClr val="lt1"/>
                          </a:solidFill>
                          <a:effectLst/>
                          <a:latin typeface="+mn-lt"/>
                          <a:ea typeface="+mn-ea"/>
                          <a:cs typeface="+mn-cs"/>
                        </a:rPr>
                        <a:t>Αποτέλεσμα</a:t>
                      </a:r>
                      <a:endParaRPr lang="el-GR" dirty="0"/>
                    </a:p>
                  </a:txBody>
                  <a:tcPr/>
                </a:tc>
                <a:tc>
                  <a:txBody>
                    <a:bodyPr/>
                    <a:lstStyle/>
                    <a:p>
                      <a:r>
                        <a:rPr lang="el-GR" sz="1800" b="0" i="0" kern="1200" dirty="0">
                          <a:solidFill>
                            <a:schemeClr val="lt1"/>
                          </a:solidFill>
                          <a:effectLst/>
                          <a:latin typeface="+mn-lt"/>
                          <a:ea typeface="+mn-ea"/>
                          <a:cs typeface="+mn-cs"/>
                        </a:rPr>
                        <a:t>Παρατηρήσεις</a:t>
                      </a:r>
                      <a:endParaRPr lang="el-GR" dirty="0"/>
                    </a:p>
                  </a:txBody>
                  <a:tcPr/>
                </a:tc>
                <a:extLst>
                  <a:ext uri="{0D108BD9-81ED-4DB2-BD59-A6C34878D82A}">
                    <a16:rowId xmlns:a16="http://schemas.microsoft.com/office/drawing/2014/main" val="789432029"/>
                  </a:ext>
                </a:extLst>
              </a:tr>
              <a:tr h="370840">
                <a:tc>
                  <a:txBody>
                    <a:bodyPr/>
                    <a:lstStyle/>
                    <a:p>
                      <a:r>
                        <a:rPr lang="el-GR" sz="1800" b="0" i="0" kern="1200" dirty="0">
                          <a:solidFill>
                            <a:schemeClr val="dk1"/>
                          </a:solidFill>
                          <a:effectLst/>
                          <a:latin typeface="+mn-lt"/>
                          <a:ea typeface="+mn-ea"/>
                          <a:cs typeface="+mn-cs"/>
                        </a:rPr>
                        <a:t>8 &gt; 8</a:t>
                      </a:r>
                      <a:endParaRPr lang="el-GR" dirty="0"/>
                    </a:p>
                  </a:txBody>
                  <a:tcPr/>
                </a:tc>
                <a:tc>
                  <a:txBody>
                    <a:bodyPr/>
                    <a:lstStyle/>
                    <a:p>
                      <a:r>
                        <a:rPr lang="el-GR" sz="1800" b="0" i="0" kern="1200" dirty="0">
                          <a:solidFill>
                            <a:schemeClr val="dk1"/>
                          </a:solidFill>
                          <a:effectLst/>
                          <a:latin typeface="+mn-lt"/>
                          <a:ea typeface="+mn-ea"/>
                          <a:cs typeface="+mn-cs"/>
                        </a:rPr>
                        <a:t>Ψευδής</a:t>
                      </a:r>
                      <a:endParaRPr lang="el-GR" dirty="0"/>
                    </a:p>
                  </a:txBody>
                  <a:tcPr/>
                </a:tc>
                <a:tc>
                  <a:txBody>
                    <a:bodyPr/>
                    <a:lstStyle/>
                    <a:p>
                      <a:endParaRPr lang="el-GR"/>
                    </a:p>
                  </a:txBody>
                  <a:tcPr/>
                </a:tc>
                <a:extLst>
                  <a:ext uri="{0D108BD9-81ED-4DB2-BD59-A6C34878D82A}">
                    <a16:rowId xmlns:a16="http://schemas.microsoft.com/office/drawing/2014/main" val="2431011350"/>
                  </a:ext>
                </a:extLst>
              </a:tr>
              <a:tr h="370840">
                <a:tc>
                  <a:txBody>
                    <a:bodyPr/>
                    <a:lstStyle/>
                    <a:p>
                      <a:r>
                        <a:rPr lang="el-GR" sz="1800" b="0" i="0" kern="1200" dirty="0">
                          <a:solidFill>
                            <a:schemeClr val="dk1"/>
                          </a:solidFill>
                          <a:effectLst/>
                          <a:latin typeface="+mn-lt"/>
                          <a:ea typeface="+mn-ea"/>
                          <a:cs typeface="+mn-cs"/>
                        </a:rPr>
                        <a:t>8&gt;=8</a:t>
                      </a:r>
                      <a:endParaRPr lang="el-GR" dirty="0"/>
                    </a:p>
                  </a:txBody>
                  <a:tcPr/>
                </a:tc>
                <a:tc>
                  <a:txBody>
                    <a:bodyPr/>
                    <a:lstStyle/>
                    <a:p>
                      <a:r>
                        <a:rPr lang="el-GR" sz="1800" b="0" i="0" kern="1200" dirty="0">
                          <a:solidFill>
                            <a:schemeClr val="dk1"/>
                          </a:solidFill>
                          <a:effectLst/>
                          <a:latin typeface="+mn-lt"/>
                          <a:ea typeface="+mn-ea"/>
                          <a:cs typeface="+mn-cs"/>
                        </a:rPr>
                        <a:t>Αληθής</a:t>
                      </a:r>
                      <a:endParaRPr lang="el-GR" dirty="0"/>
                    </a:p>
                  </a:txBody>
                  <a:tcPr/>
                </a:tc>
                <a:tc>
                  <a:txBody>
                    <a:bodyPr/>
                    <a:lstStyle/>
                    <a:p>
                      <a:endParaRPr lang="el-GR"/>
                    </a:p>
                  </a:txBody>
                  <a:tcPr/>
                </a:tc>
                <a:extLst>
                  <a:ext uri="{0D108BD9-81ED-4DB2-BD59-A6C34878D82A}">
                    <a16:rowId xmlns:a16="http://schemas.microsoft.com/office/drawing/2014/main" val="2563419648"/>
                  </a:ext>
                </a:extLst>
              </a:tr>
              <a:tr h="370840">
                <a:tc>
                  <a:txBody>
                    <a:bodyPr/>
                    <a:lstStyle/>
                    <a:p>
                      <a:r>
                        <a:rPr lang="el-GR" sz="1800" b="0" i="0" kern="1200" dirty="0">
                          <a:solidFill>
                            <a:schemeClr val="dk1"/>
                          </a:solidFill>
                          <a:effectLst/>
                          <a:latin typeface="+mn-lt"/>
                          <a:ea typeface="+mn-ea"/>
                          <a:cs typeface="+mn-cs"/>
                        </a:rPr>
                        <a:t>‘ΑΝΤΩΝΗΣ’&gt;’ΒΑΣΙΛΗΣ’</a:t>
                      </a:r>
                      <a:endParaRPr lang="el-GR" dirty="0"/>
                    </a:p>
                  </a:txBody>
                  <a:tcPr/>
                </a:tc>
                <a:tc>
                  <a:txBody>
                    <a:bodyPr/>
                    <a:lstStyle/>
                    <a:p>
                      <a:r>
                        <a:rPr lang="el-GR" sz="1800" b="0" i="0" kern="1200" dirty="0">
                          <a:solidFill>
                            <a:schemeClr val="dk1"/>
                          </a:solidFill>
                          <a:effectLst/>
                          <a:latin typeface="+mn-lt"/>
                          <a:ea typeface="+mn-ea"/>
                          <a:cs typeface="+mn-cs"/>
                        </a:rPr>
                        <a:t>Ψευδής</a:t>
                      </a:r>
                      <a:endParaRPr lang="el-GR" dirty="0"/>
                    </a:p>
                  </a:txBody>
                  <a:tcPr/>
                </a:tc>
                <a:tc>
                  <a:txBody>
                    <a:bodyPr/>
                    <a:lstStyle/>
                    <a:p>
                      <a:endParaRPr lang="el-GR"/>
                    </a:p>
                  </a:txBody>
                  <a:tcPr/>
                </a:tc>
                <a:extLst>
                  <a:ext uri="{0D108BD9-81ED-4DB2-BD59-A6C34878D82A}">
                    <a16:rowId xmlns:a16="http://schemas.microsoft.com/office/drawing/2014/main" val="3906135575"/>
                  </a:ext>
                </a:extLst>
              </a:tr>
              <a:tr h="370840">
                <a:tc>
                  <a:txBody>
                    <a:bodyPr/>
                    <a:lstStyle/>
                    <a:p>
                      <a:r>
                        <a:rPr lang="el-GR" sz="1800" b="0" i="0" kern="1200" dirty="0">
                          <a:solidFill>
                            <a:schemeClr val="dk1"/>
                          </a:solidFill>
                          <a:effectLst/>
                          <a:latin typeface="+mn-lt"/>
                          <a:ea typeface="+mn-ea"/>
                          <a:cs typeface="+mn-cs"/>
                        </a:rPr>
                        <a:t>‘</a:t>
                      </a:r>
                      <a:r>
                        <a:rPr lang="el-GR" sz="1800" b="0" i="0" kern="1200" dirty="0" err="1">
                          <a:solidFill>
                            <a:schemeClr val="dk1"/>
                          </a:solidFill>
                          <a:effectLst/>
                          <a:latin typeface="+mn-lt"/>
                          <a:ea typeface="+mn-ea"/>
                          <a:cs typeface="+mn-cs"/>
                        </a:rPr>
                        <a:t>καλος</a:t>
                      </a:r>
                      <a:r>
                        <a:rPr lang="el-GR" sz="1800" b="0" i="0" kern="1200" dirty="0">
                          <a:solidFill>
                            <a:schemeClr val="dk1"/>
                          </a:solidFill>
                          <a:effectLst/>
                          <a:latin typeface="+mn-lt"/>
                          <a:ea typeface="+mn-ea"/>
                          <a:cs typeface="+mn-cs"/>
                        </a:rPr>
                        <a:t>’&gt;’</a:t>
                      </a:r>
                      <a:r>
                        <a:rPr lang="el-GR" sz="1800" b="0" i="0" kern="1200" dirty="0" err="1">
                          <a:solidFill>
                            <a:schemeClr val="dk1"/>
                          </a:solidFill>
                          <a:effectLst/>
                          <a:latin typeface="+mn-lt"/>
                          <a:ea typeface="+mn-ea"/>
                          <a:cs typeface="+mn-cs"/>
                        </a:rPr>
                        <a:t>κακιστος</a:t>
                      </a:r>
                      <a:r>
                        <a:rPr lang="el-GR" sz="1800" b="0" i="0" kern="1200" dirty="0">
                          <a:solidFill>
                            <a:schemeClr val="dk1"/>
                          </a:solidFill>
                          <a:effectLst/>
                          <a:latin typeface="+mn-lt"/>
                          <a:ea typeface="+mn-ea"/>
                          <a:cs typeface="+mn-cs"/>
                        </a:rPr>
                        <a:t>’</a:t>
                      </a:r>
                      <a:endParaRPr lang="el-GR" dirty="0"/>
                    </a:p>
                  </a:txBody>
                  <a:tcPr/>
                </a:tc>
                <a:tc>
                  <a:txBody>
                    <a:bodyPr/>
                    <a:lstStyle/>
                    <a:p>
                      <a:r>
                        <a:rPr lang="el-GR" sz="1800" b="0" i="0" kern="1200" dirty="0">
                          <a:solidFill>
                            <a:schemeClr val="dk1"/>
                          </a:solidFill>
                          <a:effectLst/>
                          <a:latin typeface="+mn-lt"/>
                          <a:ea typeface="+mn-ea"/>
                          <a:cs typeface="+mn-cs"/>
                        </a:rPr>
                        <a:t>Αληθής</a:t>
                      </a:r>
                      <a:endParaRPr lang="el-GR" dirty="0"/>
                    </a:p>
                  </a:txBody>
                  <a:tcPr/>
                </a:tc>
                <a:tc>
                  <a:txBody>
                    <a:bodyPr/>
                    <a:lstStyle/>
                    <a:p>
                      <a:r>
                        <a:rPr lang="el-GR" sz="1800" b="0" i="0" kern="1200" dirty="0">
                          <a:solidFill>
                            <a:schemeClr val="dk1"/>
                          </a:solidFill>
                          <a:effectLst/>
                          <a:latin typeface="+mn-lt"/>
                          <a:ea typeface="+mn-ea"/>
                          <a:cs typeface="+mn-cs"/>
                        </a:rPr>
                        <a:t>Διαφοροποίηση στο 3ο ψηφίο, ανεξάρτητα πλήθους χαρακτήρων</a:t>
                      </a:r>
                      <a:endParaRPr lang="el-GR" dirty="0"/>
                    </a:p>
                  </a:txBody>
                  <a:tcPr/>
                </a:tc>
                <a:extLst>
                  <a:ext uri="{0D108BD9-81ED-4DB2-BD59-A6C34878D82A}">
                    <a16:rowId xmlns:a16="http://schemas.microsoft.com/office/drawing/2014/main" val="10398344"/>
                  </a:ext>
                </a:extLst>
              </a:tr>
              <a:tr h="370840">
                <a:tc>
                  <a:txBody>
                    <a:bodyPr/>
                    <a:lstStyle/>
                    <a:p>
                      <a:r>
                        <a:rPr lang="el-GR" sz="1800" b="0" i="0" kern="1200" dirty="0">
                          <a:solidFill>
                            <a:schemeClr val="dk1"/>
                          </a:solidFill>
                          <a:effectLst/>
                          <a:latin typeface="+mn-lt"/>
                          <a:ea typeface="+mn-ea"/>
                          <a:cs typeface="+mn-cs"/>
                        </a:rPr>
                        <a:t>‘15982’&lt;‘91’</a:t>
                      </a:r>
                      <a:endParaRPr lang="el-GR" dirty="0"/>
                    </a:p>
                  </a:txBody>
                  <a:tcPr/>
                </a:tc>
                <a:tc>
                  <a:txBody>
                    <a:bodyPr/>
                    <a:lstStyle/>
                    <a:p>
                      <a:r>
                        <a:rPr lang="el-GR" sz="1800" b="0" i="0" kern="1200" dirty="0">
                          <a:solidFill>
                            <a:schemeClr val="dk1"/>
                          </a:solidFill>
                          <a:effectLst/>
                          <a:latin typeface="+mn-lt"/>
                          <a:ea typeface="+mn-ea"/>
                          <a:cs typeface="+mn-cs"/>
                        </a:rPr>
                        <a:t>Αληθής</a:t>
                      </a:r>
                      <a:endParaRPr lang="el-GR" dirty="0"/>
                    </a:p>
                  </a:txBody>
                  <a:tcPr/>
                </a:tc>
                <a:tc>
                  <a:txBody>
                    <a:bodyPr/>
                    <a:lstStyle/>
                    <a:p>
                      <a:r>
                        <a:rPr lang="el-GR" sz="1800" b="0" i="0" kern="1200" dirty="0">
                          <a:solidFill>
                            <a:schemeClr val="dk1"/>
                          </a:solidFill>
                          <a:effectLst/>
                          <a:latin typeface="+mn-lt"/>
                          <a:ea typeface="+mn-ea"/>
                          <a:cs typeface="+mn-cs"/>
                        </a:rPr>
                        <a:t>Σύγκριση ψηφίων σαν χαρακτήρες, άρα ‘1’&lt;’9’</a:t>
                      </a:r>
                      <a:endParaRPr lang="el-GR" dirty="0"/>
                    </a:p>
                  </a:txBody>
                  <a:tcPr/>
                </a:tc>
                <a:extLst>
                  <a:ext uri="{0D108BD9-81ED-4DB2-BD59-A6C34878D82A}">
                    <a16:rowId xmlns:a16="http://schemas.microsoft.com/office/drawing/2014/main" val="4094090529"/>
                  </a:ext>
                </a:extLst>
              </a:tr>
              <a:tr h="370840">
                <a:tc>
                  <a:txBody>
                    <a:bodyPr/>
                    <a:lstStyle/>
                    <a:p>
                      <a:r>
                        <a:rPr lang="el-GR" sz="1800" b="0" i="0" kern="1200" dirty="0">
                          <a:solidFill>
                            <a:schemeClr val="dk1"/>
                          </a:solidFill>
                          <a:effectLst/>
                          <a:latin typeface="+mn-lt"/>
                          <a:ea typeface="+mn-ea"/>
                          <a:cs typeface="+mn-cs"/>
                        </a:rPr>
                        <a:t>‘23’&gt;34</a:t>
                      </a:r>
                      <a:endParaRPr lang="el-GR" dirty="0"/>
                    </a:p>
                  </a:txBody>
                  <a:tcPr/>
                </a:tc>
                <a:tc>
                  <a:txBody>
                    <a:bodyPr/>
                    <a:lstStyle/>
                    <a:p>
                      <a:r>
                        <a:rPr lang="el-GR" sz="1800" b="0" i="0" kern="1200" dirty="0">
                          <a:solidFill>
                            <a:schemeClr val="dk1"/>
                          </a:solidFill>
                          <a:effectLst/>
                          <a:latin typeface="+mn-lt"/>
                          <a:ea typeface="+mn-ea"/>
                          <a:cs typeface="+mn-cs"/>
                        </a:rPr>
                        <a:t>Δεν Ορίζεται</a:t>
                      </a:r>
                      <a:endParaRPr lang="el-GR" dirty="0"/>
                    </a:p>
                  </a:txBody>
                  <a:tcPr/>
                </a:tc>
                <a:tc>
                  <a:txBody>
                    <a:bodyPr/>
                    <a:lstStyle/>
                    <a:p>
                      <a:r>
                        <a:rPr lang="el-GR" sz="1800" b="0" i="0" kern="1200" dirty="0">
                          <a:solidFill>
                            <a:schemeClr val="dk1"/>
                          </a:solidFill>
                          <a:effectLst/>
                          <a:latin typeface="+mn-lt"/>
                          <a:ea typeface="+mn-ea"/>
                          <a:cs typeface="+mn-cs"/>
                        </a:rPr>
                        <a:t>Σύγκριση ανόμοιων τύπων</a:t>
                      </a:r>
                      <a:endParaRPr lang="el-GR" dirty="0"/>
                    </a:p>
                  </a:txBody>
                  <a:tcPr/>
                </a:tc>
                <a:extLst>
                  <a:ext uri="{0D108BD9-81ED-4DB2-BD59-A6C34878D82A}">
                    <a16:rowId xmlns:a16="http://schemas.microsoft.com/office/drawing/2014/main" val="2229351219"/>
                  </a:ext>
                </a:extLst>
              </a:tr>
              <a:tr h="370840">
                <a:tc>
                  <a:txBody>
                    <a:bodyPr/>
                    <a:lstStyle/>
                    <a:p>
                      <a:r>
                        <a:rPr lang="el-GR" sz="1800" b="0" i="0" kern="1200" dirty="0">
                          <a:solidFill>
                            <a:schemeClr val="dk1"/>
                          </a:solidFill>
                          <a:effectLst/>
                          <a:latin typeface="+mn-lt"/>
                          <a:ea typeface="+mn-ea"/>
                          <a:cs typeface="+mn-cs"/>
                        </a:rPr>
                        <a:t>Αληθής&gt;Ψευδής</a:t>
                      </a:r>
                      <a:endParaRPr lang="el-G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800" b="0" i="0" kern="1200" dirty="0">
                          <a:solidFill>
                            <a:schemeClr val="dk1"/>
                          </a:solidFill>
                          <a:effectLst/>
                          <a:latin typeface="+mn-lt"/>
                          <a:ea typeface="+mn-ea"/>
                          <a:cs typeface="+mn-cs"/>
                        </a:rPr>
                        <a:t>Δεν Ορίζεται</a:t>
                      </a:r>
                      <a:endParaRPr lang="el-GR" dirty="0"/>
                    </a:p>
                  </a:txBody>
                  <a:tcPr/>
                </a:tc>
                <a:tc>
                  <a:txBody>
                    <a:bodyPr/>
                    <a:lstStyle/>
                    <a:p>
                      <a:r>
                        <a:rPr lang="el-GR" sz="1800" b="0" i="0" kern="1200" dirty="0">
                          <a:solidFill>
                            <a:schemeClr val="dk1"/>
                          </a:solidFill>
                          <a:effectLst/>
                          <a:latin typeface="+mn-lt"/>
                          <a:ea typeface="+mn-ea"/>
                          <a:cs typeface="+mn-cs"/>
                        </a:rPr>
                        <a:t>Δεν διατάσσονται οι λογικές τιμές.</a:t>
                      </a:r>
                      <a:endParaRPr lang="el-GR" dirty="0"/>
                    </a:p>
                  </a:txBody>
                  <a:tcPr/>
                </a:tc>
                <a:extLst>
                  <a:ext uri="{0D108BD9-81ED-4DB2-BD59-A6C34878D82A}">
                    <a16:rowId xmlns:a16="http://schemas.microsoft.com/office/drawing/2014/main" val="1927916795"/>
                  </a:ext>
                </a:extLst>
              </a:tr>
              <a:tr h="370840">
                <a:tc>
                  <a:txBody>
                    <a:bodyPr/>
                    <a:lstStyle/>
                    <a:p>
                      <a:r>
                        <a:rPr lang="el-GR" sz="1800" b="0" i="0" kern="1200" dirty="0">
                          <a:solidFill>
                            <a:schemeClr val="dk1"/>
                          </a:solidFill>
                          <a:effectLst/>
                          <a:latin typeface="+mn-lt"/>
                          <a:ea typeface="+mn-ea"/>
                          <a:cs typeface="+mn-cs"/>
                        </a:rPr>
                        <a:t>(5&gt;2) = (17&lt;10)</a:t>
                      </a:r>
                    </a:p>
                    <a:p>
                      <a:r>
                        <a:rPr lang="el-GR" sz="1800" b="0" i="0" kern="1200" dirty="0">
                          <a:solidFill>
                            <a:schemeClr val="dk1"/>
                          </a:solidFill>
                          <a:effectLst/>
                          <a:latin typeface="+mn-lt"/>
                          <a:ea typeface="+mn-ea"/>
                          <a:cs typeface="+mn-cs"/>
                        </a:rPr>
                        <a:t>Αληθής = Ψευδής</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800" b="0" i="0" kern="1200" dirty="0">
                          <a:solidFill>
                            <a:schemeClr val="dk1"/>
                          </a:solidFill>
                          <a:effectLst/>
                          <a:latin typeface="+mn-lt"/>
                          <a:ea typeface="+mn-ea"/>
                          <a:cs typeface="+mn-cs"/>
                        </a:rPr>
                        <a:t>Ψευδής</a:t>
                      </a:r>
                      <a:endParaRPr lang="el-GR" dirty="0"/>
                    </a:p>
                  </a:txBody>
                  <a:tcPr/>
                </a:tc>
                <a:tc>
                  <a:txBody>
                    <a:bodyPr/>
                    <a:lstStyle/>
                    <a:p>
                      <a:endParaRPr lang="el-GR" dirty="0"/>
                    </a:p>
                  </a:txBody>
                  <a:tcPr/>
                </a:tc>
                <a:extLst>
                  <a:ext uri="{0D108BD9-81ED-4DB2-BD59-A6C34878D82A}">
                    <a16:rowId xmlns:a16="http://schemas.microsoft.com/office/drawing/2014/main" val="4019681256"/>
                  </a:ext>
                </a:extLst>
              </a:tr>
              <a:tr h="370840">
                <a:tc>
                  <a:txBody>
                    <a:bodyPr/>
                    <a:lstStyle/>
                    <a:p>
                      <a:r>
                        <a:rPr lang="el-GR" sz="1800" b="0" i="0" kern="1200" dirty="0">
                          <a:solidFill>
                            <a:schemeClr val="dk1"/>
                          </a:solidFill>
                          <a:effectLst/>
                          <a:latin typeface="+mn-lt"/>
                          <a:ea typeface="+mn-ea"/>
                          <a:cs typeface="+mn-cs"/>
                        </a:rPr>
                        <a:t>23.45 &lt; 25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800" b="0" i="0" kern="1200" dirty="0">
                          <a:solidFill>
                            <a:schemeClr val="dk1"/>
                          </a:solidFill>
                          <a:effectLst/>
                          <a:latin typeface="+mn-lt"/>
                          <a:ea typeface="+mn-ea"/>
                          <a:cs typeface="+mn-cs"/>
                        </a:rPr>
                        <a:t>Αληθής</a:t>
                      </a:r>
                      <a:endParaRPr lang="el-GR" dirty="0"/>
                    </a:p>
                  </a:txBody>
                  <a:tcPr/>
                </a:tc>
                <a:tc>
                  <a:txBody>
                    <a:bodyPr/>
                    <a:lstStyle/>
                    <a:p>
                      <a:r>
                        <a:rPr lang="el-GR" dirty="0">
                          <a:effectLst/>
                        </a:rPr>
                        <a:t>Και τα δύο αριθμητικά (πραγματικός &amp; ακέραιος)</a:t>
                      </a:r>
                    </a:p>
                  </a:txBody>
                  <a:tcPr marL="68580" marR="68580" marT="0" marB="0" anchor="ctr"/>
                </a:tc>
                <a:extLst>
                  <a:ext uri="{0D108BD9-81ED-4DB2-BD59-A6C34878D82A}">
                    <a16:rowId xmlns:a16="http://schemas.microsoft.com/office/drawing/2014/main" val="1285400128"/>
                  </a:ext>
                </a:extLst>
              </a:tr>
            </a:tbl>
          </a:graphicData>
        </a:graphic>
      </p:graphicFrame>
    </p:spTree>
    <p:extLst>
      <p:ext uri="{BB962C8B-B14F-4D97-AF65-F5344CB8AC3E}">
        <p14:creationId xmlns:p14="http://schemas.microsoft.com/office/powerpoint/2010/main" val="3969532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8F3527-E216-526D-DAF5-11C6F8E7945F}"/>
              </a:ext>
            </a:extLst>
          </p:cNvPr>
          <p:cNvSpPr>
            <a:spLocks noGrp="1"/>
          </p:cNvSpPr>
          <p:nvPr>
            <p:ph type="title"/>
          </p:nvPr>
        </p:nvSpPr>
        <p:spPr>
          <a:xfrm>
            <a:off x="1025799" y="93407"/>
            <a:ext cx="9905998" cy="915992"/>
          </a:xfrm>
        </p:spPr>
        <p:txBody>
          <a:bodyPr>
            <a:normAutofit/>
          </a:bodyPr>
          <a:lstStyle/>
          <a:p>
            <a:r>
              <a:rPr lang="el-GR" sz="4400" b="1" dirty="0" err="1">
                <a:solidFill>
                  <a:srgbClr val="002060"/>
                </a:solidFill>
              </a:rPr>
              <a:t>εκφρασεισ</a:t>
            </a:r>
            <a:endParaRPr lang="el-GR" sz="4400" b="1" dirty="0">
              <a:solidFill>
                <a:srgbClr val="002060"/>
              </a:solidFill>
            </a:endParaRPr>
          </a:p>
        </p:txBody>
      </p:sp>
      <p:sp>
        <p:nvSpPr>
          <p:cNvPr id="3" name="Θέση περιεχομένου 2">
            <a:extLst>
              <a:ext uri="{FF2B5EF4-FFF2-40B4-BE49-F238E27FC236}">
                <a16:creationId xmlns:a16="http://schemas.microsoft.com/office/drawing/2014/main" id="{55375DEF-EC87-A356-E71E-65C2D2675425}"/>
              </a:ext>
            </a:extLst>
          </p:cNvPr>
          <p:cNvSpPr>
            <a:spLocks noGrp="1"/>
          </p:cNvSpPr>
          <p:nvPr>
            <p:ph idx="1"/>
          </p:nvPr>
        </p:nvSpPr>
        <p:spPr>
          <a:xfrm>
            <a:off x="331695" y="1009399"/>
            <a:ext cx="11860305" cy="2564118"/>
          </a:xfrm>
          <a:ln>
            <a:solidFill>
              <a:srgbClr val="002060"/>
            </a:solidFill>
          </a:ln>
        </p:spPr>
        <p:txBody>
          <a:bodyPr>
            <a:noAutofit/>
          </a:bodyPr>
          <a:lstStyle/>
          <a:p>
            <a:pPr marL="0" indent="0" algn="just">
              <a:buNone/>
            </a:pPr>
            <a:r>
              <a:rPr lang="el-GR" dirty="0">
                <a:solidFill>
                  <a:srgbClr val="002060"/>
                </a:solidFill>
                <a:highlight>
                  <a:srgbClr val="FAFAFA"/>
                </a:highlight>
                <a:latin typeface="Verdana" panose="020B0604030504040204" pitchFamily="34" charset="0"/>
              </a:rPr>
              <a:t>Μία σύνθετη συνθήκη προκύπτει ως αποτέλεσμα της επίδρασης ενός λογικού τελεστή σε μία (αν πρόκειται για την Άρνηση) ή δύο άλλες λογικές εκφράσεις (απλές ή σύνθετες).</a:t>
            </a:r>
          </a:p>
          <a:p>
            <a:pPr marL="0" indent="0" algn="just">
              <a:buNone/>
            </a:pPr>
            <a:r>
              <a:rPr lang="el-GR" dirty="0">
                <a:solidFill>
                  <a:srgbClr val="002060"/>
                </a:solidFill>
                <a:highlight>
                  <a:srgbClr val="FAFAFA"/>
                </a:highlight>
                <a:latin typeface="Verdana" panose="020B0604030504040204" pitchFamily="34" charset="0"/>
              </a:rPr>
              <a:t>Για παράδειγμα ΟΧΙ( χ&gt;5 ΚΑΙ χ&lt;=10).</a:t>
            </a:r>
          </a:p>
          <a:p>
            <a:pPr marL="0" indent="0" algn="just">
              <a:buNone/>
            </a:pPr>
            <a:r>
              <a:rPr lang="el-GR" dirty="0">
                <a:solidFill>
                  <a:srgbClr val="002060"/>
                </a:solidFill>
                <a:highlight>
                  <a:srgbClr val="FAFAFA"/>
                </a:highlight>
                <a:latin typeface="Verdana" panose="020B0604030504040204" pitchFamily="34" charset="0"/>
              </a:rPr>
              <a:t>Οι λογικές πράξεις ορίζονται με τη βοήθεια του Πίνακα Αληθείας,</a:t>
            </a:r>
          </a:p>
          <a:p>
            <a:pPr marL="0" indent="0">
              <a:buNone/>
            </a:pPr>
            <a:endParaRPr lang="el-GR" sz="1800" dirty="0">
              <a:solidFill>
                <a:srgbClr val="002060"/>
              </a:solidFill>
              <a:highlight>
                <a:srgbClr val="FAFAFA"/>
              </a:highlight>
              <a:latin typeface="Verdana" panose="020B0604030504040204" pitchFamily="34" charset="0"/>
            </a:endParaRPr>
          </a:p>
        </p:txBody>
      </p:sp>
      <p:graphicFrame>
        <p:nvGraphicFramePr>
          <p:cNvPr id="4" name="Πίνακας 3">
            <a:extLst>
              <a:ext uri="{FF2B5EF4-FFF2-40B4-BE49-F238E27FC236}">
                <a16:creationId xmlns:a16="http://schemas.microsoft.com/office/drawing/2014/main" id="{55E63583-C59A-402D-A22D-42532044A998}"/>
              </a:ext>
            </a:extLst>
          </p:cNvPr>
          <p:cNvGraphicFramePr>
            <a:graphicFrameLocks noGrp="1"/>
          </p:cNvGraphicFramePr>
          <p:nvPr>
            <p:extLst>
              <p:ext uri="{D42A27DB-BD31-4B8C-83A1-F6EECF244321}">
                <p14:modId xmlns:p14="http://schemas.microsoft.com/office/powerpoint/2010/main" val="1783903758"/>
              </p:ext>
            </p:extLst>
          </p:nvPr>
        </p:nvGraphicFramePr>
        <p:xfrm>
          <a:off x="602593" y="3779590"/>
          <a:ext cx="8128000" cy="1854200"/>
        </p:xfrm>
        <a:graphic>
          <a:graphicData uri="http://schemas.openxmlformats.org/drawingml/2006/table">
            <a:tbl>
              <a:tblPr firstRow="1" bandRow="1">
                <a:tableStyleId>{5C22544A-7EE6-4342-B048-85BDC9FD1C3A}</a:tableStyleId>
              </a:tblPr>
              <a:tblGrid>
                <a:gridCol w="1625600">
                  <a:extLst>
                    <a:ext uri="{9D8B030D-6E8A-4147-A177-3AD203B41FA5}">
                      <a16:colId xmlns:a16="http://schemas.microsoft.com/office/drawing/2014/main" val="3960884710"/>
                    </a:ext>
                  </a:extLst>
                </a:gridCol>
                <a:gridCol w="1625600">
                  <a:extLst>
                    <a:ext uri="{9D8B030D-6E8A-4147-A177-3AD203B41FA5}">
                      <a16:colId xmlns:a16="http://schemas.microsoft.com/office/drawing/2014/main" val="2284264771"/>
                    </a:ext>
                  </a:extLst>
                </a:gridCol>
                <a:gridCol w="1625600">
                  <a:extLst>
                    <a:ext uri="{9D8B030D-6E8A-4147-A177-3AD203B41FA5}">
                      <a16:colId xmlns:a16="http://schemas.microsoft.com/office/drawing/2014/main" val="3779862846"/>
                    </a:ext>
                  </a:extLst>
                </a:gridCol>
                <a:gridCol w="1625600">
                  <a:extLst>
                    <a:ext uri="{9D8B030D-6E8A-4147-A177-3AD203B41FA5}">
                      <a16:colId xmlns:a16="http://schemas.microsoft.com/office/drawing/2014/main" val="761574188"/>
                    </a:ext>
                  </a:extLst>
                </a:gridCol>
                <a:gridCol w="1625600">
                  <a:extLst>
                    <a:ext uri="{9D8B030D-6E8A-4147-A177-3AD203B41FA5}">
                      <a16:colId xmlns:a16="http://schemas.microsoft.com/office/drawing/2014/main" val="3236149761"/>
                    </a:ext>
                  </a:extLst>
                </a:gridCol>
              </a:tblGrid>
              <a:tr h="370840">
                <a:tc>
                  <a:txBody>
                    <a:bodyPr/>
                    <a:lstStyle/>
                    <a:p>
                      <a:r>
                        <a:rPr lang="el-GR" dirty="0"/>
                        <a:t>Έκφραση Α</a:t>
                      </a:r>
                    </a:p>
                  </a:txBody>
                  <a:tcPr/>
                </a:tc>
                <a:tc>
                  <a:txBody>
                    <a:bodyPr/>
                    <a:lstStyle/>
                    <a:p>
                      <a:r>
                        <a:rPr lang="el-GR" dirty="0"/>
                        <a:t>Έκφραση Β</a:t>
                      </a:r>
                    </a:p>
                  </a:txBody>
                  <a:tcPr/>
                </a:tc>
                <a:tc>
                  <a:txBody>
                    <a:bodyPr/>
                    <a:lstStyle/>
                    <a:p>
                      <a:r>
                        <a:rPr lang="el-GR" dirty="0"/>
                        <a:t>Α ΚΑΙ Β</a:t>
                      </a:r>
                    </a:p>
                  </a:txBody>
                  <a:tcPr/>
                </a:tc>
                <a:tc>
                  <a:txBody>
                    <a:bodyPr/>
                    <a:lstStyle/>
                    <a:p>
                      <a:r>
                        <a:rPr lang="el-GR" dirty="0"/>
                        <a:t>Α Η Β</a:t>
                      </a:r>
                    </a:p>
                  </a:txBody>
                  <a:tcPr/>
                </a:tc>
                <a:tc>
                  <a:txBody>
                    <a:bodyPr/>
                    <a:lstStyle/>
                    <a:p>
                      <a:r>
                        <a:rPr lang="el-GR" dirty="0"/>
                        <a:t>ΌΧΙ (Α)</a:t>
                      </a:r>
                    </a:p>
                  </a:txBody>
                  <a:tcPr/>
                </a:tc>
                <a:extLst>
                  <a:ext uri="{0D108BD9-81ED-4DB2-BD59-A6C34878D82A}">
                    <a16:rowId xmlns:a16="http://schemas.microsoft.com/office/drawing/2014/main" val="9520309"/>
                  </a:ext>
                </a:extLst>
              </a:tr>
              <a:tr h="370840">
                <a:tc>
                  <a:txBody>
                    <a:bodyPr/>
                    <a:lstStyle/>
                    <a:p>
                      <a:r>
                        <a:rPr lang="el-GR" dirty="0"/>
                        <a:t>ΑΛΗΘΗΣ</a:t>
                      </a:r>
                    </a:p>
                  </a:txBody>
                  <a:tcPr/>
                </a:tc>
                <a:tc>
                  <a:txBody>
                    <a:bodyPr/>
                    <a:lstStyle/>
                    <a:p>
                      <a:r>
                        <a:rPr lang="el-GR" dirty="0"/>
                        <a:t>ΑΛΗΘΗΣ</a:t>
                      </a:r>
                    </a:p>
                  </a:txBody>
                  <a:tcPr/>
                </a:tc>
                <a:tc>
                  <a:txBody>
                    <a:bodyPr/>
                    <a:lstStyle/>
                    <a:p>
                      <a:r>
                        <a:rPr lang="el-GR" dirty="0"/>
                        <a:t>ΑΛΗΘΗΣ</a:t>
                      </a:r>
                    </a:p>
                  </a:txBody>
                  <a:tcPr/>
                </a:tc>
                <a:tc>
                  <a:txBody>
                    <a:bodyPr/>
                    <a:lstStyle/>
                    <a:p>
                      <a:r>
                        <a:rPr lang="el-GR" dirty="0"/>
                        <a:t>ΑΛΗΘΗΣ</a:t>
                      </a:r>
                    </a:p>
                  </a:txBody>
                  <a:tcPr/>
                </a:tc>
                <a:tc>
                  <a:txBody>
                    <a:bodyPr/>
                    <a:lstStyle/>
                    <a:p>
                      <a:r>
                        <a:rPr lang="el-GR" dirty="0"/>
                        <a:t>ΨΕΥΔΗΣ</a:t>
                      </a:r>
                    </a:p>
                  </a:txBody>
                  <a:tcPr/>
                </a:tc>
                <a:extLst>
                  <a:ext uri="{0D108BD9-81ED-4DB2-BD59-A6C34878D82A}">
                    <a16:rowId xmlns:a16="http://schemas.microsoft.com/office/drawing/2014/main" val="2168289605"/>
                  </a:ext>
                </a:extLst>
              </a:tr>
              <a:tr h="370840">
                <a:tc>
                  <a:txBody>
                    <a:bodyPr/>
                    <a:lstStyle/>
                    <a:p>
                      <a:r>
                        <a:rPr lang="el-GR" dirty="0"/>
                        <a:t>ΑΛΗΘΗΣ</a:t>
                      </a:r>
                    </a:p>
                  </a:txBody>
                  <a:tcPr/>
                </a:tc>
                <a:tc>
                  <a:txBody>
                    <a:bodyPr/>
                    <a:lstStyle/>
                    <a:p>
                      <a:r>
                        <a:rPr lang="el-GR" dirty="0"/>
                        <a:t>ΨΕΥΔΗΣ</a:t>
                      </a:r>
                    </a:p>
                  </a:txBody>
                  <a:tcPr/>
                </a:tc>
                <a:tc>
                  <a:txBody>
                    <a:bodyPr/>
                    <a:lstStyle/>
                    <a:p>
                      <a:r>
                        <a:rPr lang="el-GR" dirty="0"/>
                        <a:t>ΨΕΥΔΗΣ</a:t>
                      </a:r>
                    </a:p>
                  </a:txBody>
                  <a:tcPr/>
                </a:tc>
                <a:tc>
                  <a:txBody>
                    <a:bodyPr/>
                    <a:lstStyle/>
                    <a:p>
                      <a:r>
                        <a:rPr lang="el-GR" dirty="0"/>
                        <a:t>ΑΛΗΘΗΣ</a:t>
                      </a:r>
                    </a:p>
                  </a:txBody>
                  <a:tcPr/>
                </a:tc>
                <a:tc>
                  <a:txBody>
                    <a:bodyPr/>
                    <a:lstStyle/>
                    <a:p>
                      <a:r>
                        <a:rPr lang="el-GR" dirty="0"/>
                        <a:t>ΨΕΥΔΗΣ</a:t>
                      </a:r>
                    </a:p>
                  </a:txBody>
                  <a:tcPr/>
                </a:tc>
                <a:extLst>
                  <a:ext uri="{0D108BD9-81ED-4DB2-BD59-A6C34878D82A}">
                    <a16:rowId xmlns:a16="http://schemas.microsoft.com/office/drawing/2014/main" val="501468199"/>
                  </a:ext>
                </a:extLst>
              </a:tr>
              <a:tr h="370840">
                <a:tc>
                  <a:txBody>
                    <a:bodyPr/>
                    <a:lstStyle/>
                    <a:p>
                      <a:r>
                        <a:rPr lang="el-GR" dirty="0"/>
                        <a:t>ΨΕΥΔΗΣ</a:t>
                      </a:r>
                    </a:p>
                  </a:txBody>
                  <a:tcPr/>
                </a:tc>
                <a:tc>
                  <a:txBody>
                    <a:bodyPr/>
                    <a:lstStyle/>
                    <a:p>
                      <a:r>
                        <a:rPr lang="el-GR" dirty="0"/>
                        <a:t>ΑΛΗΘΗΣ</a:t>
                      </a:r>
                    </a:p>
                  </a:txBody>
                  <a:tcPr/>
                </a:tc>
                <a:tc>
                  <a:txBody>
                    <a:bodyPr/>
                    <a:lstStyle/>
                    <a:p>
                      <a:r>
                        <a:rPr lang="el-GR" dirty="0"/>
                        <a:t>ΨΕΥΔΗΣ</a:t>
                      </a:r>
                    </a:p>
                  </a:txBody>
                  <a:tcPr/>
                </a:tc>
                <a:tc>
                  <a:txBody>
                    <a:bodyPr/>
                    <a:lstStyle/>
                    <a:p>
                      <a:r>
                        <a:rPr lang="el-GR" dirty="0"/>
                        <a:t>ΑΛΗΘΗΣ</a:t>
                      </a:r>
                    </a:p>
                  </a:txBody>
                  <a:tcPr/>
                </a:tc>
                <a:tc>
                  <a:txBody>
                    <a:bodyPr/>
                    <a:lstStyle/>
                    <a:p>
                      <a:r>
                        <a:rPr lang="el-GR" dirty="0"/>
                        <a:t>ΑΛΗΘΗΣ</a:t>
                      </a:r>
                    </a:p>
                  </a:txBody>
                  <a:tcPr/>
                </a:tc>
                <a:extLst>
                  <a:ext uri="{0D108BD9-81ED-4DB2-BD59-A6C34878D82A}">
                    <a16:rowId xmlns:a16="http://schemas.microsoft.com/office/drawing/2014/main" val="2936615828"/>
                  </a:ext>
                </a:extLst>
              </a:tr>
              <a:tr h="370840">
                <a:tc>
                  <a:txBody>
                    <a:bodyPr/>
                    <a:lstStyle/>
                    <a:p>
                      <a:r>
                        <a:rPr lang="el-GR" dirty="0"/>
                        <a:t>ΨΕΥΔΗΣ</a:t>
                      </a:r>
                    </a:p>
                  </a:txBody>
                  <a:tcPr/>
                </a:tc>
                <a:tc>
                  <a:txBody>
                    <a:bodyPr/>
                    <a:lstStyle/>
                    <a:p>
                      <a:r>
                        <a:rPr lang="el-GR" dirty="0"/>
                        <a:t>ΨΕΥΔΗΣ</a:t>
                      </a:r>
                    </a:p>
                  </a:txBody>
                  <a:tcPr/>
                </a:tc>
                <a:tc>
                  <a:txBody>
                    <a:bodyPr/>
                    <a:lstStyle/>
                    <a:p>
                      <a:r>
                        <a:rPr lang="el-GR" dirty="0"/>
                        <a:t>ΨΕΥΔΗΣ</a:t>
                      </a:r>
                    </a:p>
                  </a:txBody>
                  <a:tcPr/>
                </a:tc>
                <a:tc>
                  <a:txBody>
                    <a:bodyPr/>
                    <a:lstStyle/>
                    <a:p>
                      <a:r>
                        <a:rPr lang="el-GR" dirty="0"/>
                        <a:t>ΨΕΥΔΗΣ</a:t>
                      </a:r>
                    </a:p>
                  </a:txBody>
                  <a:tcPr/>
                </a:tc>
                <a:tc>
                  <a:txBody>
                    <a:bodyPr/>
                    <a:lstStyle/>
                    <a:p>
                      <a:r>
                        <a:rPr lang="el-GR" dirty="0"/>
                        <a:t>ΑΛΗΘΗΣ</a:t>
                      </a:r>
                    </a:p>
                  </a:txBody>
                  <a:tcPr/>
                </a:tc>
                <a:extLst>
                  <a:ext uri="{0D108BD9-81ED-4DB2-BD59-A6C34878D82A}">
                    <a16:rowId xmlns:a16="http://schemas.microsoft.com/office/drawing/2014/main" val="100059736"/>
                  </a:ext>
                </a:extLst>
              </a:tr>
            </a:tbl>
          </a:graphicData>
        </a:graphic>
      </p:graphicFrame>
    </p:spTree>
    <p:extLst>
      <p:ext uri="{BB962C8B-B14F-4D97-AF65-F5344CB8AC3E}">
        <p14:creationId xmlns:p14="http://schemas.microsoft.com/office/powerpoint/2010/main" val="4219511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8F3527-E216-526D-DAF5-11C6F8E7945F}"/>
              </a:ext>
            </a:extLst>
          </p:cNvPr>
          <p:cNvSpPr>
            <a:spLocks noGrp="1"/>
          </p:cNvSpPr>
          <p:nvPr>
            <p:ph type="title"/>
          </p:nvPr>
        </p:nvSpPr>
        <p:spPr>
          <a:xfrm>
            <a:off x="489772" y="184666"/>
            <a:ext cx="9905998" cy="971472"/>
          </a:xfrm>
        </p:spPr>
        <p:txBody>
          <a:bodyPr>
            <a:normAutofit/>
          </a:bodyPr>
          <a:lstStyle/>
          <a:p>
            <a:r>
              <a:rPr lang="el-GR" sz="4400" b="1" dirty="0">
                <a:solidFill>
                  <a:srgbClr val="002060"/>
                </a:solidFill>
              </a:rPr>
              <a:t>ΑΠΛΗ ΑΝ</a:t>
            </a:r>
          </a:p>
        </p:txBody>
      </p:sp>
      <p:graphicFrame>
        <p:nvGraphicFramePr>
          <p:cNvPr id="5" name="Θέση περιεχομένου 4">
            <a:extLst>
              <a:ext uri="{FF2B5EF4-FFF2-40B4-BE49-F238E27FC236}">
                <a16:creationId xmlns:a16="http://schemas.microsoft.com/office/drawing/2014/main" id="{BBD97476-CDB0-6AFE-0A9C-A45F2F341F29}"/>
              </a:ext>
            </a:extLst>
          </p:cNvPr>
          <p:cNvGraphicFramePr>
            <a:graphicFrameLocks noGrp="1"/>
          </p:cNvGraphicFramePr>
          <p:nvPr>
            <p:ph idx="1"/>
            <p:extLst>
              <p:ext uri="{D42A27DB-BD31-4B8C-83A1-F6EECF244321}">
                <p14:modId xmlns:p14="http://schemas.microsoft.com/office/powerpoint/2010/main" val="3570736192"/>
              </p:ext>
            </p:extLst>
          </p:nvPr>
        </p:nvGraphicFramePr>
        <p:xfrm>
          <a:off x="1018437" y="1513764"/>
          <a:ext cx="9906000" cy="1559560"/>
        </p:xfrm>
        <a:graphic>
          <a:graphicData uri="http://schemas.openxmlformats.org/drawingml/2006/table">
            <a:tbl>
              <a:tblPr firstRow="1" bandRow="1">
                <a:tableStyleId>{5C22544A-7EE6-4342-B048-85BDC9FD1C3A}</a:tableStyleId>
              </a:tblPr>
              <a:tblGrid>
                <a:gridCol w="4953000">
                  <a:extLst>
                    <a:ext uri="{9D8B030D-6E8A-4147-A177-3AD203B41FA5}">
                      <a16:colId xmlns:a16="http://schemas.microsoft.com/office/drawing/2014/main" val="394141410"/>
                    </a:ext>
                  </a:extLst>
                </a:gridCol>
                <a:gridCol w="4953000">
                  <a:extLst>
                    <a:ext uri="{9D8B030D-6E8A-4147-A177-3AD203B41FA5}">
                      <a16:colId xmlns:a16="http://schemas.microsoft.com/office/drawing/2014/main" val="3539218120"/>
                    </a:ext>
                  </a:extLst>
                </a:gridCol>
              </a:tblGrid>
              <a:tr h="370840">
                <a:tc>
                  <a:txBody>
                    <a:bodyPr/>
                    <a:lstStyle/>
                    <a:p>
                      <a:r>
                        <a:rPr lang="el-GR" dirty="0"/>
                        <a:t>ΣΥΝΤΑΞΗ</a:t>
                      </a:r>
                    </a:p>
                  </a:txBody>
                  <a:tcPr/>
                </a:tc>
                <a:tc>
                  <a:txBody>
                    <a:bodyPr/>
                    <a:lstStyle/>
                    <a:p>
                      <a:r>
                        <a:rPr lang="el-GR" dirty="0"/>
                        <a:t>ΠΑΡΑΓΕΙΓΜΑ</a:t>
                      </a:r>
                    </a:p>
                  </a:txBody>
                  <a:tcPr/>
                </a:tc>
                <a:extLst>
                  <a:ext uri="{0D108BD9-81ED-4DB2-BD59-A6C34878D82A}">
                    <a16:rowId xmlns:a16="http://schemas.microsoft.com/office/drawing/2014/main" val="2058945999"/>
                  </a:ext>
                </a:extLst>
              </a:tr>
              <a:tr h="370840">
                <a:tc>
                  <a:txBody>
                    <a:bodyPr/>
                    <a:lstStyle/>
                    <a:p>
                      <a:r>
                        <a:rPr lang="el-GR" sz="1800" b="0" i="0" kern="1200" dirty="0">
                          <a:solidFill>
                            <a:schemeClr val="dk1"/>
                          </a:solidFill>
                          <a:effectLst/>
                          <a:latin typeface="+mn-lt"/>
                          <a:ea typeface="+mn-ea"/>
                          <a:cs typeface="+mn-cs"/>
                        </a:rPr>
                        <a:t>ΑΝ Συνθήκη ΤΟΤΕ</a:t>
                      </a:r>
                    </a:p>
                    <a:p>
                      <a:r>
                        <a:rPr lang="el-GR" sz="1800" b="0" i="0" kern="1200" dirty="0">
                          <a:solidFill>
                            <a:schemeClr val="dk1"/>
                          </a:solidFill>
                          <a:effectLst/>
                          <a:latin typeface="+mn-lt"/>
                          <a:ea typeface="+mn-ea"/>
                          <a:cs typeface="+mn-cs"/>
                        </a:rPr>
                        <a:t>Εντολή1</a:t>
                      </a:r>
                    </a:p>
                    <a:p>
                      <a:r>
                        <a:rPr lang="el-GR" sz="1800" b="0" i="0" kern="1200" dirty="0">
                          <a:solidFill>
                            <a:schemeClr val="dk1"/>
                          </a:solidFill>
                          <a:effectLst/>
                          <a:latin typeface="+mn-lt"/>
                          <a:ea typeface="+mn-ea"/>
                          <a:cs typeface="+mn-cs"/>
                        </a:rPr>
                        <a:t>…..</a:t>
                      </a:r>
                    </a:p>
                    <a:p>
                      <a:r>
                        <a:rPr lang="el-GR" sz="1800" b="0" i="0" kern="1200" dirty="0">
                          <a:solidFill>
                            <a:schemeClr val="dk1"/>
                          </a:solidFill>
                          <a:effectLst/>
                          <a:latin typeface="+mn-lt"/>
                          <a:ea typeface="+mn-ea"/>
                          <a:cs typeface="+mn-cs"/>
                        </a:rPr>
                        <a:t>ΤΕΛΟΣ_ΑΝ</a:t>
                      </a:r>
                    </a:p>
                  </a:txBody>
                  <a:tcPr/>
                </a:tc>
                <a:tc>
                  <a:txBody>
                    <a:bodyPr/>
                    <a:lstStyle/>
                    <a:p>
                      <a:r>
                        <a:rPr lang="el-GR" sz="1800" b="0" i="0" kern="1200" dirty="0">
                          <a:solidFill>
                            <a:schemeClr val="dk1"/>
                          </a:solidFill>
                          <a:effectLst/>
                          <a:latin typeface="+mn-lt"/>
                          <a:ea typeface="+mn-ea"/>
                          <a:cs typeface="+mn-cs"/>
                        </a:rPr>
                        <a:t>ΑΝ CO2&gt;Όριο ΤΟΤΕ</a:t>
                      </a:r>
                    </a:p>
                    <a:p>
                      <a:r>
                        <a:rPr lang="el-GR" sz="1800" b="0" i="0" kern="1200" dirty="0">
                          <a:solidFill>
                            <a:schemeClr val="dk1"/>
                          </a:solidFill>
                          <a:effectLst/>
                          <a:latin typeface="+mn-lt"/>
                          <a:ea typeface="+mn-ea"/>
                          <a:cs typeface="+mn-cs"/>
                        </a:rPr>
                        <a:t>ΓΡΑΨΕ ‘Υψηλή Μόλυνση’</a:t>
                      </a:r>
                    </a:p>
                    <a:p>
                      <a:r>
                        <a:rPr lang="el-GR" sz="1800" b="0" i="0" kern="1200" dirty="0">
                          <a:solidFill>
                            <a:schemeClr val="dk1"/>
                          </a:solidFill>
                          <a:effectLst/>
                          <a:latin typeface="+mn-lt"/>
                          <a:ea typeface="+mn-ea"/>
                          <a:cs typeface="+mn-cs"/>
                        </a:rPr>
                        <a:t>ΓΡΑΨΕ ‘Ανάγκη λήψης μέτρων’</a:t>
                      </a:r>
                    </a:p>
                    <a:p>
                      <a:r>
                        <a:rPr lang="el-GR" sz="1800" b="0" i="0" kern="1200" dirty="0">
                          <a:solidFill>
                            <a:schemeClr val="dk1"/>
                          </a:solidFill>
                          <a:effectLst/>
                          <a:latin typeface="+mn-lt"/>
                          <a:ea typeface="+mn-ea"/>
                          <a:cs typeface="+mn-cs"/>
                        </a:rPr>
                        <a:t>ΤΕΛΟΣ_ΑΝ</a:t>
                      </a:r>
                    </a:p>
                  </a:txBody>
                  <a:tcPr/>
                </a:tc>
                <a:extLst>
                  <a:ext uri="{0D108BD9-81ED-4DB2-BD59-A6C34878D82A}">
                    <a16:rowId xmlns:a16="http://schemas.microsoft.com/office/drawing/2014/main" val="890492377"/>
                  </a:ext>
                </a:extLst>
              </a:tr>
            </a:tbl>
          </a:graphicData>
        </a:graphic>
      </p:graphicFrame>
      <p:sp>
        <p:nvSpPr>
          <p:cNvPr id="4" name="Rectangle 1">
            <a:extLst>
              <a:ext uri="{FF2B5EF4-FFF2-40B4-BE49-F238E27FC236}">
                <a16:creationId xmlns:a16="http://schemas.microsoft.com/office/drawing/2014/main" id="{9764687D-97F7-3DC1-5DEF-FE8BB528DFD2}"/>
              </a:ext>
            </a:extLst>
          </p:cNvPr>
          <p:cNvSpPr>
            <a:spLocks noChangeArrowheads="1"/>
          </p:cNvSpPr>
          <p:nvPr/>
        </p:nvSpPr>
        <p:spPr bwMode="auto">
          <a:xfrm>
            <a:off x="0" y="-184666"/>
            <a:ext cx="184731" cy="369332"/>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a:ln>
                <a:noFill/>
              </a:ln>
              <a:solidFill>
                <a:schemeClr val="tx1"/>
              </a:solidFill>
              <a:effectLst/>
              <a:latin typeface="Arial" panose="020B0604020202020204" pitchFamily="34" charset="0"/>
            </a:endParaRPr>
          </a:p>
        </p:txBody>
      </p:sp>
      <p:sp>
        <p:nvSpPr>
          <p:cNvPr id="6" name="TextBox 5">
            <a:extLst>
              <a:ext uri="{FF2B5EF4-FFF2-40B4-BE49-F238E27FC236}">
                <a16:creationId xmlns:a16="http://schemas.microsoft.com/office/drawing/2014/main" id="{AAB7DBFC-E30A-F6EB-3709-B3CFBAA114C5}"/>
              </a:ext>
            </a:extLst>
          </p:cNvPr>
          <p:cNvSpPr txBox="1"/>
          <p:nvPr/>
        </p:nvSpPr>
        <p:spPr>
          <a:xfrm>
            <a:off x="1130903" y="3878318"/>
            <a:ext cx="9681068" cy="2031325"/>
          </a:xfrm>
          <a:prstGeom prst="rect">
            <a:avLst/>
          </a:prstGeom>
          <a:noFill/>
        </p:spPr>
        <p:txBody>
          <a:bodyPr wrap="square" rtlCol="0">
            <a:spAutoFit/>
          </a:bodyPr>
          <a:lstStyle/>
          <a:p>
            <a:pPr algn="just"/>
            <a:r>
              <a:rPr lang="el-GR" b="0" i="0" u="sng" dirty="0">
                <a:solidFill>
                  <a:srgbClr val="000000"/>
                </a:solidFill>
                <a:effectLst/>
                <a:highlight>
                  <a:srgbClr val="FAFAFA"/>
                </a:highlight>
                <a:latin typeface="arial" panose="020B0604020202020204" pitchFamily="34" charset="0"/>
              </a:rPr>
              <a:t>Πως λειτουργεί:</a:t>
            </a:r>
            <a:endParaRPr lang="el-GR" b="0" i="0" dirty="0">
              <a:solidFill>
                <a:srgbClr val="000000"/>
              </a:solidFill>
              <a:effectLst/>
              <a:highlight>
                <a:srgbClr val="FAFAFA"/>
              </a:highlight>
              <a:latin typeface="arial" panose="020B0604020202020204" pitchFamily="34" charset="0"/>
            </a:endParaRPr>
          </a:p>
          <a:p>
            <a:pPr algn="just"/>
            <a:r>
              <a:rPr lang="el-GR" b="0" i="0" dirty="0">
                <a:solidFill>
                  <a:srgbClr val="000000"/>
                </a:solidFill>
                <a:effectLst/>
                <a:highlight>
                  <a:srgbClr val="FAFAFA"/>
                </a:highlight>
                <a:latin typeface="arial" panose="020B0604020202020204" pitchFamily="34" charset="0"/>
              </a:rPr>
              <a:t>Ελέγχεται η τιμή της συνθήκης και αν αυτή ισχύει (είναι αληθής), τότε εκτελούνται οι εντολές στο τμήμα του ΤΟΤΕ (μέχρι το ΤΕΛΟΣ_ΑΝ). </a:t>
            </a:r>
          </a:p>
          <a:p>
            <a:pPr algn="just"/>
            <a:r>
              <a:rPr lang="el-GR" b="0" i="0" dirty="0">
                <a:solidFill>
                  <a:srgbClr val="000000"/>
                </a:solidFill>
                <a:effectLst/>
                <a:highlight>
                  <a:srgbClr val="FAFAFA"/>
                </a:highlight>
                <a:latin typeface="arial" panose="020B0604020202020204" pitchFamily="34" charset="0"/>
              </a:rPr>
              <a:t>Αν η συνθήκη είναι ψευδής οι εντολές αυτές αγνοούνται</a:t>
            </a:r>
          </a:p>
          <a:p>
            <a:pPr algn="just"/>
            <a:r>
              <a:rPr lang="el-GR" b="0" i="0" dirty="0">
                <a:solidFill>
                  <a:srgbClr val="000000"/>
                </a:solidFill>
                <a:effectLst/>
                <a:highlight>
                  <a:srgbClr val="FAFAFA"/>
                </a:highlight>
                <a:latin typeface="arial" panose="020B0604020202020204" pitchFamily="34" charset="0"/>
              </a:rPr>
              <a:t>Σε κάθε περίπτωση η εκτέλεση του προγράμματος συνεχίζεται με την εντολή που ακολουθεί τη δήλωση ΤΕΛΟΣ_ΑΝ</a:t>
            </a:r>
          </a:p>
          <a:p>
            <a:endParaRPr lang="el-GR" dirty="0"/>
          </a:p>
        </p:txBody>
      </p:sp>
    </p:spTree>
    <p:extLst>
      <p:ext uri="{BB962C8B-B14F-4D97-AF65-F5344CB8AC3E}">
        <p14:creationId xmlns:p14="http://schemas.microsoft.com/office/powerpoint/2010/main" val="4217270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8F3527-E216-526D-DAF5-11C6F8E7945F}"/>
              </a:ext>
            </a:extLst>
          </p:cNvPr>
          <p:cNvSpPr>
            <a:spLocks noGrp="1"/>
          </p:cNvSpPr>
          <p:nvPr>
            <p:ph type="title"/>
          </p:nvPr>
        </p:nvSpPr>
        <p:spPr>
          <a:xfrm>
            <a:off x="489772" y="184666"/>
            <a:ext cx="9905998" cy="971472"/>
          </a:xfrm>
        </p:spPr>
        <p:txBody>
          <a:bodyPr>
            <a:normAutofit/>
          </a:bodyPr>
          <a:lstStyle/>
          <a:p>
            <a:r>
              <a:rPr lang="el-GR" sz="4400" b="1" dirty="0" err="1">
                <a:solidFill>
                  <a:srgbClr val="002060"/>
                </a:solidFill>
              </a:rPr>
              <a:t>Συνθετη</a:t>
            </a:r>
            <a:r>
              <a:rPr lang="el-GR" sz="4400" b="1" dirty="0">
                <a:solidFill>
                  <a:srgbClr val="002060"/>
                </a:solidFill>
              </a:rPr>
              <a:t> ΑΝ</a:t>
            </a:r>
          </a:p>
        </p:txBody>
      </p:sp>
      <p:graphicFrame>
        <p:nvGraphicFramePr>
          <p:cNvPr id="5" name="Θέση περιεχομένου 4">
            <a:extLst>
              <a:ext uri="{FF2B5EF4-FFF2-40B4-BE49-F238E27FC236}">
                <a16:creationId xmlns:a16="http://schemas.microsoft.com/office/drawing/2014/main" id="{BBD97476-CDB0-6AFE-0A9C-A45F2F341F29}"/>
              </a:ext>
            </a:extLst>
          </p:cNvPr>
          <p:cNvGraphicFramePr>
            <a:graphicFrameLocks noGrp="1"/>
          </p:cNvGraphicFramePr>
          <p:nvPr>
            <p:ph idx="1"/>
            <p:extLst>
              <p:ext uri="{D42A27DB-BD31-4B8C-83A1-F6EECF244321}">
                <p14:modId xmlns:p14="http://schemas.microsoft.com/office/powerpoint/2010/main" val="2112421539"/>
              </p:ext>
            </p:extLst>
          </p:nvPr>
        </p:nvGraphicFramePr>
        <p:xfrm>
          <a:off x="1018437" y="1513764"/>
          <a:ext cx="9906000" cy="2382520"/>
        </p:xfrm>
        <a:graphic>
          <a:graphicData uri="http://schemas.openxmlformats.org/drawingml/2006/table">
            <a:tbl>
              <a:tblPr firstRow="1" bandRow="1">
                <a:tableStyleId>{5C22544A-7EE6-4342-B048-85BDC9FD1C3A}</a:tableStyleId>
              </a:tblPr>
              <a:tblGrid>
                <a:gridCol w="4953000">
                  <a:extLst>
                    <a:ext uri="{9D8B030D-6E8A-4147-A177-3AD203B41FA5}">
                      <a16:colId xmlns:a16="http://schemas.microsoft.com/office/drawing/2014/main" val="394141410"/>
                    </a:ext>
                  </a:extLst>
                </a:gridCol>
                <a:gridCol w="4953000">
                  <a:extLst>
                    <a:ext uri="{9D8B030D-6E8A-4147-A177-3AD203B41FA5}">
                      <a16:colId xmlns:a16="http://schemas.microsoft.com/office/drawing/2014/main" val="3539218120"/>
                    </a:ext>
                  </a:extLst>
                </a:gridCol>
              </a:tblGrid>
              <a:tr h="370840">
                <a:tc>
                  <a:txBody>
                    <a:bodyPr/>
                    <a:lstStyle/>
                    <a:p>
                      <a:r>
                        <a:rPr lang="el-GR" dirty="0"/>
                        <a:t>ΣΥΝΤΑΞΗ</a:t>
                      </a:r>
                    </a:p>
                  </a:txBody>
                  <a:tcPr/>
                </a:tc>
                <a:tc>
                  <a:txBody>
                    <a:bodyPr/>
                    <a:lstStyle/>
                    <a:p>
                      <a:r>
                        <a:rPr lang="el-GR" dirty="0"/>
                        <a:t>ΠΑΡΑΓΕΙΓΜΑ</a:t>
                      </a:r>
                    </a:p>
                  </a:txBody>
                  <a:tcPr/>
                </a:tc>
                <a:extLst>
                  <a:ext uri="{0D108BD9-81ED-4DB2-BD59-A6C34878D82A}">
                    <a16:rowId xmlns:a16="http://schemas.microsoft.com/office/drawing/2014/main" val="2058945999"/>
                  </a:ext>
                </a:extLst>
              </a:tr>
              <a:tr h="370840">
                <a:tc>
                  <a:txBody>
                    <a:bodyPr/>
                    <a:lstStyle/>
                    <a:p>
                      <a:r>
                        <a:rPr lang="el-GR" sz="1800" b="0" i="0" kern="1200" dirty="0">
                          <a:solidFill>
                            <a:schemeClr val="dk1"/>
                          </a:solidFill>
                          <a:effectLst/>
                          <a:latin typeface="+mn-lt"/>
                          <a:ea typeface="+mn-ea"/>
                          <a:cs typeface="+mn-cs"/>
                        </a:rPr>
                        <a:t>ΑΝ Συνθήκη ΤΟΤΕ</a:t>
                      </a:r>
                    </a:p>
                    <a:p>
                      <a:r>
                        <a:rPr lang="el-GR" sz="1800" b="0" i="0" kern="1200" dirty="0">
                          <a:solidFill>
                            <a:schemeClr val="dk1"/>
                          </a:solidFill>
                          <a:effectLst/>
                          <a:latin typeface="+mn-lt"/>
                          <a:ea typeface="+mn-ea"/>
                          <a:cs typeface="+mn-cs"/>
                        </a:rPr>
                        <a:t>Εντολή1</a:t>
                      </a:r>
                    </a:p>
                    <a:p>
                      <a:r>
                        <a:rPr lang="el-GR" sz="1800" b="0" i="0" kern="1200" dirty="0">
                          <a:solidFill>
                            <a:schemeClr val="dk1"/>
                          </a:solidFill>
                          <a:effectLst/>
                          <a:latin typeface="+mn-lt"/>
                          <a:ea typeface="+mn-ea"/>
                          <a:cs typeface="+mn-cs"/>
                        </a:rPr>
                        <a:t>…..</a:t>
                      </a:r>
                    </a:p>
                    <a:p>
                      <a:r>
                        <a:rPr lang="el-GR" sz="1800" b="0" i="0" kern="1200" dirty="0">
                          <a:solidFill>
                            <a:schemeClr val="dk1"/>
                          </a:solidFill>
                          <a:effectLst/>
                          <a:latin typeface="+mn-lt"/>
                          <a:ea typeface="+mn-ea"/>
                          <a:cs typeface="+mn-cs"/>
                        </a:rPr>
                        <a:t>ΑΛΛΙΩΣ</a:t>
                      </a:r>
                    </a:p>
                    <a:p>
                      <a:r>
                        <a:rPr lang="el-GR" sz="1800" b="0" i="0" kern="1200" dirty="0">
                          <a:solidFill>
                            <a:schemeClr val="dk1"/>
                          </a:solidFill>
                          <a:effectLst/>
                          <a:latin typeface="+mn-lt"/>
                          <a:ea typeface="+mn-ea"/>
                          <a:cs typeface="+mn-cs"/>
                        </a:rPr>
                        <a:t>Εντολή2</a:t>
                      </a:r>
                    </a:p>
                    <a:p>
                      <a:r>
                        <a:rPr lang="el-GR" sz="1800" b="0" i="0" kern="1200" dirty="0">
                          <a:solidFill>
                            <a:schemeClr val="dk1"/>
                          </a:solidFill>
                          <a:effectLst/>
                          <a:latin typeface="+mn-lt"/>
                          <a:ea typeface="+mn-ea"/>
                          <a:cs typeface="+mn-cs"/>
                        </a:rPr>
                        <a:t>…..</a:t>
                      </a:r>
                    </a:p>
                    <a:p>
                      <a:r>
                        <a:rPr lang="el-GR" sz="1800" b="0" i="0" kern="1200" dirty="0">
                          <a:solidFill>
                            <a:schemeClr val="dk1"/>
                          </a:solidFill>
                          <a:effectLst/>
                          <a:latin typeface="+mn-lt"/>
                          <a:ea typeface="+mn-ea"/>
                          <a:cs typeface="+mn-cs"/>
                        </a:rPr>
                        <a:t>ΤΕΛΟΣ_ΑΝ</a:t>
                      </a:r>
                    </a:p>
                  </a:txBody>
                  <a:tcPr/>
                </a:tc>
                <a:tc>
                  <a:txBody>
                    <a:bodyPr/>
                    <a:lstStyle/>
                    <a:p>
                      <a:r>
                        <a:rPr lang="el-GR" sz="1800" b="0" i="0" kern="1200" dirty="0">
                          <a:solidFill>
                            <a:schemeClr val="dk1"/>
                          </a:solidFill>
                          <a:effectLst/>
                          <a:latin typeface="+mn-lt"/>
                          <a:ea typeface="+mn-ea"/>
                          <a:cs typeface="+mn-cs"/>
                        </a:rPr>
                        <a:t>ΑΝ x&lt;&gt;0 ΤΟΤΕ</a:t>
                      </a:r>
                    </a:p>
                    <a:p>
                      <a:r>
                        <a:rPr lang="el-GR" sz="1800" b="0" i="0" kern="1200" dirty="0" err="1">
                          <a:solidFill>
                            <a:schemeClr val="dk1"/>
                          </a:solidFill>
                          <a:effectLst/>
                          <a:latin typeface="+mn-lt"/>
                          <a:ea typeface="+mn-ea"/>
                          <a:cs typeface="+mn-cs"/>
                        </a:rPr>
                        <a:t>Fx</a:t>
                      </a:r>
                      <a:r>
                        <a:rPr lang="el-GR" sz="1800" b="0" i="0" kern="1200" dirty="0">
                          <a:solidFill>
                            <a:schemeClr val="dk1"/>
                          </a:solidFill>
                          <a:effectLst/>
                          <a:latin typeface="+mn-lt"/>
                          <a:ea typeface="+mn-ea"/>
                          <a:cs typeface="+mn-cs"/>
                        </a:rPr>
                        <a:t> &lt;- (x-3)^2/x</a:t>
                      </a:r>
                    </a:p>
                    <a:p>
                      <a:r>
                        <a:rPr lang="el-GR" sz="1800" b="0" i="0" kern="1200" dirty="0">
                          <a:solidFill>
                            <a:schemeClr val="dk1"/>
                          </a:solidFill>
                          <a:effectLst/>
                          <a:latin typeface="+mn-lt"/>
                          <a:ea typeface="+mn-ea"/>
                          <a:cs typeface="+mn-cs"/>
                        </a:rPr>
                        <a:t>ΓΡΑΨΕ x, </a:t>
                      </a:r>
                      <a:r>
                        <a:rPr lang="el-GR" sz="1800" b="0" i="0" kern="1200" dirty="0" err="1">
                          <a:solidFill>
                            <a:schemeClr val="dk1"/>
                          </a:solidFill>
                          <a:effectLst/>
                          <a:latin typeface="+mn-lt"/>
                          <a:ea typeface="+mn-ea"/>
                          <a:cs typeface="+mn-cs"/>
                        </a:rPr>
                        <a:t>Fx</a:t>
                      </a:r>
                      <a:endParaRPr lang="el-GR" sz="1800" b="0" i="0" kern="1200" dirty="0">
                        <a:solidFill>
                          <a:schemeClr val="dk1"/>
                        </a:solidFill>
                        <a:effectLst/>
                        <a:latin typeface="+mn-lt"/>
                        <a:ea typeface="+mn-ea"/>
                        <a:cs typeface="+mn-cs"/>
                      </a:endParaRPr>
                    </a:p>
                    <a:p>
                      <a:r>
                        <a:rPr lang="el-GR" sz="1800" b="0" i="0" kern="1200" dirty="0">
                          <a:solidFill>
                            <a:schemeClr val="dk1"/>
                          </a:solidFill>
                          <a:effectLst/>
                          <a:latin typeface="+mn-lt"/>
                          <a:ea typeface="+mn-ea"/>
                          <a:cs typeface="+mn-cs"/>
                        </a:rPr>
                        <a:t>ΑΛΛΙΩΣ</a:t>
                      </a:r>
                    </a:p>
                    <a:p>
                      <a:r>
                        <a:rPr lang="el-GR" sz="1800" b="0" i="0" kern="1200" dirty="0">
                          <a:solidFill>
                            <a:schemeClr val="dk1"/>
                          </a:solidFill>
                          <a:effectLst/>
                          <a:latin typeface="+mn-lt"/>
                          <a:ea typeface="+mn-ea"/>
                          <a:cs typeface="+mn-cs"/>
                        </a:rPr>
                        <a:t>ΓΡΑΨΕ ‘Δεν ορίζεται’</a:t>
                      </a:r>
                    </a:p>
                    <a:p>
                      <a:r>
                        <a:rPr lang="el-GR" sz="1800" b="0" i="0" kern="1200" dirty="0">
                          <a:solidFill>
                            <a:schemeClr val="dk1"/>
                          </a:solidFill>
                          <a:effectLst/>
                          <a:latin typeface="+mn-lt"/>
                          <a:ea typeface="+mn-ea"/>
                          <a:cs typeface="+mn-cs"/>
                        </a:rPr>
                        <a:t>ΤΕΛΟΣ_ΑΝ</a:t>
                      </a:r>
                    </a:p>
                  </a:txBody>
                  <a:tcPr/>
                </a:tc>
                <a:extLst>
                  <a:ext uri="{0D108BD9-81ED-4DB2-BD59-A6C34878D82A}">
                    <a16:rowId xmlns:a16="http://schemas.microsoft.com/office/drawing/2014/main" val="890492377"/>
                  </a:ext>
                </a:extLst>
              </a:tr>
            </a:tbl>
          </a:graphicData>
        </a:graphic>
      </p:graphicFrame>
      <p:sp>
        <p:nvSpPr>
          <p:cNvPr id="4" name="Rectangle 1">
            <a:extLst>
              <a:ext uri="{FF2B5EF4-FFF2-40B4-BE49-F238E27FC236}">
                <a16:creationId xmlns:a16="http://schemas.microsoft.com/office/drawing/2014/main" id="{9764687D-97F7-3DC1-5DEF-FE8BB528DFD2}"/>
              </a:ext>
            </a:extLst>
          </p:cNvPr>
          <p:cNvSpPr>
            <a:spLocks noChangeArrowheads="1"/>
          </p:cNvSpPr>
          <p:nvPr/>
        </p:nvSpPr>
        <p:spPr bwMode="auto">
          <a:xfrm>
            <a:off x="0" y="-184666"/>
            <a:ext cx="184731" cy="369332"/>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a:ln>
                <a:noFill/>
              </a:ln>
              <a:solidFill>
                <a:schemeClr val="tx1"/>
              </a:solidFill>
              <a:effectLst/>
              <a:latin typeface="Arial" panose="020B0604020202020204" pitchFamily="34" charset="0"/>
            </a:endParaRPr>
          </a:p>
        </p:txBody>
      </p:sp>
      <p:sp>
        <p:nvSpPr>
          <p:cNvPr id="6" name="TextBox 5">
            <a:extLst>
              <a:ext uri="{FF2B5EF4-FFF2-40B4-BE49-F238E27FC236}">
                <a16:creationId xmlns:a16="http://schemas.microsoft.com/office/drawing/2014/main" id="{AAB7DBFC-E30A-F6EB-3709-B3CFBAA114C5}"/>
              </a:ext>
            </a:extLst>
          </p:cNvPr>
          <p:cNvSpPr txBox="1"/>
          <p:nvPr/>
        </p:nvSpPr>
        <p:spPr>
          <a:xfrm>
            <a:off x="1130903" y="4253910"/>
            <a:ext cx="9681068" cy="2031325"/>
          </a:xfrm>
          <a:prstGeom prst="rect">
            <a:avLst/>
          </a:prstGeom>
          <a:noFill/>
        </p:spPr>
        <p:txBody>
          <a:bodyPr wrap="square" rtlCol="0">
            <a:spAutoFit/>
          </a:bodyPr>
          <a:lstStyle/>
          <a:p>
            <a:pPr algn="just"/>
            <a:r>
              <a:rPr lang="el-GR" b="0" i="0" u="sng" dirty="0">
                <a:solidFill>
                  <a:srgbClr val="000000"/>
                </a:solidFill>
                <a:effectLst/>
                <a:highlight>
                  <a:srgbClr val="FAFAFA"/>
                </a:highlight>
                <a:latin typeface="arial" panose="020B0604020202020204" pitchFamily="34" charset="0"/>
              </a:rPr>
              <a:t>Πως λειτουργεί:</a:t>
            </a:r>
            <a:endParaRPr lang="el-GR" b="0" i="0" dirty="0">
              <a:solidFill>
                <a:srgbClr val="000000"/>
              </a:solidFill>
              <a:effectLst/>
              <a:highlight>
                <a:srgbClr val="FAFAFA"/>
              </a:highlight>
              <a:latin typeface="arial" panose="020B0604020202020204" pitchFamily="34" charset="0"/>
            </a:endParaRPr>
          </a:p>
          <a:p>
            <a:pPr algn="just"/>
            <a:r>
              <a:rPr lang="el-GR" b="0" i="0" dirty="0">
                <a:solidFill>
                  <a:srgbClr val="000000"/>
                </a:solidFill>
                <a:effectLst/>
                <a:highlight>
                  <a:srgbClr val="FAFAFA"/>
                </a:highlight>
                <a:latin typeface="arial" panose="020B0604020202020204" pitchFamily="34" charset="0"/>
              </a:rPr>
              <a:t>Ελέγχεται η τιμή της συνθήκης και αν αυτή ισχύει (είναι αληθής), τότε εκτελούνται οι εντολές στο τμήμα του ΤΟΤΕ (μέχρι το ΑΛΛΙΩΣ). </a:t>
            </a:r>
          </a:p>
          <a:p>
            <a:pPr algn="just"/>
            <a:r>
              <a:rPr lang="el-GR" b="0" i="0" dirty="0">
                <a:solidFill>
                  <a:srgbClr val="000000"/>
                </a:solidFill>
                <a:effectLst/>
                <a:highlight>
                  <a:srgbClr val="FAFAFA"/>
                </a:highlight>
                <a:latin typeface="arial" panose="020B0604020202020204" pitchFamily="34" charset="0"/>
              </a:rPr>
              <a:t>Αν η συνθήκη είναι ψευδής οι εντολές αυτές αγνοούνται και εκτελούνται οι εντολές στο τμήμα του ΑΛΛΙΩΣ (μέχρι το ΤΕΛΟΣ_ΑΝ). </a:t>
            </a:r>
          </a:p>
          <a:p>
            <a:pPr algn="just"/>
            <a:r>
              <a:rPr lang="el-GR" b="0" i="0" dirty="0">
                <a:solidFill>
                  <a:srgbClr val="000000"/>
                </a:solidFill>
                <a:effectLst/>
                <a:highlight>
                  <a:srgbClr val="FAFAFA"/>
                </a:highlight>
                <a:latin typeface="arial" panose="020B0604020202020204" pitchFamily="34" charset="0"/>
              </a:rPr>
              <a:t>Σε κάθε περίπτωση λοιπόν εκτελείται μόνο το ένα τμήμα εντολών και η εκτέλεση του προγράμματος συνεχίζεται με την εντολή που ακολουθεί τη δήλωση ΤΕΛΟΣ_ΑΝ</a:t>
            </a:r>
            <a:endParaRPr lang="el-GR" dirty="0"/>
          </a:p>
        </p:txBody>
      </p:sp>
    </p:spTree>
    <p:extLst>
      <p:ext uri="{BB962C8B-B14F-4D97-AF65-F5344CB8AC3E}">
        <p14:creationId xmlns:p14="http://schemas.microsoft.com/office/powerpoint/2010/main" val="6931252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8F3527-E216-526D-DAF5-11C6F8E7945F}"/>
              </a:ext>
            </a:extLst>
          </p:cNvPr>
          <p:cNvSpPr>
            <a:spLocks noGrp="1"/>
          </p:cNvSpPr>
          <p:nvPr>
            <p:ph type="title"/>
          </p:nvPr>
        </p:nvSpPr>
        <p:spPr>
          <a:xfrm>
            <a:off x="489772" y="184666"/>
            <a:ext cx="9905998" cy="971472"/>
          </a:xfrm>
        </p:spPr>
        <p:txBody>
          <a:bodyPr>
            <a:normAutofit/>
          </a:bodyPr>
          <a:lstStyle/>
          <a:p>
            <a:r>
              <a:rPr lang="el-GR" sz="4400" b="1" dirty="0" err="1">
                <a:solidFill>
                  <a:srgbClr val="002060"/>
                </a:solidFill>
              </a:rPr>
              <a:t>πολλαπλη</a:t>
            </a:r>
            <a:r>
              <a:rPr lang="el-GR" sz="4400" b="1" dirty="0">
                <a:solidFill>
                  <a:srgbClr val="002060"/>
                </a:solidFill>
              </a:rPr>
              <a:t> ΑΝ</a:t>
            </a:r>
          </a:p>
        </p:txBody>
      </p:sp>
      <p:graphicFrame>
        <p:nvGraphicFramePr>
          <p:cNvPr id="5" name="Θέση περιεχομένου 4">
            <a:extLst>
              <a:ext uri="{FF2B5EF4-FFF2-40B4-BE49-F238E27FC236}">
                <a16:creationId xmlns:a16="http://schemas.microsoft.com/office/drawing/2014/main" id="{BBD97476-CDB0-6AFE-0A9C-A45F2F341F29}"/>
              </a:ext>
            </a:extLst>
          </p:cNvPr>
          <p:cNvGraphicFramePr>
            <a:graphicFrameLocks noGrp="1"/>
          </p:cNvGraphicFramePr>
          <p:nvPr>
            <p:ph idx="1"/>
            <p:extLst>
              <p:ext uri="{D42A27DB-BD31-4B8C-83A1-F6EECF244321}">
                <p14:modId xmlns:p14="http://schemas.microsoft.com/office/powerpoint/2010/main" val="2950875039"/>
              </p:ext>
            </p:extLst>
          </p:nvPr>
        </p:nvGraphicFramePr>
        <p:xfrm>
          <a:off x="1018437" y="1513764"/>
          <a:ext cx="9906000" cy="2656840"/>
        </p:xfrm>
        <a:graphic>
          <a:graphicData uri="http://schemas.openxmlformats.org/drawingml/2006/table">
            <a:tbl>
              <a:tblPr firstRow="1" bandRow="1">
                <a:tableStyleId>{5C22544A-7EE6-4342-B048-85BDC9FD1C3A}</a:tableStyleId>
              </a:tblPr>
              <a:tblGrid>
                <a:gridCol w="4953000">
                  <a:extLst>
                    <a:ext uri="{9D8B030D-6E8A-4147-A177-3AD203B41FA5}">
                      <a16:colId xmlns:a16="http://schemas.microsoft.com/office/drawing/2014/main" val="394141410"/>
                    </a:ext>
                  </a:extLst>
                </a:gridCol>
                <a:gridCol w="4953000">
                  <a:extLst>
                    <a:ext uri="{9D8B030D-6E8A-4147-A177-3AD203B41FA5}">
                      <a16:colId xmlns:a16="http://schemas.microsoft.com/office/drawing/2014/main" val="3539218120"/>
                    </a:ext>
                  </a:extLst>
                </a:gridCol>
              </a:tblGrid>
              <a:tr h="370840">
                <a:tc>
                  <a:txBody>
                    <a:bodyPr/>
                    <a:lstStyle/>
                    <a:p>
                      <a:r>
                        <a:rPr lang="el-GR" dirty="0"/>
                        <a:t>ΣΥΝΤΑΞΗ</a:t>
                      </a:r>
                    </a:p>
                  </a:txBody>
                  <a:tcPr/>
                </a:tc>
                <a:tc>
                  <a:txBody>
                    <a:bodyPr/>
                    <a:lstStyle/>
                    <a:p>
                      <a:r>
                        <a:rPr lang="el-GR" dirty="0"/>
                        <a:t>ΠΑΡΑΓΕΙΓΜΑ</a:t>
                      </a:r>
                    </a:p>
                  </a:txBody>
                  <a:tcPr/>
                </a:tc>
                <a:extLst>
                  <a:ext uri="{0D108BD9-81ED-4DB2-BD59-A6C34878D82A}">
                    <a16:rowId xmlns:a16="http://schemas.microsoft.com/office/drawing/2014/main" val="2058945999"/>
                  </a:ext>
                </a:extLst>
              </a:tr>
              <a:tr h="370840">
                <a:tc>
                  <a:txBody>
                    <a:bodyPr/>
                    <a:lstStyle/>
                    <a:p>
                      <a:r>
                        <a:rPr lang="el-GR" sz="1800" b="0" i="0" kern="1200" dirty="0">
                          <a:solidFill>
                            <a:schemeClr val="dk1"/>
                          </a:solidFill>
                          <a:effectLst/>
                          <a:latin typeface="+mn-lt"/>
                          <a:ea typeface="+mn-ea"/>
                          <a:cs typeface="+mn-cs"/>
                        </a:rPr>
                        <a:t>ΑΝ Συνθήκη1 ΤΟΤΕ</a:t>
                      </a:r>
                    </a:p>
                    <a:p>
                      <a:r>
                        <a:rPr lang="el-GR" sz="1800" b="0" i="0" kern="1200" dirty="0">
                          <a:solidFill>
                            <a:schemeClr val="dk1"/>
                          </a:solidFill>
                          <a:effectLst/>
                          <a:latin typeface="+mn-lt"/>
                          <a:ea typeface="+mn-ea"/>
                          <a:cs typeface="+mn-cs"/>
                        </a:rPr>
                        <a:t>Εντολές1</a:t>
                      </a:r>
                    </a:p>
                    <a:p>
                      <a:r>
                        <a:rPr lang="el-GR" sz="1800" b="0" i="0" kern="1200" dirty="0">
                          <a:solidFill>
                            <a:schemeClr val="dk1"/>
                          </a:solidFill>
                          <a:effectLst/>
                          <a:latin typeface="+mn-lt"/>
                          <a:ea typeface="+mn-ea"/>
                          <a:cs typeface="+mn-cs"/>
                        </a:rPr>
                        <a:t>ΑΛΛΙΩΣ_ΑΝ Συνθήκη2 ΤΟΤΕ</a:t>
                      </a:r>
                    </a:p>
                    <a:p>
                      <a:r>
                        <a:rPr lang="el-GR" sz="1800" b="0" i="0" kern="1200" dirty="0">
                          <a:solidFill>
                            <a:schemeClr val="dk1"/>
                          </a:solidFill>
                          <a:effectLst/>
                          <a:latin typeface="+mn-lt"/>
                          <a:ea typeface="+mn-ea"/>
                          <a:cs typeface="+mn-cs"/>
                        </a:rPr>
                        <a:t>Εντολές2</a:t>
                      </a:r>
                    </a:p>
                    <a:p>
                      <a:r>
                        <a:rPr lang="el-GR" sz="1800" b="0" i="0" kern="1200" dirty="0">
                          <a:solidFill>
                            <a:schemeClr val="dk1"/>
                          </a:solidFill>
                          <a:effectLst/>
                          <a:latin typeface="+mn-lt"/>
                          <a:ea typeface="+mn-ea"/>
                          <a:cs typeface="+mn-cs"/>
                        </a:rPr>
                        <a:t>…</a:t>
                      </a:r>
                    </a:p>
                    <a:p>
                      <a:r>
                        <a:rPr lang="el-GR" sz="1800" b="0" i="0" kern="1200" dirty="0">
                          <a:solidFill>
                            <a:schemeClr val="dk1"/>
                          </a:solidFill>
                          <a:effectLst/>
                          <a:latin typeface="+mn-lt"/>
                          <a:ea typeface="+mn-ea"/>
                          <a:cs typeface="+mn-cs"/>
                        </a:rPr>
                        <a:t>ΑΛΛΙΩΣ</a:t>
                      </a:r>
                    </a:p>
                    <a:p>
                      <a:r>
                        <a:rPr lang="el-GR" sz="1800" b="0" i="0" kern="1200" dirty="0" err="1">
                          <a:solidFill>
                            <a:schemeClr val="dk1"/>
                          </a:solidFill>
                          <a:effectLst/>
                          <a:latin typeface="+mn-lt"/>
                          <a:ea typeface="+mn-ea"/>
                          <a:cs typeface="+mn-cs"/>
                        </a:rPr>
                        <a:t>ΕντολέςΚ</a:t>
                      </a:r>
                      <a:endParaRPr lang="el-GR" sz="1800" b="0" i="0" kern="1200" dirty="0">
                        <a:solidFill>
                          <a:schemeClr val="dk1"/>
                        </a:solidFill>
                        <a:effectLst/>
                        <a:latin typeface="+mn-lt"/>
                        <a:ea typeface="+mn-ea"/>
                        <a:cs typeface="+mn-cs"/>
                      </a:endParaRPr>
                    </a:p>
                    <a:p>
                      <a:r>
                        <a:rPr lang="el-GR" sz="1800" b="0" i="0" kern="1200" dirty="0">
                          <a:solidFill>
                            <a:schemeClr val="dk1"/>
                          </a:solidFill>
                          <a:effectLst/>
                          <a:latin typeface="+mn-lt"/>
                          <a:ea typeface="+mn-ea"/>
                          <a:cs typeface="+mn-cs"/>
                        </a:rPr>
                        <a:t>ΤΕΛΟΣ_ΑΝ</a:t>
                      </a:r>
                    </a:p>
                  </a:txBody>
                  <a:tcPr/>
                </a:tc>
                <a:tc>
                  <a:txBody>
                    <a:bodyPr/>
                    <a:lstStyle/>
                    <a:p>
                      <a:r>
                        <a:rPr lang="el-GR" sz="1800" b="0" i="0" kern="1200" dirty="0">
                          <a:solidFill>
                            <a:schemeClr val="dk1"/>
                          </a:solidFill>
                          <a:effectLst/>
                          <a:latin typeface="+mn-lt"/>
                          <a:ea typeface="+mn-ea"/>
                          <a:cs typeface="+mn-cs"/>
                        </a:rPr>
                        <a:t>ΑΝ x&gt;0 ΤΟΤΕ</a:t>
                      </a:r>
                    </a:p>
                    <a:p>
                      <a:r>
                        <a:rPr lang="el-GR" sz="1800" b="0" i="0" kern="1200" dirty="0">
                          <a:solidFill>
                            <a:schemeClr val="dk1"/>
                          </a:solidFill>
                          <a:effectLst/>
                          <a:latin typeface="+mn-lt"/>
                          <a:ea typeface="+mn-ea"/>
                          <a:cs typeface="+mn-cs"/>
                        </a:rPr>
                        <a:t>ΓΡΑΨΕ ‘Θετικός’</a:t>
                      </a:r>
                    </a:p>
                    <a:p>
                      <a:r>
                        <a:rPr lang="el-GR" sz="1800" b="0" i="0" kern="1200" dirty="0">
                          <a:solidFill>
                            <a:schemeClr val="dk1"/>
                          </a:solidFill>
                          <a:effectLst/>
                          <a:latin typeface="+mn-lt"/>
                          <a:ea typeface="+mn-ea"/>
                          <a:cs typeface="+mn-cs"/>
                        </a:rPr>
                        <a:t>ΑΛΛΙΩΣ_ΑΝ x=0 ΤΟΤΕ</a:t>
                      </a:r>
                    </a:p>
                    <a:p>
                      <a:r>
                        <a:rPr lang="el-GR" sz="1800" b="0" i="0" kern="1200" dirty="0">
                          <a:solidFill>
                            <a:schemeClr val="dk1"/>
                          </a:solidFill>
                          <a:effectLst/>
                          <a:latin typeface="+mn-lt"/>
                          <a:ea typeface="+mn-ea"/>
                          <a:cs typeface="+mn-cs"/>
                        </a:rPr>
                        <a:t>ΓΡΑΨΕ ‘Μηδέν’</a:t>
                      </a:r>
                    </a:p>
                    <a:p>
                      <a:r>
                        <a:rPr lang="el-GR" sz="1800" b="0" i="0" kern="1200" dirty="0">
                          <a:solidFill>
                            <a:schemeClr val="dk1"/>
                          </a:solidFill>
                          <a:effectLst/>
                          <a:latin typeface="+mn-lt"/>
                          <a:ea typeface="+mn-ea"/>
                          <a:cs typeface="+mn-cs"/>
                        </a:rPr>
                        <a:t>ΑΛΛΙΩΣ</a:t>
                      </a:r>
                    </a:p>
                    <a:p>
                      <a:r>
                        <a:rPr lang="el-GR" sz="1800" b="0" i="0" kern="1200" dirty="0">
                          <a:solidFill>
                            <a:schemeClr val="dk1"/>
                          </a:solidFill>
                          <a:effectLst/>
                          <a:latin typeface="+mn-lt"/>
                          <a:ea typeface="+mn-ea"/>
                          <a:cs typeface="+mn-cs"/>
                        </a:rPr>
                        <a:t>ΓΡΑΨΕ ‘Αρνητικός’</a:t>
                      </a:r>
                    </a:p>
                    <a:p>
                      <a:r>
                        <a:rPr lang="el-GR" sz="1800" b="0" i="0" kern="1200" dirty="0">
                          <a:solidFill>
                            <a:schemeClr val="dk1"/>
                          </a:solidFill>
                          <a:effectLst/>
                          <a:latin typeface="+mn-lt"/>
                          <a:ea typeface="+mn-ea"/>
                          <a:cs typeface="+mn-cs"/>
                        </a:rPr>
                        <a:t>ΤΕΛΟΣ_ΑΝ</a:t>
                      </a:r>
                    </a:p>
                    <a:p>
                      <a:endParaRPr lang="el-GR" sz="1800" b="0" i="0" kern="1200" dirty="0">
                        <a:solidFill>
                          <a:schemeClr val="dk1"/>
                        </a:solidFill>
                        <a:effectLst/>
                        <a:latin typeface="+mn-lt"/>
                        <a:ea typeface="+mn-ea"/>
                        <a:cs typeface="+mn-cs"/>
                      </a:endParaRPr>
                    </a:p>
                  </a:txBody>
                  <a:tcPr/>
                </a:tc>
                <a:extLst>
                  <a:ext uri="{0D108BD9-81ED-4DB2-BD59-A6C34878D82A}">
                    <a16:rowId xmlns:a16="http://schemas.microsoft.com/office/drawing/2014/main" val="890492377"/>
                  </a:ext>
                </a:extLst>
              </a:tr>
            </a:tbl>
          </a:graphicData>
        </a:graphic>
      </p:graphicFrame>
      <p:sp>
        <p:nvSpPr>
          <p:cNvPr id="4" name="Rectangle 1">
            <a:extLst>
              <a:ext uri="{FF2B5EF4-FFF2-40B4-BE49-F238E27FC236}">
                <a16:creationId xmlns:a16="http://schemas.microsoft.com/office/drawing/2014/main" id="{9764687D-97F7-3DC1-5DEF-FE8BB528DFD2}"/>
              </a:ext>
            </a:extLst>
          </p:cNvPr>
          <p:cNvSpPr>
            <a:spLocks noChangeArrowheads="1"/>
          </p:cNvSpPr>
          <p:nvPr/>
        </p:nvSpPr>
        <p:spPr bwMode="auto">
          <a:xfrm>
            <a:off x="0" y="-184666"/>
            <a:ext cx="184731" cy="369332"/>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a:ln>
                <a:noFill/>
              </a:ln>
              <a:solidFill>
                <a:schemeClr val="tx1"/>
              </a:solidFill>
              <a:effectLst/>
              <a:latin typeface="Arial" panose="020B0604020202020204" pitchFamily="34" charset="0"/>
            </a:endParaRPr>
          </a:p>
        </p:txBody>
      </p:sp>
      <p:sp>
        <p:nvSpPr>
          <p:cNvPr id="6" name="TextBox 5">
            <a:extLst>
              <a:ext uri="{FF2B5EF4-FFF2-40B4-BE49-F238E27FC236}">
                <a16:creationId xmlns:a16="http://schemas.microsoft.com/office/drawing/2014/main" id="{AAB7DBFC-E30A-F6EB-3709-B3CFBAA114C5}"/>
              </a:ext>
            </a:extLst>
          </p:cNvPr>
          <p:cNvSpPr txBox="1"/>
          <p:nvPr/>
        </p:nvSpPr>
        <p:spPr>
          <a:xfrm>
            <a:off x="1018437" y="4642009"/>
            <a:ext cx="9681068" cy="2031325"/>
          </a:xfrm>
          <a:prstGeom prst="rect">
            <a:avLst/>
          </a:prstGeom>
          <a:noFill/>
        </p:spPr>
        <p:txBody>
          <a:bodyPr wrap="square" rtlCol="0">
            <a:spAutoFit/>
          </a:bodyPr>
          <a:lstStyle/>
          <a:p>
            <a:pPr algn="just"/>
            <a:r>
              <a:rPr lang="el-GR" b="0" i="0" u="sng" dirty="0">
                <a:solidFill>
                  <a:srgbClr val="000000"/>
                </a:solidFill>
                <a:effectLst/>
                <a:highlight>
                  <a:srgbClr val="FAFAFA"/>
                </a:highlight>
                <a:latin typeface="arial" panose="020B0604020202020204" pitchFamily="34" charset="0"/>
              </a:rPr>
              <a:t>Πως λειτουργεί:</a:t>
            </a:r>
            <a:endParaRPr lang="el-GR" b="0" i="0" dirty="0">
              <a:solidFill>
                <a:srgbClr val="000000"/>
              </a:solidFill>
              <a:effectLst/>
              <a:highlight>
                <a:srgbClr val="FAFAFA"/>
              </a:highlight>
              <a:latin typeface="arial" panose="020B0604020202020204" pitchFamily="34" charset="0"/>
            </a:endParaRPr>
          </a:p>
          <a:p>
            <a:pPr algn="just"/>
            <a:r>
              <a:rPr lang="el-GR" b="0" i="0" dirty="0">
                <a:solidFill>
                  <a:srgbClr val="000000"/>
                </a:solidFill>
                <a:effectLst/>
                <a:highlight>
                  <a:srgbClr val="FAFAFA"/>
                </a:highlight>
                <a:latin typeface="arial" panose="020B0604020202020204" pitchFamily="34" charset="0"/>
              </a:rPr>
              <a:t>Σε περίπτωση που η πρώτη συνθήκη ισχύει εκτελείται το τμήμα εντολών του δικού της ΤΟΤΕ. Διαφορετικά (αν δεν ισχύει) ελέγχεται η επόμενη συνθήκη (που βρίσκεται στο ΑΛΛΙΩΣ_ΑΝ), κοκ. </a:t>
            </a:r>
          </a:p>
          <a:p>
            <a:pPr algn="just"/>
            <a:r>
              <a:rPr lang="el-GR" b="0" i="0" dirty="0">
                <a:solidFill>
                  <a:srgbClr val="000000"/>
                </a:solidFill>
                <a:effectLst/>
                <a:highlight>
                  <a:srgbClr val="FAFAFA"/>
                </a:highlight>
                <a:latin typeface="arial" panose="020B0604020202020204" pitchFamily="34" charset="0"/>
              </a:rPr>
              <a:t>Αν καμία συνθήκη δεν είναι αληθής εκτελούνται οι εντολές στο τελευταίο τμήμα ΑΛΛΙΩΣ.</a:t>
            </a:r>
          </a:p>
          <a:p>
            <a:pPr algn="just"/>
            <a:r>
              <a:rPr lang="el-GR" b="0" i="0" dirty="0">
                <a:solidFill>
                  <a:srgbClr val="000000"/>
                </a:solidFill>
                <a:effectLst/>
                <a:highlight>
                  <a:srgbClr val="FAFAFA"/>
                </a:highlight>
                <a:latin typeface="arial" panose="020B0604020202020204" pitchFamily="34" charset="0"/>
              </a:rPr>
              <a:t>Η μοναδική περίπτωση στην οποία δεν εκτελείται κανένα σύνολο εντολών είναι να μην ισχύει καμία συνθήκη και να μην υπάρχει καθόλου το τμήμα ΑΛΛΙΩΣ.</a:t>
            </a:r>
          </a:p>
        </p:txBody>
      </p:sp>
    </p:spTree>
    <p:extLst>
      <p:ext uri="{BB962C8B-B14F-4D97-AF65-F5344CB8AC3E}">
        <p14:creationId xmlns:p14="http://schemas.microsoft.com/office/powerpoint/2010/main" val="43998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8F3527-E216-526D-DAF5-11C6F8E7945F}"/>
              </a:ext>
            </a:extLst>
          </p:cNvPr>
          <p:cNvSpPr>
            <a:spLocks noGrp="1"/>
          </p:cNvSpPr>
          <p:nvPr>
            <p:ph type="title"/>
          </p:nvPr>
        </p:nvSpPr>
        <p:spPr>
          <a:xfrm>
            <a:off x="489772" y="184666"/>
            <a:ext cx="9905998" cy="971472"/>
          </a:xfrm>
        </p:spPr>
        <p:txBody>
          <a:bodyPr>
            <a:normAutofit/>
          </a:bodyPr>
          <a:lstStyle/>
          <a:p>
            <a:r>
              <a:rPr lang="el-GR" sz="4400" b="1" dirty="0" err="1">
                <a:solidFill>
                  <a:srgbClr val="002060"/>
                </a:solidFill>
              </a:rPr>
              <a:t>εμφωλευμενη</a:t>
            </a:r>
            <a:r>
              <a:rPr lang="el-GR" sz="4400" b="1" dirty="0">
                <a:solidFill>
                  <a:srgbClr val="002060"/>
                </a:solidFill>
              </a:rPr>
              <a:t> ΑΝ</a:t>
            </a:r>
          </a:p>
        </p:txBody>
      </p:sp>
      <p:graphicFrame>
        <p:nvGraphicFramePr>
          <p:cNvPr id="5" name="Θέση περιεχομένου 4">
            <a:extLst>
              <a:ext uri="{FF2B5EF4-FFF2-40B4-BE49-F238E27FC236}">
                <a16:creationId xmlns:a16="http://schemas.microsoft.com/office/drawing/2014/main" id="{BBD97476-CDB0-6AFE-0A9C-A45F2F341F29}"/>
              </a:ext>
            </a:extLst>
          </p:cNvPr>
          <p:cNvGraphicFramePr>
            <a:graphicFrameLocks noGrp="1"/>
          </p:cNvGraphicFramePr>
          <p:nvPr>
            <p:ph idx="1"/>
            <p:extLst>
              <p:ext uri="{D42A27DB-BD31-4B8C-83A1-F6EECF244321}">
                <p14:modId xmlns:p14="http://schemas.microsoft.com/office/powerpoint/2010/main" val="622954285"/>
              </p:ext>
            </p:extLst>
          </p:nvPr>
        </p:nvGraphicFramePr>
        <p:xfrm>
          <a:off x="986906" y="2280920"/>
          <a:ext cx="9906000" cy="4577080"/>
        </p:xfrm>
        <a:graphic>
          <a:graphicData uri="http://schemas.openxmlformats.org/drawingml/2006/table">
            <a:tbl>
              <a:tblPr firstRow="1" bandRow="1">
                <a:tableStyleId>{5C22544A-7EE6-4342-B048-85BDC9FD1C3A}</a:tableStyleId>
              </a:tblPr>
              <a:tblGrid>
                <a:gridCol w="4953000">
                  <a:extLst>
                    <a:ext uri="{9D8B030D-6E8A-4147-A177-3AD203B41FA5}">
                      <a16:colId xmlns:a16="http://schemas.microsoft.com/office/drawing/2014/main" val="394141410"/>
                    </a:ext>
                  </a:extLst>
                </a:gridCol>
                <a:gridCol w="4953000">
                  <a:extLst>
                    <a:ext uri="{9D8B030D-6E8A-4147-A177-3AD203B41FA5}">
                      <a16:colId xmlns:a16="http://schemas.microsoft.com/office/drawing/2014/main" val="3539218120"/>
                    </a:ext>
                  </a:extLst>
                </a:gridCol>
              </a:tblGrid>
              <a:tr h="370840">
                <a:tc>
                  <a:txBody>
                    <a:bodyPr/>
                    <a:lstStyle/>
                    <a:p>
                      <a:r>
                        <a:rPr lang="el-GR" dirty="0"/>
                        <a:t>ΣΥΝΤΑΞΗ</a:t>
                      </a:r>
                    </a:p>
                  </a:txBody>
                  <a:tcPr/>
                </a:tc>
                <a:tc>
                  <a:txBody>
                    <a:bodyPr/>
                    <a:lstStyle/>
                    <a:p>
                      <a:r>
                        <a:rPr lang="el-GR" dirty="0"/>
                        <a:t>ΠΑΡΑΓΕΙΓΜΑ</a:t>
                      </a:r>
                    </a:p>
                  </a:txBody>
                  <a:tcPr/>
                </a:tc>
                <a:extLst>
                  <a:ext uri="{0D108BD9-81ED-4DB2-BD59-A6C34878D82A}">
                    <a16:rowId xmlns:a16="http://schemas.microsoft.com/office/drawing/2014/main" val="2058945999"/>
                  </a:ext>
                </a:extLst>
              </a:tr>
              <a:tr h="370840">
                <a:tc>
                  <a:txBody>
                    <a:bodyPr/>
                    <a:lstStyle/>
                    <a:p>
                      <a:r>
                        <a:rPr lang="el-GR" sz="1800" b="0" i="0" kern="1200" dirty="0">
                          <a:solidFill>
                            <a:schemeClr val="dk1"/>
                          </a:solidFill>
                          <a:effectLst/>
                          <a:latin typeface="+mn-lt"/>
                          <a:ea typeface="+mn-ea"/>
                          <a:cs typeface="+mn-cs"/>
                        </a:rPr>
                        <a:t>ΑΝ Συνθήκη1 ΤΟΤΕ</a:t>
                      </a:r>
                    </a:p>
                    <a:p>
                      <a:r>
                        <a:rPr lang="el-GR" sz="1800" b="0" i="0" kern="1200" dirty="0">
                          <a:solidFill>
                            <a:schemeClr val="dk1"/>
                          </a:solidFill>
                          <a:effectLst/>
                          <a:latin typeface="+mn-lt"/>
                          <a:ea typeface="+mn-ea"/>
                          <a:cs typeface="+mn-cs"/>
                        </a:rPr>
                        <a:t>Εντολές1</a:t>
                      </a:r>
                    </a:p>
                    <a:p>
                      <a:r>
                        <a:rPr lang="el-GR" sz="1800" b="0" i="0" kern="1200" dirty="0">
                          <a:solidFill>
                            <a:schemeClr val="dk1"/>
                          </a:solidFill>
                          <a:effectLst/>
                          <a:latin typeface="+mn-lt"/>
                          <a:ea typeface="+mn-ea"/>
                          <a:cs typeface="+mn-cs"/>
                        </a:rPr>
                        <a:t>ΑΛΛΙΩΣ</a:t>
                      </a:r>
                    </a:p>
                    <a:p>
                      <a:r>
                        <a:rPr lang="el-GR" sz="1800" b="0" i="0" kern="1200" dirty="0">
                          <a:solidFill>
                            <a:schemeClr val="dk1"/>
                          </a:solidFill>
                          <a:effectLst/>
                          <a:latin typeface="+mn-lt"/>
                          <a:ea typeface="+mn-ea"/>
                          <a:cs typeface="+mn-cs"/>
                        </a:rPr>
                        <a:t>        ΑΝ Συνθήκη2 ΤΟΤΕ</a:t>
                      </a:r>
                    </a:p>
                    <a:p>
                      <a:r>
                        <a:rPr lang="el-GR" sz="1800" b="0" i="0" kern="1200" dirty="0">
                          <a:solidFill>
                            <a:schemeClr val="dk1"/>
                          </a:solidFill>
                          <a:effectLst/>
                          <a:latin typeface="+mn-lt"/>
                          <a:ea typeface="+mn-ea"/>
                          <a:cs typeface="+mn-cs"/>
                        </a:rPr>
                        <a:t>        Εντολές2</a:t>
                      </a:r>
                    </a:p>
                    <a:p>
                      <a:r>
                        <a:rPr lang="el-GR" sz="1800" b="0" i="0" kern="1200" dirty="0">
                          <a:solidFill>
                            <a:schemeClr val="dk1"/>
                          </a:solidFill>
                          <a:effectLst/>
                          <a:latin typeface="+mn-lt"/>
                          <a:ea typeface="+mn-ea"/>
                          <a:cs typeface="+mn-cs"/>
                        </a:rPr>
                        <a:t>        ΑΛΛΙΩΣ</a:t>
                      </a:r>
                    </a:p>
                    <a:p>
                      <a:r>
                        <a:rPr lang="el-GR" sz="1800" b="0" i="0" kern="1200" dirty="0">
                          <a:solidFill>
                            <a:schemeClr val="dk1"/>
                          </a:solidFill>
                          <a:effectLst/>
                          <a:latin typeface="+mn-lt"/>
                          <a:ea typeface="+mn-ea"/>
                          <a:cs typeface="+mn-cs"/>
                        </a:rPr>
                        <a:t>              ΑΝ Συνθήκη3 ΤΟΤΕ</a:t>
                      </a:r>
                    </a:p>
                    <a:p>
                      <a:r>
                        <a:rPr lang="el-GR" sz="1800" b="0" i="0" kern="1200" dirty="0">
                          <a:solidFill>
                            <a:schemeClr val="dk1"/>
                          </a:solidFill>
                          <a:effectLst/>
                          <a:latin typeface="+mn-lt"/>
                          <a:ea typeface="+mn-ea"/>
                          <a:cs typeface="+mn-cs"/>
                        </a:rPr>
                        <a:t>              Εντολές3</a:t>
                      </a:r>
                    </a:p>
                    <a:p>
                      <a:r>
                        <a:rPr lang="el-GR" sz="1800" b="0" i="0" kern="1200" dirty="0">
                          <a:solidFill>
                            <a:schemeClr val="dk1"/>
                          </a:solidFill>
                          <a:effectLst/>
                          <a:latin typeface="+mn-lt"/>
                          <a:ea typeface="+mn-ea"/>
                          <a:cs typeface="+mn-cs"/>
                        </a:rPr>
                        <a:t>               ...</a:t>
                      </a:r>
                    </a:p>
                    <a:p>
                      <a:r>
                        <a:rPr lang="el-GR" sz="1800" b="0" i="0" kern="1200" dirty="0">
                          <a:solidFill>
                            <a:schemeClr val="dk1"/>
                          </a:solidFill>
                          <a:effectLst/>
                          <a:latin typeface="+mn-lt"/>
                          <a:ea typeface="+mn-ea"/>
                          <a:cs typeface="+mn-cs"/>
                        </a:rPr>
                        <a:t>              ΤΕΛΟΣ_ΑΝ</a:t>
                      </a:r>
                    </a:p>
                    <a:p>
                      <a:r>
                        <a:rPr lang="el-GR" sz="1800" b="0" i="0" kern="1200" dirty="0">
                          <a:solidFill>
                            <a:schemeClr val="dk1"/>
                          </a:solidFill>
                          <a:effectLst/>
                          <a:latin typeface="+mn-lt"/>
                          <a:ea typeface="+mn-ea"/>
                          <a:cs typeface="+mn-cs"/>
                        </a:rPr>
                        <a:t>         ΤΕΛΟΣ_ΑΝ</a:t>
                      </a:r>
                    </a:p>
                    <a:p>
                      <a:r>
                        <a:rPr lang="el-GR" sz="1800" b="0" i="0" kern="1200" dirty="0">
                          <a:solidFill>
                            <a:schemeClr val="dk1"/>
                          </a:solidFill>
                          <a:effectLst/>
                          <a:latin typeface="+mn-lt"/>
                          <a:ea typeface="+mn-ea"/>
                          <a:cs typeface="+mn-cs"/>
                        </a:rPr>
                        <a:t>ΤΕΛΟΣ_ΑΝ</a:t>
                      </a:r>
                    </a:p>
                  </a:txBody>
                  <a:tcPr/>
                </a:tc>
                <a:tc>
                  <a:txBody>
                    <a:bodyPr/>
                    <a:lstStyle/>
                    <a:p>
                      <a:r>
                        <a:rPr lang="el-GR" sz="1800" b="0" i="0" kern="1200" dirty="0">
                          <a:solidFill>
                            <a:schemeClr val="dk1"/>
                          </a:solidFill>
                          <a:effectLst/>
                          <a:latin typeface="+mn-lt"/>
                          <a:ea typeface="+mn-ea"/>
                          <a:cs typeface="+mn-cs"/>
                        </a:rPr>
                        <a:t>ΑΝ Β&gt;18 ΤΟΤΕ</a:t>
                      </a:r>
                    </a:p>
                    <a:p>
                      <a:r>
                        <a:rPr lang="el-GR" sz="1800" b="0" i="0" kern="1200" dirty="0">
                          <a:solidFill>
                            <a:schemeClr val="dk1"/>
                          </a:solidFill>
                          <a:effectLst/>
                          <a:latin typeface="+mn-lt"/>
                          <a:ea typeface="+mn-ea"/>
                          <a:cs typeface="+mn-cs"/>
                        </a:rPr>
                        <a:t>ΓΡΑΨΕ ‘</a:t>
                      </a:r>
                      <a:r>
                        <a:rPr lang="el-GR" sz="1800" b="0" i="0" kern="1200" dirty="0" err="1">
                          <a:solidFill>
                            <a:schemeClr val="dk1"/>
                          </a:solidFill>
                          <a:effectLst/>
                          <a:latin typeface="+mn-lt"/>
                          <a:ea typeface="+mn-ea"/>
                          <a:cs typeface="+mn-cs"/>
                        </a:rPr>
                        <a:t>Αριστα</a:t>
                      </a:r>
                      <a:r>
                        <a:rPr lang="el-GR" sz="1800" b="0" i="0" kern="1200" dirty="0">
                          <a:solidFill>
                            <a:schemeClr val="dk1"/>
                          </a:solidFill>
                          <a:effectLst/>
                          <a:latin typeface="+mn-lt"/>
                          <a:ea typeface="+mn-ea"/>
                          <a:cs typeface="+mn-cs"/>
                        </a:rPr>
                        <a:t>’</a:t>
                      </a:r>
                    </a:p>
                    <a:p>
                      <a:r>
                        <a:rPr lang="el-GR" sz="1800" b="0" i="0" kern="1200" dirty="0">
                          <a:solidFill>
                            <a:schemeClr val="dk1"/>
                          </a:solidFill>
                          <a:effectLst/>
                          <a:latin typeface="+mn-lt"/>
                          <a:ea typeface="+mn-ea"/>
                          <a:cs typeface="+mn-cs"/>
                        </a:rPr>
                        <a:t>ΑΛΛΙΩΣ</a:t>
                      </a:r>
                    </a:p>
                    <a:p>
                      <a:r>
                        <a:rPr lang="el-GR" sz="1800" b="0" i="0" kern="1200" dirty="0">
                          <a:solidFill>
                            <a:schemeClr val="dk1"/>
                          </a:solidFill>
                          <a:effectLst/>
                          <a:latin typeface="+mn-lt"/>
                          <a:ea typeface="+mn-ea"/>
                          <a:cs typeface="+mn-cs"/>
                        </a:rPr>
                        <a:t>      ΑΝ Β&gt;15 ΤΟΤΕ</a:t>
                      </a:r>
                    </a:p>
                    <a:p>
                      <a:r>
                        <a:rPr lang="el-GR" sz="1800" b="0" i="0" kern="1200" dirty="0">
                          <a:solidFill>
                            <a:schemeClr val="dk1"/>
                          </a:solidFill>
                          <a:effectLst/>
                          <a:latin typeface="+mn-lt"/>
                          <a:ea typeface="+mn-ea"/>
                          <a:cs typeface="+mn-cs"/>
                        </a:rPr>
                        <a:t>      ΓΡΑΨΕ ‘Π.ΚΑΛΟΣ’</a:t>
                      </a:r>
                    </a:p>
                    <a:p>
                      <a:r>
                        <a:rPr lang="el-GR" sz="1800" b="0" i="0" kern="1200" dirty="0">
                          <a:solidFill>
                            <a:schemeClr val="dk1"/>
                          </a:solidFill>
                          <a:effectLst/>
                          <a:latin typeface="+mn-lt"/>
                          <a:ea typeface="+mn-ea"/>
                          <a:cs typeface="+mn-cs"/>
                        </a:rPr>
                        <a:t>      ΑΛΛΙΩΣ</a:t>
                      </a:r>
                    </a:p>
                    <a:p>
                      <a:r>
                        <a:rPr lang="el-GR" sz="1800" b="0" i="0" kern="1200" dirty="0">
                          <a:solidFill>
                            <a:schemeClr val="dk1"/>
                          </a:solidFill>
                          <a:effectLst/>
                          <a:latin typeface="+mn-lt"/>
                          <a:ea typeface="+mn-ea"/>
                          <a:cs typeface="+mn-cs"/>
                        </a:rPr>
                        <a:t>             ΑΝ Β&gt;10 ΤΟΤΕ</a:t>
                      </a:r>
                    </a:p>
                    <a:p>
                      <a:r>
                        <a:rPr lang="el-GR" sz="1800" b="0" i="0" kern="1200" dirty="0">
                          <a:solidFill>
                            <a:schemeClr val="dk1"/>
                          </a:solidFill>
                          <a:effectLst/>
                          <a:latin typeface="+mn-lt"/>
                          <a:ea typeface="+mn-ea"/>
                          <a:cs typeface="+mn-cs"/>
                        </a:rPr>
                        <a:t>             ΓΡΑΨΕ 'ΚΑΛΟΣ’</a:t>
                      </a:r>
                    </a:p>
                    <a:p>
                      <a:r>
                        <a:rPr lang="el-GR" sz="1800" b="0" i="0" kern="1200" dirty="0">
                          <a:solidFill>
                            <a:schemeClr val="dk1"/>
                          </a:solidFill>
                          <a:effectLst/>
                          <a:latin typeface="+mn-lt"/>
                          <a:ea typeface="+mn-ea"/>
                          <a:cs typeface="+mn-cs"/>
                        </a:rPr>
                        <a:t>             ΑΛΛΙΩΣ</a:t>
                      </a:r>
                    </a:p>
                    <a:p>
                      <a:r>
                        <a:rPr lang="el-GR" sz="1800" b="0" i="0" kern="1200" dirty="0">
                          <a:solidFill>
                            <a:schemeClr val="dk1"/>
                          </a:solidFill>
                          <a:effectLst/>
                          <a:latin typeface="+mn-lt"/>
                          <a:ea typeface="+mn-ea"/>
                          <a:cs typeface="+mn-cs"/>
                        </a:rPr>
                        <a:t>              ΓΡΑΨΕ 'ΧΜ!!!!!’</a:t>
                      </a:r>
                    </a:p>
                    <a:p>
                      <a:r>
                        <a:rPr lang="el-GR" sz="1800" b="0" i="0" kern="1200" dirty="0">
                          <a:solidFill>
                            <a:schemeClr val="dk1"/>
                          </a:solidFill>
                          <a:effectLst/>
                          <a:latin typeface="+mn-lt"/>
                          <a:ea typeface="+mn-ea"/>
                          <a:cs typeface="+mn-cs"/>
                        </a:rPr>
                        <a:t>              ΤΕΛΟΣ_ΑΝ</a:t>
                      </a:r>
                    </a:p>
                    <a:p>
                      <a:r>
                        <a:rPr lang="el-GR" sz="1800" b="0" i="0" kern="1200" dirty="0">
                          <a:solidFill>
                            <a:schemeClr val="dk1"/>
                          </a:solidFill>
                          <a:effectLst/>
                          <a:latin typeface="+mn-lt"/>
                          <a:ea typeface="+mn-ea"/>
                          <a:cs typeface="+mn-cs"/>
                        </a:rPr>
                        <a:t>        ΤΕΛΟΣ_ΑΝ</a:t>
                      </a:r>
                    </a:p>
                    <a:p>
                      <a:r>
                        <a:rPr lang="el-GR" sz="1800" b="0" i="0" kern="1200" dirty="0">
                          <a:solidFill>
                            <a:schemeClr val="dk1"/>
                          </a:solidFill>
                          <a:effectLst/>
                          <a:latin typeface="+mn-lt"/>
                          <a:ea typeface="+mn-ea"/>
                          <a:cs typeface="+mn-cs"/>
                        </a:rPr>
                        <a:t>ΤΕΛΟΣ_ΑΝ</a:t>
                      </a:r>
                    </a:p>
                    <a:p>
                      <a:r>
                        <a:rPr lang="el-GR" sz="1800" b="0" i="0" kern="1200" dirty="0">
                          <a:solidFill>
                            <a:schemeClr val="dk1"/>
                          </a:solidFill>
                          <a:effectLst/>
                          <a:latin typeface="+mn-lt"/>
                          <a:ea typeface="+mn-ea"/>
                          <a:cs typeface="+mn-cs"/>
                        </a:rPr>
                        <a:t> </a:t>
                      </a:r>
                    </a:p>
                    <a:p>
                      <a:endParaRPr lang="el-GR" sz="1800" b="0" i="0" kern="1200" dirty="0">
                        <a:solidFill>
                          <a:schemeClr val="dk1"/>
                        </a:solidFill>
                        <a:effectLst/>
                        <a:latin typeface="+mn-lt"/>
                        <a:ea typeface="+mn-ea"/>
                        <a:cs typeface="+mn-cs"/>
                      </a:endParaRPr>
                    </a:p>
                  </a:txBody>
                  <a:tcPr/>
                </a:tc>
                <a:extLst>
                  <a:ext uri="{0D108BD9-81ED-4DB2-BD59-A6C34878D82A}">
                    <a16:rowId xmlns:a16="http://schemas.microsoft.com/office/drawing/2014/main" val="890492377"/>
                  </a:ext>
                </a:extLst>
              </a:tr>
            </a:tbl>
          </a:graphicData>
        </a:graphic>
      </p:graphicFrame>
      <p:sp>
        <p:nvSpPr>
          <p:cNvPr id="4" name="Rectangle 1">
            <a:extLst>
              <a:ext uri="{FF2B5EF4-FFF2-40B4-BE49-F238E27FC236}">
                <a16:creationId xmlns:a16="http://schemas.microsoft.com/office/drawing/2014/main" id="{9764687D-97F7-3DC1-5DEF-FE8BB528DFD2}"/>
              </a:ext>
            </a:extLst>
          </p:cNvPr>
          <p:cNvSpPr>
            <a:spLocks noChangeArrowheads="1"/>
          </p:cNvSpPr>
          <p:nvPr/>
        </p:nvSpPr>
        <p:spPr bwMode="auto">
          <a:xfrm>
            <a:off x="0" y="-184666"/>
            <a:ext cx="184731" cy="369332"/>
          </a:xfrm>
          <a:prstGeom prst="rect">
            <a:avLst/>
          </a:prstGeom>
          <a:solidFill>
            <a:srgbClr val="FAFA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a:ln>
                <a:noFill/>
              </a:ln>
              <a:solidFill>
                <a:schemeClr val="tx1"/>
              </a:solidFill>
              <a:effectLst/>
              <a:latin typeface="Arial" panose="020B0604020202020204" pitchFamily="34" charset="0"/>
            </a:endParaRPr>
          </a:p>
        </p:txBody>
      </p:sp>
      <p:sp>
        <p:nvSpPr>
          <p:cNvPr id="3" name="TextBox 2">
            <a:extLst>
              <a:ext uri="{FF2B5EF4-FFF2-40B4-BE49-F238E27FC236}">
                <a16:creationId xmlns:a16="http://schemas.microsoft.com/office/drawing/2014/main" id="{221AF581-9BF3-6AC5-B60D-93A22E3006A6}"/>
              </a:ext>
            </a:extLst>
          </p:cNvPr>
          <p:cNvSpPr txBox="1"/>
          <p:nvPr/>
        </p:nvSpPr>
        <p:spPr>
          <a:xfrm>
            <a:off x="105104" y="958844"/>
            <a:ext cx="11430000" cy="1477328"/>
          </a:xfrm>
          <a:prstGeom prst="rect">
            <a:avLst/>
          </a:prstGeom>
          <a:noFill/>
        </p:spPr>
        <p:txBody>
          <a:bodyPr wrap="square" rtlCol="0">
            <a:spAutoFit/>
          </a:bodyPr>
          <a:lstStyle/>
          <a:p>
            <a:pPr algn="l"/>
            <a:r>
              <a:rPr lang="el-GR" b="0" i="0" dirty="0">
                <a:solidFill>
                  <a:srgbClr val="000000"/>
                </a:solidFill>
                <a:effectLst/>
                <a:highlight>
                  <a:srgbClr val="FAFAFA"/>
                </a:highlight>
                <a:latin typeface="arial" panose="020B0604020202020204" pitchFamily="34" charset="0"/>
              </a:rPr>
              <a:t>Σε περίπτωση που μέσα στο μπλοκ εντολών ενός κλάδου μίας επιλογής, χρειάζεται να ξεκινήσει μία άλλη επιλογή, τότε αναφερόμαστε σε </a:t>
            </a:r>
            <a:r>
              <a:rPr lang="el-GR" b="0" i="0" dirty="0" err="1">
                <a:solidFill>
                  <a:srgbClr val="000000"/>
                </a:solidFill>
                <a:effectLst/>
                <a:highlight>
                  <a:srgbClr val="FAFAFA"/>
                </a:highlight>
                <a:latin typeface="arial" panose="020B0604020202020204" pitchFamily="34" charset="0"/>
              </a:rPr>
              <a:t>Εμφωλευμένη</a:t>
            </a:r>
            <a:r>
              <a:rPr lang="el-GR" b="0" i="0" dirty="0">
                <a:solidFill>
                  <a:srgbClr val="000000"/>
                </a:solidFill>
                <a:effectLst/>
                <a:highlight>
                  <a:srgbClr val="FAFAFA"/>
                </a:highlight>
                <a:latin typeface="arial" panose="020B0604020202020204" pitchFamily="34" charset="0"/>
              </a:rPr>
              <a:t> Επιλογή.</a:t>
            </a:r>
          </a:p>
          <a:p>
            <a:pPr algn="l"/>
            <a:r>
              <a:rPr lang="el-GR" b="0" i="0" dirty="0">
                <a:solidFill>
                  <a:srgbClr val="000000"/>
                </a:solidFill>
                <a:effectLst/>
                <a:highlight>
                  <a:srgbClr val="FAFAFA"/>
                </a:highlight>
                <a:latin typeface="arial" panose="020B0604020202020204" pitchFamily="34" charset="0"/>
              </a:rPr>
              <a:t>Μπορούμε να εμφωλεύσουμε πολλές εντολές επιλογής μέσα σε μία εντολή επιλογής.</a:t>
            </a:r>
          </a:p>
          <a:p>
            <a:pPr algn="l"/>
            <a:r>
              <a:rPr lang="el-GR" b="0" i="0" dirty="0">
                <a:solidFill>
                  <a:srgbClr val="000000"/>
                </a:solidFill>
                <a:effectLst/>
                <a:highlight>
                  <a:srgbClr val="FAFAFA"/>
                </a:highlight>
                <a:latin typeface="arial" panose="020B0604020202020204" pitchFamily="34" charset="0"/>
              </a:rPr>
              <a:t>Κάθε μία επιλογή πρέπει να έχει το δικό της τέλος.</a:t>
            </a:r>
          </a:p>
          <a:p>
            <a:endParaRPr lang="el-GR" dirty="0"/>
          </a:p>
        </p:txBody>
      </p:sp>
    </p:spTree>
    <p:extLst>
      <p:ext uri="{BB962C8B-B14F-4D97-AF65-F5344CB8AC3E}">
        <p14:creationId xmlns:p14="http://schemas.microsoft.com/office/powerpoint/2010/main" val="17863765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Κύκλωμα">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Override1.xml><?xml version="1.0" encoding="utf-8"?>
<a:themeOverride xmlns:a="http://schemas.openxmlformats.org/drawingml/2006/main">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10.xml><?xml version="1.0" encoding="utf-8"?>
<a:themeOverride xmlns:a="http://schemas.openxmlformats.org/drawingml/2006/main">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11.xml><?xml version="1.0" encoding="utf-8"?>
<a:themeOverride xmlns:a="http://schemas.openxmlformats.org/drawingml/2006/main">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12.xml><?xml version="1.0" encoding="utf-8"?>
<a:themeOverride xmlns:a="http://schemas.openxmlformats.org/drawingml/2006/main">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13.xml><?xml version="1.0" encoding="utf-8"?>
<a:themeOverride xmlns:a="http://schemas.openxmlformats.org/drawingml/2006/main">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14.xml><?xml version="1.0" encoding="utf-8"?>
<a:themeOverride xmlns:a="http://schemas.openxmlformats.org/drawingml/2006/main">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15.xml><?xml version="1.0" encoding="utf-8"?>
<a:themeOverride xmlns:a="http://schemas.openxmlformats.org/drawingml/2006/main">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16.xml><?xml version="1.0" encoding="utf-8"?>
<a:themeOverride xmlns:a="http://schemas.openxmlformats.org/drawingml/2006/main">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17.xml><?xml version="1.0" encoding="utf-8"?>
<a:themeOverride xmlns:a="http://schemas.openxmlformats.org/drawingml/2006/main">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2.xml><?xml version="1.0" encoding="utf-8"?>
<a:themeOverride xmlns:a="http://schemas.openxmlformats.org/drawingml/2006/main">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3.xml><?xml version="1.0" encoding="utf-8"?>
<a:themeOverride xmlns:a="http://schemas.openxmlformats.org/drawingml/2006/main">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4.xml><?xml version="1.0" encoding="utf-8"?>
<a:themeOverride xmlns:a="http://schemas.openxmlformats.org/drawingml/2006/main">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5.xml><?xml version="1.0" encoding="utf-8"?>
<a:themeOverride xmlns:a="http://schemas.openxmlformats.org/drawingml/2006/main">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6.xml><?xml version="1.0" encoding="utf-8"?>
<a:themeOverride xmlns:a="http://schemas.openxmlformats.org/drawingml/2006/main">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7.xml><?xml version="1.0" encoding="utf-8"?>
<a:themeOverride xmlns:a="http://schemas.openxmlformats.org/drawingml/2006/main">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8.xml><?xml version="1.0" encoding="utf-8"?>
<a:themeOverride xmlns:a="http://schemas.openxmlformats.org/drawingml/2006/main">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ppt/theme/themeOverride9.xml><?xml version="1.0" encoding="utf-8"?>
<a:themeOverride xmlns:a="http://schemas.openxmlformats.org/drawingml/2006/main">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themeOverride>
</file>

<file path=docProps/app.xml><?xml version="1.0" encoding="utf-8"?>
<Properties xmlns="http://schemas.openxmlformats.org/officeDocument/2006/extended-properties" xmlns:vt="http://schemas.openxmlformats.org/officeDocument/2006/docPropsVTypes">
  <Template/>
  <TotalTime>167</TotalTime>
  <Words>2814</Words>
  <Application>Microsoft Office PowerPoint</Application>
  <PresentationFormat>Ευρεία οθόνη</PresentationFormat>
  <Paragraphs>341</Paragraphs>
  <Slides>29</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29</vt:i4>
      </vt:variant>
    </vt:vector>
  </HeadingPairs>
  <TitlesOfParts>
    <vt:vector size="35" baseType="lpstr">
      <vt:lpstr>Arial</vt:lpstr>
      <vt:lpstr>Arial</vt:lpstr>
      <vt:lpstr>Courier New</vt:lpstr>
      <vt:lpstr>Tw Cen MT</vt:lpstr>
      <vt:lpstr>Verdana</vt:lpstr>
      <vt:lpstr>Κύκλωμα</vt:lpstr>
      <vt:lpstr>ΔΟΜΕΣ ΤΟΥ ΔΟΜΗΜΕΝΟΥ ΠΡΟΓΡΑΜΜΑΤΙΣΜΟΥ</vt:lpstr>
      <vt:lpstr>ΔΟΜΗ ΕΠΙΛΟΓΗΣ</vt:lpstr>
      <vt:lpstr>ΣΥΝΘΗΚΕΣ</vt:lpstr>
      <vt:lpstr>ΣΥΓΚΡΙΣΗ ΑΡΙΘΜΗΤΙΚΩΝ ΕΚΦΡΑΣΕΩΝ</vt:lpstr>
      <vt:lpstr>εκφρασεισ</vt:lpstr>
      <vt:lpstr>ΑΠΛΗ ΑΝ</vt:lpstr>
      <vt:lpstr>Συνθετη ΑΝ</vt:lpstr>
      <vt:lpstr>πολλαπλη ΑΝ</vt:lpstr>
      <vt:lpstr>εμφωλευμενη ΑΝ</vt:lpstr>
      <vt:lpstr>Εμφωλευμενη αν</vt:lpstr>
      <vt:lpstr>Εντολη επιλεξε</vt:lpstr>
      <vt:lpstr>Εντολη επιλεξε</vt:lpstr>
      <vt:lpstr>Δομη επαναληψησ</vt:lpstr>
      <vt:lpstr>Εντολη επαναληψησ οσο</vt:lpstr>
      <vt:lpstr>ΕΝΤΟΛΗ ΕΠΑΝΑΛΗΨΗΣ ΟΣΟ</vt:lpstr>
      <vt:lpstr>ΕΝΤΟΛΗ ΕΠΑΝΑΛΗΨΗΣ ΟΣΟ</vt:lpstr>
      <vt:lpstr>ΕΝΤΟΛΗ ΕΠΑΝΑΛΗΨΗΣ ΟΣΟ</vt:lpstr>
      <vt:lpstr>Εντολη επαναληψησ μεχρισ_οτου</vt:lpstr>
      <vt:lpstr>ΕΝΤΟΛΗ ΕΠΑΝΑΛΗΨΗΣ μεχρισ_οτου</vt:lpstr>
      <vt:lpstr>ΕΝΤΟΛΗ ΕΠΑΝΑΛΗΨΗΣ μεχρισ_οτου</vt:lpstr>
      <vt:lpstr>ΕΝΤΟΛΗ ΕΠΑΝΑΛΗΨΗΣ μεχρισ_οτου</vt:lpstr>
      <vt:lpstr>Παρουσίαση του PowerPoint</vt:lpstr>
      <vt:lpstr>ΕΝΤΟΛΗ ΕΠΑΝΑΛΗΨΗΣ ΓΙΑ</vt:lpstr>
      <vt:lpstr>ΕΝΤΟΛΗ ΕΠΑΝΑΛΗΨΗΣ ΓΙΑ</vt:lpstr>
      <vt:lpstr>ΕΝΤΟΛΗ ΕΠΑΝΑΛΗΨΗΣ για</vt:lpstr>
      <vt:lpstr>ΕΝΤΟΛΗ ΕΠΑΝΑΛΗΨΗΣ για</vt:lpstr>
      <vt:lpstr>ΕΝΤΟΛΗ ΕΠΑΝΑΛΗΨΗΣ για</vt:lpstr>
      <vt:lpstr>Κανονεσ εμφωλευμενων βροχων</vt:lpstr>
      <vt:lpstr>Παραδειγμα εμφωλευμενων βροχων</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ΕΛΕΝΗ</dc:creator>
  <cp:lastModifiedBy>ΕΛΕΝΗ</cp:lastModifiedBy>
  <cp:revision>45</cp:revision>
  <dcterms:created xsi:type="dcterms:W3CDTF">2024-06-27T16:21:22Z</dcterms:created>
  <dcterms:modified xsi:type="dcterms:W3CDTF">2024-06-27T19:28:43Z</dcterms:modified>
</cp:coreProperties>
</file>