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0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Σεβη" userId="7e5b3c5dbe3a3394" providerId="LiveId" clId="{5853C66F-DDA0-4B61-AE1C-31003AAF15CC}"/>
    <pc:docChg chg="custSel addSld delSld modSld">
      <pc:chgData name="Ελενη Σεβη" userId="7e5b3c5dbe3a3394" providerId="LiveId" clId="{5853C66F-DDA0-4B61-AE1C-31003AAF15CC}" dt="2023-03-22T16:46:10.702" v="277" actId="20577"/>
      <pc:docMkLst>
        <pc:docMk/>
      </pc:docMkLst>
      <pc:sldChg chg="addSp delSp modSp add del mod">
        <pc:chgData name="Ελενη Σεβη" userId="7e5b3c5dbe3a3394" providerId="LiveId" clId="{5853C66F-DDA0-4B61-AE1C-31003AAF15CC}" dt="2023-03-22T16:46:10.702" v="277" actId="20577"/>
        <pc:sldMkLst>
          <pc:docMk/>
          <pc:sldMk cId="1231848306" sldId="291"/>
        </pc:sldMkLst>
        <pc:spChg chg="mod">
          <ac:chgData name="Ελενη Σεβη" userId="7e5b3c5dbe3a3394" providerId="LiveId" clId="{5853C66F-DDA0-4B61-AE1C-31003AAF15CC}" dt="2023-03-22T16:43:08.123" v="22" actId="20577"/>
          <ac:spMkLst>
            <pc:docMk/>
            <pc:sldMk cId="1231848306" sldId="291"/>
            <ac:spMk id="2" creationId="{00000000-0000-0000-0000-000000000000}"/>
          </ac:spMkLst>
        </pc:spChg>
        <pc:spChg chg="add mod">
          <ac:chgData name="Ελενη Σεβη" userId="7e5b3c5dbe3a3394" providerId="LiveId" clId="{5853C66F-DDA0-4B61-AE1C-31003AAF15CC}" dt="2023-03-22T16:46:10.702" v="277" actId="20577"/>
          <ac:spMkLst>
            <pc:docMk/>
            <pc:sldMk cId="1231848306" sldId="291"/>
            <ac:spMk id="4" creationId="{2C0FA042-0301-61DD-D36C-B088A4A72BF6}"/>
          </ac:spMkLst>
        </pc:spChg>
        <pc:picChg chg="del">
          <ac:chgData name="Ελενη Σεβη" userId="7e5b3c5dbe3a3394" providerId="LiveId" clId="{5853C66F-DDA0-4B61-AE1C-31003AAF15CC}" dt="2023-03-22T16:43:12.132" v="23" actId="478"/>
          <ac:picMkLst>
            <pc:docMk/>
            <pc:sldMk cId="1231848306" sldId="291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3292" y="395541"/>
            <a:ext cx="7257415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392" y="528954"/>
            <a:ext cx="794321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1506419"/>
            <a:ext cx="8072120" cy="413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ΕΝΟΤΗΤΑ</a:t>
            </a:r>
            <a:r>
              <a:rPr spc="-95" dirty="0"/>
              <a:t> </a:t>
            </a:r>
            <a:r>
              <a:rPr dirty="0"/>
              <a:t>3η</a:t>
            </a:r>
            <a:r>
              <a:rPr spc="-105" dirty="0"/>
              <a:t> </a:t>
            </a:r>
            <a:r>
              <a:rPr spc="-50" dirty="0"/>
              <a:t>:</a:t>
            </a:r>
          </a:p>
          <a:p>
            <a:pPr marL="7620" marR="508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Θέματα</a:t>
            </a:r>
            <a:r>
              <a:rPr spc="-70" dirty="0"/>
              <a:t> </a:t>
            </a:r>
            <a:r>
              <a:rPr dirty="0"/>
              <a:t>Εφαρμοσμένης</a:t>
            </a:r>
            <a:r>
              <a:rPr spc="-85" dirty="0"/>
              <a:t> </a:t>
            </a:r>
            <a:r>
              <a:rPr spc="-10" dirty="0"/>
              <a:t>Επιστήμης </a:t>
            </a:r>
            <a:r>
              <a:rPr dirty="0"/>
              <a:t>των</a:t>
            </a:r>
            <a:r>
              <a:rPr spc="-60" dirty="0"/>
              <a:t> </a:t>
            </a:r>
            <a:r>
              <a:rPr spc="-10" dirty="0"/>
              <a:t>Υπολογιστών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6060" y="2717482"/>
            <a:ext cx="4683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3.1.</a:t>
            </a:r>
            <a:r>
              <a:rPr sz="3200" spc="-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Λειτουργικά</a:t>
            </a:r>
            <a:r>
              <a:rPr sz="3200" spc="-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Συστήματα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605" y="3969029"/>
            <a:ext cx="5179691" cy="2508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3.1.3</a:t>
            </a:r>
            <a:r>
              <a:rPr sz="2400" spc="-85" dirty="0"/>
              <a:t> </a:t>
            </a:r>
            <a:r>
              <a:rPr sz="2400" dirty="0"/>
              <a:t>Η</a:t>
            </a:r>
            <a:r>
              <a:rPr sz="2400" spc="-35" dirty="0"/>
              <a:t> </a:t>
            </a:r>
            <a:r>
              <a:rPr sz="2400" dirty="0"/>
              <a:t>Δομή</a:t>
            </a:r>
            <a:r>
              <a:rPr sz="2400" spc="-45" dirty="0"/>
              <a:t> </a:t>
            </a:r>
            <a:r>
              <a:rPr sz="2400" dirty="0"/>
              <a:t>και</a:t>
            </a:r>
            <a:r>
              <a:rPr sz="2400" spc="-55" dirty="0"/>
              <a:t> </a:t>
            </a:r>
            <a:r>
              <a:rPr sz="2400" dirty="0"/>
              <a:t>η</a:t>
            </a:r>
            <a:r>
              <a:rPr sz="2400" spc="-30" dirty="0"/>
              <a:t> </a:t>
            </a:r>
            <a:r>
              <a:rPr sz="2400" dirty="0"/>
              <a:t>Ιεραρχία</a:t>
            </a:r>
            <a:r>
              <a:rPr sz="2400" spc="-35" dirty="0"/>
              <a:t> </a:t>
            </a:r>
            <a:r>
              <a:rPr sz="2400" dirty="0"/>
              <a:t>του</a:t>
            </a:r>
            <a:r>
              <a:rPr sz="2400" spc="-20" dirty="0"/>
              <a:t> </a:t>
            </a:r>
            <a:r>
              <a:rPr sz="2400" spc="-10" dirty="0"/>
              <a:t>Λειτουργικού</a:t>
            </a:r>
            <a:r>
              <a:rPr sz="2400" spc="-35" dirty="0"/>
              <a:t> </a:t>
            </a:r>
            <a:r>
              <a:rPr sz="2400" spc="-10" dirty="0"/>
              <a:t>Συστήματος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11576" y="1367472"/>
            <a:ext cx="5612765" cy="63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Τα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σύγχρονα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Λ.Σ.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είναι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δομημένα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ιεραρχικά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sz="2200" dirty="0">
                <a:latin typeface="Calibri"/>
                <a:cs typeface="Calibri"/>
              </a:rPr>
              <a:t>τοποθετημένα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επίπεδα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layers</a:t>
            </a:r>
            <a:r>
              <a:rPr sz="2200" spc="-10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1576" y="2307971"/>
            <a:ext cx="3809365" cy="89661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5080" indent="-342900" algn="just">
              <a:lnSpc>
                <a:spcPct val="79900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Κάθε</a:t>
            </a:r>
            <a:r>
              <a:rPr sz="2200" spc="355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επίπεδο</a:t>
            </a:r>
            <a:r>
              <a:rPr sz="2200" b="1" spc="36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εκτελεί</a:t>
            </a:r>
            <a:r>
              <a:rPr sz="2200" spc="340" dirty="0">
                <a:latin typeface="Calibri"/>
                <a:cs typeface="Calibri"/>
              </a:rPr>
              <a:t>  </a:t>
            </a:r>
            <a:r>
              <a:rPr sz="2200" spc="-25" dirty="0">
                <a:latin typeface="Calibri"/>
                <a:cs typeface="Calibri"/>
              </a:rPr>
              <a:t>μια </a:t>
            </a:r>
            <a:r>
              <a:rPr sz="2200" b="1" dirty="0">
                <a:latin typeface="Calibri"/>
                <a:cs typeface="Calibri"/>
              </a:rPr>
              <a:t>εργασία</a:t>
            </a:r>
            <a:r>
              <a:rPr sz="2200" b="1" spc="5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525" dirty="0">
                <a:latin typeface="Calibri"/>
                <a:cs typeface="Calibri"/>
              </a:rPr>
              <a:t>  </a:t>
            </a:r>
            <a:r>
              <a:rPr sz="2200" b="1" spc="-10" dirty="0">
                <a:latin typeface="Calibri"/>
                <a:cs typeface="Calibri"/>
              </a:rPr>
              <a:t>συνεργάζεται γειτονικά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του.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7405" y="2307971"/>
            <a:ext cx="164846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0"/>
              </a:spcBef>
            </a:pPr>
            <a:r>
              <a:rPr sz="2200" b="1" spc="-10" dirty="0">
                <a:latin typeface="Calibri"/>
                <a:cs typeface="Calibri"/>
              </a:rPr>
              <a:t>συγκεκριμένη</a:t>
            </a:r>
            <a:endParaRPr sz="2200">
              <a:latin typeface="Calibri"/>
              <a:cs typeface="Calibri"/>
            </a:endParaRPr>
          </a:p>
          <a:p>
            <a:pPr marL="104139">
              <a:lnSpc>
                <a:spcPts val="2370"/>
              </a:lnSpc>
              <a:tabLst>
                <a:tab pos="652780" algn="l"/>
                <a:tab pos="1188720" algn="l"/>
              </a:tabLst>
            </a:pPr>
            <a:r>
              <a:rPr sz="2200" spc="-25" dirty="0">
                <a:latin typeface="Calibri"/>
                <a:cs typeface="Calibri"/>
              </a:rPr>
              <a:t>με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τα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δύο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1576" y="3514725"/>
            <a:ext cx="5615940" cy="21037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Στα</a:t>
            </a:r>
            <a:r>
              <a:rPr sz="2200" spc="3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κατώτερα</a:t>
            </a:r>
            <a:r>
              <a:rPr sz="2200" b="1" spc="3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επίπεδα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γίνεται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διαχείριση </a:t>
            </a:r>
            <a:r>
              <a:rPr sz="2200" dirty="0">
                <a:latin typeface="Calibri"/>
                <a:cs typeface="Calibri"/>
              </a:rPr>
              <a:t>της</a:t>
            </a:r>
            <a:r>
              <a:rPr sz="2200" spc="270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μνήμης</a:t>
            </a:r>
            <a:r>
              <a:rPr sz="2200" b="1" spc="27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27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της</a:t>
            </a:r>
            <a:r>
              <a:rPr sz="2200" spc="27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επικοινωνίας</a:t>
            </a:r>
            <a:r>
              <a:rPr sz="2200" spc="27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270" dirty="0">
                <a:latin typeface="Calibri"/>
                <a:cs typeface="Calibri"/>
              </a:rPr>
              <a:t>  </a:t>
            </a:r>
            <a:r>
              <a:rPr sz="2200" spc="-25" dirty="0">
                <a:latin typeface="Calibri"/>
                <a:cs typeface="Calibri"/>
              </a:rPr>
              <a:t>τις </a:t>
            </a:r>
            <a:r>
              <a:rPr sz="2200" b="1" dirty="0">
                <a:latin typeface="Calibri"/>
                <a:cs typeface="Calibri"/>
              </a:rPr>
              <a:t>περιφερειακές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συσκευές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του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υπολογιστή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799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Στα</a:t>
            </a:r>
            <a:r>
              <a:rPr sz="2200" spc="3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ανώτερα</a:t>
            </a:r>
            <a:r>
              <a:rPr sz="2200" b="1" spc="3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επίπεδα</a:t>
            </a:r>
            <a:r>
              <a:rPr sz="2200" spc="34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γίνεται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διαχείριση </a:t>
            </a: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325" dirty="0">
                <a:latin typeface="Calibri"/>
                <a:cs typeface="Calibri"/>
              </a:rPr>
              <a:t>   </a:t>
            </a:r>
            <a:r>
              <a:rPr sz="2200" b="1" dirty="0">
                <a:latin typeface="Calibri"/>
                <a:cs typeface="Calibri"/>
              </a:rPr>
              <a:t>προγραμμάτων</a:t>
            </a:r>
            <a:r>
              <a:rPr sz="2200" b="1" spc="335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που</a:t>
            </a:r>
            <a:r>
              <a:rPr sz="2200" spc="335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εκτελούν</a:t>
            </a:r>
            <a:r>
              <a:rPr sz="2200" spc="325" dirty="0">
                <a:latin typeface="Calibri"/>
                <a:cs typeface="Calibri"/>
              </a:rPr>
              <a:t>   </a:t>
            </a:r>
            <a:r>
              <a:rPr sz="2200" spc="-25" dirty="0">
                <a:latin typeface="Calibri"/>
                <a:cs typeface="Calibri"/>
              </a:rPr>
              <a:t>οι </a:t>
            </a:r>
            <a:r>
              <a:rPr sz="2200" spc="-10" dirty="0">
                <a:latin typeface="Calibri"/>
                <a:cs typeface="Calibri"/>
              </a:rPr>
              <a:t>χρήστες.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412836"/>
            <a:ext cx="2880360" cy="45261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3.1.3</a:t>
            </a:r>
            <a:r>
              <a:rPr sz="2400" spc="-85" dirty="0"/>
              <a:t> </a:t>
            </a:r>
            <a:r>
              <a:rPr sz="2400" dirty="0"/>
              <a:t>Η</a:t>
            </a:r>
            <a:r>
              <a:rPr sz="2400" spc="-35" dirty="0"/>
              <a:t> </a:t>
            </a:r>
            <a:r>
              <a:rPr sz="2400" dirty="0"/>
              <a:t>Δομή</a:t>
            </a:r>
            <a:r>
              <a:rPr sz="2400" spc="-45" dirty="0"/>
              <a:t> </a:t>
            </a:r>
            <a:r>
              <a:rPr sz="2400" dirty="0"/>
              <a:t>και</a:t>
            </a:r>
            <a:r>
              <a:rPr sz="2400" spc="-55" dirty="0"/>
              <a:t> </a:t>
            </a:r>
            <a:r>
              <a:rPr sz="2400" dirty="0"/>
              <a:t>η</a:t>
            </a:r>
            <a:r>
              <a:rPr sz="2400" spc="-30" dirty="0"/>
              <a:t> </a:t>
            </a:r>
            <a:r>
              <a:rPr sz="2400" dirty="0"/>
              <a:t>Ιεραρχία</a:t>
            </a:r>
            <a:r>
              <a:rPr sz="2400" spc="-35" dirty="0"/>
              <a:t> </a:t>
            </a:r>
            <a:r>
              <a:rPr sz="2400" dirty="0"/>
              <a:t>του</a:t>
            </a:r>
            <a:r>
              <a:rPr sz="2400" spc="-20" dirty="0"/>
              <a:t> </a:t>
            </a:r>
            <a:r>
              <a:rPr sz="2400" spc="-10" dirty="0"/>
              <a:t>Λειτουργικού</a:t>
            </a:r>
            <a:r>
              <a:rPr sz="2400" spc="-35" dirty="0"/>
              <a:t> </a:t>
            </a:r>
            <a:r>
              <a:rPr sz="2400" spc="-10" dirty="0"/>
              <a:t>Συστήματος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83584" y="1375092"/>
            <a:ext cx="5545455" cy="448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dirty="0">
                <a:latin typeface="Calibri"/>
                <a:cs typeface="Calibri"/>
              </a:rPr>
              <a:t>Ο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Πυρήνας</a:t>
            </a:r>
            <a:r>
              <a:rPr sz="2000" b="1" spc="-2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974707"/>
                </a:solidFill>
                <a:latin typeface="Calibri"/>
                <a:cs typeface="Calibri"/>
              </a:rPr>
              <a:t>Kernel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591820" lvl="1" indent="-178435">
              <a:lnSpc>
                <a:spcPct val="100000"/>
              </a:lnSpc>
              <a:buFont typeface="Arial MT"/>
              <a:buChar char="–"/>
              <a:tabLst>
                <a:tab pos="591820" algn="l"/>
              </a:tabLst>
            </a:pPr>
            <a:r>
              <a:rPr sz="1800" dirty="0">
                <a:latin typeface="Calibri"/>
                <a:cs typeface="Calibri"/>
              </a:rPr>
              <a:t>βρίσκεται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πλησιέστερα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προς 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υλικό</a:t>
            </a:r>
            <a:endParaRPr sz="1800">
              <a:latin typeface="Calibri"/>
              <a:cs typeface="Calibri"/>
            </a:endParaRPr>
          </a:p>
          <a:p>
            <a:pPr marL="591820" lvl="1" indent="-178435">
              <a:lnSpc>
                <a:spcPts val="1950"/>
              </a:lnSpc>
              <a:buFont typeface="Arial MT"/>
              <a:buChar char="–"/>
              <a:tabLst>
                <a:tab pos="591820" algn="l"/>
              </a:tabLst>
            </a:pPr>
            <a:r>
              <a:rPr sz="1800" dirty="0">
                <a:latin typeface="Calibri"/>
                <a:cs typeface="Calibri"/>
              </a:rPr>
              <a:t>ενδιάμεσος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για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επικοινωνία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προγραμμάτων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με</a:t>
            </a:r>
            <a:endParaRPr sz="1800">
              <a:latin typeface="Calibri"/>
              <a:cs typeface="Calibri"/>
            </a:endParaRPr>
          </a:p>
          <a:p>
            <a:pPr marL="413384">
              <a:lnSpc>
                <a:spcPts val="1950"/>
              </a:lnSpc>
            </a:pPr>
            <a:r>
              <a:rPr sz="1800" b="1" dirty="0">
                <a:latin typeface="Calibri"/>
                <a:cs typeface="Calibri"/>
              </a:rPr>
              <a:t>το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υλικό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413384" marR="7620">
              <a:lnSpc>
                <a:spcPct val="79600"/>
              </a:lnSpc>
              <a:spcBef>
                <a:spcPts val="440"/>
              </a:spcBef>
              <a:tabLst>
                <a:tab pos="2103120" algn="l"/>
                <a:tab pos="2997200" algn="l"/>
                <a:tab pos="3607435" algn="l"/>
                <a:tab pos="4316095" algn="l"/>
                <a:tab pos="5085715" algn="l"/>
              </a:tabLst>
            </a:pPr>
            <a:r>
              <a:rPr sz="1800" spc="-10" dirty="0">
                <a:latin typeface="Arial MT"/>
                <a:cs typeface="Arial MT"/>
              </a:rPr>
              <a:t>–</a:t>
            </a:r>
            <a:r>
              <a:rPr sz="1800" spc="-10" dirty="0">
                <a:latin typeface="Calibri"/>
                <a:cs typeface="Calibri"/>
              </a:rPr>
              <a:t>«</a:t>
            </a:r>
            <a:r>
              <a:rPr sz="1800" b="1" spc="-10" dirty="0">
                <a:latin typeface="Calibri"/>
                <a:cs typeface="Calibri"/>
              </a:rPr>
              <a:t>φορτώνεται</a:t>
            </a:r>
            <a:r>
              <a:rPr sz="1800" spc="-10" dirty="0">
                <a:latin typeface="Calibri"/>
                <a:cs typeface="Calibri"/>
              </a:rPr>
              <a:t>»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πρώτος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στην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κύρια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μνήμη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όταν </a:t>
            </a:r>
            <a:r>
              <a:rPr sz="1800" dirty="0">
                <a:latin typeface="Calibri"/>
                <a:cs typeface="Calibri"/>
              </a:rPr>
              <a:t>ξεκινάει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υπολογιστής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spc="-95" dirty="0">
                <a:latin typeface="Calibri"/>
                <a:cs typeface="Calibri"/>
              </a:rPr>
              <a:t>Το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Σύστημα</a:t>
            </a:r>
            <a:r>
              <a:rPr sz="2000" b="1" spc="1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Αρχείων</a:t>
            </a:r>
            <a:r>
              <a:rPr sz="2000" b="1" spc="-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File</a:t>
            </a:r>
            <a:r>
              <a:rPr sz="2000" b="1" spc="-2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74707"/>
                </a:solidFill>
                <a:latin typeface="Calibri"/>
                <a:cs typeface="Calibri"/>
              </a:rPr>
              <a:t>System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13384" marR="8255" algn="just">
              <a:lnSpc>
                <a:spcPct val="80100"/>
              </a:lnSpc>
              <a:spcBef>
                <a:spcPts val="430"/>
              </a:spcBef>
            </a:pPr>
            <a:r>
              <a:rPr sz="1800" dirty="0">
                <a:latin typeface="Arial MT"/>
                <a:cs typeface="Arial MT"/>
              </a:rPr>
              <a:t>–</a:t>
            </a:r>
            <a:r>
              <a:rPr sz="1800" b="1" dirty="0">
                <a:latin typeface="Calibri"/>
                <a:cs typeface="Calibri"/>
              </a:rPr>
              <a:t>διαχειρίζεται</a:t>
            </a:r>
            <a:r>
              <a:rPr sz="1800" b="1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τα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αρχεία</a:t>
            </a:r>
            <a:r>
              <a:rPr sz="1800" b="1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(δίνοντάς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τους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ονομασία, </a:t>
            </a:r>
            <a:r>
              <a:rPr sz="1800" dirty="0">
                <a:latin typeface="Calibri"/>
                <a:cs typeface="Calibri"/>
              </a:rPr>
              <a:t>καταχωρώντας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τα,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κτλ.)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φροντίζει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για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διάθεσή </a:t>
            </a:r>
            <a:r>
              <a:rPr sz="1800" dirty="0">
                <a:latin typeface="Calibri"/>
                <a:cs typeface="Calibri"/>
              </a:rPr>
              <a:t>τους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στους </a:t>
            </a:r>
            <a:r>
              <a:rPr sz="1800" spc="-10" dirty="0">
                <a:latin typeface="Calibri"/>
                <a:cs typeface="Calibri"/>
              </a:rPr>
              <a:t>χρήστες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02235" indent="-90170" algn="just">
              <a:lnSpc>
                <a:spcPts val="2160"/>
              </a:lnSpc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dirty="0">
                <a:latin typeface="Calibri"/>
                <a:cs typeface="Calibri"/>
              </a:rPr>
              <a:t>Ο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Διερμηνευτής</a:t>
            </a:r>
            <a:r>
              <a:rPr sz="2000" b="1" spc="7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Εντολών</a:t>
            </a:r>
            <a:r>
              <a:rPr sz="2000" b="1" spc="6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Command</a:t>
            </a:r>
            <a:r>
              <a:rPr sz="2000" b="1" spc="8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Interpreter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ή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160"/>
              </a:lnSpc>
            </a:pP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Φλοιός</a:t>
            </a:r>
            <a:r>
              <a:rPr sz="2000" b="1" spc="-5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974707"/>
                </a:solidFill>
                <a:latin typeface="Calibri"/>
                <a:cs typeface="Calibri"/>
              </a:rPr>
              <a:t>Shell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13384" marR="8890" algn="just">
              <a:lnSpc>
                <a:spcPct val="80200"/>
              </a:lnSpc>
              <a:spcBef>
                <a:spcPts val="425"/>
              </a:spcBef>
            </a:pPr>
            <a:r>
              <a:rPr sz="1800" dirty="0">
                <a:latin typeface="Arial MT"/>
                <a:cs typeface="Arial MT"/>
              </a:rPr>
              <a:t>–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σύνολο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προγραμμάτων,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οποίο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επιτρέπει </a:t>
            </a:r>
            <a:r>
              <a:rPr sz="1800" b="1" dirty="0">
                <a:latin typeface="Calibri"/>
                <a:cs typeface="Calibri"/>
              </a:rPr>
              <a:t>στο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χρήστη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και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τις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εφαρμογές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του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να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επικοινωνεί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με </a:t>
            </a:r>
            <a:r>
              <a:rPr sz="1800" b="1" dirty="0">
                <a:latin typeface="Calibri"/>
                <a:cs typeface="Calibri"/>
              </a:rPr>
              <a:t>το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Λ.Σ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412836"/>
            <a:ext cx="2880360" cy="45261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292" y="630554"/>
            <a:ext cx="7257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3.1.3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Δομή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Ιεραρχία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Λειτουργικού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Συστήματος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417" y="1305940"/>
            <a:ext cx="7785734" cy="153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Ο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Διερμηνευτής</a:t>
            </a:r>
            <a:r>
              <a:rPr sz="2200" b="1" spc="1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Εντολών</a:t>
            </a:r>
            <a:r>
              <a:rPr sz="2200" b="1" spc="1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b="1" dirty="0">
                <a:latin typeface="Calibri"/>
                <a:cs typeface="Calibri"/>
              </a:rPr>
              <a:t>Command</a:t>
            </a:r>
            <a:r>
              <a:rPr sz="2200" b="1" spc="1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Interpreter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Φλοιός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Shell</a:t>
            </a:r>
            <a:r>
              <a:rPr sz="2200" spc="-10" dirty="0">
                <a:latin typeface="Calibri"/>
                <a:cs typeface="Calibri"/>
              </a:rPr>
              <a:t>) </a:t>
            </a:r>
            <a:r>
              <a:rPr sz="2200" dirty="0">
                <a:latin typeface="Calibri"/>
                <a:cs typeface="Calibri"/>
              </a:rPr>
              <a:t>είναι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σύνολο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προγραμμάτων,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οποίο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επιτρέπει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στο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χρήστη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τις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εφαρμογές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να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επικοινωνεί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Λ.Σ</a:t>
            </a:r>
            <a:r>
              <a:rPr sz="2200" spc="-2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2996920"/>
            <a:ext cx="5256530" cy="27731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61389" y="6036309"/>
            <a:ext cx="3336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315" algn="l"/>
              </a:tabLst>
            </a:pPr>
            <a:r>
              <a:rPr sz="2400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επικοινωνία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γίνεται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……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3.1.3</a:t>
            </a:r>
            <a:r>
              <a:rPr sz="2400" spc="-85" dirty="0"/>
              <a:t> </a:t>
            </a:r>
            <a:r>
              <a:rPr sz="2400" dirty="0"/>
              <a:t>Η</a:t>
            </a:r>
            <a:r>
              <a:rPr sz="2400" spc="-35" dirty="0"/>
              <a:t> </a:t>
            </a:r>
            <a:r>
              <a:rPr sz="2400" dirty="0"/>
              <a:t>Δομή</a:t>
            </a:r>
            <a:r>
              <a:rPr sz="2400" spc="-45" dirty="0"/>
              <a:t> </a:t>
            </a:r>
            <a:r>
              <a:rPr sz="2400" dirty="0"/>
              <a:t>και</a:t>
            </a:r>
            <a:r>
              <a:rPr sz="2400" spc="-55" dirty="0"/>
              <a:t> </a:t>
            </a:r>
            <a:r>
              <a:rPr sz="2400" dirty="0"/>
              <a:t>η</a:t>
            </a:r>
            <a:r>
              <a:rPr sz="2400" spc="-30" dirty="0"/>
              <a:t> </a:t>
            </a:r>
            <a:r>
              <a:rPr sz="2400" dirty="0"/>
              <a:t>Ιεραρχία</a:t>
            </a:r>
            <a:r>
              <a:rPr sz="2400" spc="-35" dirty="0"/>
              <a:t> </a:t>
            </a:r>
            <a:r>
              <a:rPr sz="2400" dirty="0"/>
              <a:t>του</a:t>
            </a:r>
            <a:r>
              <a:rPr sz="2400" spc="-20" dirty="0"/>
              <a:t> </a:t>
            </a:r>
            <a:r>
              <a:rPr sz="2400" spc="-10" dirty="0"/>
              <a:t>Λειτουργικού</a:t>
            </a:r>
            <a:r>
              <a:rPr sz="2400" spc="-35" dirty="0"/>
              <a:t> </a:t>
            </a:r>
            <a:r>
              <a:rPr sz="2400" spc="-10" dirty="0"/>
              <a:t>Συστήματος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0517" y="1636966"/>
            <a:ext cx="7804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είτε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με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απευθείας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εντολές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command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mode)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2636862"/>
            <a:ext cx="7027926" cy="34564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3.1.3</a:t>
            </a:r>
            <a:r>
              <a:rPr sz="2400" spc="-85" dirty="0"/>
              <a:t> </a:t>
            </a:r>
            <a:r>
              <a:rPr sz="2400" dirty="0"/>
              <a:t>Η</a:t>
            </a:r>
            <a:r>
              <a:rPr sz="2400" spc="-35" dirty="0"/>
              <a:t> </a:t>
            </a:r>
            <a:r>
              <a:rPr sz="2400" dirty="0"/>
              <a:t>Δομή</a:t>
            </a:r>
            <a:r>
              <a:rPr sz="2400" spc="-45" dirty="0"/>
              <a:t> </a:t>
            </a:r>
            <a:r>
              <a:rPr sz="2400" dirty="0"/>
              <a:t>και</a:t>
            </a:r>
            <a:r>
              <a:rPr sz="2400" spc="-55" dirty="0"/>
              <a:t> </a:t>
            </a:r>
            <a:r>
              <a:rPr sz="2400" dirty="0"/>
              <a:t>η</a:t>
            </a:r>
            <a:r>
              <a:rPr sz="2400" spc="-30" dirty="0"/>
              <a:t> </a:t>
            </a:r>
            <a:r>
              <a:rPr sz="2400" dirty="0"/>
              <a:t>Ιεραρχία</a:t>
            </a:r>
            <a:r>
              <a:rPr sz="2400" spc="-35" dirty="0"/>
              <a:t> </a:t>
            </a:r>
            <a:r>
              <a:rPr sz="2400" dirty="0"/>
              <a:t>του</a:t>
            </a:r>
            <a:r>
              <a:rPr sz="2400" spc="-20" dirty="0"/>
              <a:t> </a:t>
            </a:r>
            <a:r>
              <a:rPr sz="2400" spc="-10" dirty="0"/>
              <a:t>Λειτουργικού</a:t>
            </a:r>
            <a:r>
              <a:rPr sz="2400" spc="-35" dirty="0"/>
              <a:t> </a:t>
            </a:r>
            <a:r>
              <a:rPr sz="2400" spc="-10" dirty="0"/>
              <a:t>Συστήματος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02272" y="1420812"/>
            <a:ext cx="834199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  <a:tab pos="1390015" algn="l"/>
                <a:tab pos="2695575" algn="l"/>
                <a:tab pos="3846829" algn="l"/>
                <a:tab pos="5841365" algn="l"/>
              </a:tabLst>
            </a:pPr>
            <a:r>
              <a:rPr sz="3200" spc="-20" dirty="0">
                <a:latin typeface="Calibri"/>
                <a:cs typeface="Calibri"/>
              </a:rPr>
              <a:t>είτε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μέσω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ενός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γραφικού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περιβάλλοντος </a:t>
            </a:r>
            <a:r>
              <a:rPr sz="3200" dirty="0">
                <a:latin typeface="Calibri"/>
                <a:cs typeface="Calibri"/>
              </a:rPr>
              <a:t>διεπαφής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GUI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Graphical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User)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2492870"/>
            <a:ext cx="6840727" cy="40824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205247"/>
            <a:ext cx="7733030" cy="1333500"/>
          </a:xfrm>
          <a:prstGeom prst="rect">
            <a:avLst/>
          </a:prstGeom>
        </p:spPr>
        <p:txBody>
          <a:bodyPr vert="horz" wrap="square" lIns="0" tIns="26987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2125"/>
              </a:spcBef>
            </a:pPr>
            <a:r>
              <a:rPr sz="4400" dirty="0"/>
              <a:t>3.1.4</a:t>
            </a:r>
            <a:r>
              <a:rPr sz="4400" spc="-114" dirty="0"/>
              <a:t> </a:t>
            </a:r>
            <a:r>
              <a:rPr sz="4400" dirty="0"/>
              <a:t>Βασικές</a:t>
            </a:r>
            <a:r>
              <a:rPr sz="4400" spc="-55" dirty="0"/>
              <a:t> </a:t>
            </a:r>
            <a:r>
              <a:rPr sz="4400" dirty="0"/>
              <a:t>Εργασίες</a:t>
            </a:r>
            <a:r>
              <a:rPr sz="4400" spc="-25" dirty="0"/>
              <a:t> </a:t>
            </a:r>
            <a:r>
              <a:rPr sz="4400" dirty="0"/>
              <a:t>ενός</a:t>
            </a:r>
            <a:r>
              <a:rPr sz="4400" spc="-30" dirty="0"/>
              <a:t> </a:t>
            </a:r>
            <a:r>
              <a:rPr sz="4400" spc="-20" dirty="0"/>
              <a:t>Λ.Σ.</a:t>
            </a:r>
            <a:endParaRPr sz="4400"/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dirty="0"/>
              <a:t>Εργασίες</a:t>
            </a:r>
            <a:r>
              <a:rPr sz="1800" spc="-45" dirty="0"/>
              <a:t> </a:t>
            </a:r>
            <a:r>
              <a:rPr sz="1800" dirty="0"/>
              <a:t>ενός</a:t>
            </a:r>
            <a:r>
              <a:rPr sz="1800" spc="20" dirty="0"/>
              <a:t> </a:t>
            </a:r>
            <a:r>
              <a:rPr sz="1800" dirty="0"/>
              <a:t>Λ.Σ.</a:t>
            </a:r>
            <a:r>
              <a:rPr sz="1800" spc="-20" dirty="0"/>
              <a:t> είναι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6257" y="1711218"/>
            <a:ext cx="6002020" cy="1428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Κεντρικής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Μονάδας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Επεξεργασίας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(Κ.Μ.Ε.),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Κεντρικής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Μνήμης,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Συστήματος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Αρχείων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Λειτουργιών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Εισόδου/Εξόδου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264" y="3434359"/>
            <a:ext cx="3688547" cy="29150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0" y="2132850"/>
            <a:ext cx="4000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205247"/>
            <a:ext cx="7733030" cy="1333500"/>
          </a:xfrm>
          <a:prstGeom prst="rect">
            <a:avLst/>
          </a:prstGeom>
        </p:spPr>
        <p:txBody>
          <a:bodyPr vert="horz" wrap="square" lIns="0" tIns="26987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2125"/>
              </a:spcBef>
            </a:pPr>
            <a:r>
              <a:rPr sz="4400" dirty="0"/>
              <a:t>3.1.4</a:t>
            </a:r>
            <a:r>
              <a:rPr sz="4400" spc="-114" dirty="0"/>
              <a:t> </a:t>
            </a:r>
            <a:r>
              <a:rPr sz="4400" dirty="0"/>
              <a:t>Βασικές</a:t>
            </a:r>
            <a:r>
              <a:rPr sz="4400" spc="-55" dirty="0"/>
              <a:t> </a:t>
            </a:r>
            <a:r>
              <a:rPr sz="4400" dirty="0"/>
              <a:t>Εργασίες</a:t>
            </a:r>
            <a:r>
              <a:rPr sz="4400" spc="-25" dirty="0"/>
              <a:t> </a:t>
            </a:r>
            <a:r>
              <a:rPr sz="4400" dirty="0"/>
              <a:t>ενός</a:t>
            </a:r>
            <a:r>
              <a:rPr sz="4400" spc="-30" dirty="0"/>
              <a:t> </a:t>
            </a:r>
            <a:r>
              <a:rPr sz="4400" spc="-20" dirty="0"/>
              <a:t>Λ.Σ.</a:t>
            </a:r>
            <a:endParaRPr sz="4400"/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dirty="0"/>
              <a:t>Εργασίες</a:t>
            </a:r>
            <a:r>
              <a:rPr sz="1800" spc="-45" dirty="0"/>
              <a:t> </a:t>
            </a:r>
            <a:r>
              <a:rPr sz="1800" dirty="0"/>
              <a:t>ενός</a:t>
            </a:r>
            <a:r>
              <a:rPr sz="1800" spc="20" dirty="0"/>
              <a:t> </a:t>
            </a:r>
            <a:r>
              <a:rPr sz="1800" dirty="0"/>
              <a:t>Λ.Σ.</a:t>
            </a:r>
            <a:r>
              <a:rPr sz="1800" spc="-20" dirty="0"/>
              <a:t> είναι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6257" y="1711218"/>
            <a:ext cx="6002020" cy="1428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Κεντρικής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Μονάδας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Επεξεργασίας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(Κ.Μ.Ε.),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Κεντρικής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Μνήμης,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Συστήματος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Αρχείων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Λειτουργιών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Εισόδου/Εξόδου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3357016"/>
            <a:ext cx="7056755" cy="33007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190817"/>
            <a:ext cx="55841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Διαχείριση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Κ.Μ.Ε.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555115"/>
            <a:ext cx="8074025" cy="217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38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Μια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από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τις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βασικές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έννοιες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στα Λ.Σ.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είναι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έννοια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της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διεργασίας</a:t>
            </a:r>
            <a:endParaRPr sz="2200" dirty="0">
              <a:latin typeface="Calibri"/>
              <a:cs typeface="Calibri"/>
            </a:endParaRPr>
          </a:p>
          <a:p>
            <a:pPr marL="354965">
              <a:lnSpc>
                <a:spcPts val="2380"/>
              </a:lnSpc>
            </a:pP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process</a:t>
            </a:r>
            <a:r>
              <a:rPr sz="2200" spc="-10" dirty="0">
                <a:latin typeface="Calibri"/>
                <a:cs typeface="Calibri"/>
              </a:rPr>
              <a:t>).</a:t>
            </a:r>
            <a:endParaRPr sz="2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79500"/>
              </a:lnSpc>
              <a:spcBef>
                <a:spcPts val="540"/>
              </a:spcBef>
              <a:buFont typeface="Arial MT"/>
              <a:buChar char="•"/>
              <a:tabLst>
                <a:tab pos="354965" algn="l"/>
                <a:tab pos="355600" algn="l"/>
                <a:tab pos="664845" algn="l"/>
                <a:tab pos="1955800" algn="l"/>
                <a:tab pos="2652395" algn="l"/>
                <a:tab pos="3198495" algn="l"/>
                <a:tab pos="4768850" algn="l"/>
                <a:tab pos="5421630" algn="l"/>
                <a:tab pos="7258684" algn="l"/>
                <a:tab pos="7542530" algn="l"/>
              </a:tabLst>
            </a:pPr>
            <a:r>
              <a:rPr sz="2200" spc="-5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διεργασία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είναι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ένα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στιγμιότυπο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ενός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προγράμματος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ενός </a:t>
            </a:r>
            <a:r>
              <a:rPr sz="2200" dirty="0">
                <a:latin typeface="Calibri"/>
                <a:cs typeface="Calibri"/>
              </a:rPr>
              <a:t>αυτόνομου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τμήματος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προγράμματος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που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εκτελείται.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95" dirty="0">
                <a:latin typeface="Calibri"/>
                <a:cs typeface="Calibri"/>
              </a:rPr>
              <a:t>Το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πρόγραμμα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είναι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οι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οδηγίες.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ts val="238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Η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διεργασία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είναι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πραγματική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εκτέλεση</a:t>
            </a:r>
            <a:r>
              <a:rPr sz="2200" spc="45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οδηγιών.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Πολλές</a:t>
            </a:r>
            <a:endParaRPr sz="2200" dirty="0">
              <a:latin typeface="Calibri"/>
              <a:cs typeface="Calibri"/>
            </a:endParaRPr>
          </a:p>
          <a:p>
            <a:pPr marL="354965">
              <a:lnSpc>
                <a:spcPts val="2380"/>
              </a:lnSpc>
            </a:pPr>
            <a:r>
              <a:rPr sz="2200" dirty="0">
                <a:latin typeface="Calibri"/>
                <a:cs typeface="Calibri"/>
              </a:rPr>
              <a:t>διεργασίες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μπορούν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να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συσχετίζονται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ίδιο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πρόγραμμα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30" y="4376901"/>
            <a:ext cx="6233541" cy="1932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190817"/>
            <a:ext cx="55841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Διαχείριση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Κ.Μ.Ε.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479065"/>
            <a:ext cx="8076565" cy="42233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200" dirty="0">
                <a:latin typeface="Calibri"/>
                <a:cs typeface="Calibri"/>
              </a:rPr>
              <a:t>Xαρακτηριστικό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σύγχρονων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Λ.Σ.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είναι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ο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πολυπρογραμματισμός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multiprogramming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Tο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εκτελεί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ταυτόχρονα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περισσότερα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ένα</a:t>
            </a:r>
            <a:r>
              <a:rPr sz="2000" spc="-10" dirty="0">
                <a:latin typeface="Calibri"/>
                <a:cs typeface="Calibri"/>
              </a:rPr>
              <a:t> προγράμματα</a:t>
            </a:r>
            <a:endParaRPr sz="2000" dirty="0">
              <a:latin typeface="Calibri"/>
              <a:cs typeface="Calibri"/>
            </a:endParaRPr>
          </a:p>
          <a:p>
            <a:pPr marL="1155700" marR="7620" lvl="2" indent="-229235" algn="just">
              <a:lnSpc>
                <a:spcPct val="79900"/>
              </a:lnSpc>
              <a:spcBef>
                <a:spcPts val="1010"/>
              </a:spcBef>
              <a:buFont typeface="Arial MT"/>
              <a:buChar char="•"/>
              <a:tabLst>
                <a:tab pos="1156335" algn="l"/>
              </a:tabLst>
            </a:pPr>
            <a:r>
              <a:rPr sz="1700" dirty="0">
                <a:latin typeface="Calibri"/>
                <a:cs typeface="Calibri"/>
              </a:rPr>
              <a:t>Π.χ</a:t>
            </a:r>
            <a:r>
              <a:rPr sz="1700" spc="215" dirty="0">
                <a:latin typeface="Calibri"/>
                <a:cs typeface="Calibri"/>
              </a:rPr>
              <a:t>   </a:t>
            </a:r>
            <a:r>
              <a:rPr sz="1700" dirty="0">
                <a:latin typeface="Calibri"/>
                <a:cs typeface="Calibri"/>
              </a:rPr>
              <a:t>την</a:t>
            </a:r>
            <a:r>
              <a:rPr sz="1700" spc="6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ώρα</a:t>
            </a:r>
            <a:r>
              <a:rPr sz="1700" spc="6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που</a:t>
            </a:r>
            <a:r>
              <a:rPr sz="1700" spc="6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η</a:t>
            </a:r>
            <a:r>
              <a:rPr sz="1700" spc="7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Κ.Μ.Ε.</a:t>
            </a:r>
            <a:r>
              <a:rPr sz="1700" spc="6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περιμένει</a:t>
            </a:r>
            <a:r>
              <a:rPr sz="1700" spc="6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απάντηση</a:t>
            </a:r>
            <a:r>
              <a:rPr sz="1700" spc="7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από</a:t>
            </a:r>
            <a:r>
              <a:rPr sz="1700" spc="6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μια</a:t>
            </a:r>
            <a:r>
              <a:rPr sz="1700" spc="60" dirty="0">
                <a:latin typeface="Calibri"/>
                <a:cs typeface="Calibri"/>
              </a:rPr>
              <a:t>  </a:t>
            </a:r>
            <a:r>
              <a:rPr sz="1700" spc="-10" dirty="0">
                <a:latin typeface="Calibri"/>
                <a:cs typeface="Calibri"/>
              </a:rPr>
              <a:t>περιφερειακή </a:t>
            </a:r>
            <a:r>
              <a:rPr sz="1700" dirty="0">
                <a:latin typeface="Calibri"/>
                <a:cs typeface="Calibri"/>
              </a:rPr>
              <a:t>συσκευή,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αυτός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χρόνος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«αναμονής»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μπορεί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να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αξιοποιηθεί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από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ένα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άλλο </a:t>
            </a:r>
            <a:r>
              <a:rPr sz="1700" dirty="0">
                <a:latin typeface="Calibri"/>
                <a:cs typeface="Calibri"/>
              </a:rPr>
              <a:t>πρόγραμμα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που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είναι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φορτωμένο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στην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κύρια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μνήμη</a:t>
            </a:r>
            <a:endParaRPr sz="17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η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πολυδιεργασία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multitasking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Tο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εκτελεί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ταυτόχρονα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περισσότερες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μία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εργασίες</a:t>
            </a:r>
            <a:endParaRPr sz="2000" dirty="0">
              <a:latin typeface="Calibri"/>
              <a:cs typeface="Calibri"/>
            </a:endParaRPr>
          </a:p>
          <a:p>
            <a:pPr marL="1155700" lvl="2" indent="-22987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700" dirty="0">
                <a:latin typeface="Calibri"/>
                <a:cs typeface="Calibri"/>
              </a:rPr>
              <a:t>Π.χ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μπορεί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να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γίνονται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παράλληλα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εκτυπώσεις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και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υπολογισμοί</a:t>
            </a:r>
            <a:endParaRPr sz="17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1080"/>
              </a:spcBef>
              <a:buFont typeface="Arial MT"/>
              <a:buChar char="–"/>
              <a:tabLst>
                <a:tab pos="756285" algn="l"/>
                <a:tab pos="756920" algn="l"/>
                <a:tab pos="1045844" algn="l"/>
                <a:tab pos="1628139" algn="l"/>
                <a:tab pos="2324100" algn="l"/>
                <a:tab pos="2692400" algn="l"/>
                <a:tab pos="3218180" algn="l"/>
                <a:tab pos="3452495" algn="l"/>
                <a:tab pos="3833495" algn="l"/>
                <a:tab pos="4928870" algn="l"/>
                <a:tab pos="5108575" algn="l"/>
                <a:tab pos="5421630" algn="l"/>
                <a:tab pos="7245984" algn="l"/>
                <a:tab pos="7720330" algn="l"/>
                <a:tab pos="7929245" algn="l"/>
              </a:tabLst>
            </a:pPr>
            <a:r>
              <a:rPr sz="2000" spc="-50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διαδικασία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βασίζεται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σε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αλγόριθμο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χρονοπρογραμματισμού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ο </a:t>
            </a:r>
            <a:r>
              <a:rPr sz="2000" spc="-10" dirty="0">
                <a:latin typeface="Calibri"/>
                <a:cs typeface="Calibri"/>
              </a:rPr>
              <a:t>οποίος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στοχεύει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στη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μεγιστοποίηση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της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αποδοτικότητας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και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της</a:t>
            </a:r>
            <a:endParaRPr sz="2000" dirty="0">
              <a:latin typeface="Calibri"/>
              <a:cs typeface="Calibri"/>
            </a:endParaRPr>
          </a:p>
          <a:p>
            <a:pPr marL="756285">
              <a:lnSpc>
                <a:spcPts val="1680"/>
              </a:lnSpc>
              <a:tabLst>
                <a:tab pos="2024380" algn="l"/>
                <a:tab pos="3020695" algn="l"/>
                <a:tab pos="3599815" algn="l"/>
                <a:tab pos="4507230" algn="l"/>
                <a:tab pos="5167630" algn="l"/>
                <a:tab pos="5637530" algn="l"/>
                <a:tab pos="6684009" algn="l"/>
                <a:tab pos="7672705" algn="l"/>
              </a:tabLst>
            </a:pPr>
            <a:r>
              <a:rPr sz="2000" spc="-10" dirty="0">
                <a:latin typeface="Calibri"/>
                <a:cs typeface="Calibri"/>
              </a:rPr>
              <a:t>«δίκαιης»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χρήσης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της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Κ.Μ.Ε.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από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το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μέγιστο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αριθμό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των</a:t>
            </a:r>
            <a:endParaRPr sz="2000" dirty="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επεξεργαζόμενων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διεργασιών.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190817"/>
            <a:ext cx="55841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Διαχείριση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Κ.Μ.Ε.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486566"/>
            <a:ext cx="8075930" cy="1811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Calibri"/>
                <a:cs typeface="Calibri"/>
              </a:rPr>
              <a:t>Xαρακτηριστικό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σύγχρονων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είναι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ο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πολυπρογραμματισμός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b="1" spc="-10" dirty="0">
                <a:latin typeface="Calibri"/>
                <a:cs typeface="Calibri"/>
              </a:rPr>
              <a:t>multiprogramming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Tο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Λ.Σ.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εκτελεί </a:t>
            </a:r>
            <a:r>
              <a:rPr sz="1800" b="1" dirty="0">
                <a:latin typeface="Calibri"/>
                <a:cs typeface="Calibri"/>
              </a:rPr>
              <a:t>ταυτόχρονα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περισσότερα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προγράμματα</a:t>
            </a:r>
            <a:endParaRPr sz="1800">
              <a:latin typeface="Calibri"/>
              <a:cs typeface="Calibri"/>
            </a:endParaRPr>
          </a:p>
          <a:p>
            <a:pPr marL="1155700" marR="5080" lvl="2" indent="-229235" algn="just">
              <a:lnSpc>
                <a:spcPct val="80100"/>
              </a:lnSpc>
              <a:spcBef>
                <a:spcPts val="980"/>
              </a:spcBef>
              <a:buFont typeface="Arial MT"/>
              <a:buChar char="•"/>
              <a:tabLst>
                <a:tab pos="1156335" algn="l"/>
              </a:tabLst>
            </a:pPr>
            <a:r>
              <a:rPr sz="1500" dirty="0">
                <a:latin typeface="Calibri"/>
                <a:cs typeface="Calibri"/>
              </a:rPr>
              <a:t>Π.χ</a:t>
            </a:r>
            <a:r>
              <a:rPr sz="1500" spc="3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την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ώρα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που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 Κ.Μ.Ε. περιμένει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απάντηση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από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μια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περιφερειακή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συσκευή,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αυτός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o </a:t>
            </a:r>
            <a:r>
              <a:rPr sz="1500" dirty="0">
                <a:latin typeface="Calibri"/>
                <a:cs typeface="Calibri"/>
              </a:rPr>
              <a:t>χρόνος</a:t>
            </a:r>
            <a:r>
              <a:rPr sz="1500" spc="10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«αναμονής»</a:t>
            </a:r>
            <a:r>
              <a:rPr sz="1500" spc="10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μπορεί</a:t>
            </a:r>
            <a:r>
              <a:rPr sz="1500" spc="10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να</a:t>
            </a:r>
            <a:r>
              <a:rPr sz="1500" spc="9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αξιοποιηθεί</a:t>
            </a:r>
            <a:r>
              <a:rPr sz="1500" spc="10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από</a:t>
            </a:r>
            <a:r>
              <a:rPr sz="1500" spc="10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ένα</a:t>
            </a:r>
            <a:r>
              <a:rPr sz="1500" spc="10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άλλο</a:t>
            </a:r>
            <a:r>
              <a:rPr sz="1500" spc="105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πρόγραμμα</a:t>
            </a:r>
            <a:r>
              <a:rPr sz="1500" spc="100" dirty="0">
                <a:latin typeface="Calibri"/>
                <a:cs typeface="Calibri"/>
              </a:rPr>
              <a:t>  </a:t>
            </a:r>
            <a:r>
              <a:rPr sz="1500" dirty="0">
                <a:latin typeface="Calibri"/>
                <a:cs typeface="Calibri"/>
              </a:rPr>
              <a:t>που</a:t>
            </a:r>
            <a:r>
              <a:rPr sz="1500" spc="105" dirty="0">
                <a:latin typeface="Calibri"/>
                <a:cs typeface="Calibri"/>
              </a:rPr>
              <a:t>  </a:t>
            </a:r>
            <a:r>
              <a:rPr sz="1500" spc="-10" dirty="0">
                <a:latin typeface="Calibri"/>
                <a:cs typeface="Calibri"/>
              </a:rPr>
              <a:t>είναι </a:t>
            </a:r>
            <a:r>
              <a:rPr sz="1500" dirty="0">
                <a:latin typeface="Calibri"/>
                <a:cs typeface="Calibri"/>
              </a:rPr>
              <a:t>φορτωμένο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στην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κύρια</a:t>
            </a:r>
            <a:r>
              <a:rPr sz="1500" spc="-20" dirty="0">
                <a:latin typeface="Calibri"/>
                <a:cs typeface="Calibri"/>
              </a:rPr>
              <a:t> μνήμη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504" y="4016207"/>
            <a:ext cx="2793377" cy="19243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5414" y="3859730"/>
            <a:ext cx="3434121" cy="2115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1741106"/>
            <a:ext cx="1506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Calibri"/>
                <a:cs typeface="Calibri"/>
              </a:rPr>
              <a:t>Στόχοι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490" y="3078734"/>
            <a:ext cx="7390765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Να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εξηγείτε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τι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είναι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το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Λειτουργικό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Σύστημα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Να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προσδιορίζετε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τα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επίπεδα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ενός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Λ.Σ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6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Να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υποδεικνύετε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τις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βασικές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εργασίες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ενός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Λ.Σ.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Να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προσδιορίζετε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γνωστά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λειτουργικά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συστήματα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0005" y="836675"/>
            <a:ext cx="1972546" cy="194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190817"/>
            <a:ext cx="55841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Διαχείριση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Κ.Μ.Ε.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b="1" spc="-10" dirty="0">
                <a:latin typeface="Calibri"/>
                <a:cs typeface="Calibri"/>
              </a:rPr>
              <a:t>Πολυδιεργασία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spc="-10" dirty="0"/>
              <a:t>(</a:t>
            </a:r>
            <a:r>
              <a:rPr b="1" spc="-10" dirty="0">
                <a:latin typeface="Calibri"/>
                <a:cs typeface="Calibri"/>
              </a:rPr>
              <a:t>multitasking</a:t>
            </a:r>
            <a:r>
              <a:rPr spc="-10" dirty="0"/>
              <a:t>)</a:t>
            </a:r>
          </a:p>
          <a:p>
            <a:pPr marL="342265" marR="3068955" indent="-342265" algn="r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dirty="0"/>
              <a:t>Tο</a:t>
            </a:r>
            <a:r>
              <a:rPr spc="-70" dirty="0"/>
              <a:t> </a:t>
            </a:r>
            <a:r>
              <a:rPr dirty="0"/>
              <a:t>Λ.Σ.</a:t>
            </a:r>
            <a:r>
              <a:rPr spc="-30" dirty="0"/>
              <a:t> </a:t>
            </a:r>
            <a:r>
              <a:rPr dirty="0"/>
              <a:t>εκτελεί </a:t>
            </a:r>
            <a:r>
              <a:rPr b="1" dirty="0">
                <a:latin typeface="Calibri"/>
                <a:cs typeface="Calibri"/>
              </a:rPr>
              <a:t>ταυτόχρονα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dirty="0"/>
              <a:t>περισσότερες</a:t>
            </a:r>
            <a:r>
              <a:rPr spc="-20" dirty="0"/>
              <a:t> </a:t>
            </a:r>
            <a:r>
              <a:rPr dirty="0"/>
              <a:t>από</a:t>
            </a:r>
            <a:r>
              <a:rPr spc="-35" dirty="0"/>
              <a:t> </a:t>
            </a:r>
            <a:r>
              <a:rPr dirty="0"/>
              <a:t>μία</a:t>
            </a:r>
            <a:r>
              <a:rPr spc="-40" dirty="0"/>
              <a:t> </a:t>
            </a:r>
            <a:r>
              <a:rPr spc="-10" dirty="0"/>
              <a:t>εργασίες</a:t>
            </a:r>
          </a:p>
          <a:p>
            <a:pPr marR="3018155" algn="r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300" spc="-50" dirty="0">
                <a:latin typeface="Arial MT"/>
                <a:cs typeface="Arial MT"/>
              </a:rPr>
              <a:t>–</a:t>
            </a:r>
            <a:r>
              <a:rPr sz="1300" dirty="0">
                <a:latin typeface="Arial MT"/>
                <a:cs typeface="Arial MT"/>
              </a:rPr>
              <a:t>	</a:t>
            </a:r>
            <a:r>
              <a:rPr sz="1300" dirty="0"/>
              <a:t>Π.χ</a:t>
            </a:r>
            <a:r>
              <a:rPr sz="1300" spc="-65" dirty="0"/>
              <a:t> </a:t>
            </a:r>
            <a:r>
              <a:rPr sz="1300" dirty="0"/>
              <a:t>μπορεί</a:t>
            </a:r>
            <a:r>
              <a:rPr sz="1300" spc="-20" dirty="0"/>
              <a:t> </a:t>
            </a:r>
            <a:r>
              <a:rPr sz="1300" dirty="0"/>
              <a:t>να</a:t>
            </a:r>
            <a:r>
              <a:rPr sz="1300" spc="-20" dirty="0"/>
              <a:t> </a:t>
            </a:r>
            <a:r>
              <a:rPr sz="1300" dirty="0"/>
              <a:t>γίνονται παράλληλα</a:t>
            </a:r>
            <a:r>
              <a:rPr sz="1300" spc="-15" dirty="0"/>
              <a:t> </a:t>
            </a:r>
            <a:r>
              <a:rPr sz="1300" dirty="0"/>
              <a:t>εκτυπώσεις</a:t>
            </a:r>
            <a:r>
              <a:rPr sz="1300" spc="-45" dirty="0"/>
              <a:t> </a:t>
            </a:r>
            <a:r>
              <a:rPr sz="1300" dirty="0"/>
              <a:t>και</a:t>
            </a:r>
            <a:r>
              <a:rPr sz="1300" spc="-35" dirty="0"/>
              <a:t> </a:t>
            </a:r>
            <a:r>
              <a:rPr sz="1300" spc="-10" dirty="0"/>
              <a:t>υπολογισμοί</a:t>
            </a:r>
            <a:endParaRPr sz="1300">
              <a:latin typeface="Arial MT"/>
              <a:cs typeface="Arial MT"/>
            </a:endParaRPr>
          </a:p>
          <a:p>
            <a:pPr marL="354965" indent="-342265">
              <a:lnSpc>
                <a:spcPts val="162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Αλγόριθμος</a:t>
            </a:r>
            <a:r>
              <a:rPr b="1" spc="2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χρονοπρογραμματισμού</a:t>
            </a:r>
            <a:r>
              <a:rPr b="1" spc="275" dirty="0">
                <a:latin typeface="Calibri"/>
                <a:cs typeface="Calibri"/>
              </a:rPr>
              <a:t> </a:t>
            </a:r>
            <a:r>
              <a:rPr dirty="0"/>
              <a:t>στοχεύει</a:t>
            </a:r>
            <a:r>
              <a:rPr spc="270" dirty="0"/>
              <a:t> </a:t>
            </a:r>
            <a:r>
              <a:rPr dirty="0"/>
              <a:t>στη</a:t>
            </a:r>
            <a:r>
              <a:rPr spc="260" dirty="0"/>
              <a:t> </a:t>
            </a:r>
            <a:r>
              <a:rPr dirty="0"/>
              <a:t>μεγιστοποίηση</a:t>
            </a:r>
            <a:r>
              <a:rPr spc="265" dirty="0"/>
              <a:t> </a:t>
            </a:r>
            <a:r>
              <a:rPr dirty="0"/>
              <a:t>της</a:t>
            </a:r>
            <a:r>
              <a:rPr spc="250" dirty="0"/>
              <a:t> </a:t>
            </a:r>
            <a:r>
              <a:rPr dirty="0"/>
              <a:t>αποδοτικότητας</a:t>
            </a:r>
            <a:r>
              <a:rPr spc="260" dirty="0"/>
              <a:t> </a:t>
            </a:r>
            <a:r>
              <a:rPr dirty="0"/>
              <a:t>και</a:t>
            </a:r>
            <a:r>
              <a:rPr spc="254" dirty="0"/>
              <a:t> </a:t>
            </a:r>
            <a:r>
              <a:rPr spc="-25" dirty="0"/>
              <a:t>της</a:t>
            </a:r>
          </a:p>
          <a:p>
            <a:pPr marL="354965">
              <a:lnSpc>
                <a:spcPts val="1620"/>
              </a:lnSpc>
            </a:pPr>
            <a:r>
              <a:rPr spc="-10" dirty="0"/>
              <a:t>«δίκαιης»</a:t>
            </a:r>
            <a:r>
              <a:rPr spc="-55" dirty="0"/>
              <a:t> </a:t>
            </a:r>
            <a:r>
              <a:rPr dirty="0"/>
              <a:t>χρήσης</a:t>
            </a:r>
            <a:r>
              <a:rPr spc="-35" dirty="0"/>
              <a:t> </a:t>
            </a:r>
            <a:r>
              <a:rPr dirty="0"/>
              <a:t>της</a:t>
            </a:r>
            <a:r>
              <a:rPr spc="-10" dirty="0"/>
              <a:t> </a:t>
            </a:r>
            <a:r>
              <a:rPr dirty="0"/>
              <a:t>Κ.Μ.Ε.</a:t>
            </a:r>
            <a:r>
              <a:rPr spc="-35" dirty="0"/>
              <a:t> </a:t>
            </a:r>
            <a:r>
              <a:rPr dirty="0"/>
              <a:t>από</a:t>
            </a:r>
            <a:r>
              <a:rPr spc="-25" dirty="0"/>
              <a:t> </a:t>
            </a:r>
            <a:r>
              <a:rPr dirty="0"/>
              <a:t>το</a:t>
            </a:r>
            <a:r>
              <a:rPr spc="-25" dirty="0"/>
              <a:t> </a:t>
            </a:r>
            <a:r>
              <a:rPr dirty="0"/>
              <a:t>μέγιστο</a:t>
            </a:r>
            <a:r>
              <a:rPr spc="-10" dirty="0"/>
              <a:t> </a:t>
            </a:r>
            <a:r>
              <a:rPr dirty="0"/>
              <a:t>αριθμό</a:t>
            </a:r>
            <a:r>
              <a:rPr spc="-5" dirty="0"/>
              <a:t> </a:t>
            </a:r>
            <a:r>
              <a:rPr dirty="0"/>
              <a:t>των</a:t>
            </a:r>
            <a:r>
              <a:rPr spc="-30" dirty="0"/>
              <a:t> </a:t>
            </a:r>
            <a:r>
              <a:rPr dirty="0"/>
              <a:t>επεξεργαζόμενων</a:t>
            </a:r>
            <a:r>
              <a:rPr spc="30" dirty="0"/>
              <a:t> </a:t>
            </a:r>
            <a:r>
              <a:rPr spc="-10" dirty="0"/>
              <a:t>διεργασιών.</a:t>
            </a:r>
          </a:p>
          <a:p>
            <a:pPr marL="354965" marR="5715" indent="-342900">
              <a:lnSpc>
                <a:spcPct val="80000"/>
              </a:lnSpc>
              <a:spcBef>
                <a:spcPts val="9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Η</a:t>
            </a:r>
            <a:r>
              <a:rPr spc="180" dirty="0"/>
              <a:t> </a:t>
            </a:r>
            <a:r>
              <a:rPr dirty="0"/>
              <a:t>εναλλαγή</a:t>
            </a:r>
            <a:r>
              <a:rPr spc="180" dirty="0"/>
              <a:t> </a:t>
            </a:r>
            <a:r>
              <a:rPr dirty="0"/>
              <a:t>μεταξύ</a:t>
            </a:r>
            <a:r>
              <a:rPr spc="180" dirty="0"/>
              <a:t> </a:t>
            </a:r>
            <a:r>
              <a:rPr dirty="0"/>
              <a:t>των</a:t>
            </a:r>
            <a:r>
              <a:rPr spc="185" dirty="0"/>
              <a:t> </a:t>
            </a:r>
            <a:r>
              <a:rPr dirty="0"/>
              <a:t>διεργασιών</a:t>
            </a:r>
            <a:r>
              <a:rPr spc="185" dirty="0"/>
              <a:t> </a:t>
            </a:r>
            <a:r>
              <a:rPr dirty="0"/>
              <a:t>που</a:t>
            </a:r>
            <a:r>
              <a:rPr spc="185" dirty="0"/>
              <a:t> </a:t>
            </a:r>
            <a:r>
              <a:rPr dirty="0"/>
              <a:t>εκτελεί</a:t>
            </a:r>
            <a:r>
              <a:rPr spc="185" dirty="0"/>
              <a:t> </a:t>
            </a:r>
            <a:r>
              <a:rPr dirty="0"/>
              <a:t>η</a:t>
            </a:r>
            <a:r>
              <a:rPr spc="175" dirty="0"/>
              <a:t> </a:t>
            </a:r>
            <a:r>
              <a:rPr dirty="0"/>
              <a:t>Κ.Μ.Ε</a:t>
            </a:r>
            <a:r>
              <a:rPr spc="185" dirty="0"/>
              <a:t> </a:t>
            </a:r>
            <a:r>
              <a:rPr dirty="0"/>
              <a:t>γίνεται</a:t>
            </a:r>
            <a:r>
              <a:rPr spc="190" dirty="0"/>
              <a:t> </a:t>
            </a:r>
            <a:r>
              <a:rPr dirty="0"/>
              <a:t>ανά</a:t>
            </a:r>
            <a:r>
              <a:rPr spc="190" dirty="0"/>
              <a:t> </a:t>
            </a:r>
            <a:r>
              <a:rPr dirty="0"/>
              <a:t>πάρα</a:t>
            </a:r>
            <a:r>
              <a:rPr spc="180" dirty="0"/>
              <a:t> </a:t>
            </a:r>
            <a:r>
              <a:rPr dirty="0"/>
              <a:t>πολύ</a:t>
            </a:r>
            <a:r>
              <a:rPr spc="190" dirty="0"/>
              <a:t> </a:t>
            </a:r>
            <a:r>
              <a:rPr dirty="0"/>
              <a:t>μικρά</a:t>
            </a:r>
            <a:r>
              <a:rPr spc="185" dirty="0"/>
              <a:t> </a:t>
            </a:r>
            <a:r>
              <a:rPr spc="-10" dirty="0"/>
              <a:t>χρονικά </a:t>
            </a:r>
            <a:r>
              <a:rPr dirty="0"/>
              <a:t>διαστήματα</a:t>
            </a:r>
            <a:r>
              <a:rPr spc="-80" dirty="0"/>
              <a:t> </a:t>
            </a:r>
            <a:r>
              <a:rPr dirty="0"/>
              <a:t>(10</a:t>
            </a:r>
            <a:r>
              <a:rPr spc="-50" dirty="0"/>
              <a:t> </a:t>
            </a:r>
            <a:r>
              <a:rPr dirty="0"/>
              <a:t>έως</a:t>
            </a:r>
            <a:r>
              <a:rPr spc="-10" dirty="0"/>
              <a:t> </a:t>
            </a:r>
            <a:r>
              <a:rPr dirty="0"/>
              <a:t>100</a:t>
            </a:r>
            <a:r>
              <a:rPr spc="-25" dirty="0"/>
              <a:t> </a:t>
            </a:r>
            <a:r>
              <a:rPr dirty="0"/>
              <a:t>milliseconds)</a:t>
            </a:r>
            <a:r>
              <a:rPr spc="3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b="1" dirty="0">
                <a:latin typeface="Calibri"/>
                <a:cs typeface="Calibri"/>
              </a:rPr>
              <a:t>Διαμοιρασμός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χρόνου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dirty="0"/>
              <a:t>(</a:t>
            </a:r>
            <a:r>
              <a:rPr b="1" dirty="0">
                <a:latin typeface="Calibri"/>
                <a:cs typeface="Calibri"/>
              </a:rPr>
              <a:t>time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sharing</a:t>
            </a:r>
            <a:r>
              <a:rPr spc="-10" dirty="0"/>
              <a:t>)</a:t>
            </a:r>
          </a:p>
          <a:p>
            <a:pPr marL="398145" indent="-385445">
              <a:lnSpc>
                <a:spcPts val="1620"/>
              </a:lnSpc>
              <a:spcBef>
                <a:spcPts val="600"/>
              </a:spcBef>
              <a:buFont typeface="Arial MT"/>
              <a:buChar char="•"/>
              <a:tabLst>
                <a:tab pos="398145" algn="l"/>
                <a:tab pos="398780" algn="l"/>
              </a:tabLst>
            </a:pPr>
            <a:r>
              <a:rPr dirty="0"/>
              <a:t>Η</a:t>
            </a:r>
            <a:r>
              <a:rPr spc="-10" dirty="0"/>
              <a:t> </a:t>
            </a:r>
            <a:r>
              <a:rPr dirty="0"/>
              <a:t>εναλλαγή</a:t>
            </a:r>
            <a:r>
              <a:rPr spc="-5" dirty="0"/>
              <a:t> </a:t>
            </a:r>
            <a:r>
              <a:rPr dirty="0"/>
              <a:t>συμβαίνει τόσο</a:t>
            </a:r>
            <a:r>
              <a:rPr spc="10" dirty="0"/>
              <a:t> </a:t>
            </a:r>
            <a:r>
              <a:rPr dirty="0"/>
              <a:t>συχνά</a:t>
            </a:r>
            <a:r>
              <a:rPr spc="5" dirty="0"/>
              <a:t> </a:t>
            </a:r>
            <a:r>
              <a:rPr dirty="0"/>
              <a:t>που ο</a:t>
            </a:r>
            <a:r>
              <a:rPr spc="-20" dirty="0"/>
              <a:t> </a:t>
            </a:r>
            <a:r>
              <a:rPr dirty="0"/>
              <a:t>χρήστης μπορεί</a:t>
            </a:r>
            <a:r>
              <a:rPr spc="5" dirty="0"/>
              <a:t> </a:t>
            </a:r>
            <a:r>
              <a:rPr dirty="0"/>
              <a:t>και αλληλεπιδρά</a:t>
            </a:r>
            <a:r>
              <a:rPr spc="10" dirty="0"/>
              <a:t> </a:t>
            </a:r>
            <a:r>
              <a:rPr dirty="0"/>
              <a:t>με</a:t>
            </a:r>
            <a:r>
              <a:rPr spc="-10" dirty="0"/>
              <a:t> </a:t>
            </a:r>
            <a:r>
              <a:rPr dirty="0"/>
              <a:t>το κάθε </a:t>
            </a:r>
            <a:r>
              <a:rPr spc="-10" dirty="0"/>
              <a:t>πρόγραμμα</a:t>
            </a:r>
          </a:p>
          <a:p>
            <a:pPr marL="354965">
              <a:lnSpc>
                <a:spcPts val="1620"/>
              </a:lnSpc>
            </a:pPr>
            <a:r>
              <a:rPr dirty="0"/>
              <a:t>ενώ</a:t>
            </a:r>
            <a:r>
              <a:rPr spc="-35" dirty="0"/>
              <a:t> </a:t>
            </a:r>
            <a:r>
              <a:rPr dirty="0"/>
              <a:t>αυτό</a:t>
            </a:r>
            <a:r>
              <a:rPr spc="-20" dirty="0"/>
              <a:t> </a:t>
            </a:r>
            <a:r>
              <a:rPr spc="-10" dirty="0"/>
              <a:t>εκτελείται.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4067238"/>
            <a:ext cx="2952369" cy="23148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113008"/>
            <a:ext cx="3283165" cy="22891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190817"/>
            <a:ext cx="55841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Διαχείριση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Μνήμης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17" y="1887220"/>
            <a:ext cx="5461000" cy="39204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715" indent="-342900" algn="just">
              <a:lnSpc>
                <a:spcPct val="7990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Κάθε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πρόγραμμα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προτού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εκτελεστεί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κεντρική </a:t>
            </a:r>
            <a:r>
              <a:rPr sz="1800" dirty="0">
                <a:latin typeface="Calibri"/>
                <a:cs typeface="Calibri"/>
              </a:rPr>
              <a:t>μνήμη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βρίσκεται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στην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περιφερειακή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μνήμη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(σκληρός </a:t>
            </a:r>
            <a:r>
              <a:rPr sz="1800" dirty="0">
                <a:latin typeface="Calibri"/>
                <a:cs typeface="Calibri"/>
              </a:rPr>
              <a:t>δίσκος),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ενώ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κατά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διάρκεια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εκτέλεσής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στην </a:t>
            </a:r>
            <a:r>
              <a:rPr sz="1800" dirty="0">
                <a:latin typeface="Calibri"/>
                <a:cs typeface="Calibri"/>
              </a:rPr>
              <a:t>κεντρική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μνήμη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πρόγραμμα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διαβάζει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από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αυτήν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γράφει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δεδομένα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αυτήν.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100"/>
              </a:lnSpc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Η</a:t>
            </a:r>
            <a:r>
              <a:rPr sz="1800" spc="200" dirty="0">
                <a:solidFill>
                  <a:srgbClr val="E36C09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πολυδιεργασία</a:t>
            </a:r>
            <a:r>
              <a:rPr sz="1800" spc="200" dirty="0">
                <a:solidFill>
                  <a:srgbClr val="E36C09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προϋποθέτει</a:t>
            </a:r>
            <a:r>
              <a:rPr sz="1800" spc="215" dirty="0">
                <a:solidFill>
                  <a:srgbClr val="E36C09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ότι</a:t>
            </a:r>
            <a:r>
              <a:rPr sz="1800" spc="215" dirty="0">
                <a:solidFill>
                  <a:srgbClr val="E36C09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στην</a:t>
            </a:r>
            <a:r>
              <a:rPr sz="1800" spc="210" dirty="0">
                <a:solidFill>
                  <a:srgbClr val="E36C09"/>
                </a:solidFill>
                <a:latin typeface="Calibri"/>
                <a:cs typeface="Calibri"/>
              </a:rPr>
              <a:t> 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κεντρική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μνήμη</a:t>
            </a:r>
            <a:r>
              <a:rPr sz="1800" spc="39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είναι</a:t>
            </a:r>
            <a:r>
              <a:rPr sz="1800" spc="38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φορτωμένα</a:t>
            </a:r>
            <a:r>
              <a:rPr sz="1800" spc="38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περισσότερα</a:t>
            </a:r>
            <a:r>
              <a:rPr sz="1800" spc="38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προγράμματα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για</a:t>
            </a:r>
            <a:r>
              <a:rPr sz="1800" spc="-3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εκτέλεση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από</a:t>
            </a:r>
            <a:r>
              <a:rPr sz="1800" spc="-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την</a:t>
            </a:r>
            <a:r>
              <a:rPr sz="18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Κ.Μ.Ε.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355600" marR="8890" indent="-342900" algn="just">
              <a:lnSpc>
                <a:spcPct val="80100"/>
              </a:lnSpc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Απαραίτητη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διαχείριση</a:t>
            </a:r>
            <a:r>
              <a:rPr sz="1800" b="1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κύριας</a:t>
            </a:r>
            <a:r>
              <a:rPr sz="1800" b="1" spc="1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μνήμης</a:t>
            </a:r>
            <a:r>
              <a:rPr sz="1800" b="1" spc="100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έτσι </a:t>
            </a:r>
            <a:r>
              <a:rPr sz="1800" dirty="0">
                <a:latin typeface="Calibri"/>
                <a:cs typeface="Calibri"/>
              </a:rPr>
              <a:t>ώστε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επιτευχθεί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αποτελεσματικός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διαμοιρασμός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μεταξύ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διαφόρων </a:t>
            </a:r>
            <a:r>
              <a:rPr sz="1800" spc="-10" dirty="0">
                <a:latin typeface="Calibri"/>
                <a:cs typeface="Calibri"/>
              </a:rPr>
              <a:t>προγραμμάτων.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79600"/>
              </a:lnSpc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Το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τμήμα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Λ.Σ.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διαχειρίζεται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την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κύρια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μνήμη </a:t>
            </a:r>
            <a:r>
              <a:rPr sz="1800" dirty="0">
                <a:latin typeface="Calibri"/>
                <a:cs typeface="Calibri"/>
              </a:rPr>
              <a:t>είναι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 </a:t>
            </a:r>
            <a:r>
              <a:rPr sz="1800" b="1" dirty="0">
                <a:latin typeface="Calibri"/>
                <a:cs typeface="Calibri"/>
              </a:rPr>
              <a:t>διαχειριστής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μνήμης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manager</a:t>
            </a:r>
            <a:r>
              <a:rPr sz="1800" spc="-1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2864" y="2131720"/>
            <a:ext cx="3092597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190817"/>
            <a:ext cx="55841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Διαχείριση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Μνήμης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/>
              <a:t>Οι</a:t>
            </a:r>
            <a:r>
              <a:rPr spc="-35" dirty="0"/>
              <a:t> </a:t>
            </a:r>
            <a:r>
              <a:rPr dirty="0"/>
              <a:t>εργασίες</a:t>
            </a:r>
            <a:r>
              <a:rPr spc="-25" dirty="0"/>
              <a:t> </a:t>
            </a:r>
            <a:r>
              <a:rPr dirty="0"/>
              <a:t>που</a:t>
            </a:r>
            <a:r>
              <a:rPr spc="-25" dirty="0"/>
              <a:t> </a:t>
            </a:r>
            <a:r>
              <a:rPr dirty="0"/>
              <a:t>επιτελεί</a:t>
            </a:r>
            <a:r>
              <a:rPr spc="-20" dirty="0"/>
              <a:t> </a:t>
            </a:r>
            <a:r>
              <a:rPr dirty="0"/>
              <a:t>ο</a:t>
            </a:r>
            <a:r>
              <a:rPr spc="-20" dirty="0"/>
              <a:t> </a:t>
            </a:r>
            <a:r>
              <a:rPr b="1" dirty="0">
                <a:latin typeface="Calibri"/>
                <a:cs typeface="Calibri"/>
              </a:rPr>
              <a:t>διαχειριστής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μνήμης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spc="-10" dirty="0"/>
              <a:t>είναι: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Η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διάθεση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τμημάτων</a:t>
            </a:r>
            <a:r>
              <a:rPr spc="-30" dirty="0"/>
              <a:t> </a:t>
            </a:r>
            <a:r>
              <a:rPr dirty="0"/>
              <a:t>μνήμης</a:t>
            </a:r>
            <a:r>
              <a:rPr spc="-25" dirty="0"/>
              <a:t> </a:t>
            </a:r>
            <a:r>
              <a:rPr dirty="0"/>
              <a:t>σε</a:t>
            </a:r>
            <a:r>
              <a:rPr spc="-55" dirty="0"/>
              <a:t> </a:t>
            </a:r>
            <a:r>
              <a:rPr spc="-10" dirty="0"/>
              <a:t>διεργασίες</a:t>
            </a:r>
          </a:p>
          <a:p>
            <a:pPr marL="354965" indent="-342265">
              <a:lnSpc>
                <a:spcPts val="162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Η</a:t>
            </a:r>
            <a:r>
              <a:rPr spc="325" dirty="0"/>
              <a:t> </a:t>
            </a:r>
            <a:r>
              <a:rPr dirty="0"/>
              <a:t>παρακολούθηση</a:t>
            </a:r>
            <a:r>
              <a:rPr spc="305" dirty="0"/>
              <a:t> </a:t>
            </a:r>
            <a:r>
              <a:rPr dirty="0"/>
              <a:t>της</a:t>
            </a:r>
            <a:r>
              <a:rPr spc="310" dirty="0"/>
              <a:t> </a:t>
            </a:r>
            <a:r>
              <a:rPr dirty="0"/>
              <a:t>κατάστασης</a:t>
            </a:r>
            <a:r>
              <a:rPr spc="295" dirty="0"/>
              <a:t> </a:t>
            </a:r>
            <a:r>
              <a:rPr dirty="0"/>
              <a:t>χρήσης</a:t>
            </a:r>
            <a:r>
              <a:rPr spc="325" dirty="0"/>
              <a:t> </a:t>
            </a:r>
            <a:r>
              <a:rPr dirty="0"/>
              <a:t>της</a:t>
            </a:r>
            <a:r>
              <a:rPr spc="325" dirty="0"/>
              <a:t> </a:t>
            </a:r>
            <a:r>
              <a:rPr dirty="0"/>
              <a:t>μνήμης,</a:t>
            </a:r>
            <a:r>
              <a:rPr spc="300" dirty="0"/>
              <a:t> </a:t>
            </a:r>
            <a:r>
              <a:rPr dirty="0"/>
              <a:t>ώστε</a:t>
            </a:r>
            <a:r>
              <a:rPr spc="295" dirty="0"/>
              <a:t> </a:t>
            </a:r>
            <a:r>
              <a:rPr dirty="0"/>
              <a:t>να</a:t>
            </a:r>
            <a:r>
              <a:rPr spc="335" dirty="0"/>
              <a:t> </a:t>
            </a:r>
            <a:r>
              <a:rPr b="1" dirty="0">
                <a:latin typeface="Calibri"/>
                <a:cs typeface="Calibri"/>
              </a:rPr>
              <a:t>γνωρίζει</a:t>
            </a:r>
            <a:r>
              <a:rPr b="1" spc="310" dirty="0">
                <a:latin typeface="Calibri"/>
                <a:cs typeface="Calibri"/>
              </a:rPr>
              <a:t> </a:t>
            </a:r>
            <a:r>
              <a:rPr dirty="0"/>
              <a:t>τα</a:t>
            </a:r>
            <a:r>
              <a:rPr spc="330" dirty="0"/>
              <a:t> </a:t>
            </a:r>
            <a:r>
              <a:rPr b="1" dirty="0">
                <a:latin typeface="Calibri"/>
                <a:cs typeface="Calibri"/>
              </a:rPr>
              <a:t>ελεύθερα</a:t>
            </a:r>
            <a:r>
              <a:rPr b="1" spc="325" dirty="0">
                <a:latin typeface="Calibri"/>
                <a:cs typeface="Calibri"/>
              </a:rPr>
              <a:t> </a:t>
            </a:r>
            <a:r>
              <a:rPr dirty="0"/>
              <a:t>ή</a:t>
            </a:r>
            <a:r>
              <a:rPr spc="315" dirty="0"/>
              <a:t> </a:t>
            </a:r>
            <a:r>
              <a:rPr spc="-25" dirty="0"/>
              <a:t>μη</a:t>
            </a:r>
          </a:p>
          <a:p>
            <a:pPr marL="354965">
              <a:lnSpc>
                <a:spcPts val="1620"/>
              </a:lnSpc>
            </a:pPr>
            <a:r>
              <a:rPr b="1" dirty="0">
                <a:latin typeface="Calibri"/>
                <a:cs typeface="Calibri"/>
              </a:rPr>
              <a:t>τμήματα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dirty="0"/>
              <a:t>κάθε</a:t>
            </a:r>
            <a:r>
              <a:rPr spc="-20" dirty="0"/>
              <a:t> </a:t>
            </a:r>
            <a:r>
              <a:rPr dirty="0"/>
              <a:t>στιγμή</a:t>
            </a:r>
            <a:r>
              <a:rPr spc="-25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dirty="0"/>
              <a:t>να</a:t>
            </a:r>
            <a:r>
              <a:rPr spc="-35" dirty="0"/>
              <a:t> </a:t>
            </a:r>
            <a:r>
              <a:rPr dirty="0"/>
              <a:t>τα</a:t>
            </a:r>
            <a:r>
              <a:rPr spc="-55" dirty="0"/>
              <a:t> </a:t>
            </a:r>
            <a:r>
              <a:rPr dirty="0"/>
              <a:t>διανέμει</a:t>
            </a:r>
            <a:r>
              <a:rPr spc="-10" dirty="0"/>
              <a:t> </a:t>
            </a:r>
            <a:r>
              <a:rPr dirty="0"/>
              <a:t>σε</a:t>
            </a:r>
            <a:r>
              <a:rPr spc="-25" dirty="0"/>
              <a:t> </a:t>
            </a:r>
            <a:r>
              <a:rPr spc="-10" dirty="0"/>
              <a:t>διεργασίες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Η</a:t>
            </a:r>
            <a:r>
              <a:rPr spc="-25" dirty="0"/>
              <a:t> </a:t>
            </a:r>
            <a:r>
              <a:rPr b="1" dirty="0">
                <a:latin typeface="Calibri"/>
                <a:cs typeface="Calibri"/>
              </a:rPr>
              <a:t>ελευθέρωση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μνήμης </a:t>
            </a:r>
            <a:r>
              <a:rPr dirty="0"/>
              <a:t>από</a:t>
            </a:r>
            <a:r>
              <a:rPr spc="-30" dirty="0"/>
              <a:t> </a:t>
            </a:r>
            <a:r>
              <a:rPr dirty="0"/>
              <a:t>διεργασίες</a:t>
            </a:r>
            <a:r>
              <a:rPr spc="-10" dirty="0"/>
              <a:t> </a:t>
            </a:r>
            <a:r>
              <a:rPr dirty="0"/>
              <a:t>που</a:t>
            </a:r>
            <a:r>
              <a:rPr spc="-10" dirty="0"/>
              <a:t> </a:t>
            </a:r>
            <a:r>
              <a:rPr dirty="0"/>
              <a:t>δεν</a:t>
            </a:r>
            <a:r>
              <a:rPr spc="-10" dirty="0"/>
              <a:t> </a:t>
            </a:r>
            <a:r>
              <a:rPr dirty="0"/>
              <a:t>τη</a:t>
            </a:r>
            <a:r>
              <a:rPr spc="-20" dirty="0"/>
              <a:t> </a:t>
            </a:r>
            <a:r>
              <a:rPr spc="-10" dirty="0"/>
              <a:t>χρειάζονται</a:t>
            </a:r>
          </a:p>
          <a:p>
            <a:pPr marL="354965" marR="6985" indent="-342900">
              <a:lnSpc>
                <a:spcPct val="80000"/>
              </a:lnSpc>
              <a:spcBef>
                <a:spcPts val="9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Η</a:t>
            </a:r>
            <a:r>
              <a:rPr spc="305" dirty="0"/>
              <a:t> </a:t>
            </a:r>
            <a:r>
              <a:rPr b="1" dirty="0">
                <a:latin typeface="Calibri"/>
                <a:cs typeface="Calibri"/>
              </a:rPr>
              <a:t>ανταλλαγή</a:t>
            </a:r>
            <a:r>
              <a:rPr b="1" spc="320" dirty="0">
                <a:latin typeface="Calibri"/>
                <a:cs typeface="Calibri"/>
              </a:rPr>
              <a:t> </a:t>
            </a:r>
            <a:r>
              <a:rPr dirty="0"/>
              <a:t>(</a:t>
            </a:r>
            <a:r>
              <a:rPr b="1" dirty="0">
                <a:latin typeface="Calibri"/>
                <a:cs typeface="Calibri"/>
              </a:rPr>
              <a:t>swapping</a:t>
            </a:r>
            <a:r>
              <a:rPr dirty="0"/>
              <a:t>)</a:t>
            </a:r>
            <a:r>
              <a:rPr spc="305" dirty="0"/>
              <a:t> </a:t>
            </a:r>
            <a:r>
              <a:rPr dirty="0"/>
              <a:t>δεδομένων</a:t>
            </a:r>
            <a:r>
              <a:rPr spc="325" dirty="0"/>
              <a:t> </a:t>
            </a:r>
            <a:r>
              <a:rPr dirty="0"/>
              <a:t>μεταξύ</a:t>
            </a:r>
            <a:r>
              <a:rPr spc="320" dirty="0"/>
              <a:t> </a:t>
            </a:r>
            <a:r>
              <a:rPr dirty="0"/>
              <a:t>της</a:t>
            </a:r>
            <a:r>
              <a:rPr spc="320" dirty="0"/>
              <a:t> </a:t>
            </a:r>
            <a:r>
              <a:rPr dirty="0"/>
              <a:t>κύριας</a:t>
            </a:r>
            <a:r>
              <a:rPr spc="320" dirty="0"/>
              <a:t> </a:t>
            </a:r>
            <a:r>
              <a:rPr dirty="0"/>
              <a:t>μνήμης</a:t>
            </a:r>
            <a:r>
              <a:rPr spc="320" dirty="0"/>
              <a:t> </a:t>
            </a:r>
            <a:r>
              <a:rPr dirty="0"/>
              <a:t>και</a:t>
            </a:r>
            <a:r>
              <a:rPr spc="320" dirty="0"/>
              <a:t> </a:t>
            </a:r>
            <a:r>
              <a:rPr dirty="0"/>
              <a:t>της</a:t>
            </a:r>
            <a:r>
              <a:rPr spc="305" dirty="0"/>
              <a:t> </a:t>
            </a:r>
            <a:r>
              <a:rPr dirty="0"/>
              <a:t>περιοχής</a:t>
            </a:r>
            <a:r>
              <a:rPr spc="325" dirty="0"/>
              <a:t> </a:t>
            </a:r>
            <a:r>
              <a:rPr dirty="0"/>
              <a:t>του</a:t>
            </a:r>
            <a:r>
              <a:rPr spc="325" dirty="0"/>
              <a:t> </a:t>
            </a:r>
            <a:r>
              <a:rPr spc="-10" dirty="0"/>
              <a:t>δίσκου </a:t>
            </a:r>
            <a:r>
              <a:rPr dirty="0"/>
              <a:t>(περιφερειακή</a:t>
            </a:r>
            <a:r>
              <a:rPr spc="-35" dirty="0"/>
              <a:t> </a:t>
            </a:r>
            <a:r>
              <a:rPr dirty="0"/>
              <a:t>μνήμη)</a:t>
            </a:r>
            <a:r>
              <a:rPr spc="-20" dirty="0"/>
              <a:t> </a:t>
            </a:r>
            <a:r>
              <a:rPr dirty="0"/>
              <a:t>που</a:t>
            </a:r>
            <a:r>
              <a:rPr spc="-20" dirty="0"/>
              <a:t> </a:t>
            </a:r>
            <a:r>
              <a:rPr dirty="0"/>
              <a:t>χρησιμοποιείται</a:t>
            </a:r>
            <a:r>
              <a:rPr spc="-15" dirty="0"/>
              <a:t> </a:t>
            </a:r>
            <a:r>
              <a:rPr dirty="0"/>
              <a:t>ως</a:t>
            </a:r>
            <a:r>
              <a:rPr spc="-20" dirty="0"/>
              <a:t> </a:t>
            </a:r>
            <a:r>
              <a:rPr spc="-10" dirty="0"/>
              <a:t>βοηθητική</a:t>
            </a:r>
            <a:r>
              <a:rPr spc="-50" dirty="0"/>
              <a:t> </a:t>
            </a:r>
            <a:r>
              <a:rPr dirty="0"/>
              <a:t>περιοχή</a:t>
            </a:r>
            <a:r>
              <a:rPr spc="-30" dirty="0"/>
              <a:t> </a:t>
            </a:r>
            <a:r>
              <a:rPr dirty="0"/>
              <a:t>της</a:t>
            </a:r>
            <a:r>
              <a:rPr spc="-20" dirty="0"/>
              <a:t> </a:t>
            </a:r>
            <a:r>
              <a:rPr dirty="0"/>
              <a:t>κύριας</a:t>
            </a:r>
            <a:r>
              <a:rPr spc="-35" dirty="0"/>
              <a:t> </a:t>
            </a:r>
            <a:r>
              <a:rPr spc="-10" dirty="0"/>
              <a:t>μνήμης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860" y="3567684"/>
            <a:ext cx="3895725" cy="3038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9" y="3637307"/>
            <a:ext cx="3243834" cy="29596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251777"/>
            <a:ext cx="5584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869378"/>
            <a:ext cx="8074659" cy="285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Διαχείριση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του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Συστήματος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Αρχείων</a:t>
            </a:r>
            <a:endParaRPr sz="32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80100"/>
              </a:lnSpc>
              <a:spcBef>
                <a:spcPts val="209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Σ’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έναν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υπολογιστή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οι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πληροφορίες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αποθηκεύονται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περιφερειακές </a:t>
            </a:r>
            <a:r>
              <a:rPr sz="2000" dirty="0">
                <a:latin typeface="Calibri"/>
                <a:cs typeface="Calibri"/>
              </a:rPr>
              <a:t>μονάδες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(π.χ.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σκληρούς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δίσκους)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όπου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τα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στοιχεία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διατηρούνται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μετά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διακοπή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παροχής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ρεύματος.</a:t>
            </a:r>
            <a:endParaRPr sz="20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Εκεί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αποθηκεύονται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στοιχεία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ως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συλλογές δεδομένων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(αρχεία-</a:t>
            </a:r>
            <a:r>
              <a:rPr sz="2000" dirty="0">
                <a:latin typeface="Calibri"/>
                <a:cs typeface="Calibri"/>
              </a:rPr>
              <a:t>files),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τη </a:t>
            </a:r>
            <a:r>
              <a:rPr sz="2000" dirty="0">
                <a:latin typeface="Calibri"/>
                <a:cs typeface="Calibri"/>
              </a:rPr>
              <a:t>διαχείριση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οποίων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αναλαμβάνει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μέρος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καλείται </a:t>
            </a:r>
            <a:r>
              <a:rPr sz="2000" b="1" dirty="0">
                <a:latin typeface="Calibri"/>
                <a:cs typeface="Calibri"/>
              </a:rPr>
              <a:t>Σύστημα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Αρχείων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file</a:t>
            </a:r>
            <a:r>
              <a:rPr sz="2000" b="1" spc="-10" dirty="0">
                <a:latin typeface="Calibri"/>
                <a:cs typeface="Calibri"/>
              </a:rPr>
              <a:t> system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4965" marR="5715" indent="-342900" algn="just">
              <a:lnSpc>
                <a:spcPts val="1920"/>
              </a:lnSpc>
              <a:spcBef>
                <a:spcPts val="46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Το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σύστημα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αρχείων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είναι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μέρος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οποίο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χρήστης </a:t>
            </a:r>
            <a:r>
              <a:rPr sz="2000" dirty="0">
                <a:latin typeface="Calibri"/>
                <a:cs typeface="Calibri"/>
              </a:rPr>
              <a:t>έρχεται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άμεση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επαφή.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3933037"/>
            <a:ext cx="5544566" cy="2693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479" y="332651"/>
            <a:ext cx="884869" cy="1153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4189" y="4221098"/>
            <a:ext cx="2946399" cy="20750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251777"/>
            <a:ext cx="5584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628" y="869378"/>
            <a:ext cx="6189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Διαχείριση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του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Συστήματος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Αρχείων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2701" y="1598929"/>
            <a:ext cx="4231640" cy="7397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42900" marR="5080" indent="-343535" algn="just">
              <a:lnSpc>
                <a:spcPct val="80100"/>
              </a:lnSpc>
              <a:spcBef>
                <a:spcPts val="530"/>
              </a:spcBef>
              <a:buFont typeface="Wingdings"/>
              <a:buChar char=""/>
              <a:tabLst>
                <a:tab pos="343535" algn="l"/>
              </a:tabLst>
            </a:pPr>
            <a:r>
              <a:rPr sz="1800" dirty="0">
                <a:latin typeface="Calibri"/>
                <a:cs typeface="Calibri"/>
              </a:rPr>
              <a:t>Το</a:t>
            </a:r>
            <a:r>
              <a:rPr sz="1800" spc="22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Λ.Σ.</a:t>
            </a:r>
            <a:r>
              <a:rPr sz="1800" spc="21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οργανώνει</a:t>
            </a:r>
            <a:r>
              <a:rPr sz="1800" spc="22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τα</a:t>
            </a:r>
            <a:r>
              <a:rPr sz="1800" spc="22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αρχεία</a:t>
            </a:r>
            <a:r>
              <a:rPr sz="1800" spc="229" dirty="0">
                <a:latin typeface="Calibri"/>
                <a:cs typeface="Calibri"/>
              </a:rPr>
              <a:t>   </a:t>
            </a:r>
            <a:r>
              <a:rPr sz="1800" spc="-25" dirty="0">
                <a:latin typeface="Calibri"/>
                <a:cs typeface="Calibri"/>
              </a:rPr>
              <a:t>σε </a:t>
            </a:r>
            <a:r>
              <a:rPr sz="1800" b="1" dirty="0">
                <a:latin typeface="Calibri"/>
                <a:cs typeface="Calibri"/>
              </a:rPr>
              <a:t>καταλόγους</a:t>
            </a:r>
            <a:r>
              <a:rPr sz="1800" b="1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φακέλους</a:t>
            </a:r>
            <a:r>
              <a:rPr sz="1800" b="1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directories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ή </a:t>
            </a:r>
            <a:r>
              <a:rPr sz="1800" b="1" spc="-10" dirty="0">
                <a:latin typeface="Calibri"/>
                <a:cs typeface="Calibri"/>
              </a:rPr>
              <a:t>folders</a:t>
            </a:r>
            <a:r>
              <a:rPr sz="1800" spc="-1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3154" y="2607627"/>
            <a:ext cx="3019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8440" algn="l"/>
              </a:tabLst>
            </a:pPr>
            <a:r>
              <a:rPr sz="1800" b="1" spc="-10" dirty="0">
                <a:latin typeface="Calibri"/>
                <a:cs typeface="Calibri"/>
              </a:rPr>
              <a:t>αρχεία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υποκαταλόγους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3154" y="2826384"/>
            <a:ext cx="323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2600" algn="l"/>
              </a:tabLst>
            </a:pPr>
            <a:r>
              <a:rPr sz="1800" b="1" spc="-10" dirty="0">
                <a:latin typeface="Calibri"/>
                <a:cs typeface="Calibri"/>
              </a:rPr>
              <a:t>υποφακέλους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δημιουργώντας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0001" y="2389123"/>
            <a:ext cx="4245610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6350" indent="-343535" algn="r">
              <a:lnSpc>
                <a:spcPts val="1939"/>
              </a:lnSpc>
              <a:spcBef>
                <a:spcPts val="100"/>
              </a:spcBef>
              <a:buFont typeface="Wingdings"/>
              <a:buChar char=""/>
              <a:tabLst>
                <a:tab pos="342900" algn="l"/>
                <a:tab pos="343535" algn="l"/>
                <a:tab pos="1120140" algn="l"/>
                <a:tab pos="2410460" algn="l"/>
                <a:tab pos="3841115" algn="l"/>
              </a:tabLst>
            </a:pPr>
            <a:r>
              <a:rPr sz="1800" spc="-20" dirty="0">
                <a:latin typeface="Calibri"/>
                <a:cs typeface="Calibri"/>
              </a:rPr>
              <a:t>Κάθε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κατάλογος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αποτελείται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από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ts val="1720"/>
              </a:lnSpc>
            </a:pPr>
            <a:r>
              <a:rPr sz="1800" dirty="0">
                <a:latin typeface="Calibri"/>
                <a:cs typeface="Calibri"/>
              </a:rPr>
              <a:t>ή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1939"/>
              </a:lnSpc>
            </a:pPr>
            <a:r>
              <a:rPr sz="1800" spc="-25" dirty="0">
                <a:latin typeface="Calibri"/>
                <a:cs typeface="Calibri"/>
              </a:rPr>
              <a:t>μία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0001" y="2971165"/>
            <a:ext cx="4246880" cy="16040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latin typeface="Calibri"/>
                <a:cs typeface="Calibri"/>
              </a:rPr>
              <a:t>δενδροειδή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μορφή.</a:t>
            </a:r>
            <a:endParaRPr sz="18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79900"/>
              </a:lnSpc>
              <a:spcBef>
                <a:spcPts val="1035"/>
              </a:spcBef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σύστημα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αρχείων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Λ.Σ.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προσφέρει </a:t>
            </a:r>
            <a:r>
              <a:rPr sz="1800" dirty="0">
                <a:latin typeface="Calibri"/>
                <a:cs typeface="Calibri"/>
              </a:rPr>
              <a:t>στον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χρήστη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ένα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εικονικό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περιβάλλον </a:t>
            </a:r>
            <a:r>
              <a:rPr sz="1800" dirty="0">
                <a:latin typeface="Calibri"/>
                <a:cs typeface="Calibri"/>
              </a:rPr>
              <a:t>διαχείρισης,</a:t>
            </a:r>
            <a:r>
              <a:rPr sz="1800" spc="3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3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οποίο</a:t>
            </a:r>
            <a:r>
              <a:rPr sz="1800" spc="3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δίνει</a:t>
            </a:r>
            <a:r>
              <a:rPr sz="1800" spc="36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τη </a:t>
            </a:r>
            <a:r>
              <a:rPr sz="1800" dirty="0">
                <a:latin typeface="Calibri"/>
                <a:cs typeface="Calibri"/>
              </a:rPr>
              <a:t>δυνατότητα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εκτελεί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μία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σειρά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από </a:t>
            </a:r>
            <a:r>
              <a:rPr sz="1800" dirty="0">
                <a:latin typeface="Calibri"/>
                <a:cs typeface="Calibri"/>
              </a:rPr>
              <a:t>πράξεις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όπως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7454" y="4627879"/>
            <a:ext cx="3789045" cy="16573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99085" marR="5080" indent="-286385">
              <a:lnSpc>
                <a:spcPts val="1440"/>
              </a:lnSpc>
              <a:spcBef>
                <a:spcPts val="44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η</a:t>
            </a:r>
            <a:r>
              <a:rPr sz="1500" spc="3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δημιουργία</a:t>
            </a:r>
            <a:r>
              <a:rPr sz="1500" spc="3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(με</a:t>
            </a:r>
            <a:r>
              <a:rPr sz="1500" spc="3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προσδιορισμό</a:t>
            </a:r>
            <a:r>
              <a:rPr sz="1500" spc="3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ονόματος </a:t>
            </a:r>
            <a:r>
              <a:rPr sz="1500" dirty="0">
                <a:latin typeface="Calibri"/>
                <a:cs typeface="Calibri"/>
              </a:rPr>
              <a:t>και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τύπου),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η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διαγραφή,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η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μετονομασία,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η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αντιγραφή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και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το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κλείσιμο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αρχείων.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479" y="260642"/>
            <a:ext cx="884869" cy="11532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32" y="1700809"/>
            <a:ext cx="415290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221297"/>
            <a:ext cx="5584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617515"/>
            <a:ext cx="8073390" cy="316611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109220" algn="just">
              <a:lnSpc>
                <a:spcPct val="100000"/>
              </a:lnSpc>
              <a:spcBef>
                <a:spcPts val="1805"/>
              </a:spcBef>
            </a:pPr>
            <a:r>
              <a:rPr sz="3600" b="1" dirty="0">
                <a:latin typeface="Calibri"/>
                <a:cs typeface="Calibri"/>
              </a:rPr>
              <a:t>Διαχείριση</a:t>
            </a:r>
            <a:r>
              <a:rPr sz="3600" b="1" spc="-1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Λειτουργιών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Εισόδου/Εξόδου</a:t>
            </a:r>
            <a:endParaRPr sz="3600">
              <a:latin typeface="Calibri"/>
              <a:cs typeface="Calibri"/>
            </a:endParaRPr>
          </a:p>
          <a:p>
            <a:pPr marL="354965" marR="5080" indent="-342900" algn="just">
              <a:lnSpc>
                <a:spcPts val="3240"/>
              </a:lnSpc>
              <a:spcBef>
                <a:spcPts val="182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Με</a:t>
            </a:r>
            <a:r>
              <a:rPr sz="3000" spc="3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τον</a:t>
            </a:r>
            <a:r>
              <a:rPr sz="3000" spc="3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όρο</a:t>
            </a:r>
            <a:r>
              <a:rPr sz="3000" spc="37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Είσοδος</a:t>
            </a:r>
            <a:r>
              <a:rPr sz="3000" b="1" spc="3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b="1" dirty="0">
                <a:latin typeface="Calibri"/>
                <a:cs typeface="Calibri"/>
              </a:rPr>
              <a:t>Input</a:t>
            </a:r>
            <a:r>
              <a:rPr sz="3000" dirty="0">
                <a:latin typeface="Calibri"/>
                <a:cs typeface="Calibri"/>
              </a:rPr>
              <a:t>)</a:t>
            </a:r>
            <a:r>
              <a:rPr sz="3000" spc="3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αναφερόμαστε</a:t>
            </a:r>
            <a:r>
              <a:rPr sz="3000" spc="3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στη </a:t>
            </a:r>
            <a:r>
              <a:rPr sz="3000" dirty="0">
                <a:latin typeface="Calibri"/>
                <a:cs typeface="Calibri"/>
              </a:rPr>
              <a:t>ροή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δεδομένων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προς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την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Κ.Μ.Ε.</a:t>
            </a:r>
            <a:endParaRPr sz="30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Mε</a:t>
            </a:r>
            <a:r>
              <a:rPr sz="3000" spc="2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τον</a:t>
            </a:r>
            <a:r>
              <a:rPr sz="3000" spc="2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όρο</a:t>
            </a:r>
            <a:r>
              <a:rPr sz="3000" spc="2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Έξοδος</a:t>
            </a:r>
            <a:r>
              <a:rPr sz="3000" b="1" spc="2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b="1" dirty="0">
                <a:latin typeface="Calibri"/>
                <a:cs typeface="Calibri"/>
              </a:rPr>
              <a:t>Output</a:t>
            </a:r>
            <a:r>
              <a:rPr sz="3000" dirty="0">
                <a:latin typeface="Calibri"/>
                <a:cs typeface="Calibri"/>
              </a:rPr>
              <a:t>)</a:t>
            </a:r>
            <a:r>
              <a:rPr sz="3000" spc="2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αναφερόμαστε</a:t>
            </a:r>
            <a:r>
              <a:rPr sz="3000" spc="22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στη </a:t>
            </a:r>
            <a:r>
              <a:rPr sz="3000" dirty="0">
                <a:latin typeface="Calibri"/>
                <a:cs typeface="Calibri"/>
              </a:rPr>
              <a:t>ροή</a:t>
            </a:r>
            <a:r>
              <a:rPr sz="3000" spc="63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δεδομένων</a:t>
            </a:r>
            <a:r>
              <a:rPr sz="3000" spc="64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από</a:t>
            </a:r>
            <a:r>
              <a:rPr sz="3000" spc="64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την</a:t>
            </a:r>
            <a:r>
              <a:rPr sz="3000" spc="63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Κ.Μ.Ε.</a:t>
            </a:r>
            <a:r>
              <a:rPr sz="3000" spc="63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προς</a:t>
            </a:r>
            <a:r>
              <a:rPr sz="3000" spc="650" dirty="0">
                <a:latin typeface="Calibri"/>
                <a:cs typeface="Calibri"/>
              </a:rPr>
              <a:t>  </a:t>
            </a:r>
            <a:r>
              <a:rPr sz="3000" spc="-25" dirty="0">
                <a:latin typeface="Calibri"/>
                <a:cs typeface="Calibri"/>
              </a:rPr>
              <a:t>τις </a:t>
            </a:r>
            <a:r>
              <a:rPr sz="3000" dirty="0">
                <a:latin typeface="Calibri"/>
                <a:cs typeface="Calibri"/>
              </a:rPr>
              <a:t>περιφερειακές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συσκευές.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266" y="4191036"/>
            <a:ext cx="4879539" cy="20681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221297"/>
            <a:ext cx="5584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599900"/>
            <a:ext cx="7973695" cy="3092450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939"/>
              </a:spcBef>
            </a:pPr>
            <a:r>
              <a:rPr sz="3600" b="1" dirty="0">
                <a:latin typeface="Calibri"/>
                <a:cs typeface="Calibri"/>
              </a:rPr>
              <a:t>Διαχείριση</a:t>
            </a:r>
            <a:r>
              <a:rPr sz="3600" b="1" spc="-1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Λειτουργιών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Εισόδου/Εξόδου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500" dirty="0">
                <a:latin typeface="Calibri"/>
                <a:cs typeface="Calibri"/>
              </a:rPr>
              <a:t>Οι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συσκευές</a:t>
            </a:r>
            <a:r>
              <a:rPr sz="2500" b="1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διακρίνονται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σε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b="1" dirty="0">
                <a:latin typeface="Calibri"/>
                <a:cs typeface="Calibri"/>
              </a:rPr>
              <a:t>διαμοιραζόμενες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</a:t>
            </a:r>
            <a:r>
              <a:rPr sz="2500" b="1" spc="-10" dirty="0">
                <a:latin typeface="Calibri"/>
                <a:cs typeface="Calibri"/>
              </a:rPr>
              <a:t>shared</a:t>
            </a:r>
            <a:r>
              <a:rPr sz="2500" spc="-10" dirty="0">
                <a:latin typeface="Calibri"/>
                <a:cs typeface="Calibri"/>
              </a:rPr>
              <a:t>)</a:t>
            </a:r>
            <a:endParaRPr sz="25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0"/>
              </a:spcBef>
              <a:buFont typeface="Arial MT"/>
              <a:buChar char="–"/>
              <a:tabLst>
                <a:tab pos="756285" algn="l"/>
                <a:tab pos="756920" algn="l"/>
                <a:tab pos="2639695" algn="l"/>
              </a:tabLst>
            </a:pPr>
            <a:r>
              <a:rPr sz="2200" dirty="0">
                <a:latin typeface="Calibri"/>
                <a:cs typeface="Calibri"/>
              </a:rPr>
              <a:t>πολλοί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χρήστες</a:t>
            </a:r>
            <a:r>
              <a:rPr sz="2200" dirty="0">
                <a:latin typeface="Calibri"/>
                <a:cs typeface="Calibri"/>
              </a:rPr>
              <a:t>	τις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χρησιμοποιούν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ταυτόχρονα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(π.χ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δίσκοι)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b="1" dirty="0">
                <a:latin typeface="Calibri"/>
                <a:cs typeface="Calibri"/>
              </a:rPr>
              <a:t>αποκλειστικές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</a:t>
            </a:r>
            <a:r>
              <a:rPr sz="2500" b="1" spc="-10" dirty="0">
                <a:latin typeface="Calibri"/>
                <a:cs typeface="Calibri"/>
              </a:rPr>
              <a:t>dedicated</a:t>
            </a:r>
            <a:endParaRPr sz="25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20"/>
              </a:spcBef>
              <a:buFont typeface="Arial MT"/>
              <a:buChar char="–"/>
              <a:tabLst>
                <a:tab pos="756285" algn="l"/>
                <a:tab pos="756920" algn="l"/>
                <a:tab pos="6287770" algn="l"/>
              </a:tabLst>
            </a:pPr>
            <a:r>
              <a:rPr sz="2200" dirty="0">
                <a:latin typeface="Calibri"/>
                <a:cs typeface="Calibri"/>
              </a:rPr>
              <a:t>ένας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χρήστης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τις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χρησιμοποιεί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κάθε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στιγμή </a:t>
            </a:r>
            <a:r>
              <a:rPr sz="2200" spc="-20" dirty="0">
                <a:latin typeface="Calibri"/>
                <a:cs typeface="Calibri"/>
              </a:rPr>
              <a:t>(π.χ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εκτυπωτές)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39" y="3861053"/>
            <a:ext cx="3417466" cy="278091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810" y="221297"/>
            <a:ext cx="5584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Βασικές</a:t>
            </a:r>
            <a:r>
              <a:rPr spc="-85" dirty="0"/>
              <a:t> </a:t>
            </a:r>
            <a:r>
              <a:rPr dirty="0"/>
              <a:t>Εργασίες</a:t>
            </a:r>
            <a:r>
              <a:rPr spc="-75" dirty="0"/>
              <a:t> </a:t>
            </a:r>
            <a:r>
              <a:rPr dirty="0"/>
              <a:t>ενός</a:t>
            </a:r>
            <a:r>
              <a:rPr spc="-75" dirty="0"/>
              <a:t> </a:t>
            </a:r>
            <a:r>
              <a:rPr spc="-20" dirty="0"/>
              <a:t>Λ.Σ.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412" y="833691"/>
            <a:ext cx="7978140" cy="336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Διαχείριση</a:t>
            </a:r>
            <a:r>
              <a:rPr sz="3600" b="1" spc="-1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Λειτουργιών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Εισόδου/Εξόδου</a:t>
            </a:r>
            <a:endParaRPr sz="3600">
              <a:latin typeface="Calibri"/>
              <a:cs typeface="Calibri"/>
            </a:endParaRPr>
          </a:p>
          <a:p>
            <a:pPr marL="257810">
              <a:lnSpc>
                <a:spcPts val="2160"/>
              </a:lnSpc>
              <a:spcBef>
                <a:spcPts val="1420"/>
              </a:spcBef>
            </a:pPr>
            <a:r>
              <a:rPr sz="2000" dirty="0">
                <a:latin typeface="Calibri"/>
                <a:cs typeface="Calibri"/>
              </a:rPr>
              <a:t>Tμήμα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οποίο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ασχολείται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διαδικασίες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εισόδου/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εξόδου</a:t>
            </a:r>
            <a:endParaRPr sz="2000">
              <a:latin typeface="Calibri"/>
              <a:cs typeface="Calibri"/>
            </a:endParaRPr>
          </a:p>
          <a:p>
            <a:pPr marL="25781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μεταξύ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κεντρικού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μέρους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εξωτερικών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προς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αυτό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συσκευών</a:t>
            </a:r>
            <a:endParaRPr sz="2000">
              <a:latin typeface="Calibri"/>
              <a:cs typeface="Calibri"/>
            </a:endParaRPr>
          </a:p>
          <a:p>
            <a:pPr marL="659130" marR="9525" indent="-287020">
              <a:lnSpc>
                <a:spcPts val="1739"/>
              </a:lnSpc>
              <a:spcBef>
                <a:spcPts val="1010"/>
              </a:spcBef>
              <a:buFont typeface="Arial MT"/>
              <a:buChar char="–"/>
              <a:tabLst>
                <a:tab pos="659130" algn="l"/>
                <a:tab pos="659765" algn="l"/>
              </a:tabLst>
            </a:pPr>
            <a:r>
              <a:rPr sz="1800" dirty="0">
                <a:latin typeface="Calibri"/>
                <a:cs typeface="Calibri"/>
              </a:rPr>
              <a:t>εξασφαλίζει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διασύνδεση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συσκευών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κεντρικό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σύστημα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την </a:t>
            </a:r>
            <a:r>
              <a:rPr sz="1800" dirty="0">
                <a:latin typeface="Calibri"/>
                <a:cs typeface="Calibri"/>
              </a:rPr>
              <a:t>ομαλή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επικοινωνία.</a:t>
            </a:r>
            <a:endParaRPr sz="1800">
              <a:latin typeface="Calibri"/>
              <a:cs typeface="Calibri"/>
            </a:endParaRPr>
          </a:p>
          <a:p>
            <a:pPr marL="659130" indent="-287655">
              <a:lnSpc>
                <a:spcPts val="1939"/>
              </a:lnSpc>
              <a:spcBef>
                <a:spcPts val="615"/>
              </a:spcBef>
              <a:buFont typeface="Arial MT"/>
              <a:buChar char="–"/>
              <a:tabLst>
                <a:tab pos="659130" algn="l"/>
                <a:tab pos="659765" algn="l"/>
              </a:tabLst>
            </a:pPr>
            <a:r>
              <a:rPr sz="1800" dirty="0">
                <a:latin typeface="Calibri"/>
                <a:cs typeface="Calibri"/>
              </a:rPr>
              <a:t>αναλαμβάνει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διαχειριστεί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τις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εντολές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εκτελούνται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τα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σφάλματα</a:t>
            </a:r>
            <a:endParaRPr sz="1800">
              <a:latin typeface="Calibri"/>
              <a:cs typeface="Calibri"/>
            </a:endParaRPr>
          </a:p>
          <a:p>
            <a:pPr marL="659130">
              <a:lnSpc>
                <a:spcPts val="1939"/>
              </a:lnSpc>
            </a:pP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παρουσιάζονται.</a:t>
            </a:r>
            <a:endParaRPr sz="1800">
              <a:latin typeface="Calibri"/>
              <a:cs typeface="Calibri"/>
            </a:endParaRPr>
          </a:p>
          <a:p>
            <a:pPr marL="659130" indent="-28765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659130" algn="l"/>
                <a:tab pos="659765" algn="l"/>
              </a:tabLst>
            </a:pPr>
            <a:r>
              <a:rPr sz="1800" dirty="0">
                <a:latin typeface="Calibri"/>
                <a:cs typeface="Calibri"/>
              </a:rPr>
              <a:t>φροντίζει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για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αποδοτική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διαχείριση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περιφερειακών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μονάδων</a:t>
            </a:r>
            <a:endParaRPr sz="1800">
              <a:latin typeface="Calibri"/>
              <a:cs typeface="Calibri"/>
            </a:endParaRPr>
          </a:p>
          <a:p>
            <a:pPr marL="659130" indent="-287655">
              <a:lnSpc>
                <a:spcPts val="1950"/>
              </a:lnSpc>
              <a:spcBef>
                <a:spcPts val="600"/>
              </a:spcBef>
              <a:buFont typeface="Arial MT"/>
              <a:buChar char="–"/>
              <a:tabLst>
                <a:tab pos="659130" algn="l"/>
                <a:tab pos="659765" algn="l"/>
              </a:tabLst>
            </a:pPr>
            <a:r>
              <a:rPr sz="1800" dirty="0">
                <a:latin typeface="Calibri"/>
                <a:cs typeface="Calibri"/>
              </a:rPr>
              <a:t>καθορίζει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σειρά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ικανοποίησης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των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διαφόρων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δραστηριοτήτων,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όπως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των</a:t>
            </a:r>
            <a:endParaRPr sz="1800">
              <a:latin typeface="Calibri"/>
              <a:cs typeface="Calibri"/>
            </a:endParaRPr>
          </a:p>
          <a:p>
            <a:pPr marL="659130">
              <a:lnSpc>
                <a:spcPts val="1950"/>
              </a:lnSpc>
            </a:pPr>
            <a:r>
              <a:rPr sz="1800" dirty="0">
                <a:latin typeface="Calibri"/>
                <a:cs typeface="Calibri"/>
              </a:rPr>
              <a:t>αιτημάτων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εγγραφής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ανάγνωσης.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266" y="4551072"/>
            <a:ext cx="4879539" cy="20681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3.1.5</a:t>
            </a:r>
            <a:r>
              <a:rPr spc="-80" dirty="0"/>
              <a:t> </a:t>
            </a:r>
            <a:r>
              <a:rPr dirty="0"/>
              <a:t>Γνωστά</a:t>
            </a:r>
            <a:r>
              <a:rPr spc="-60" dirty="0"/>
              <a:t> </a:t>
            </a:r>
            <a:r>
              <a:rPr spc="-10" dirty="0"/>
              <a:t>Λειτουργικά</a:t>
            </a:r>
            <a:r>
              <a:rPr spc="-55" dirty="0"/>
              <a:t> </a:t>
            </a:r>
            <a:r>
              <a:rPr spc="-10" dirty="0"/>
              <a:t>Συστήματα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44" y="1391348"/>
            <a:ext cx="8940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libri"/>
                <a:cs typeface="Calibri"/>
              </a:rPr>
              <a:t>Unix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44" y="1947841"/>
            <a:ext cx="7531100" cy="2299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αναπτύχθηκε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εργαστήρια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Labs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ΑΤ&amp;Τ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-20" dirty="0">
                <a:latin typeface="Calibri"/>
                <a:cs typeface="Calibri"/>
              </a:rPr>
              <a:t> 1969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το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μεγαλύτερο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μέρος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έχει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αναπτυχθεί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Είναι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Λ.Σ.</a:t>
            </a:r>
            <a:endParaRPr sz="18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620"/>
              </a:spcBef>
              <a:buFont typeface="Arial MT"/>
              <a:buChar char="–"/>
              <a:tabLst>
                <a:tab pos="756920" algn="l"/>
                <a:tab pos="757555" algn="l"/>
              </a:tabLst>
            </a:pPr>
            <a:r>
              <a:rPr sz="1500" spc="-10" dirty="0">
                <a:latin typeface="Calibri"/>
                <a:cs typeface="Calibri"/>
              </a:rPr>
              <a:t>πολυδιεργασίας,</a:t>
            </a:r>
            <a:endParaRPr sz="15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605"/>
              </a:spcBef>
              <a:buFont typeface="Arial MT"/>
              <a:buChar char="–"/>
              <a:tabLst>
                <a:tab pos="756920" algn="l"/>
                <a:tab pos="757555" algn="l"/>
              </a:tabLst>
            </a:pPr>
            <a:r>
              <a:rPr sz="1500" spc="-10" dirty="0">
                <a:latin typeface="Calibri"/>
                <a:cs typeface="Calibri"/>
              </a:rPr>
              <a:t>καταμερισμού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χρόνου </a:t>
            </a:r>
            <a:r>
              <a:rPr sz="1500" spc="-10" dirty="0">
                <a:latin typeface="Calibri"/>
                <a:cs typeface="Calibri"/>
              </a:rPr>
              <a:t>(timesharing),</a:t>
            </a:r>
            <a:endParaRPr sz="15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6920" algn="l"/>
                <a:tab pos="757555" algn="l"/>
              </a:tabLst>
            </a:pPr>
            <a:r>
              <a:rPr sz="1500" dirty="0">
                <a:latin typeface="Calibri"/>
                <a:cs typeface="Calibri"/>
              </a:rPr>
              <a:t>πολλών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χρηστών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(multiuser),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και</a:t>
            </a:r>
            <a:endParaRPr sz="15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6920" algn="l"/>
                <a:tab pos="757555" algn="l"/>
              </a:tabLst>
            </a:pPr>
            <a:r>
              <a:rPr sz="1500" dirty="0">
                <a:latin typeface="Calibri"/>
                <a:cs typeface="Calibri"/>
              </a:rPr>
              <a:t>με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φορητότητα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(portability)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εύκολη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εγκατάσταση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σε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διαφορετικού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τύπου</a:t>
            </a:r>
            <a:r>
              <a:rPr sz="1500" spc="-10" dirty="0">
                <a:latin typeface="Calibri"/>
                <a:cs typeface="Calibri"/>
              </a:rPr>
              <a:t> συστήματα.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4725149"/>
            <a:ext cx="3456432" cy="1474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2" y="4365142"/>
            <a:ext cx="4320540" cy="23094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3.1.5</a:t>
            </a:r>
            <a:r>
              <a:rPr spc="-90" dirty="0"/>
              <a:t> </a:t>
            </a:r>
            <a:r>
              <a:rPr dirty="0"/>
              <a:t>Γνωστά</a:t>
            </a:r>
            <a:r>
              <a:rPr spc="-55" dirty="0"/>
              <a:t> </a:t>
            </a:r>
            <a:r>
              <a:rPr spc="-10" dirty="0"/>
              <a:t>Λειτουργικά</a:t>
            </a:r>
            <a:r>
              <a:rPr spc="-55" dirty="0"/>
              <a:t> </a:t>
            </a:r>
            <a:r>
              <a:rPr spc="-10" dirty="0"/>
              <a:t>Συστήματα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44" y="1345748"/>
            <a:ext cx="7840345" cy="21475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700" b="1" spc="-10" dirty="0">
                <a:latin typeface="Calibri"/>
                <a:cs typeface="Calibri"/>
              </a:rPr>
              <a:t>MS-</a:t>
            </a:r>
            <a:r>
              <a:rPr sz="2700" b="1" dirty="0">
                <a:latin typeface="Calibri"/>
                <a:cs typeface="Calibri"/>
              </a:rPr>
              <a:t>DOS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</a:t>
            </a:r>
            <a:r>
              <a:rPr sz="2700" b="1" dirty="0">
                <a:latin typeface="Calibri"/>
                <a:cs typeface="Calibri"/>
              </a:rPr>
              <a:t>M</a:t>
            </a:r>
            <a:r>
              <a:rPr sz="2700" dirty="0">
                <a:latin typeface="Calibri"/>
                <a:cs typeface="Calibri"/>
              </a:rPr>
              <a:t>icro</a:t>
            </a:r>
            <a:r>
              <a:rPr sz="2700" b="1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oft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</a:t>
            </a:r>
            <a:r>
              <a:rPr sz="2700" dirty="0">
                <a:latin typeface="Calibri"/>
                <a:cs typeface="Calibri"/>
              </a:rPr>
              <a:t>isk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perating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ystem)</a:t>
            </a:r>
            <a:endParaRPr sz="2700">
              <a:latin typeface="Calibri"/>
              <a:cs typeface="Calibri"/>
            </a:endParaRPr>
          </a:p>
          <a:p>
            <a:pPr marL="354965" marR="6985" indent="-342900">
              <a:lnSpc>
                <a:spcPts val="2600"/>
              </a:lnSpc>
              <a:spcBef>
                <a:spcPts val="1220"/>
              </a:spcBef>
              <a:buFont typeface="Arial MT"/>
              <a:buChar char="•"/>
              <a:tabLst>
                <a:tab pos="354965" algn="l"/>
                <a:tab pos="355600" algn="l"/>
                <a:tab pos="828040" algn="l"/>
                <a:tab pos="2103120" algn="l"/>
                <a:tab pos="2797175" algn="l"/>
                <a:tab pos="4006215" algn="l"/>
                <a:tab pos="6808470" algn="l"/>
                <a:tab pos="7347584" algn="l"/>
              </a:tabLst>
            </a:pPr>
            <a:r>
              <a:rPr sz="2700" spc="-25" dirty="0">
                <a:latin typeface="Calibri"/>
                <a:cs typeface="Calibri"/>
              </a:rPr>
              <a:t>οι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εντολές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του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χρήστη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πληκτρολογούνται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σε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μία </a:t>
            </a:r>
            <a:r>
              <a:rPr sz="2700" spc="-10" dirty="0">
                <a:latin typeface="Calibri"/>
                <a:cs typeface="Calibri"/>
              </a:rPr>
              <a:t>γραμμή.</a:t>
            </a:r>
            <a:endParaRPr sz="2700">
              <a:latin typeface="Calibri"/>
              <a:cs typeface="Calibri"/>
            </a:endParaRPr>
          </a:p>
          <a:p>
            <a:pPr marL="354965" marR="5080" indent="-342900">
              <a:lnSpc>
                <a:spcPct val="79700"/>
              </a:lnSpc>
              <a:spcBef>
                <a:spcPts val="1280"/>
              </a:spcBef>
              <a:buFont typeface="Arial MT"/>
              <a:buChar char="•"/>
              <a:tabLst>
                <a:tab pos="354965" algn="l"/>
                <a:tab pos="355600" algn="l"/>
                <a:tab pos="2524760" algn="l"/>
                <a:tab pos="3386454" algn="l"/>
                <a:tab pos="4148454" algn="l"/>
                <a:tab pos="5789930" algn="l"/>
                <a:tab pos="6396990" algn="l"/>
                <a:tab pos="7385684" algn="l"/>
              </a:tabLst>
            </a:pPr>
            <a:r>
              <a:rPr sz="2700" spc="-10" dirty="0">
                <a:latin typeface="Calibri"/>
                <a:cs typeface="Calibri"/>
              </a:rPr>
              <a:t>αναπτύχθηκε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από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την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Microsoft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το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0" dirty="0">
                <a:latin typeface="Calibri"/>
                <a:cs typeface="Calibri"/>
              </a:rPr>
              <a:t>1981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για </a:t>
            </a:r>
            <a:r>
              <a:rPr sz="2700" dirty="0">
                <a:latin typeface="Calibri"/>
                <a:cs typeface="Calibri"/>
              </a:rPr>
              <a:t>λογαριασμό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της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ΙΒΜ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4077043"/>
            <a:ext cx="1927225" cy="20162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4700" y="3791419"/>
            <a:ext cx="4019804" cy="28539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1729" y="4653127"/>
            <a:ext cx="2088261" cy="1176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245" y="1525270"/>
            <a:ext cx="3400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Calibri"/>
                <a:cs typeface="Calibri"/>
              </a:rPr>
              <a:t>Προερωτήσεις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2887979"/>
            <a:ext cx="8071484" cy="264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Πώς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συντονίζεται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υλικό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ένα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σύγχρονο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υπολογιστικό</a:t>
            </a:r>
            <a:r>
              <a:rPr sz="2000" spc="-10" dirty="0">
                <a:latin typeface="Calibri"/>
                <a:cs typeface="Calibri"/>
              </a:rPr>
              <a:t> σύστημα;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Πώς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γίνεται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διαχείριση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πληροφοριών,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μνήμης,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Κεντρικής </a:t>
            </a:r>
            <a:r>
              <a:rPr sz="2000" dirty="0">
                <a:latin typeface="Calibri"/>
                <a:cs typeface="Calibri"/>
              </a:rPr>
              <a:t>Μονάδας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Επεξεργασίας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περιφερειακών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συσκευών;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9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Ποια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είναι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πιο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γνωστά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Λειτουργικά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Συστήματα;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 dirty="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Ποια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είναι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τα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βασικά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χαρακτηριστικά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Λειτουργικού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Συστήματος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που</a:t>
            </a:r>
            <a:endParaRPr sz="2000" dirty="0">
              <a:latin typeface="Calibri"/>
              <a:cs typeface="Calibri"/>
            </a:endParaRPr>
          </a:p>
          <a:p>
            <a:pPr marL="354965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χρησιμοποιείτε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συχνότερα;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997" y="550037"/>
            <a:ext cx="2230882" cy="208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3.1.5</a:t>
            </a:r>
            <a:r>
              <a:rPr spc="-90" dirty="0"/>
              <a:t> </a:t>
            </a:r>
            <a:r>
              <a:rPr dirty="0"/>
              <a:t>Γνωστά</a:t>
            </a:r>
            <a:r>
              <a:rPr spc="-55" dirty="0"/>
              <a:t> </a:t>
            </a:r>
            <a:r>
              <a:rPr spc="-10" dirty="0"/>
              <a:t>Λειτουργικά</a:t>
            </a:r>
            <a:r>
              <a:rPr spc="-55" dirty="0"/>
              <a:t> </a:t>
            </a:r>
            <a:r>
              <a:rPr spc="-10" dirty="0"/>
              <a:t>Συστήματα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44" y="1345748"/>
            <a:ext cx="8075930" cy="29654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700" b="1" dirty="0">
                <a:latin typeface="Calibri"/>
                <a:cs typeface="Calibri"/>
              </a:rPr>
              <a:t>MS</a:t>
            </a:r>
            <a:r>
              <a:rPr sz="2700" b="1" spc="-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Windows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της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</a:t>
            </a:r>
            <a:r>
              <a:rPr sz="2700" spc="-10" dirty="0">
                <a:latin typeface="Calibri"/>
                <a:cs typeface="Calibri"/>
              </a:rPr>
              <a:t>icro</a:t>
            </a:r>
            <a:r>
              <a:rPr sz="2700" b="1" spc="-10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oft</a:t>
            </a:r>
            <a:endParaRPr sz="2700">
              <a:latin typeface="Calibri"/>
              <a:cs typeface="Calibri"/>
            </a:endParaRPr>
          </a:p>
          <a:p>
            <a:pPr marL="354965" marR="7620" indent="-342900" algn="just">
              <a:lnSpc>
                <a:spcPts val="2600"/>
              </a:lnSpc>
              <a:spcBef>
                <a:spcPts val="1220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διαθέτουν</a:t>
            </a:r>
            <a:r>
              <a:rPr sz="2700" spc="42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γραφικό</a:t>
            </a:r>
            <a:r>
              <a:rPr sz="2700" spc="409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περιβάλλον</a:t>
            </a:r>
            <a:r>
              <a:rPr sz="2700" spc="42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διεπαφής</a:t>
            </a:r>
            <a:r>
              <a:rPr sz="2700" spc="415" dirty="0">
                <a:latin typeface="Calibri"/>
                <a:cs typeface="Calibri"/>
              </a:rPr>
              <a:t>  </a:t>
            </a:r>
            <a:r>
              <a:rPr sz="2700" spc="-10" dirty="0">
                <a:latin typeface="Calibri"/>
                <a:cs typeface="Calibri"/>
              </a:rPr>
              <a:t>χρήστη </a:t>
            </a:r>
            <a:r>
              <a:rPr sz="2700" dirty="0">
                <a:latin typeface="Calibri"/>
                <a:cs typeface="Calibri"/>
              </a:rPr>
              <a:t>παραθυρικού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τύπου</a:t>
            </a:r>
            <a:endParaRPr sz="2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Λ.Σ.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πολλαπλών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διεργασιών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και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πολλαπλών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χρηστών</a:t>
            </a:r>
            <a:endParaRPr sz="27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1255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Από</a:t>
            </a:r>
            <a:r>
              <a:rPr sz="2700" spc="58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το</a:t>
            </a:r>
            <a:r>
              <a:rPr sz="2700" spc="58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1985</a:t>
            </a:r>
            <a:r>
              <a:rPr sz="2700" spc="59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μέχρι</a:t>
            </a:r>
            <a:r>
              <a:rPr sz="2700" spc="58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σήμερα</a:t>
            </a:r>
            <a:r>
              <a:rPr sz="2700" spc="59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έχουν</a:t>
            </a:r>
            <a:r>
              <a:rPr sz="2700" spc="590" dirty="0">
                <a:latin typeface="Calibri"/>
                <a:cs typeface="Calibri"/>
              </a:rPr>
              <a:t>  </a:t>
            </a:r>
            <a:r>
              <a:rPr sz="2700" spc="-10" dirty="0">
                <a:latin typeface="Calibri"/>
                <a:cs typeface="Calibri"/>
              </a:rPr>
              <a:t>αναπτυχθεί </a:t>
            </a:r>
            <a:r>
              <a:rPr sz="2700" dirty="0">
                <a:latin typeface="Calibri"/>
                <a:cs typeface="Calibri"/>
              </a:rPr>
              <a:t>διάφορες εκδόσεις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των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Windows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(π.χ.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95,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98,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70" dirty="0">
                <a:latin typeface="Calibri"/>
                <a:cs typeface="Calibri"/>
              </a:rPr>
              <a:t>XP,</a:t>
            </a:r>
            <a:r>
              <a:rPr sz="2700" dirty="0">
                <a:latin typeface="Calibri"/>
                <a:cs typeface="Calibri"/>
              </a:rPr>
              <a:t> 7,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8.1 </a:t>
            </a:r>
            <a:r>
              <a:rPr sz="2700" spc="-10" dirty="0">
                <a:latin typeface="Calibri"/>
                <a:cs typeface="Calibri"/>
              </a:rPr>
              <a:t>κ.α.)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270" y="4503697"/>
            <a:ext cx="2951243" cy="19774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36" y="4365078"/>
            <a:ext cx="4392549" cy="23370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3.1.5</a:t>
            </a:r>
            <a:r>
              <a:rPr spc="-90" dirty="0"/>
              <a:t> </a:t>
            </a:r>
            <a:r>
              <a:rPr dirty="0"/>
              <a:t>Γνωστά</a:t>
            </a:r>
            <a:r>
              <a:rPr spc="-55" dirty="0"/>
              <a:t> </a:t>
            </a:r>
            <a:r>
              <a:rPr spc="-10" dirty="0"/>
              <a:t>Λειτουργικά</a:t>
            </a:r>
            <a:r>
              <a:rPr spc="-55" dirty="0"/>
              <a:t> </a:t>
            </a:r>
            <a:r>
              <a:rPr spc="-10" dirty="0"/>
              <a:t>Συστήματα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44" y="1313996"/>
            <a:ext cx="8070850" cy="200596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800" b="1" spc="-10" dirty="0">
                <a:latin typeface="Calibri"/>
                <a:cs typeface="Calibri"/>
              </a:rPr>
              <a:t>Linux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Λ.Σ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τύπου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Unix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δημιουργήθηκε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τον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Linus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Torvalds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το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1991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27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  <a:tab pos="708660" algn="l"/>
                <a:tab pos="1800860" algn="l"/>
                <a:tab pos="2898775" algn="l"/>
                <a:tab pos="3498215" algn="l"/>
                <a:tab pos="4244975" algn="l"/>
                <a:tab pos="5754370" algn="l"/>
                <a:tab pos="6234430" algn="l"/>
                <a:tab pos="7792084" algn="l"/>
              </a:tabLst>
            </a:pPr>
            <a:r>
              <a:rPr sz="2100" spc="-50" dirty="0">
                <a:latin typeface="Calibri"/>
                <a:cs typeface="Calibri"/>
              </a:rPr>
              <a:t>ο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πηγαίος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κώδικάς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του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είναι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«ανοικτός»,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με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αποτέλεσμα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να</a:t>
            </a:r>
            <a:endParaRPr sz="2100">
              <a:latin typeface="Calibri"/>
              <a:cs typeface="Calibri"/>
            </a:endParaRPr>
          </a:p>
          <a:p>
            <a:pPr marL="354965">
              <a:lnSpc>
                <a:spcPts val="2270"/>
              </a:lnSpc>
            </a:pPr>
            <a:r>
              <a:rPr sz="2100" dirty="0">
                <a:latin typeface="Calibri"/>
                <a:cs typeface="Calibri"/>
              </a:rPr>
              <a:t>αναπτύσσεται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συνεχώς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μια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μεγάλη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κοινότητα χρηστών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29" y="1124711"/>
            <a:ext cx="1094562" cy="12961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37" y="4869154"/>
            <a:ext cx="3744467" cy="17755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7" y="3717048"/>
            <a:ext cx="3816476" cy="2808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55" y="3429000"/>
            <a:ext cx="3421761" cy="12961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3.1.5</a:t>
            </a:r>
            <a:r>
              <a:rPr spc="-90" dirty="0"/>
              <a:t> </a:t>
            </a:r>
            <a:r>
              <a:rPr dirty="0"/>
              <a:t>Γνωστά</a:t>
            </a:r>
            <a:r>
              <a:rPr spc="-55" dirty="0"/>
              <a:t> </a:t>
            </a:r>
            <a:r>
              <a:rPr spc="-10" dirty="0"/>
              <a:t>Λειτουργικά</a:t>
            </a:r>
            <a:r>
              <a:rPr spc="-55" dirty="0"/>
              <a:t> </a:t>
            </a:r>
            <a:r>
              <a:rPr spc="-10" dirty="0"/>
              <a:t>Συστήματα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44" y="1419161"/>
            <a:ext cx="14262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Mac OS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44" y="1851327"/>
            <a:ext cx="7584440" cy="1367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έχει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ως βάση το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Λ.Σ.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Unix</a:t>
            </a:r>
            <a:endParaRPr sz="1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διανέμεται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αποκλειστικά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για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χρήση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με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τους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υπολογιστές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Mac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της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εταιρείας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Apple</a:t>
            </a:r>
            <a:endParaRPr sz="1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είναι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η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εξέλιξη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του Mac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το οποίο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ήταν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το αρχικό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Λ.Σ.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της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Apple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(1984-1999).</a:t>
            </a:r>
            <a:endParaRPr sz="1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διακρίνονται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για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τα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πρωτότυπα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γραφικά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περιβάλλοντα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διεπαφής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τους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7" y="3501034"/>
            <a:ext cx="3888486" cy="2916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32" y="3500983"/>
            <a:ext cx="3923919" cy="294297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3.1.5</a:t>
            </a:r>
            <a:r>
              <a:rPr spc="-90" dirty="0"/>
              <a:t> </a:t>
            </a:r>
            <a:r>
              <a:rPr dirty="0"/>
              <a:t>Γνωστά</a:t>
            </a:r>
            <a:r>
              <a:rPr spc="-55" dirty="0"/>
              <a:t> </a:t>
            </a:r>
            <a:r>
              <a:rPr spc="-10" dirty="0"/>
              <a:t>Λειτουργικά</a:t>
            </a:r>
            <a:r>
              <a:rPr spc="-55" dirty="0"/>
              <a:t> </a:t>
            </a:r>
            <a:r>
              <a:rPr spc="-10" dirty="0"/>
              <a:t>Συστήματα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44" y="1296031"/>
            <a:ext cx="8072755" cy="203200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900" b="1" spc="-10" dirty="0">
                <a:latin typeface="Calibri"/>
                <a:cs typeface="Calibri"/>
              </a:rPr>
              <a:t>Android</a:t>
            </a:r>
            <a:endParaRPr sz="2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χρησιμοποιείται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κυρίως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συσκευές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κινητής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τηλεφωνίας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tablets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τρέχει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πυρήνα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Linux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37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αρχικά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αναπτύχθη</a:t>
            </a:r>
            <a:r>
              <a:rPr sz="2200" dirty="0">
                <a:latin typeface="Calibri"/>
                <a:cs typeface="Calibri"/>
              </a:rPr>
              <a:t>κε</a:t>
            </a:r>
            <a:r>
              <a:rPr sz="2200" spc="2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από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την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Google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(2007)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αργότερα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από</a:t>
            </a:r>
            <a:r>
              <a:rPr sz="2200" spc="2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ts val="2370"/>
              </a:lnSpc>
            </a:pPr>
            <a:r>
              <a:rPr sz="2200" dirty="0">
                <a:latin typeface="Calibri"/>
                <a:cs typeface="Calibri"/>
              </a:rPr>
              <a:t>Open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Handset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Alliance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1052715"/>
            <a:ext cx="797813" cy="93610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267711" y="3716997"/>
            <a:ext cx="6746240" cy="2929890"/>
            <a:chOff x="2267711" y="3716997"/>
            <a:chExt cx="6746240" cy="29298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11" y="3716997"/>
              <a:ext cx="4824476" cy="2880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97" y="3789045"/>
              <a:ext cx="2857500" cy="28575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042" y="3503256"/>
            <a:ext cx="1496553" cy="30941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850" y="462915"/>
            <a:ext cx="5446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Λειτουργικά</a:t>
            </a:r>
            <a:r>
              <a:rPr sz="4400" spc="-195" dirty="0"/>
              <a:t> </a:t>
            </a:r>
            <a:r>
              <a:rPr sz="4400" spc="-10" dirty="0"/>
              <a:t>Συστήματα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2708910"/>
            <a:ext cx="6191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0" y="462915"/>
            <a:ext cx="4639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Βασικές</a:t>
            </a:r>
            <a:r>
              <a:rPr sz="4400" spc="-145" dirty="0"/>
              <a:t> </a:t>
            </a:r>
            <a:r>
              <a:rPr sz="4400" spc="-10" dirty="0"/>
              <a:t>Λειτουργίες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1412773"/>
            <a:ext cx="6096000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0" y="453950"/>
            <a:ext cx="4639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400" dirty="0"/>
              <a:t>ΔΡΑΣΤΗΡΙΟΤΗΤΕΣ</a:t>
            </a:r>
            <a:endParaRPr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FA042-0301-61DD-D36C-B088A4A72BF6}"/>
              </a:ext>
            </a:extLst>
          </p:cNvPr>
          <p:cNvSpPr txBox="1"/>
          <p:nvPr/>
        </p:nvSpPr>
        <p:spPr>
          <a:xfrm>
            <a:off x="152400" y="16002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Ποια Λ.Σ. διαθέτει το εργαστήριο υπολογιστών του σχολείου σας; Εντοπίστε ομοιότητες και διαφορές.</a:t>
            </a:r>
          </a:p>
          <a:p>
            <a:pPr marL="342900" indent="-342900">
              <a:buAutoNum type="arabicPeriod"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2. Αναζητήστε πληροφορίες για Λ.Σ. τα οποία είναι φιλικά στη χρήση τους από Άτομα με Αναπηρία (</a:t>
            </a:r>
            <a:r>
              <a:rPr lang="el-GR" dirty="0" err="1"/>
              <a:t>ΑμεΑ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184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3.1.1</a:t>
            </a:r>
            <a:r>
              <a:rPr sz="3600" spc="-120" dirty="0"/>
              <a:t> </a:t>
            </a:r>
            <a:r>
              <a:rPr sz="3600" dirty="0"/>
              <a:t>Λογισμικό</a:t>
            </a:r>
            <a:r>
              <a:rPr sz="3600" spc="-120" dirty="0"/>
              <a:t> </a:t>
            </a:r>
            <a:r>
              <a:rPr sz="3600" dirty="0"/>
              <a:t>και</a:t>
            </a:r>
            <a:r>
              <a:rPr sz="3600" spc="-125" dirty="0"/>
              <a:t> </a:t>
            </a:r>
            <a:r>
              <a:rPr sz="3600" dirty="0"/>
              <a:t>Υπολογιστικό</a:t>
            </a:r>
            <a:r>
              <a:rPr sz="3600" spc="-120" dirty="0"/>
              <a:t> </a:t>
            </a:r>
            <a:r>
              <a:rPr sz="3600" spc="-10" dirty="0"/>
              <a:t>Σύστημα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098419" y="1600708"/>
            <a:ext cx="1786255" cy="1191260"/>
          </a:xfrm>
          <a:custGeom>
            <a:avLst/>
            <a:gdLst/>
            <a:ahLst/>
            <a:cxnLst/>
            <a:rect l="l" t="t" r="r" b="b"/>
            <a:pathLst>
              <a:path w="1786254" h="1191260">
                <a:moveTo>
                  <a:pt x="1667129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1071752"/>
                </a:lnTo>
                <a:lnTo>
                  <a:pt x="9362" y="1118046"/>
                </a:lnTo>
                <a:lnTo>
                  <a:pt x="34893" y="1155874"/>
                </a:lnTo>
                <a:lnTo>
                  <a:pt x="72759" y="1181391"/>
                </a:lnTo>
                <a:lnTo>
                  <a:pt x="119125" y="1190752"/>
                </a:lnTo>
                <a:lnTo>
                  <a:pt x="1667129" y="1190752"/>
                </a:lnTo>
                <a:lnTo>
                  <a:pt x="1713422" y="1181391"/>
                </a:lnTo>
                <a:lnTo>
                  <a:pt x="1751250" y="1155874"/>
                </a:lnTo>
                <a:lnTo>
                  <a:pt x="1776767" y="1118046"/>
                </a:lnTo>
                <a:lnTo>
                  <a:pt x="1786128" y="1071752"/>
                </a:lnTo>
                <a:lnTo>
                  <a:pt x="1786128" y="119125"/>
                </a:lnTo>
                <a:lnTo>
                  <a:pt x="1776767" y="72759"/>
                </a:lnTo>
                <a:lnTo>
                  <a:pt x="1751250" y="34893"/>
                </a:lnTo>
                <a:lnTo>
                  <a:pt x="1713422" y="9362"/>
                </a:lnTo>
                <a:lnTo>
                  <a:pt x="16671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3260" y="1828736"/>
            <a:ext cx="1536065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Υπολογιστικό</a:t>
            </a:r>
            <a:endParaRPr sz="2200">
              <a:latin typeface="Calibri"/>
              <a:cs typeface="Calibri"/>
            </a:endParaRPr>
          </a:p>
          <a:p>
            <a:pPr marL="3175" algn="ctr">
              <a:lnSpc>
                <a:spcPts val="253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Σύστημα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24685" y="2778760"/>
            <a:ext cx="2079625" cy="1692910"/>
            <a:chOff x="1924685" y="2778760"/>
            <a:chExt cx="2079625" cy="1692910"/>
          </a:xfrm>
        </p:grpSpPr>
        <p:sp>
          <p:nvSpPr>
            <p:cNvPr id="6" name="object 6"/>
            <p:cNvSpPr/>
            <p:nvPr/>
          </p:nvSpPr>
          <p:spPr>
            <a:xfrm>
              <a:off x="2830449" y="2791460"/>
              <a:ext cx="1161415" cy="476884"/>
            </a:xfrm>
            <a:custGeom>
              <a:avLst/>
              <a:gdLst/>
              <a:ahLst/>
              <a:cxnLst/>
              <a:rect l="l" t="t" r="r" b="b"/>
              <a:pathLst>
                <a:path w="1161414" h="476885">
                  <a:moveTo>
                    <a:pt x="1161034" y="0"/>
                  </a:moveTo>
                  <a:lnTo>
                    <a:pt x="1161034" y="238125"/>
                  </a:lnTo>
                  <a:lnTo>
                    <a:pt x="0" y="238125"/>
                  </a:lnTo>
                  <a:lnTo>
                    <a:pt x="0" y="476376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7385" y="3267837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1667128" y="0"/>
                  </a:moveTo>
                  <a:lnTo>
                    <a:pt x="119125" y="0"/>
                  </a:lnTo>
                  <a:lnTo>
                    <a:pt x="72759" y="9342"/>
                  </a:lnTo>
                  <a:lnTo>
                    <a:pt x="34893" y="34829"/>
                  </a:lnTo>
                  <a:lnTo>
                    <a:pt x="9362" y="72651"/>
                  </a:lnTo>
                  <a:lnTo>
                    <a:pt x="0" y="118999"/>
                  </a:lnTo>
                  <a:lnTo>
                    <a:pt x="0" y="1071626"/>
                  </a:lnTo>
                  <a:lnTo>
                    <a:pt x="9362" y="1117992"/>
                  </a:lnTo>
                  <a:lnTo>
                    <a:pt x="34893" y="1155858"/>
                  </a:lnTo>
                  <a:lnTo>
                    <a:pt x="72759" y="1181389"/>
                  </a:lnTo>
                  <a:lnTo>
                    <a:pt x="119125" y="1190752"/>
                  </a:lnTo>
                  <a:lnTo>
                    <a:pt x="1667128" y="1190752"/>
                  </a:lnTo>
                  <a:lnTo>
                    <a:pt x="1713476" y="1181389"/>
                  </a:lnTo>
                  <a:lnTo>
                    <a:pt x="1751298" y="1155858"/>
                  </a:lnTo>
                  <a:lnTo>
                    <a:pt x="1776785" y="1117992"/>
                  </a:lnTo>
                  <a:lnTo>
                    <a:pt x="1786127" y="1071626"/>
                  </a:lnTo>
                  <a:lnTo>
                    <a:pt x="1786127" y="118999"/>
                  </a:lnTo>
                  <a:lnTo>
                    <a:pt x="1776785" y="72651"/>
                  </a:lnTo>
                  <a:lnTo>
                    <a:pt x="1751298" y="34829"/>
                  </a:lnTo>
                  <a:lnTo>
                    <a:pt x="1713476" y="9342"/>
                  </a:lnTo>
                  <a:lnTo>
                    <a:pt x="16671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7385" y="3267837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8999"/>
                  </a:moveTo>
                  <a:lnTo>
                    <a:pt x="9362" y="72651"/>
                  </a:lnTo>
                  <a:lnTo>
                    <a:pt x="34893" y="34829"/>
                  </a:lnTo>
                  <a:lnTo>
                    <a:pt x="72759" y="9342"/>
                  </a:lnTo>
                  <a:lnTo>
                    <a:pt x="119125" y="0"/>
                  </a:lnTo>
                  <a:lnTo>
                    <a:pt x="1667128" y="0"/>
                  </a:lnTo>
                  <a:lnTo>
                    <a:pt x="1713476" y="9342"/>
                  </a:lnTo>
                  <a:lnTo>
                    <a:pt x="1751298" y="34829"/>
                  </a:lnTo>
                  <a:lnTo>
                    <a:pt x="1776785" y="72651"/>
                  </a:lnTo>
                  <a:lnTo>
                    <a:pt x="1786127" y="118999"/>
                  </a:lnTo>
                  <a:lnTo>
                    <a:pt x="1786127" y="1071626"/>
                  </a:lnTo>
                  <a:lnTo>
                    <a:pt x="1776785" y="1117992"/>
                  </a:lnTo>
                  <a:lnTo>
                    <a:pt x="1751298" y="1155858"/>
                  </a:lnTo>
                  <a:lnTo>
                    <a:pt x="1713476" y="1181389"/>
                  </a:lnTo>
                  <a:lnTo>
                    <a:pt x="1667128" y="1190752"/>
                  </a:lnTo>
                  <a:lnTo>
                    <a:pt x="119125" y="1190752"/>
                  </a:lnTo>
                  <a:lnTo>
                    <a:pt x="72759" y="1181389"/>
                  </a:lnTo>
                  <a:lnTo>
                    <a:pt x="34893" y="1155858"/>
                  </a:lnTo>
                  <a:lnTo>
                    <a:pt x="9362" y="1117992"/>
                  </a:lnTo>
                  <a:lnTo>
                    <a:pt x="0" y="1071626"/>
                  </a:lnTo>
                  <a:lnTo>
                    <a:pt x="0" y="1189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16504" y="3650233"/>
            <a:ext cx="6299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Υλικό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78783" y="2778760"/>
            <a:ext cx="2079625" cy="1692910"/>
            <a:chOff x="3978783" y="2778760"/>
            <a:chExt cx="2079625" cy="1692910"/>
          </a:xfrm>
        </p:grpSpPr>
        <p:sp>
          <p:nvSpPr>
            <p:cNvPr id="11" name="object 11"/>
            <p:cNvSpPr/>
            <p:nvPr/>
          </p:nvSpPr>
          <p:spPr>
            <a:xfrm>
              <a:off x="3991483" y="2791460"/>
              <a:ext cx="1161415" cy="476884"/>
            </a:xfrm>
            <a:custGeom>
              <a:avLst/>
              <a:gdLst/>
              <a:ahLst/>
              <a:cxnLst/>
              <a:rect l="l" t="t" r="r" b="b"/>
              <a:pathLst>
                <a:path w="1161414" h="476885">
                  <a:moveTo>
                    <a:pt x="0" y="0"/>
                  </a:moveTo>
                  <a:lnTo>
                    <a:pt x="0" y="238125"/>
                  </a:lnTo>
                  <a:lnTo>
                    <a:pt x="1161033" y="238125"/>
                  </a:lnTo>
                  <a:lnTo>
                    <a:pt x="1161033" y="476376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9453" y="3267837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1667002" y="0"/>
                  </a:moveTo>
                  <a:lnTo>
                    <a:pt x="118999" y="0"/>
                  </a:lnTo>
                  <a:lnTo>
                    <a:pt x="72705" y="9342"/>
                  </a:lnTo>
                  <a:lnTo>
                    <a:pt x="34877" y="34829"/>
                  </a:lnTo>
                  <a:lnTo>
                    <a:pt x="9360" y="72651"/>
                  </a:lnTo>
                  <a:lnTo>
                    <a:pt x="0" y="118999"/>
                  </a:lnTo>
                  <a:lnTo>
                    <a:pt x="0" y="1071626"/>
                  </a:lnTo>
                  <a:lnTo>
                    <a:pt x="9360" y="1117992"/>
                  </a:lnTo>
                  <a:lnTo>
                    <a:pt x="34877" y="1155858"/>
                  </a:lnTo>
                  <a:lnTo>
                    <a:pt x="72705" y="1181389"/>
                  </a:lnTo>
                  <a:lnTo>
                    <a:pt x="118999" y="1190752"/>
                  </a:lnTo>
                  <a:lnTo>
                    <a:pt x="1667002" y="1190752"/>
                  </a:lnTo>
                  <a:lnTo>
                    <a:pt x="1713368" y="1181389"/>
                  </a:lnTo>
                  <a:lnTo>
                    <a:pt x="1751234" y="1155858"/>
                  </a:lnTo>
                  <a:lnTo>
                    <a:pt x="1776765" y="1117992"/>
                  </a:lnTo>
                  <a:lnTo>
                    <a:pt x="1786127" y="1071626"/>
                  </a:lnTo>
                  <a:lnTo>
                    <a:pt x="1786127" y="118999"/>
                  </a:lnTo>
                  <a:lnTo>
                    <a:pt x="1776765" y="72651"/>
                  </a:lnTo>
                  <a:lnTo>
                    <a:pt x="1751234" y="34829"/>
                  </a:lnTo>
                  <a:lnTo>
                    <a:pt x="1713368" y="9342"/>
                  </a:lnTo>
                  <a:lnTo>
                    <a:pt x="16670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59453" y="3267837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8999"/>
                  </a:moveTo>
                  <a:lnTo>
                    <a:pt x="9360" y="72651"/>
                  </a:lnTo>
                  <a:lnTo>
                    <a:pt x="34877" y="34829"/>
                  </a:lnTo>
                  <a:lnTo>
                    <a:pt x="72705" y="9342"/>
                  </a:lnTo>
                  <a:lnTo>
                    <a:pt x="118999" y="0"/>
                  </a:lnTo>
                  <a:lnTo>
                    <a:pt x="1667002" y="0"/>
                  </a:lnTo>
                  <a:lnTo>
                    <a:pt x="1713368" y="9342"/>
                  </a:lnTo>
                  <a:lnTo>
                    <a:pt x="1751234" y="34829"/>
                  </a:lnTo>
                  <a:lnTo>
                    <a:pt x="1776765" y="72651"/>
                  </a:lnTo>
                  <a:lnTo>
                    <a:pt x="1786127" y="118999"/>
                  </a:lnTo>
                  <a:lnTo>
                    <a:pt x="1786127" y="1071626"/>
                  </a:lnTo>
                  <a:lnTo>
                    <a:pt x="1776765" y="1117992"/>
                  </a:lnTo>
                  <a:lnTo>
                    <a:pt x="1751234" y="1155858"/>
                  </a:lnTo>
                  <a:lnTo>
                    <a:pt x="1713368" y="1181389"/>
                  </a:lnTo>
                  <a:lnTo>
                    <a:pt x="1667002" y="1190752"/>
                  </a:lnTo>
                  <a:lnTo>
                    <a:pt x="118999" y="1190752"/>
                  </a:lnTo>
                  <a:lnTo>
                    <a:pt x="72705" y="1181389"/>
                  </a:lnTo>
                  <a:lnTo>
                    <a:pt x="34877" y="1155858"/>
                  </a:lnTo>
                  <a:lnTo>
                    <a:pt x="9360" y="1117992"/>
                  </a:lnTo>
                  <a:lnTo>
                    <a:pt x="0" y="1071626"/>
                  </a:lnTo>
                  <a:lnTo>
                    <a:pt x="0" y="1189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67554" y="3650233"/>
            <a:ext cx="11753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Λογισμικό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85719" y="4445889"/>
            <a:ext cx="2079625" cy="1692910"/>
            <a:chOff x="3085719" y="4445889"/>
            <a:chExt cx="2079625" cy="1692910"/>
          </a:xfrm>
        </p:grpSpPr>
        <p:sp>
          <p:nvSpPr>
            <p:cNvPr id="16" name="object 16"/>
            <p:cNvSpPr/>
            <p:nvPr/>
          </p:nvSpPr>
          <p:spPr>
            <a:xfrm>
              <a:off x="3991483" y="4458589"/>
              <a:ext cx="1161415" cy="476250"/>
            </a:xfrm>
            <a:custGeom>
              <a:avLst/>
              <a:gdLst/>
              <a:ahLst/>
              <a:cxnLst/>
              <a:rect l="l" t="t" r="r" b="b"/>
              <a:pathLst>
                <a:path w="1161414" h="476250">
                  <a:moveTo>
                    <a:pt x="1161033" y="0"/>
                  </a:moveTo>
                  <a:lnTo>
                    <a:pt x="1161033" y="238125"/>
                  </a:lnTo>
                  <a:lnTo>
                    <a:pt x="0" y="238125"/>
                  </a:lnTo>
                  <a:lnTo>
                    <a:pt x="0" y="47625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8419" y="4934839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1667129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1071727"/>
                  </a:lnTo>
                  <a:lnTo>
                    <a:pt x="9362" y="1118083"/>
                  </a:lnTo>
                  <a:lnTo>
                    <a:pt x="34893" y="1155936"/>
                  </a:lnTo>
                  <a:lnTo>
                    <a:pt x="72759" y="1181457"/>
                  </a:lnTo>
                  <a:lnTo>
                    <a:pt x="119125" y="1190815"/>
                  </a:lnTo>
                  <a:lnTo>
                    <a:pt x="1667129" y="1190815"/>
                  </a:lnTo>
                  <a:lnTo>
                    <a:pt x="1713422" y="1181457"/>
                  </a:lnTo>
                  <a:lnTo>
                    <a:pt x="1751250" y="1155936"/>
                  </a:lnTo>
                  <a:lnTo>
                    <a:pt x="1776767" y="1118083"/>
                  </a:lnTo>
                  <a:lnTo>
                    <a:pt x="1786128" y="1071727"/>
                  </a:lnTo>
                  <a:lnTo>
                    <a:pt x="1786128" y="119125"/>
                  </a:lnTo>
                  <a:lnTo>
                    <a:pt x="1776767" y="72759"/>
                  </a:lnTo>
                  <a:lnTo>
                    <a:pt x="1751250" y="34893"/>
                  </a:lnTo>
                  <a:lnTo>
                    <a:pt x="1713422" y="9362"/>
                  </a:lnTo>
                  <a:lnTo>
                    <a:pt x="16671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8419" y="4934839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1667129" y="0"/>
                  </a:lnTo>
                  <a:lnTo>
                    <a:pt x="1713422" y="9362"/>
                  </a:lnTo>
                  <a:lnTo>
                    <a:pt x="1751250" y="34893"/>
                  </a:lnTo>
                  <a:lnTo>
                    <a:pt x="1776767" y="72759"/>
                  </a:lnTo>
                  <a:lnTo>
                    <a:pt x="1786128" y="119125"/>
                  </a:lnTo>
                  <a:lnTo>
                    <a:pt x="1786128" y="1071727"/>
                  </a:lnTo>
                  <a:lnTo>
                    <a:pt x="1776767" y="1118083"/>
                  </a:lnTo>
                  <a:lnTo>
                    <a:pt x="1751250" y="1155936"/>
                  </a:lnTo>
                  <a:lnTo>
                    <a:pt x="1713422" y="1181457"/>
                  </a:lnTo>
                  <a:lnTo>
                    <a:pt x="1667129" y="1190815"/>
                  </a:lnTo>
                  <a:lnTo>
                    <a:pt x="119125" y="1190815"/>
                  </a:lnTo>
                  <a:lnTo>
                    <a:pt x="72759" y="1181457"/>
                  </a:lnTo>
                  <a:lnTo>
                    <a:pt x="34893" y="1155936"/>
                  </a:lnTo>
                  <a:lnTo>
                    <a:pt x="9362" y="1118083"/>
                  </a:lnTo>
                  <a:lnTo>
                    <a:pt x="0" y="1071727"/>
                  </a:lnTo>
                  <a:lnTo>
                    <a:pt x="0" y="1191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99459" y="5164454"/>
            <a:ext cx="1387475" cy="6680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106680">
              <a:lnSpc>
                <a:spcPts val="2420"/>
              </a:lnSpc>
              <a:spcBef>
                <a:spcPts val="36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Λογισμικό Εφαρμογών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39816" y="4445889"/>
            <a:ext cx="2079625" cy="1692910"/>
            <a:chOff x="5139816" y="4445889"/>
            <a:chExt cx="2079625" cy="1692910"/>
          </a:xfrm>
        </p:grpSpPr>
        <p:sp>
          <p:nvSpPr>
            <p:cNvPr id="21" name="object 21"/>
            <p:cNvSpPr/>
            <p:nvPr/>
          </p:nvSpPr>
          <p:spPr>
            <a:xfrm>
              <a:off x="5152516" y="4458589"/>
              <a:ext cx="1161415" cy="476250"/>
            </a:xfrm>
            <a:custGeom>
              <a:avLst/>
              <a:gdLst/>
              <a:ahLst/>
              <a:cxnLst/>
              <a:rect l="l" t="t" r="r" b="b"/>
              <a:pathLst>
                <a:path w="1161414" h="476250">
                  <a:moveTo>
                    <a:pt x="0" y="0"/>
                  </a:moveTo>
                  <a:lnTo>
                    <a:pt x="0" y="238125"/>
                  </a:lnTo>
                  <a:lnTo>
                    <a:pt x="1161034" y="238125"/>
                  </a:lnTo>
                  <a:lnTo>
                    <a:pt x="1161034" y="47625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0486" y="4934839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1667002" y="0"/>
                  </a:moveTo>
                  <a:lnTo>
                    <a:pt x="118999" y="0"/>
                  </a:lnTo>
                  <a:lnTo>
                    <a:pt x="72651" y="9362"/>
                  </a:lnTo>
                  <a:lnTo>
                    <a:pt x="34829" y="34893"/>
                  </a:lnTo>
                  <a:lnTo>
                    <a:pt x="9342" y="72759"/>
                  </a:lnTo>
                  <a:lnTo>
                    <a:pt x="0" y="119125"/>
                  </a:lnTo>
                  <a:lnTo>
                    <a:pt x="0" y="1071727"/>
                  </a:lnTo>
                  <a:lnTo>
                    <a:pt x="9342" y="1118083"/>
                  </a:lnTo>
                  <a:lnTo>
                    <a:pt x="34829" y="1155936"/>
                  </a:lnTo>
                  <a:lnTo>
                    <a:pt x="72651" y="1181457"/>
                  </a:lnTo>
                  <a:lnTo>
                    <a:pt x="118999" y="1190815"/>
                  </a:lnTo>
                  <a:lnTo>
                    <a:pt x="1667002" y="1190815"/>
                  </a:lnTo>
                  <a:lnTo>
                    <a:pt x="1713368" y="1181457"/>
                  </a:lnTo>
                  <a:lnTo>
                    <a:pt x="1751234" y="1155936"/>
                  </a:lnTo>
                  <a:lnTo>
                    <a:pt x="1776765" y="1118083"/>
                  </a:lnTo>
                  <a:lnTo>
                    <a:pt x="1786128" y="1071727"/>
                  </a:lnTo>
                  <a:lnTo>
                    <a:pt x="1786128" y="119125"/>
                  </a:lnTo>
                  <a:lnTo>
                    <a:pt x="1776765" y="72759"/>
                  </a:lnTo>
                  <a:lnTo>
                    <a:pt x="1751234" y="34893"/>
                  </a:lnTo>
                  <a:lnTo>
                    <a:pt x="1713368" y="9362"/>
                  </a:lnTo>
                  <a:lnTo>
                    <a:pt x="16670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20486" y="4934839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9125"/>
                  </a:moveTo>
                  <a:lnTo>
                    <a:pt x="9342" y="72759"/>
                  </a:lnTo>
                  <a:lnTo>
                    <a:pt x="34829" y="34893"/>
                  </a:lnTo>
                  <a:lnTo>
                    <a:pt x="72651" y="9362"/>
                  </a:lnTo>
                  <a:lnTo>
                    <a:pt x="118999" y="0"/>
                  </a:lnTo>
                  <a:lnTo>
                    <a:pt x="1667002" y="0"/>
                  </a:lnTo>
                  <a:lnTo>
                    <a:pt x="1713368" y="9362"/>
                  </a:lnTo>
                  <a:lnTo>
                    <a:pt x="1751234" y="34893"/>
                  </a:lnTo>
                  <a:lnTo>
                    <a:pt x="1776765" y="72759"/>
                  </a:lnTo>
                  <a:lnTo>
                    <a:pt x="1786128" y="119125"/>
                  </a:lnTo>
                  <a:lnTo>
                    <a:pt x="1786128" y="1071727"/>
                  </a:lnTo>
                  <a:lnTo>
                    <a:pt x="1776765" y="1118083"/>
                  </a:lnTo>
                  <a:lnTo>
                    <a:pt x="1751234" y="1155936"/>
                  </a:lnTo>
                  <a:lnTo>
                    <a:pt x="1713368" y="1181457"/>
                  </a:lnTo>
                  <a:lnTo>
                    <a:pt x="1667002" y="1190815"/>
                  </a:lnTo>
                  <a:lnTo>
                    <a:pt x="118999" y="1190815"/>
                  </a:lnTo>
                  <a:lnTo>
                    <a:pt x="72651" y="1181457"/>
                  </a:lnTo>
                  <a:lnTo>
                    <a:pt x="34829" y="1155936"/>
                  </a:lnTo>
                  <a:lnTo>
                    <a:pt x="9342" y="1118083"/>
                  </a:lnTo>
                  <a:lnTo>
                    <a:pt x="0" y="1071727"/>
                  </a:lnTo>
                  <a:lnTo>
                    <a:pt x="0" y="1191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616828" y="5164454"/>
            <a:ext cx="1394460" cy="6680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0660" marR="5080" indent="-188595">
              <a:lnSpc>
                <a:spcPts val="2420"/>
              </a:lnSpc>
              <a:spcBef>
                <a:spcPts val="360"/>
              </a:spcBef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Λειτουργικό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Σύστημα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3.1.1</a:t>
            </a:r>
            <a:r>
              <a:rPr sz="3600" spc="-120" dirty="0"/>
              <a:t> </a:t>
            </a:r>
            <a:r>
              <a:rPr sz="3600" dirty="0"/>
              <a:t>Λογισμικό</a:t>
            </a:r>
            <a:r>
              <a:rPr sz="3600" spc="-120" dirty="0"/>
              <a:t> </a:t>
            </a:r>
            <a:r>
              <a:rPr sz="3600" dirty="0"/>
              <a:t>και</a:t>
            </a:r>
            <a:r>
              <a:rPr sz="3600" spc="-125" dirty="0"/>
              <a:t> </a:t>
            </a:r>
            <a:r>
              <a:rPr sz="3600" dirty="0"/>
              <a:t>Υπολογιστικό</a:t>
            </a:r>
            <a:r>
              <a:rPr sz="3600" spc="-120" dirty="0"/>
              <a:t> </a:t>
            </a:r>
            <a:r>
              <a:rPr sz="3600" spc="-10" dirty="0"/>
              <a:t>Σύστημα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924685" y="1600708"/>
            <a:ext cx="5294630" cy="4537710"/>
            <a:chOff x="1924685" y="1600708"/>
            <a:chExt cx="5294630" cy="4537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8419" y="1600708"/>
              <a:ext cx="1786128" cy="1190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30449" y="2791460"/>
              <a:ext cx="1161415" cy="476884"/>
            </a:xfrm>
            <a:custGeom>
              <a:avLst/>
              <a:gdLst/>
              <a:ahLst/>
              <a:cxnLst/>
              <a:rect l="l" t="t" r="r" b="b"/>
              <a:pathLst>
                <a:path w="1161414" h="476885">
                  <a:moveTo>
                    <a:pt x="1161034" y="0"/>
                  </a:moveTo>
                  <a:lnTo>
                    <a:pt x="1161034" y="238125"/>
                  </a:lnTo>
                  <a:lnTo>
                    <a:pt x="0" y="238125"/>
                  </a:lnTo>
                  <a:lnTo>
                    <a:pt x="0" y="476376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7385" y="3267837"/>
              <a:ext cx="1786127" cy="11907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37385" y="3267837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8999"/>
                  </a:moveTo>
                  <a:lnTo>
                    <a:pt x="9362" y="72651"/>
                  </a:lnTo>
                  <a:lnTo>
                    <a:pt x="34893" y="34829"/>
                  </a:lnTo>
                  <a:lnTo>
                    <a:pt x="72759" y="9342"/>
                  </a:lnTo>
                  <a:lnTo>
                    <a:pt x="119125" y="0"/>
                  </a:lnTo>
                  <a:lnTo>
                    <a:pt x="1667128" y="0"/>
                  </a:lnTo>
                  <a:lnTo>
                    <a:pt x="1713476" y="9342"/>
                  </a:lnTo>
                  <a:lnTo>
                    <a:pt x="1751298" y="34829"/>
                  </a:lnTo>
                  <a:lnTo>
                    <a:pt x="1776785" y="72651"/>
                  </a:lnTo>
                  <a:lnTo>
                    <a:pt x="1786127" y="118999"/>
                  </a:lnTo>
                  <a:lnTo>
                    <a:pt x="1786127" y="1071626"/>
                  </a:lnTo>
                  <a:lnTo>
                    <a:pt x="1776785" y="1117992"/>
                  </a:lnTo>
                  <a:lnTo>
                    <a:pt x="1751298" y="1155858"/>
                  </a:lnTo>
                  <a:lnTo>
                    <a:pt x="1713476" y="1181389"/>
                  </a:lnTo>
                  <a:lnTo>
                    <a:pt x="1667128" y="1190752"/>
                  </a:lnTo>
                  <a:lnTo>
                    <a:pt x="119125" y="1190752"/>
                  </a:lnTo>
                  <a:lnTo>
                    <a:pt x="72759" y="1181389"/>
                  </a:lnTo>
                  <a:lnTo>
                    <a:pt x="34893" y="1155858"/>
                  </a:lnTo>
                  <a:lnTo>
                    <a:pt x="9362" y="1117992"/>
                  </a:lnTo>
                  <a:lnTo>
                    <a:pt x="0" y="1071626"/>
                  </a:lnTo>
                  <a:lnTo>
                    <a:pt x="0" y="1189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1483" y="2791460"/>
              <a:ext cx="1161415" cy="476884"/>
            </a:xfrm>
            <a:custGeom>
              <a:avLst/>
              <a:gdLst/>
              <a:ahLst/>
              <a:cxnLst/>
              <a:rect l="l" t="t" r="r" b="b"/>
              <a:pathLst>
                <a:path w="1161414" h="476885">
                  <a:moveTo>
                    <a:pt x="0" y="0"/>
                  </a:moveTo>
                  <a:lnTo>
                    <a:pt x="0" y="238125"/>
                  </a:lnTo>
                  <a:lnTo>
                    <a:pt x="1161033" y="238125"/>
                  </a:lnTo>
                  <a:lnTo>
                    <a:pt x="1161033" y="476376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9452" y="3267837"/>
              <a:ext cx="1786127" cy="11907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59452" y="3267837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8999"/>
                  </a:moveTo>
                  <a:lnTo>
                    <a:pt x="9360" y="72651"/>
                  </a:lnTo>
                  <a:lnTo>
                    <a:pt x="34877" y="34829"/>
                  </a:lnTo>
                  <a:lnTo>
                    <a:pt x="72705" y="9342"/>
                  </a:lnTo>
                  <a:lnTo>
                    <a:pt x="118999" y="0"/>
                  </a:lnTo>
                  <a:lnTo>
                    <a:pt x="1667002" y="0"/>
                  </a:lnTo>
                  <a:lnTo>
                    <a:pt x="1713368" y="9342"/>
                  </a:lnTo>
                  <a:lnTo>
                    <a:pt x="1751234" y="34829"/>
                  </a:lnTo>
                  <a:lnTo>
                    <a:pt x="1776765" y="72651"/>
                  </a:lnTo>
                  <a:lnTo>
                    <a:pt x="1786127" y="118999"/>
                  </a:lnTo>
                  <a:lnTo>
                    <a:pt x="1786127" y="1071626"/>
                  </a:lnTo>
                  <a:lnTo>
                    <a:pt x="1776765" y="1117992"/>
                  </a:lnTo>
                  <a:lnTo>
                    <a:pt x="1751234" y="1155858"/>
                  </a:lnTo>
                  <a:lnTo>
                    <a:pt x="1713368" y="1181389"/>
                  </a:lnTo>
                  <a:lnTo>
                    <a:pt x="1667002" y="1190752"/>
                  </a:lnTo>
                  <a:lnTo>
                    <a:pt x="118999" y="1190752"/>
                  </a:lnTo>
                  <a:lnTo>
                    <a:pt x="72705" y="1181389"/>
                  </a:lnTo>
                  <a:lnTo>
                    <a:pt x="34877" y="1155858"/>
                  </a:lnTo>
                  <a:lnTo>
                    <a:pt x="9360" y="1117992"/>
                  </a:lnTo>
                  <a:lnTo>
                    <a:pt x="0" y="1071626"/>
                  </a:lnTo>
                  <a:lnTo>
                    <a:pt x="0" y="1189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1483" y="4458588"/>
              <a:ext cx="1161415" cy="476250"/>
            </a:xfrm>
            <a:custGeom>
              <a:avLst/>
              <a:gdLst/>
              <a:ahLst/>
              <a:cxnLst/>
              <a:rect l="l" t="t" r="r" b="b"/>
              <a:pathLst>
                <a:path w="1161414" h="476250">
                  <a:moveTo>
                    <a:pt x="1161033" y="0"/>
                  </a:moveTo>
                  <a:lnTo>
                    <a:pt x="1161033" y="238125"/>
                  </a:lnTo>
                  <a:lnTo>
                    <a:pt x="0" y="238125"/>
                  </a:lnTo>
                  <a:lnTo>
                    <a:pt x="0" y="47625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8419" y="4934838"/>
              <a:ext cx="1786128" cy="11908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98419" y="4934838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1667129" y="0"/>
                  </a:lnTo>
                  <a:lnTo>
                    <a:pt x="1713422" y="9362"/>
                  </a:lnTo>
                  <a:lnTo>
                    <a:pt x="1751250" y="34893"/>
                  </a:lnTo>
                  <a:lnTo>
                    <a:pt x="1776767" y="72759"/>
                  </a:lnTo>
                  <a:lnTo>
                    <a:pt x="1786128" y="119125"/>
                  </a:lnTo>
                  <a:lnTo>
                    <a:pt x="1786128" y="1071727"/>
                  </a:lnTo>
                  <a:lnTo>
                    <a:pt x="1776767" y="1118083"/>
                  </a:lnTo>
                  <a:lnTo>
                    <a:pt x="1751250" y="1155936"/>
                  </a:lnTo>
                  <a:lnTo>
                    <a:pt x="1713422" y="1181457"/>
                  </a:lnTo>
                  <a:lnTo>
                    <a:pt x="1667129" y="1190815"/>
                  </a:lnTo>
                  <a:lnTo>
                    <a:pt x="119125" y="1190815"/>
                  </a:lnTo>
                  <a:lnTo>
                    <a:pt x="72759" y="1181457"/>
                  </a:lnTo>
                  <a:lnTo>
                    <a:pt x="34893" y="1155936"/>
                  </a:lnTo>
                  <a:lnTo>
                    <a:pt x="9362" y="1118083"/>
                  </a:lnTo>
                  <a:lnTo>
                    <a:pt x="0" y="1071727"/>
                  </a:lnTo>
                  <a:lnTo>
                    <a:pt x="0" y="11912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52517" y="4458588"/>
              <a:ext cx="1161415" cy="476250"/>
            </a:xfrm>
            <a:custGeom>
              <a:avLst/>
              <a:gdLst/>
              <a:ahLst/>
              <a:cxnLst/>
              <a:rect l="l" t="t" r="r" b="b"/>
              <a:pathLst>
                <a:path w="1161414" h="476250">
                  <a:moveTo>
                    <a:pt x="0" y="0"/>
                  </a:moveTo>
                  <a:lnTo>
                    <a:pt x="0" y="238125"/>
                  </a:lnTo>
                  <a:lnTo>
                    <a:pt x="1161034" y="238125"/>
                  </a:lnTo>
                  <a:lnTo>
                    <a:pt x="1161034" y="47625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0487" y="4934838"/>
              <a:ext cx="1786128" cy="11908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20487" y="4934838"/>
              <a:ext cx="1786255" cy="1191260"/>
            </a:xfrm>
            <a:custGeom>
              <a:avLst/>
              <a:gdLst/>
              <a:ahLst/>
              <a:cxnLst/>
              <a:rect l="l" t="t" r="r" b="b"/>
              <a:pathLst>
                <a:path w="1786254" h="1191260">
                  <a:moveTo>
                    <a:pt x="0" y="119125"/>
                  </a:moveTo>
                  <a:lnTo>
                    <a:pt x="9342" y="72759"/>
                  </a:lnTo>
                  <a:lnTo>
                    <a:pt x="34829" y="34893"/>
                  </a:lnTo>
                  <a:lnTo>
                    <a:pt x="72651" y="9362"/>
                  </a:lnTo>
                  <a:lnTo>
                    <a:pt x="118999" y="0"/>
                  </a:lnTo>
                  <a:lnTo>
                    <a:pt x="1667002" y="0"/>
                  </a:lnTo>
                  <a:lnTo>
                    <a:pt x="1713368" y="9362"/>
                  </a:lnTo>
                  <a:lnTo>
                    <a:pt x="1751234" y="34893"/>
                  </a:lnTo>
                  <a:lnTo>
                    <a:pt x="1776765" y="72759"/>
                  </a:lnTo>
                  <a:lnTo>
                    <a:pt x="1786128" y="119125"/>
                  </a:lnTo>
                  <a:lnTo>
                    <a:pt x="1786128" y="1071727"/>
                  </a:lnTo>
                  <a:lnTo>
                    <a:pt x="1776765" y="1118083"/>
                  </a:lnTo>
                  <a:lnTo>
                    <a:pt x="1751234" y="1155936"/>
                  </a:lnTo>
                  <a:lnTo>
                    <a:pt x="1713368" y="1181457"/>
                  </a:lnTo>
                  <a:lnTo>
                    <a:pt x="1667002" y="1190815"/>
                  </a:lnTo>
                  <a:lnTo>
                    <a:pt x="118999" y="1190815"/>
                  </a:lnTo>
                  <a:lnTo>
                    <a:pt x="72651" y="1181457"/>
                  </a:lnTo>
                  <a:lnTo>
                    <a:pt x="34829" y="1155936"/>
                  </a:lnTo>
                  <a:lnTo>
                    <a:pt x="9342" y="1118083"/>
                  </a:lnTo>
                  <a:lnTo>
                    <a:pt x="0" y="1071727"/>
                  </a:lnTo>
                  <a:lnTo>
                    <a:pt x="0" y="11912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3.1.1</a:t>
            </a:r>
            <a:r>
              <a:rPr sz="3600" spc="-120" dirty="0"/>
              <a:t> </a:t>
            </a:r>
            <a:r>
              <a:rPr sz="3600" dirty="0"/>
              <a:t>Λογισμικό</a:t>
            </a:r>
            <a:r>
              <a:rPr sz="3600" spc="-120" dirty="0"/>
              <a:t> </a:t>
            </a:r>
            <a:r>
              <a:rPr sz="3600" dirty="0"/>
              <a:t>και</a:t>
            </a:r>
            <a:r>
              <a:rPr sz="3600" spc="-125" dirty="0"/>
              <a:t> </a:t>
            </a:r>
            <a:r>
              <a:rPr sz="3600" dirty="0"/>
              <a:t>Υπολογιστικό</a:t>
            </a:r>
            <a:r>
              <a:rPr sz="3600" spc="-120" dirty="0"/>
              <a:t> </a:t>
            </a:r>
            <a:r>
              <a:rPr sz="3600" spc="-10" dirty="0"/>
              <a:t>Σύστημα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Υπολογιστικό</a:t>
            </a:r>
            <a:r>
              <a:rPr sz="3200" b="1" spc="-1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Σύστημα</a:t>
            </a:r>
            <a:endParaRPr sz="32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705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b="1" spc="-10" dirty="0">
                <a:latin typeface="Calibri"/>
                <a:cs typeface="Calibri"/>
              </a:rPr>
              <a:t>Υλικό</a:t>
            </a:r>
            <a:endParaRPr sz="2800" dirty="0">
              <a:latin typeface="Calibri"/>
              <a:cs typeface="Calibri"/>
            </a:endParaRPr>
          </a:p>
          <a:p>
            <a:pPr marL="1155700" lvl="2" indent="-22987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dirty="0">
                <a:latin typeface="Calibri"/>
                <a:cs typeface="Calibri"/>
              </a:rPr>
              <a:t>τα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ηλεκτρονικά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μέρη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υπολογιστή</a:t>
            </a:r>
            <a:endParaRPr sz="24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4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b="1" spc="-10" dirty="0">
                <a:latin typeface="Calibri"/>
                <a:cs typeface="Calibri"/>
              </a:rPr>
              <a:t>Λογισμικό</a:t>
            </a:r>
            <a:endParaRPr sz="2800" dirty="0">
              <a:latin typeface="Calibri"/>
              <a:cs typeface="Calibri"/>
            </a:endParaRPr>
          </a:p>
          <a:p>
            <a:pPr marL="1155700" lvl="2" indent="-22987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6335" algn="l"/>
                <a:tab pos="3068955" algn="l"/>
                <a:tab pos="3711575" algn="l"/>
                <a:tab pos="5264150" algn="l"/>
                <a:tab pos="5800090" algn="l"/>
                <a:tab pos="7733030" algn="l"/>
              </a:tabLst>
            </a:pPr>
            <a:r>
              <a:rPr sz="2400" spc="-10" dirty="0">
                <a:latin typeface="Calibri"/>
                <a:cs typeface="Calibri"/>
              </a:rPr>
              <a:t>Προγράμματα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που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αξιοποιούν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και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διαχειρίζονται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τις</a:t>
            </a:r>
            <a:endParaRPr sz="2400" dirty="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400" dirty="0"/>
              <a:t>λειτουργίες</a:t>
            </a:r>
            <a:r>
              <a:rPr sz="2400" spc="-95" dirty="0"/>
              <a:t> </a:t>
            </a:r>
            <a:r>
              <a:rPr sz="2400" dirty="0"/>
              <a:t>του</a:t>
            </a:r>
            <a:r>
              <a:rPr sz="2400" spc="-75" dirty="0"/>
              <a:t> </a:t>
            </a:r>
            <a:r>
              <a:rPr sz="2400" spc="-10" dirty="0"/>
              <a:t>υλικού</a:t>
            </a:r>
            <a:r>
              <a:rPr sz="2400" spc="-90" dirty="0"/>
              <a:t> </a:t>
            </a:r>
            <a:r>
              <a:rPr sz="2400" dirty="0"/>
              <a:t>του</a:t>
            </a:r>
            <a:r>
              <a:rPr sz="2400" spc="-70" dirty="0"/>
              <a:t> </a:t>
            </a:r>
            <a:r>
              <a:rPr sz="2400" spc="-10" dirty="0"/>
              <a:t>υπολογιστή</a:t>
            </a:r>
            <a:endParaRPr sz="2400" dirty="0"/>
          </a:p>
          <a:p>
            <a:pPr marL="1155700" lvl="2" indent="-22987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b="1" dirty="0">
                <a:solidFill>
                  <a:srgbClr val="E36C09"/>
                </a:solidFill>
                <a:latin typeface="Calibri"/>
                <a:cs typeface="Calibri"/>
              </a:rPr>
              <a:t>Λογισμικό</a:t>
            </a:r>
            <a:r>
              <a:rPr sz="2400" b="1" spc="-13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εφαρμογών</a:t>
            </a:r>
            <a:endParaRPr sz="2400" dirty="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 MT"/>
                <a:cs typeface="Arial MT"/>
              </a:rPr>
              <a:t>–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/>
              <a:t>Προγράμματα</a:t>
            </a:r>
            <a:r>
              <a:rPr sz="2000" spc="-60" dirty="0"/>
              <a:t> </a:t>
            </a:r>
            <a:r>
              <a:rPr sz="2000" dirty="0"/>
              <a:t>που</a:t>
            </a:r>
            <a:r>
              <a:rPr sz="2000" spc="-15" dirty="0"/>
              <a:t> </a:t>
            </a:r>
            <a:r>
              <a:rPr sz="2000" dirty="0"/>
              <a:t>επιλύουν</a:t>
            </a:r>
            <a:r>
              <a:rPr sz="2000" spc="-30" dirty="0"/>
              <a:t> </a:t>
            </a:r>
            <a:r>
              <a:rPr sz="2000" dirty="0"/>
              <a:t>τα</a:t>
            </a:r>
            <a:r>
              <a:rPr sz="2000" spc="-10" dirty="0"/>
              <a:t> </a:t>
            </a:r>
            <a:r>
              <a:rPr sz="2000" dirty="0"/>
              <a:t>προβλήματα</a:t>
            </a:r>
            <a:r>
              <a:rPr sz="2000" spc="-10" dirty="0"/>
              <a:t> </a:t>
            </a:r>
            <a:r>
              <a:rPr sz="2000" dirty="0"/>
              <a:t>των</a:t>
            </a:r>
            <a:r>
              <a:rPr sz="2000" spc="-40" dirty="0"/>
              <a:t> </a:t>
            </a:r>
            <a:r>
              <a:rPr sz="2000" spc="-10" dirty="0"/>
              <a:t>χρηστών</a:t>
            </a:r>
            <a:endParaRPr sz="2000" dirty="0">
              <a:latin typeface="Arial MT"/>
              <a:cs typeface="Arial MT"/>
            </a:endParaRPr>
          </a:p>
          <a:p>
            <a:pPr marL="1155700" lvl="2" indent="-22987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Λειτουργικό</a:t>
            </a:r>
            <a:r>
              <a:rPr sz="2400" b="1" spc="-9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σύστημα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7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3.1.2</a:t>
            </a:r>
            <a:r>
              <a:rPr sz="2800" spc="-55" dirty="0"/>
              <a:t> </a:t>
            </a:r>
            <a:r>
              <a:rPr sz="2800" spc="-105" dirty="0"/>
              <a:t>Το</a:t>
            </a:r>
            <a:r>
              <a:rPr sz="2800" spc="-50" dirty="0"/>
              <a:t> </a:t>
            </a:r>
            <a:r>
              <a:rPr sz="2800" spc="-10" dirty="0"/>
              <a:t>Λειτουργικό</a:t>
            </a:r>
            <a:r>
              <a:rPr sz="2800" spc="-35" dirty="0"/>
              <a:t> </a:t>
            </a:r>
            <a:r>
              <a:rPr sz="2800" dirty="0"/>
              <a:t>Σύστημα</a:t>
            </a:r>
            <a:r>
              <a:rPr sz="2800" spc="-25" dirty="0"/>
              <a:t> </a:t>
            </a:r>
            <a:r>
              <a:rPr sz="2800" dirty="0"/>
              <a:t>και</a:t>
            </a:r>
            <a:r>
              <a:rPr sz="2800" spc="-75" dirty="0"/>
              <a:t> </a:t>
            </a:r>
            <a:r>
              <a:rPr sz="2800" dirty="0"/>
              <a:t>οι</a:t>
            </a:r>
            <a:r>
              <a:rPr sz="2800" spc="-60" dirty="0"/>
              <a:t> </a:t>
            </a:r>
            <a:r>
              <a:rPr sz="2800" dirty="0"/>
              <a:t>Αρμοδιότητές</a:t>
            </a:r>
            <a:r>
              <a:rPr sz="2800" spc="-45" dirty="0"/>
              <a:t> </a:t>
            </a:r>
            <a:r>
              <a:rPr sz="2800" spc="-25" dirty="0"/>
              <a:t>του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257" y="3680459"/>
            <a:ext cx="8067675" cy="258699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just">
              <a:lnSpc>
                <a:spcPct val="80100"/>
              </a:lnSpc>
              <a:spcBef>
                <a:spcPts val="575"/>
              </a:spcBef>
            </a:pPr>
            <a:r>
              <a:rPr sz="2000" b="1" dirty="0">
                <a:latin typeface="Calibri"/>
                <a:cs typeface="Calibri"/>
              </a:rPr>
              <a:t>Λειτουργικό</a:t>
            </a:r>
            <a:r>
              <a:rPr sz="2000" b="1" spc="2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Σύστημα</a:t>
            </a:r>
            <a:r>
              <a:rPr sz="2000" b="1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(Λ.Σ.)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Operating</a:t>
            </a:r>
            <a:r>
              <a:rPr sz="2000" b="1" spc="2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System</a:t>
            </a:r>
            <a:r>
              <a:rPr sz="2000" b="1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OS)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είναι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σύνολο</a:t>
            </a:r>
            <a:r>
              <a:rPr sz="2000" b="1" spc="27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των </a:t>
            </a:r>
            <a:r>
              <a:rPr sz="2000" b="1" dirty="0">
                <a:latin typeface="Calibri"/>
                <a:cs typeface="Calibri"/>
              </a:rPr>
              <a:t>προγραμμάτων</a:t>
            </a:r>
            <a:r>
              <a:rPr sz="2000" b="1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ενός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υπολογιστικού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συστήματος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οποίο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λειτουργεί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ως </a:t>
            </a:r>
            <a:r>
              <a:rPr sz="2000" b="1" dirty="0">
                <a:latin typeface="Calibri"/>
                <a:cs typeface="Calibri"/>
              </a:rPr>
              <a:t>σύνδεσμος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ανάμεσα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προγράμματα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χρήστη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υλικό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95" dirty="0">
                <a:latin typeface="Calibri"/>
                <a:cs typeface="Calibri"/>
              </a:rPr>
              <a:t>Το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Λ.Σ.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είναι </a:t>
            </a:r>
            <a:r>
              <a:rPr sz="2000" b="1" spc="-10" dirty="0">
                <a:latin typeface="Calibri"/>
                <a:cs typeface="Calibri"/>
              </a:rPr>
              <a:t>υπεύθυνο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δημιουργία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περιβάλλοντος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επικοινωνίας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χρήστη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το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σύστημα,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τη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διαχείριση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συντονισμό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εργασιών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συστήματος,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κατανομή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διαθέσιμων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πόρων.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29" y="1124711"/>
            <a:ext cx="4032504" cy="252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7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3.1.2</a:t>
            </a:r>
            <a:r>
              <a:rPr sz="2800" spc="-55" dirty="0"/>
              <a:t> </a:t>
            </a:r>
            <a:r>
              <a:rPr sz="2800" spc="-105" dirty="0"/>
              <a:t>Το</a:t>
            </a:r>
            <a:r>
              <a:rPr sz="2800" spc="-50" dirty="0"/>
              <a:t> </a:t>
            </a:r>
            <a:r>
              <a:rPr sz="2800" spc="-10" dirty="0"/>
              <a:t>Λειτουργικό</a:t>
            </a:r>
            <a:r>
              <a:rPr sz="2800" spc="-35" dirty="0"/>
              <a:t> </a:t>
            </a:r>
            <a:r>
              <a:rPr sz="2800" dirty="0"/>
              <a:t>Σύστημα</a:t>
            </a:r>
            <a:r>
              <a:rPr sz="2800" spc="-25" dirty="0"/>
              <a:t> </a:t>
            </a:r>
            <a:r>
              <a:rPr sz="2800" dirty="0"/>
              <a:t>και</a:t>
            </a:r>
            <a:r>
              <a:rPr sz="2800" spc="-75" dirty="0"/>
              <a:t> </a:t>
            </a:r>
            <a:r>
              <a:rPr sz="2800" dirty="0"/>
              <a:t>οι</a:t>
            </a:r>
            <a:r>
              <a:rPr sz="2800" spc="-60" dirty="0"/>
              <a:t> </a:t>
            </a:r>
            <a:r>
              <a:rPr sz="2800" dirty="0"/>
              <a:t>Αρμοδιότητές</a:t>
            </a:r>
            <a:r>
              <a:rPr sz="2800" spc="-45" dirty="0"/>
              <a:t> </a:t>
            </a:r>
            <a:r>
              <a:rPr sz="2800" spc="-25" dirty="0"/>
              <a:t>του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257" y="1588134"/>
            <a:ext cx="28162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Calibri"/>
                <a:cs typeface="Calibri"/>
              </a:rPr>
              <a:t>Βασικές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αρμοδιότητες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ενός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Λ.Σ.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είναι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να: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57" y="1984311"/>
            <a:ext cx="4462145" cy="72506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73380" marR="5080" indent="-360680" algn="just">
              <a:lnSpc>
                <a:spcPct val="80100"/>
              </a:lnSpc>
              <a:spcBef>
                <a:spcPts val="409"/>
              </a:spcBef>
              <a:buFont typeface="Wingdings"/>
              <a:buChar char=""/>
              <a:tabLst>
                <a:tab pos="373380" algn="l"/>
              </a:tabLst>
            </a:pPr>
            <a:r>
              <a:rPr sz="1300" dirty="0">
                <a:latin typeface="Calibri"/>
                <a:cs typeface="Calibri"/>
              </a:rPr>
              <a:t>Λειτουργεί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ως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ενδιάμεσος</a:t>
            </a:r>
            <a:r>
              <a:rPr sz="1300" b="1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μεταξύ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ανθρώπου</a:t>
            </a:r>
            <a:r>
              <a:rPr sz="1300" b="1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και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μηχανής</a:t>
            </a:r>
            <a:r>
              <a:rPr sz="1300" spc="-10" dirty="0">
                <a:latin typeface="Calibri"/>
                <a:cs typeface="Calibri"/>
              </a:rPr>
              <a:t>, </a:t>
            </a:r>
            <a:r>
              <a:rPr sz="1300" dirty="0">
                <a:latin typeface="Calibri"/>
                <a:cs typeface="Calibri"/>
              </a:rPr>
              <a:t>μεταφέροντας</a:t>
            </a:r>
            <a:r>
              <a:rPr sz="1300" spc="18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εντολές</a:t>
            </a:r>
            <a:r>
              <a:rPr sz="1300" spc="18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ή</a:t>
            </a:r>
            <a:r>
              <a:rPr sz="1300" spc="18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απαιτήσεις</a:t>
            </a:r>
            <a:r>
              <a:rPr sz="1300" spc="19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του</a:t>
            </a:r>
            <a:r>
              <a:rPr sz="1300" spc="18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χρήστη</a:t>
            </a:r>
            <a:r>
              <a:rPr sz="1300" spc="340" dirty="0">
                <a:latin typeface="Calibri"/>
                <a:cs typeface="Calibri"/>
              </a:rPr>
              <a:t>   </a:t>
            </a:r>
            <a:r>
              <a:rPr sz="1300" spc="-25" dirty="0">
                <a:latin typeface="Calibri"/>
                <a:cs typeface="Calibri"/>
              </a:rPr>
              <a:t>το </a:t>
            </a:r>
            <a:r>
              <a:rPr sz="1300" spc="-10" dirty="0">
                <a:latin typeface="Calibri"/>
                <a:cs typeface="Calibri"/>
              </a:rPr>
              <a:t>υπολογιστικό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σύστημα.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3252470"/>
            <a:ext cx="33242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indent="-39560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8305" algn="l"/>
                <a:tab pos="408940" algn="l"/>
              </a:tabLst>
            </a:pPr>
            <a:r>
              <a:rPr sz="1300" b="1" dirty="0">
                <a:latin typeface="Calibri"/>
                <a:cs typeface="Calibri"/>
              </a:rPr>
              <a:t>Ελέγχει </a:t>
            </a:r>
            <a:r>
              <a:rPr sz="1300" dirty="0">
                <a:latin typeface="Calibri"/>
                <a:cs typeface="Calibri"/>
              </a:rPr>
              <a:t>την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εκτέλεση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των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προγραμμάτων</a:t>
            </a:r>
            <a:r>
              <a:rPr sz="1300" spc="-10" dirty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57" y="3648773"/>
            <a:ext cx="4464050" cy="5416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73380" marR="5080" indent="-360680" algn="just">
              <a:lnSpc>
                <a:spcPct val="80100"/>
              </a:lnSpc>
              <a:spcBef>
                <a:spcPts val="409"/>
              </a:spcBef>
              <a:buFont typeface="Wingdings"/>
              <a:buChar char=""/>
              <a:tabLst>
                <a:tab pos="373380" algn="l"/>
              </a:tabLst>
            </a:pPr>
            <a:r>
              <a:rPr sz="1300" b="1" dirty="0">
                <a:latin typeface="Calibri"/>
                <a:cs typeface="Calibri"/>
              </a:rPr>
              <a:t>Διαχειρίζεται</a:t>
            </a:r>
            <a:r>
              <a:rPr sz="1300" b="1" spc="3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τη</a:t>
            </a:r>
            <a:r>
              <a:rPr sz="1300" spc="3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λειτουργία</a:t>
            </a:r>
            <a:r>
              <a:rPr sz="1300" b="1" spc="3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των</a:t>
            </a:r>
            <a:r>
              <a:rPr sz="1300" spc="34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συσκευών</a:t>
            </a:r>
            <a:r>
              <a:rPr sz="1300" b="1" spc="35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εισόδου</a:t>
            </a:r>
            <a:r>
              <a:rPr sz="1300" b="1" spc="33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και </a:t>
            </a:r>
            <a:r>
              <a:rPr sz="1300" b="1" dirty="0">
                <a:latin typeface="Calibri"/>
                <a:cs typeface="Calibri"/>
              </a:rPr>
              <a:t>εξόδου </a:t>
            </a:r>
            <a:r>
              <a:rPr sz="1300" dirty="0">
                <a:latin typeface="Calibri"/>
                <a:cs typeface="Calibri"/>
              </a:rPr>
              <a:t>και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να</a:t>
            </a:r>
            <a:r>
              <a:rPr sz="1300" spc="3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ελέγχει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τη ροή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των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δεδομένων και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την </a:t>
            </a:r>
            <a:r>
              <a:rPr sz="1300" spc="-10" dirty="0">
                <a:latin typeface="Calibri"/>
                <a:cs typeface="Calibri"/>
              </a:rPr>
              <a:t>έξοδο </a:t>
            </a:r>
            <a:r>
              <a:rPr sz="1300" dirty="0">
                <a:latin typeface="Calibri"/>
                <a:cs typeface="Calibri"/>
              </a:rPr>
              <a:t>των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πληροφοριών.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57" y="4362704"/>
            <a:ext cx="4234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indent="-36004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300" b="1" dirty="0">
                <a:latin typeface="Calibri"/>
                <a:cs typeface="Calibri"/>
              </a:rPr>
              <a:t>Οργανώνει</a:t>
            </a:r>
            <a:r>
              <a:rPr sz="1300" b="1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και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διαχειρίζεται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τα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αρχεία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του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συστήματος.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57" y="4759325"/>
            <a:ext cx="4462145" cy="5410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73380" marR="5080" indent="-360680" algn="just">
              <a:lnSpc>
                <a:spcPct val="80100"/>
              </a:lnSpc>
              <a:spcBef>
                <a:spcPts val="409"/>
              </a:spcBef>
              <a:buFont typeface="Wingdings"/>
              <a:buChar char=""/>
              <a:tabLst>
                <a:tab pos="373380" algn="l"/>
              </a:tabLst>
            </a:pPr>
            <a:r>
              <a:rPr sz="1300" b="1" dirty="0">
                <a:latin typeface="Calibri"/>
                <a:cs typeface="Calibri"/>
              </a:rPr>
              <a:t>Ανιχνεύει</a:t>
            </a:r>
            <a:r>
              <a:rPr sz="1300" b="1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και</a:t>
            </a:r>
            <a:r>
              <a:rPr sz="1300" spc="1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να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εντοπίζει</a:t>
            </a:r>
            <a:r>
              <a:rPr sz="1300" b="1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πιθανά</a:t>
            </a:r>
            <a:r>
              <a:rPr sz="1300" spc="14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λάθη</a:t>
            </a:r>
            <a:r>
              <a:rPr sz="1300" b="1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ή</a:t>
            </a:r>
            <a:r>
              <a:rPr sz="1300" spc="14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δυσλειτουργίες </a:t>
            </a:r>
            <a:r>
              <a:rPr sz="1300" dirty="0">
                <a:latin typeface="Calibri"/>
                <a:cs typeface="Calibri"/>
              </a:rPr>
              <a:t>του</a:t>
            </a:r>
            <a:r>
              <a:rPr sz="1300" spc="4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υπολογιστικού</a:t>
            </a:r>
            <a:r>
              <a:rPr sz="1300" spc="4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συστήματος</a:t>
            </a:r>
            <a:r>
              <a:rPr sz="1300" spc="10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και</a:t>
            </a:r>
            <a:r>
              <a:rPr sz="1300" spc="10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να</a:t>
            </a:r>
            <a:r>
              <a:rPr sz="1300" spc="4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ενημερώνει</a:t>
            </a:r>
            <a:r>
              <a:rPr sz="1300" spc="49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τον </a:t>
            </a:r>
            <a:r>
              <a:rPr sz="1300" spc="-10" dirty="0">
                <a:latin typeface="Calibri"/>
                <a:cs typeface="Calibri"/>
              </a:rPr>
              <a:t>χρήστη.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5473382"/>
            <a:ext cx="4459605" cy="381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2745" marR="5080" indent="-360045">
              <a:lnSpc>
                <a:spcPct val="79500"/>
              </a:lnSpc>
              <a:spcBef>
                <a:spcPts val="42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300" dirty="0">
                <a:latin typeface="Calibri"/>
                <a:cs typeface="Calibri"/>
              </a:rPr>
              <a:t>Εφαρμόζει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μηχανισμούς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που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βελτιώνουν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την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ασφάλεια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του </a:t>
            </a:r>
            <a:r>
              <a:rPr sz="1300" spc="-10" dirty="0">
                <a:latin typeface="Calibri"/>
                <a:cs typeface="Calibri"/>
              </a:rPr>
              <a:t>υπολογιστικού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συστήματος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από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διάφορους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κινδύνους.</a:t>
            </a:r>
            <a:endParaRPr sz="13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3193" y="2674591"/>
            <a:ext cx="3212166" cy="26995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95693" y="3709670"/>
            <a:ext cx="577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Ελέγχει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59804" y="2205863"/>
            <a:ext cx="859790" cy="859790"/>
          </a:xfrm>
          <a:custGeom>
            <a:avLst/>
            <a:gdLst/>
            <a:ahLst/>
            <a:cxnLst/>
            <a:rect l="l" t="t" r="r" b="b"/>
            <a:pathLst>
              <a:path w="859790" h="859789">
                <a:moveTo>
                  <a:pt x="429895" y="0"/>
                </a:moveTo>
                <a:lnTo>
                  <a:pt x="383041" y="2521"/>
                </a:lnTo>
                <a:lnTo>
                  <a:pt x="337652" y="9912"/>
                </a:lnTo>
                <a:lnTo>
                  <a:pt x="293989" y="21910"/>
                </a:lnTo>
                <a:lnTo>
                  <a:pt x="252314" y="38252"/>
                </a:lnTo>
                <a:lnTo>
                  <a:pt x="212889" y="58678"/>
                </a:lnTo>
                <a:lnTo>
                  <a:pt x="175976" y="82925"/>
                </a:lnTo>
                <a:lnTo>
                  <a:pt x="141836" y="110732"/>
                </a:lnTo>
                <a:lnTo>
                  <a:pt x="110732" y="141836"/>
                </a:lnTo>
                <a:lnTo>
                  <a:pt x="82925" y="175976"/>
                </a:lnTo>
                <a:lnTo>
                  <a:pt x="58678" y="212889"/>
                </a:lnTo>
                <a:lnTo>
                  <a:pt x="38252" y="252314"/>
                </a:lnTo>
                <a:lnTo>
                  <a:pt x="21910" y="293989"/>
                </a:lnTo>
                <a:lnTo>
                  <a:pt x="9912" y="337652"/>
                </a:lnTo>
                <a:lnTo>
                  <a:pt x="2521" y="383041"/>
                </a:lnTo>
                <a:lnTo>
                  <a:pt x="0" y="429895"/>
                </a:lnTo>
                <a:lnTo>
                  <a:pt x="2521" y="476726"/>
                </a:lnTo>
                <a:lnTo>
                  <a:pt x="9912" y="522099"/>
                </a:lnTo>
                <a:lnTo>
                  <a:pt x="21910" y="565751"/>
                </a:lnTo>
                <a:lnTo>
                  <a:pt x="38252" y="607420"/>
                </a:lnTo>
                <a:lnTo>
                  <a:pt x="58678" y="646843"/>
                </a:lnTo>
                <a:lnTo>
                  <a:pt x="82925" y="683758"/>
                </a:lnTo>
                <a:lnTo>
                  <a:pt x="110732" y="717902"/>
                </a:lnTo>
                <a:lnTo>
                  <a:pt x="141836" y="749013"/>
                </a:lnTo>
                <a:lnTo>
                  <a:pt x="175976" y="776827"/>
                </a:lnTo>
                <a:lnTo>
                  <a:pt x="212889" y="801083"/>
                </a:lnTo>
                <a:lnTo>
                  <a:pt x="252314" y="821517"/>
                </a:lnTo>
                <a:lnTo>
                  <a:pt x="293989" y="837867"/>
                </a:lnTo>
                <a:lnTo>
                  <a:pt x="337652" y="849871"/>
                </a:lnTo>
                <a:lnTo>
                  <a:pt x="383041" y="857266"/>
                </a:lnTo>
                <a:lnTo>
                  <a:pt x="429895" y="859789"/>
                </a:lnTo>
                <a:lnTo>
                  <a:pt x="476726" y="857266"/>
                </a:lnTo>
                <a:lnTo>
                  <a:pt x="522099" y="849871"/>
                </a:lnTo>
                <a:lnTo>
                  <a:pt x="565751" y="837867"/>
                </a:lnTo>
                <a:lnTo>
                  <a:pt x="607420" y="821517"/>
                </a:lnTo>
                <a:lnTo>
                  <a:pt x="646843" y="801083"/>
                </a:lnTo>
                <a:lnTo>
                  <a:pt x="683758" y="776827"/>
                </a:lnTo>
                <a:lnTo>
                  <a:pt x="717902" y="749013"/>
                </a:lnTo>
                <a:lnTo>
                  <a:pt x="749013" y="717902"/>
                </a:lnTo>
                <a:lnTo>
                  <a:pt x="776827" y="683758"/>
                </a:lnTo>
                <a:lnTo>
                  <a:pt x="801083" y="646843"/>
                </a:lnTo>
                <a:lnTo>
                  <a:pt x="821517" y="607420"/>
                </a:lnTo>
                <a:lnTo>
                  <a:pt x="837867" y="565751"/>
                </a:lnTo>
                <a:lnTo>
                  <a:pt x="849871" y="522099"/>
                </a:lnTo>
                <a:lnTo>
                  <a:pt x="857266" y="476726"/>
                </a:lnTo>
                <a:lnTo>
                  <a:pt x="859790" y="429895"/>
                </a:lnTo>
                <a:lnTo>
                  <a:pt x="857266" y="383041"/>
                </a:lnTo>
                <a:lnTo>
                  <a:pt x="849871" y="337652"/>
                </a:lnTo>
                <a:lnTo>
                  <a:pt x="837867" y="293989"/>
                </a:lnTo>
                <a:lnTo>
                  <a:pt x="821517" y="252314"/>
                </a:lnTo>
                <a:lnTo>
                  <a:pt x="801083" y="212889"/>
                </a:lnTo>
                <a:lnTo>
                  <a:pt x="776827" y="175976"/>
                </a:lnTo>
                <a:lnTo>
                  <a:pt x="749013" y="141836"/>
                </a:lnTo>
                <a:lnTo>
                  <a:pt x="717902" y="110732"/>
                </a:lnTo>
                <a:lnTo>
                  <a:pt x="683758" y="82925"/>
                </a:lnTo>
                <a:lnTo>
                  <a:pt x="646843" y="58678"/>
                </a:lnTo>
                <a:lnTo>
                  <a:pt x="607420" y="38252"/>
                </a:lnTo>
                <a:lnTo>
                  <a:pt x="565751" y="21910"/>
                </a:lnTo>
                <a:lnTo>
                  <a:pt x="522099" y="9912"/>
                </a:lnTo>
                <a:lnTo>
                  <a:pt x="476726" y="2521"/>
                </a:lnTo>
                <a:lnTo>
                  <a:pt x="42989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41159" y="2464053"/>
            <a:ext cx="501015" cy="3155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50800" marR="5080" indent="-38100">
              <a:lnSpc>
                <a:spcPts val="1080"/>
              </a:lnSpc>
              <a:spcBef>
                <a:spcPts val="23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Διεπαφή Χρήστη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3716" y="2935859"/>
            <a:ext cx="5975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42240">
              <a:lnSpc>
                <a:spcPts val="1000"/>
              </a:lnSpc>
              <a:spcBef>
                <a:spcPts val="200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Πόροι</a:t>
            </a:r>
            <a:r>
              <a:rPr sz="9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Συστήματος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2890" y="4024629"/>
            <a:ext cx="56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Εφαρμογές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9315" y="4817491"/>
            <a:ext cx="584835" cy="231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18745" marR="5080" indent="-106680">
              <a:lnSpc>
                <a:spcPts val="780"/>
              </a:lnSpc>
              <a:spcBef>
                <a:spcPts val="175"/>
              </a:spcBef>
            </a:pP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Περιφερειακές</a:t>
            </a:r>
            <a:r>
              <a:rPr sz="7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Συσκευές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6809" y="4821173"/>
            <a:ext cx="466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Αρχεία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8784" y="3961765"/>
            <a:ext cx="564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09220">
              <a:lnSpc>
                <a:spcPts val="1000"/>
              </a:lnSpc>
              <a:spcBef>
                <a:spcPts val="200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Ομαλή</a:t>
            </a:r>
            <a:r>
              <a:rPr sz="9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Λειτουργία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4370" y="2991865"/>
            <a:ext cx="565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Ασφάλεια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4232D2-0D9C-6208-3615-8C4BD1428A3D}"/>
              </a:ext>
            </a:extLst>
          </p:cNvPr>
          <p:cNvSpPr txBox="1"/>
          <p:nvPr/>
        </p:nvSpPr>
        <p:spPr>
          <a:xfrm>
            <a:off x="504815" y="2578447"/>
            <a:ext cx="4572000" cy="64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2745" indent="-360045">
              <a:lnSpc>
                <a:spcPts val="1400"/>
              </a:lnSpc>
              <a:buFont typeface="Wingdings"/>
              <a:buChar char=""/>
              <a:tabLst>
                <a:tab pos="372745" algn="l"/>
                <a:tab pos="373380" algn="l"/>
                <a:tab pos="1419860" algn="l"/>
                <a:tab pos="1854200" algn="l"/>
                <a:tab pos="2857500" algn="l"/>
                <a:tab pos="3505835" algn="l"/>
                <a:tab pos="3846195" algn="l"/>
                <a:tab pos="4143375" algn="l"/>
              </a:tabLst>
            </a:pPr>
            <a:r>
              <a:rPr lang="el-GR" sz="1300" dirty="0">
                <a:latin typeface="Calibri"/>
                <a:cs typeface="Calibri"/>
              </a:rPr>
              <a:t>Διαχειρίζεται	τους	διαθέσιμους	πόρους	και	να	τους</a:t>
            </a:r>
          </a:p>
          <a:p>
            <a:pPr marL="373380">
              <a:lnSpc>
                <a:spcPts val="1400"/>
              </a:lnSpc>
            </a:pPr>
            <a:r>
              <a:rPr lang="el-GR" sz="1300" dirty="0">
                <a:latin typeface="Calibri"/>
                <a:cs typeface="Calibri"/>
              </a:rPr>
              <a:t>κατανέμει στις διάφορες διεργασίες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7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3.1.2</a:t>
            </a:r>
            <a:r>
              <a:rPr sz="2800" spc="-55" dirty="0"/>
              <a:t> </a:t>
            </a:r>
            <a:r>
              <a:rPr sz="2800" spc="-105" dirty="0"/>
              <a:t>Το</a:t>
            </a:r>
            <a:r>
              <a:rPr sz="2800" spc="-50" dirty="0"/>
              <a:t> </a:t>
            </a:r>
            <a:r>
              <a:rPr sz="2800" spc="-10" dirty="0"/>
              <a:t>Λειτουργικό</a:t>
            </a:r>
            <a:r>
              <a:rPr sz="2800" spc="-35" dirty="0"/>
              <a:t> </a:t>
            </a:r>
            <a:r>
              <a:rPr sz="2800" dirty="0"/>
              <a:t>Σύστημα</a:t>
            </a:r>
            <a:r>
              <a:rPr sz="2800" spc="-25" dirty="0"/>
              <a:t> </a:t>
            </a:r>
            <a:r>
              <a:rPr sz="2800" dirty="0"/>
              <a:t>και</a:t>
            </a:r>
            <a:r>
              <a:rPr sz="2800" spc="-75" dirty="0"/>
              <a:t> </a:t>
            </a:r>
            <a:r>
              <a:rPr sz="2800" dirty="0"/>
              <a:t>οι</a:t>
            </a:r>
            <a:r>
              <a:rPr sz="2800" spc="-60" dirty="0"/>
              <a:t> </a:t>
            </a:r>
            <a:r>
              <a:rPr sz="2800" dirty="0"/>
              <a:t>Αρμοδιότητές</a:t>
            </a:r>
            <a:r>
              <a:rPr sz="2800" spc="-45" dirty="0"/>
              <a:t> </a:t>
            </a:r>
            <a:r>
              <a:rPr sz="2800" spc="-25" dirty="0"/>
              <a:t>του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257" y="1159128"/>
            <a:ext cx="355346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74707"/>
                </a:solidFill>
                <a:latin typeface="Calibri"/>
                <a:cs typeface="Calibri"/>
              </a:rPr>
              <a:t>Εξέλιξη</a:t>
            </a:r>
            <a:r>
              <a:rPr sz="2000" b="1" spc="-6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Λ.Σ.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Ομαδικής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επεξεργασίας</a:t>
            </a:r>
            <a:endParaRPr sz="20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(1η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γενιά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δεκαετία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‘50)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Πολυπρογραμματισμού</a:t>
            </a:r>
            <a:endParaRPr sz="20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(2η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γενιά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δεκαετία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‘60)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Καταμερισμού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χρόνου</a:t>
            </a:r>
            <a:endParaRPr sz="20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(3η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γενιά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δεκαετία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‘70)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Κατανεμημένης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επεξεργασίας</a:t>
            </a:r>
            <a:endParaRPr sz="20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(4η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γενιά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δεκαετία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‘80)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305337"/>
            <a:ext cx="2448306" cy="9285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108" y="2852940"/>
            <a:ext cx="2376297" cy="10081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4005084"/>
            <a:ext cx="2304288" cy="10039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9287" y="5060862"/>
            <a:ext cx="1921966" cy="130646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95191" y="1904110"/>
            <a:ext cx="1609725" cy="169545"/>
            <a:chOff x="3695191" y="1904110"/>
            <a:chExt cx="1609725" cy="169545"/>
          </a:xfrm>
        </p:grpSpPr>
        <p:sp>
          <p:nvSpPr>
            <p:cNvPr id="9" name="object 9"/>
            <p:cNvSpPr/>
            <p:nvPr/>
          </p:nvSpPr>
          <p:spPr>
            <a:xfrm>
              <a:off x="3707891" y="1916810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4">
                  <a:moveTo>
                    <a:pt x="1512189" y="0"/>
                  </a:moveTo>
                  <a:lnTo>
                    <a:pt x="1512189" y="36067"/>
                  </a:lnTo>
                  <a:lnTo>
                    <a:pt x="0" y="36067"/>
                  </a:lnTo>
                  <a:lnTo>
                    <a:pt x="0" y="108076"/>
                  </a:lnTo>
                  <a:lnTo>
                    <a:pt x="1512189" y="108076"/>
                  </a:lnTo>
                  <a:lnTo>
                    <a:pt x="1512189" y="144017"/>
                  </a:lnTo>
                  <a:lnTo>
                    <a:pt x="1584198" y="72009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7891" y="1916810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4">
                  <a:moveTo>
                    <a:pt x="0" y="36067"/>
                  </a:moveTo>
                  <a:lnTo>
                    <a:pt x="1512189" y="36067"/>
                  </a:lnTo>
                  <a:lnTo>
                    <a:pt x="1512189" y="0"/>
                  </a:lnTo>
                  <a:lnTo>
                    <a:pt x="1584198" y="72009"/>
                  </a:lnTo>
                  <a:lnTo>
                    <a:pt x="1512189" y="144017"/>
                  </a:lnTo>
                  <a:lnTo>
                    <a:pt x="1512189" y="108076"/>
                  </a:lnTo>
                  <a:lnTo>
                    <a:pt x="0" y="108076"/>
                  </a:lnTo>
                  <a:lnTo>
                    <a:pt x="0" y="3606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95191" y="3056254"/>
            <a:ext cx="1609725" cy="169545"/>
            <a:chOff x="3695191" y="3056254"/>
            <a:chExt cx="1609725" cy="169545"/>
          </a:xfrm>
        </p:grpSpPr>
        <p:sp>
          <p:nvSpPr>
            <p:cNvPr id="12" name="object 12"/>
            <p:cNvSpPr/>
            <p:nvPr/>
          </p:nvSpPr>
          <p:spPr>
            <a:xfrm>
              <a:off x="3707891" y="3068954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4">
                  <a:moveTo>
                    <a:pt x="1512189" y="0"/>
                  </a:moveTo>
                  <a:lnTo>
                    <a:pt x="1512189" y="36068"/>
                  </a:lnTo>
                  <a:lnTo>
                    <a:pt x="0" y="36068"/>
                  </a:lnTo>
                  <a:lnTo>
                    <a:pt x="0" y="108077"/>
                  </a:lnTo>
                  <a:lnTo>
                    <a:pt x="1512189" y="108077"/>
                  </a:lnTo>
                  <a:lnTo>
                    <a:pt x="1512189" y="144018"/>
                  </a:lnTo>
                  <a:lnTo>
                    <a:pt x="1584198" y="72009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7891" y="3068954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4">
                  <a:moveTo>
                    <a:pt x="0" y="36068"/>
                  </a:moveTo>
                  <a:lnTo>
                    <a:pt x="1512189" y="36068"/>
                  </a:lnTo>
                  <a:lnTo>
                    <a:pt x="1512189" y="0"/>
                  </a:lnTo>
                  <a:lnTo>
                    <a:pt x="1584198" y="72009"/>
                  </a:lnTo>
                  <a:lnTo>
                    <a:pt x="1512189" y="144018"/>
                  </a:lnTo>
                  <a:lnTo>
                    <a:pt x="1512189" y="108077"/>
                  </a:lnTo>
                  <a:lnTo>
                    <a:pt x="0" y="108077"/>
                  </a:lnTo>
                  <a:lnTo>
                    <a:pt x="0" y="360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695191" y="4280408"/>
            <a:ext cx="1609725" cy="169545"/>
            <a:chOff x="3695191" y="4280408"/>
            <a:chExt cx="1609725" cy="169545"/>
          </a:xfrm>
        </p:grpSpPr>
        <p:sp>
          <p:nvSpPr>
            <p:cNvPr id="15" name="object 15"/>
            <p:cNvSpPr/>
            <p:nvPr/>
          </p:nvSpPr>
          <p:spPr>
            <a:xfrm>
              <a:off x="3707891" y="4293108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5">
                  <a:moveTo>
                    <a:pt x="1512189" y="0"/>
                  </a:moveTo>
                  <a:lnTo>
                    <a:pt x="1512189" y="35941"/>
                  </a:lnTo>
                  <a:lnTo>
                    <a:pt x="0" y="35941"/>
                  </a:lnTo>
                  <a:lnTo>
                    <a:pt x="0" y="107950"/>
                  </a:lnTo>
                  <a:lnTo>
                    <a:pt x="1512189" y="107950"/>
                  </a:lnTo>
                  <a:lnTo>
                    <a:pt x="1512189" y="144018"/>
                  </a:lnTo>
                  <a:lnTo>
                    <a:pt x="1584198" y="72009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7891" y="4293108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5">
                  <a:moveTo>
                    <a:pt x="0" y="35941"/>
                  </a:moveTo>
                  <a:lnTo>
                    <a:pt x="1512189" y="35941"/>
                  </a:lnTo>
                  <a:lnTo>
                    <a:pt x="1512189" y="0"/>
                  </a:lnTo>
                  <a:lnTo>
                    <a:pt x="1584198" y="72009"/>
                  </a:lnTo>
                  <a:lnTo>
                    <a:pt x="1512189" y="144018"/>
                  </a:lnTo>
                  <a:lnTo>
                    <a:pt x="1512189" y="107950"/>
                  </a:lnTo>
                  <a:lnTo>
                    <a:pt x="0" y="107950"/>
                  </a:lnTo>
                  <a:lnTo>
                    <a:pt x="0" y="3594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87290" y="5504560"/>
            <a:ext cx="1609725" cy="169545"/>
            <a:chOff x="4487290" y="5504560"/>
            <a:chExt cx="1609725" cy="169545"/>
          </a:xfrm>
        </p:grpSpPr>
        <p:sp>
          <p:nvSpPr>
            <p:cNvPr id="18" name="object 18"/>
            <p:cNvSpPr/>
            <p:nvPr/>
          </p:nvSpPr>
          <p:spPr>
            <a:xfrm>
              <a:off x="4499990" y="5517260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5">
                  <a:moveTo>
                    <a:pt x="1512189" y="0"/>
                  </a:moveTo>
                  <a:lnTo>
                    <a:pt x="1512189" y="35940"/>
                  </a:lnTo>
                  <a:lnTo>
                    <a:pt x="0" y="35940"/>
                  </a:lnTo>
                  <a:lnTo>
                    <a:pt x="0" y="107988"/>
                  </a:lnTo>
                  <a:lnTo>
                    <a:pt x="1512189" y="107988"/>
                  </a:lnTo>
                  <a:lnTo>
                    <a:pt x="1512189" y="143992"/>
                  </a:lnTo>
                  <a:lnTo>
                    <a:pt x="1584198" y="71983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9990" y="5517260"/>
              <a:ext cx="1584325" cy="144145"/>
            </a:xfrm>
            <a:custGeom>
              <a:avLst/>
              <a:gdLst/>
              <a:ahLst/>
              <a:cxnLst/>
              <a:rect l="l" t="t" r="r" b="b"/>
              <a:pathLst>
                <a:path w="1584325" h="144145">
                  <a:moveTo>
                    <a:pt x="0" y="35940"/>
                  </a:moveTo>
                  <a:lnTo>
                    <a:pt x="1512189" y="35940"/>
                  </a:lnTo>
                  <a:lnTo>
                    <a:pt x="1512189" y="0"/>
                  </a:lnTo>
                  <a:lnTo>
                    <a:pt x="1584198" y="71983"/>
                  </a:lnTo>
                  <a:lnTo>
                    <a:pt x="1512189" y="143992"/>
                  </a:lnTo>
                  <a:lnTo>
                    <a:pt x="1512189" y="107988"/>
                  </a:lnTo>
                  <a:lnTo>
                    <a:pt x="0" y="107988"/>
                  </a:lnTo>
                  <a:lnTo>
                    <a:pt x="0" y="3594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6A6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2119</Words>
  <Application>Microsoft Office PowerPoint</Application>
  <PresentationFormat>Προβολή στην οθόνη (4:3)</PresentationFormat>
  <Paragraphs>260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Arial MT</vt:lpstr>
      <vt:lpstr>Calibri</vt:lpstr>
      <vt:lpstr>Wingdings</vt:lpstr>
      <vt:lpstr>Office Theme</vt:lpstr>
      <vt:lpstr>ΕΝΟΤΗΤΑ 3η : Θέματα Εφαρμοσμένης Επιστήμης των Υπολογιστών</vt:lpstr>
      <vt:lpstr>Στόχοι</vt:lpstr>
      <vt:lpstr>Προερωτήσεις</vt:lpstr>
      <vt:lpstr>3.1.1 Λογισμικό και Υπολογιστικό Σύστημα</vt:lpstr>
      <vt:lpstr>3.1.1 Λογισμικό και Υπολογιστικό Σύστημα</vt:lpstr>
      <vt:lpstr>3.1.1 Λογισμικό και Υπολογιστικό Σύστημα</vt:lpstr>
      <vt:lpstr>3.1.2 Το Λειτουργικό Σύστημα και οι Αρμοδιότητές του</vt:lpstr>
      <vt:lpstr>3.1.2 Το Λειτουργικό Σύστημα και οι Αρμοδιότητές του</vt:lpstr>
      <vt:lpstr>3.1.2 Το Λειτουργικό Σύστημα και οι Αρμοδιότητές του</vt:lpstr>
      <vt:lpstr>3.1.3 Η Δομή και η Ιεραρχία του Λειτουργικού Συστήματος</vt:lpstr>
      <vt:lpstr>3.1.3 Η Δομή και η Ιεραρχία του Λειτουργικού Συστήματος</vt:lpstr>
      <vt:lpstr>Παρουσίαση του PowerPoint</vt:lpstr>
      <vt:lpstr>3.1.3 Η Δομή και η Ιεραρχία του Λειτουργικού Συστήματος</vt:lpstr>
      <vt:lpstr>3.1.3 Η Δομή και η Ιεραρχία του Λειτουργικού Συστήματος</vt:lpstr>
      <vt:lpstr>3.1.4 Βασικές Εργασίες ενός Λ.Σ. Εργασίες ενός Λ.Σ. είναι</vt:lpstr>
      <vt:lpstr>3.1.4 Βασικές Εργασίες ενός Λ.Σ. Εργασίες ενός Λ.Σ. είναι</vt:lpstr>
      <vt:lpstr>Βασικές Εργασίες ενός Λ.Σ. Διαχείριση της Κ.Μ.Ε.</vt:lpstr>
      <vt:lpstr>Βασικές Εργασίες ενός Λ.Σ. Διαχείριση της Κ.Μ.Ε.</vt:lpstr>
      <vt:lpstr>Βασικές Εργασίες ενός Λ.Σ. Διαχείριση της Κ.Μ.Ε.</vt:lpstr>
      <vt:lpstr>Βασικές Εργασίες ενός Λ.Σ. Διαχείριση της Κ.Μ.Ε.</vt:lpstr>
      <vt:lpstr>Βασικές Εργασίες ενός Λ.Σ. Διαχείριση της Μνήμης</vt:lpstr>
      <vt:lpstr>Βασικές Εργασίες ενός Λ.Σ. Διαχείριση της Μνήμης</vt:lpstr>
      <vt:lpstr>Βασικές Εργασίες ενός Λ.Σ.</vt:lpstr>
      <vt:lpstr>Βασικές Εργασίες ενός Λ.Σ.</vt:lpstr>
      <vt:lpstr>Βασικές Εργασίες ενός Λ.Σ.</vt:lpstr>
      <vt:lpstr>Βασικές Εργασίες ενός Λ.Σ.</vt:lpstr>
      <vt:lpstr>Βασικές Εργασίες ενός Λ.Σ.</vt:lpstr>
      <vt:lpstr>3.1.5 Γνωστά Λειτουργικά Συστήματα</vt:lpstr>
      <vt:lpstr>3.1.5 Γνωστά Λειτουργικά Συστήματα</vt:lpstr>
      <vt:lpstr>3.1.5 Γνωστά Λειτουργικά Συστήματα</vt:lpstr>
      <vt:lpstr>3.1.5 Γνωστά Λειτουργικά Συστήματα</vt:lpstr>
      <vt:lpstr>3.1.5 Γνωστά Λειτουργικά Συστήματα</vt:lpstr>
      <vt:lpstr>3.1.5 Γνωστά Λειτουργικά Συστήματα</vt:lpstr>
      <vt:lpstr>Λειτουργικά Συστήματα</vt:lpstr>
      <vt:lpstr>Βασικές Λειτουργίες</vt:lpstr>
      <vt:lpstr>ΔΡΑΣΤΗΡΙΟΤΗΤΕΣ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3η : Θέματα Εφαρμοσμένης Επιστήμης των Υπολογιστών</dc:title>
  <dc:creator>user</dc:creator>
  <cp:lastModifiedBy>Ελενη Σεβη</cp:lastModifiedBy>
  <cp:revision>1</cp:revision>
  <dcterms:created xsi:type="dcterms:W3CDTF">2023-03-22T16:11:15Z</dcterms:created>
  <dcterms:modified xsi:type="dcterms:W3CDTF">2023-03-22T16:46:46Z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2023-03-22T00:00:00Z</vt:filetime>
  </property>
  <property fmtid="{D5CDD505-2E9C-101B-9397-08002B2CF9AE}" pid="3" name="Producer">
    <vt:lpwstr>3-Heights™ PDF Merge Split Shell 6.12.1.11 (http://www.pdf-tools.com)</vt:lpwstr>
  </property>
</Properties>
</file>