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5" r:id="rId10"/>
    <p:sldId id="266" r:id="rId11"/>
    <p:sldId id="268" r:id="rId12"/>
    <p:sldId id="269" r:id="rId13"/>
    <p:sldId id="270" r:id="rId14"/>
    <p:sldId id="271" r:id="rId15"/>
    <p:sldId id="272" r:id="rId16"/>
    <p:sldId id="273" r:id="rId17"/>
    <p:sldId id="274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91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>
                <a:lumMod val="50000"/>
                <a:lumOff val="5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gi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png"/><Relationship Id="rId7" Type="http://schemas.openxmlformats.org/officeDocument/2006/relationships/image" Target="../media/image29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9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gif"/><Relationship Id="rId4" Type="http://schemas.openxmlformats.org/officeDocument/2006/relationships/image" Target="../media/image1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2.wp.com/pearlsofrawnerdism.com/wp-content/uploads/Bonding-101-v2.png?w=6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58000" cy="685800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0" y="0"/>
            <a:ext cx="2286000" cy="3352800"/>
          </a:xfrm>
        </p:spPr>
        <p:txBody>
          <a:bodyPr/>
          <a:lstStyle/>
          <a:p>
            <a:r>
              <a:rPr lang="el-GR" dirty="0" smtClean="0">
                <a:latin typeface="Book Antiqua" pitchFamily="18" charset="0"/>
              </a:rPr>
              <a:t>Ο Χημικός Δεσμός</a:t>
            </a:r>
            <a:endParaRPr lang="el-GR" dirty="0"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43000" y="0"/>
            <a:ext cx="7315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000" b="1" dirty="0" smtClean="0">
                <a:latin typeface="Candara" pitchFamily="34" charset="0"/>
              </a:rPr>
              <a:t>Ιοντικός/Ετεροπολικός Δεσμός</a:t>
            </a:r>
            <a:endParaRPr lang="el-GR" sz="4000" b="1" dirty="0">
              <a:latin typeface="Candara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09600" y="990600"/>
            <a:ext cx="76962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indent="-342900" algn="just">
              <a:defRPr/>
            </a:pPr>
            <a:endParaRPr lang="el-GR" sz="2400" dirty="0"/>
          </a:p>
        </p:txBody>
      </p:sp>
      <p:sp>
        <p:nvSpPr>
          <p:cNvPr id="11" name="Rectangle 10"/>
          <p:cNvSpPr/>
          <p:nvPr/>
        </p:nvSpPr>
        <p:spPr>
          <a:xfrm>
            <a:off x="762000" y="1066800"/>
            <a:ext cx="77724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aseline="-25000" dirty="0" smtClean="0"/>
              <a:t>12</a:t>
            </a:r>
            <a:r>
              <a:rPr lang="en-US" sz="2400" dirty="0" smtClean="0"/>
              <a:t>Mg:  K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 L</a:t>
            </a:r>
            <a:r>
              <a:rPr lang="en-US" sz="2400" baseline="30000" dirty="0" smtClean="0"/>
              <a:t>8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M</a:t>
            </a:r>
            <a:r>
              <a:rPr lang="en-US" sz="2400" baseline="30000" dirty="0" smtClean="0">
                <a:solidFill>
                  <a:srgbClr val="FF0000"/>
                </a:solidFill>
              </a:rPr>
              <a:t>2</a:t>
            </a:r>
            <a:r>
              <a:rPr lang="el-GR" sz="2400" baseline="30000" dirty="0" smtClean="0">
                <a:solidFill>
                  <a:srgbClr val="FF0000"/>
                </a:solidFill>
              </a:rPr>
              <a:t> </a:t>
            </a:r>
            <a:r>
              <a:rPr lang="en-US" sz="2400" baseline="30000" dirty="0" smtClean="0">
                <a:solidFill>
                  <a:srgbClr val="FF0000"/>
                </a:solidFill>
              </a:rPr>
              <a:t>                                                        </a:t>
            </a:r>
            <a:r>
              <a:rPr lang="en-US" sz="2400" baseline="-25000" dirty="0" smtClean="0"/>
              <a:t>1</a:t>
            </a:r>
            <a:r>
              <a:rPr lang="el-GR" sz="2400" baseline="-25000" dirty="0" smtClean="0"/>
              <a:t>7</a:t>
            </a:r>
            <a:r>
              <a:rPr lang="en-US" sz="2400" dirty="0" err="1" smtClean="0"/>
              <a:t>Cl</a:t>
            </a:r>
            <a:r>
              <a:rPr lang="en-US" sz="2400" dirty="0" smtClean="0"/>
              <a:t>:   K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 L</a:t>
            </a:r>
            <a:r>
              <a:rPr lang="en-US" sz="2400" baseline="30000" dirty="0" smtClean="0"/>
              <a:t>8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M</a:t>
            </a:r>
            <a:r>
              <a:rPr lang="en-US" sz="2400" baseline="30000" dirty="0" smtClean="0">
                <a:solidFill>
                  <a:srgbClr val="FF0000"/>
                </a:solidFill>
              </a:rPr>
              <a:t>7</a:t>
            </a:r>
            <a:endParaRPr lang="el-GR" sz="2400" dirty="0" smtClean="0">
              <a:solidFill>
                <a:srgbClr val="FF0000"/>
              </a:solidFill>
            </a:endParaRPr>
          </a:p>
          <a:p>
            <a:r>
              <a:rPr lang="el-GR" sz="2400" dirty="0" smtClean="0"/>
              <a:t>Θέλει να δώσει 2</a:t>
            </a:r>
            <a:r>
              <a:rPr lang="en-US" sz="2400" dirty="0" smtClean="0"/>
              <a:t>e</a:t>
            </a:r>
            <a:r>
              <a:rPr lang="el-GR" sz="2400" dirty="0" smtClean="0"/>
              <a:t>.</a:t>
            </a:r>
            <a:r>
              <a:rPr lang="en-US" sz="2400" dirty="0" smtClean="0"/>
              <a:t>                              </a:t>
            </a:r>
            <a:r>
              <a:rPr lang="el-GR" sz="2400" dirty="0" smtClean="0"/>
              <a:t>θέλει </a:t>
            </a:r>
            <a:r>
              <a:rPr lang="el-GR" sz="2400" dirty="0" smtClean="0"/>
              <a:t>να </a:t>
            </a:r>
            <a:r>
              <a:rPr lang="el-GR" sz="2400" dirty="0" smtClean="0"/>
              <a:t>πάρει 1</a:t>
            </a:r>
            <a:r>
              <a:rPr lang="en-US" sz="2400" dirty="0" smtClean="0"/>
              <a:t>e</a:t>
            </a:r>
            <a:r>
              <a:rPr lang="el-GR" sz="2400" dirty="0" smtClean="0"/>
              <a:t>.</a:t>
            </a:r>
          </a:p>
          <a:p>
            <a:r>
              <a:rPr lang="el-GR" sz="2400" dirty="0" smtClean="0"/>
              <a:t>Θα μετατραπεί σε </a:t>
            </a:r>
            <a:r>
              <a:rPr lang="en-US" sz="2400" dirty="0" smtClean="0"/>
              <a:t>Mg</a:t>
            </a:r>
            <a:r>
              <a:rPr lang="en-US" sz="2400" baseline="30000" dirty="0" smtClean="0"/>
              <a:t>2+</a:t>
            </a:r>
            <a:r>
              <a:rPr lang="el-GR" sz="2400" baseline="30000" dirty="0" smtClean="0"/>
              <a:t>                               </a:t>
            </a:r>
            <a:r>
              <a:rPr lang="el-GR" sz="2400" dirty="0" smtClean="0"/>
              <a:t>Θα </a:t>
            </a:r>
            <a:r>
              <a:rPr lang="el-GR" sz="2400" dirty="0" smtClean="0"/>
              <a:t>μετατραπεί σε </a:t>
            </a:r>
            <a:r>
              <a:rPr lang="en-US" sz="2400" dirty="0" err="1" smtClean="0"/>
              <a:t>Cl</a:t>
            </a:r>
            <a:r>
              <a:rPr lang="en-US" sz="2400" baseline="30000" dirty="0" smtClean="0"/>
              <a:t>-</a:t>
            </a:r>
            <a:r>
              <a:rPr lang="el-GR" sz="2400" baseline="-25000" dirty="0" smtClean="0"/>
              <a:t> </a:t>
            </a:r>
            <a:r>
              <a:rPr lang="el-GR" sz="2400" dirty="0" smtClean="0"/>
              <a:t> </a:t>
            </a:r>
            <a:endParaRPr lang="en-US" sz="2400" dirty="0" smtClean="0"/>
          </a:p>
          <a:p>
            <a:endParaRPr lang="en-US" sz="2400" dirty="0" smtClean="0"/>
          </a:p>
          <a:p>
            <a:r>
              <a:rPr lang="el-GR" sz="2000" dirty="0" smtClean="0"/>
              <a:t>Κάθε άτομο </a:t>
            </a:r>
            <a:r>
              <a:rPr lang="en-US" sz="2000" dirty="0" smtClean="0"/>
              <a:t>Mg</a:t>
            </a:r>
            <a:r>
              <a:rPr lang="el-GR" sz="2000" dirty="0" smtClean="0"/>
              <a:t> χρειάζεται 2 άτομα </a:t>
            </a:r>
            <a:r>
              <a:rPr lang="en-US" sz="2000" dirty="0" err="1" smtClean="0"/>
              <a:t>Cl</a:t>
            </a:r>
            <a:r>
              <a:rPr lang="el-GR" sz="2000" dirty="0" smtClean="0"/>
              <a:t> για να μπορέσει να δώσει και τα 2</a:t>
            </a:r>
            <a:r>
              <a:rPr lang="en-US" sz="2000" dirty="0" smtClean="0"/>
              <a:t>e</a:t>
            </a:r>
            <a:r>
              <a:rPr lang="el-GR" sz="2000" dirty="0" smtClean="0"/>
              <a:t> του. Οπότε τα άτομα αυτά συνδυάζονται με αναλογία 1:2 και η ιοντική ένωση που προκύπτει έχει Μοριακό Τύπο   </a:t>
            </a:r>
            <a:r>
              <a:rPr lang="en-US" sz="2000" b="1" dirty="0" smtClean="0"/>
              <a:t>MgCl</a:t>
            </a:r>
            <a:r>
              <a:rPr lang="en-US" sz="2000" b="1" baseline="-25000" dirty="0" smtClean="0"/>
              <a:t>2</a:t>
            </a:r>
            <a:r>
              <a:rPr lang="en-US" sz="2000" dirty="0" smtClean="0"/>
              <a:t>.</a:t>
            </a:r>
            <a:endParaRPr lang="el-GR" sz="2000" dirty="0" smtClean="0"/>
          </a:p>
          <a:p>
            <a:endParaRPr lang="el-GR" sz="2400" dirty="0" smtClean="0"/>
          </a:p>
        </p:txBody>
      </p:sp>
      <p:sp>
        <p:nvSpPr>
          <p:cNvPr id="12" name="Rectangle 11"/>
          <p:cNvSpPr/>
          <p:nvPr/>
        </p:nvSpPr>
        <p:spPr>
          <a:xfrm>
            <a:off x="838200" y="3886200"/>
            <a:ext cx="77724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aseline="-25000" dirty="0" smtClean="0"/>
              <a:t>13</a:t>
            </a:r>
            <a:r>
              <a:rPr lang="en-US" sz="2400" dirty="0" smtClean="0"/>
              <a:t>Al:  </a:t>
            </a:r>
            <a:r>
              <a:rPr lang="en-US" sz="2400" dirty="0" smtClean="0"/>
              <a:t>K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 L</a:t>
            </a:r>
            <a:r>
              <a:rPr lang="en-US" sz="2400" baseline="30000" dirty="0" smtClean="0"/>
              <a:t>8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M</a:t>
            </a:r>
            <a:r>
              <a:rPr lang="en-US" sz="2400" baseline="30000" dirty="0" smtClean="0">
                <a:solidFill>
                  <a:srgbClr val="FF0000"/>
                </a:solidFill>
              </a:rPr>
              <a:t>3</a:t>
            </a:r>
            <a:r>
              <a:rPr lang="el-GR" sz="2400" baseline="30000" dirty="0" smtClean="0">
                <a:solidFill>
                  <a:srgbClr val="FF0000"/>
                </a:solidFill>
              </a:rPr>
              <a:t> </a:t>
            </a:r>
            <a:r>
              <a:rPr lang="en-US" sz="2400" baseline="30000" dirty="0" smtClean="0">
                <a:solidFill>
                  <a:srgbClr val="FF0000"/>
                </a:solidFill>
              </a:rPr>
              <a:t>                                                        </a:t>
            </a:r>
            <a:r>
              <a:rPr lang="el-GR" sz="2400" baseline="-25000" dirty="0" smtClean="0"/>
              <a:t>8</a:t>
            </a:r>
            <a:r>
              <a:rPr lang="en-US" sz="2400" dirty="0" smtClean="0"/>
              <a:t>O:   </a:t>
            </a:r>
            <a:r>
              <a:rPr lang="en-US" sz="2400" dirty="0" smtClean="0"/>
              <a:t>K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L</a:t>
            </a:r>
            <a:r>
              <a:rPr lang="el-GR" sz="2400" baseline="30000" dirty="0" smtClean="0">
                <a:solidFill>
                  <a:srgbClr val="FF0000"/>
                </a:solidFill>
              </a:rPr>
              <a:t>6</a:t>
            </a:r>
            <a:endParaRPr lang="el-GR" sz="2400" dirty="0" smtClean="0">
              <a:solidFill>
                <a:srgbClr val="FF0000"/>
              </a:solidFill>
            </a:endParaRPr>
          </a:p>
          <a:p>
            <a:r>
              <a:rPr lang="el-GR" sz="2400" dirty="0" smtClean="0"/>
              <a:t>Θέλει να δώσει </a:t>
            </a:r>
            <a:r>
              <a:rPr lang="en-US" sz="2400" dirty="0" smtClean="0"/>
              <a:t>3e</a:t>
            </a:r>
            <a:r>
              <a:rPr lang="el-GR" sz="2400" dirty="0" smtClean="0"/>
              <a:t>.</a:t>
            </a:r>
            <a:r>
              <a:rPr lang="en-US" sz="2400" dirty="0" smtClean="0"/>
              <a:t>                              </a:t>
            </a:r>
            <a:r>
              <a:rPr lang="el-GR" sz="2400" dirty="0" smtClean="0"/>
              <a:t>θέλει </a:t>
            </a:r>
            <a:r>
              <a:rPr lang="el-GR" sz="2400" dirty="0" smtClean="0"/>
              <a:t>να </a:t>
            </a:r>
            <a:r>
              <a:rPr lang="el-GR" sz="2400" dirty="0" smtClean="0"/>
              <a:t>πάρει </a:t>
            </a:r>
            <a:r>
              <a:rPr lang="en-US" sz="2400" dirty="0" smtClean="0"/>
              <a:t>2e</a:t>
            </a:r>
            <a:r>
              <a:rPr lang="el-GR" sz="2400" dirty="0" smtClean="0"/>
              <a:t>.</a:t>
            </a:r>
          </a:p>
          <a:p>
            <a:r>
              <a:rPr lang="el-GR" sz="2400" dirty="0" smtClean="0"/>
              <a:t>Θα μετατραπεί σε </a:t>
            </a:r>
            <a:r>
              <a:rPr lang="en-US" sz="2400" dirty="0" smtClean="0"/>
              <a:t>Al</a:t>
            </a:r>
            <a:r>
              <a:rPr lang="en-US" sz="2400" baseline="30000" dirty="0" smtClean="0">
                <a:solidFill>
                  <a:srgbClr val="0070C0"/>
                </a:solidFill>
              </a:rPr>
              <a:t>3+</a:t>
            </a:r>
            <a:r>
              <a:rPr lang="el-GR" sz="2400" baseline="30000" dirty="0" smtClean="0">
                <a:solidFill>
                  <a:srgbClr val="0070C0"/>
                </a:solidFill>
              </a:rPr>
              <a:t>                               </a:t>
            </a:r>
            <a:r>
              <a:rPr lang="el-GR" sz="2400" dirty="0" smtClean="0"/>
              <a:t>Θα </a:t>
            </a:r>
            <a:r>
              <a:rPr lang="el-GR" sz="2400" dirty="0" smtClean="0"/>
              <a:t>μετατραπεί σε </a:t>
            </a:r>
            <a:r>
              <a:rPr lang="en-US" sz="2400" dirty="0" smtClean="0"/>
              <a:t>O</a:t>
            </a:r>
            <a:r>
              <a:rPr lang="en-US" sz="2400" baseline="30000" dirty="0" smtClean="0">
                <a:solidFill>
                  <a:srgbClr val="00B050"/>
                </a:solidFill>
              </a:rPr>
              <a:t>2-</a:t>
            </a:r>
            <a:r>
              <a:rPr lang="el-GR" sz="2400" baseline="-25000" dirty="0" smtClean="0"/>
              <a:t> </a:t>
            </a:r>
            <a:r>
              <a:rPr lang="el-GR" sz="2400" dirty="0" smtClean="0"/>
              <a:t> </a:t>
            </a:r>
            <a:endParaRPr lang="en-US" sz="2400" dirty="0" smtClean="0"/>
          </a:p>
          <a:p>
            <a:endParaRPr lang="en-US" sz="2400" dirty="0" smtClean="0"/>
          </a:p>
          <a:p>
            <a:r>
              <a:rPr lang="el-GR" sz="2000" dirty="0" smtClean="0"/>
              <a:t>Τα </a:t>
            </a:r>
            <a:r>
              <a:rPr lang="en-US" sz="2000" dirty="0" smtClean="0"/>
              <a:t>e</a:t>
            </a:r>
            <a:r>
              <a:rPr lang="el-GR" sz="2000" dirty="0" smtClean="0"/>
              <a:t> που δίνουν τα άτομα </a:t>
            </a:r>
            <a:r>
              <a:rPr lang="en-US" sz="2000" dirty="0" smtClean="0"/>
              <a:t>Al</a:t>
            </a:r>
            <a:r>
              <a:rPr lang="el-GR" sz="2000" dirty="0" smtClean="0"/>
              <a:t> πρέπει να είναι τόσα όσα θα προσλάβουν τα άτομα Ο. Οπότε τα άτομα αυτά συνδυάζονται με αναλογία </a:t>
            </a:r>
            <a:r>
              <a:rPr lang="el-GR" sz="2000" dirty="0" smtClean="0">
                <a:solidFill>
                  <a:srgbClr val="00B050"/>
                </a:solidFill>
              </a:rPr>
              <a:t>2</a:t>
            </a:r>
            <a:r>
              <a:rPr lang="el-GR" sz="2000" dirty="0" smtClean="0"/>
              <a:t>:</a:t>
            </a:r>
            <a:r>
              <a:rPr lang="el-GR" sz="2000" dirty="0" smtClean="0">
                <a:solidFill>
                  <a:srgbClr val="0070C0"/>
                </a:solidFill>
              </a:rPr>
              <a:t>3</a:t>
            </a:r>
            <a:r>
              <a:rPr lang="el-GR" sz="2000" dirty="0" smtClean="0"/>
              <a:t> και η ιοντική ένωση που προκύπτει έχει Μοριακό Τύπο   </a:t>
            </a:r>
            <a:r>
              <a:rPr lang="el-GR" sz="2000" b="1" dirty="0" smtClean="0"/>
              <a:t>Α</a:t>
            </a:r>
            <a:r>
              <a:rPr lang="en-US" sz="2000" b="1" dirty="0" smtClean="0"/>
              <a:t>l</a:t>
            </a:r>
            <a:r>
              <a:rPr lang="en-US" sz="2000" b="1" baseline="-25000" dirty="0" smtClean="0">
                <a:solidFill>
                  <a:srgbClr val="00B050"/>
                </a:solidFill>
              </a:rPr>
              <a:t>2</a:t>
            </a:r>
            <a:r>
              <a:rPr lang="en-US" sz="2000" b="1" dirty="0" smtClean="0"/>
              <a:t>O</a:t>
            </a:r>
            <a:r>
              <a:rPr lang="en-US" sz="2000" b="1" baseline="-25000" dirty="0" smtClean="0">
                <a:solidFill>
                  <a:srgbClr val="0070C0"/>
                </a:solidFill>
              </a:rPr>
              <a:t>3</a:t>
            </a:r>
            <a:r>
              <a:rPr lang="en-US" sz="2000" dirty="0" smtClean="0"/>
              <a:t>.</a:t>
            </a:r>
            <a:endParaRPr lang="el-GR" sz="2000" dirty="0" smtClean="0"/>
          </a:p>
          <a:p>
            <a:endParaRPr lang="el-GR" sz="2400" dirty="0" smtClean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0" y="3733800"/>
            <a:ext cx="9144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0" y="685800"/>
            <a:ext cx="16114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/>
              <a:t>Παραδείγματα</a:t>
            </a:r>
            <a:endParaRPr lang="el-G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52600" y="0"/>
            <a:ext cx="6172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000" b="1" dirty="0" smtClean="0">
                <a:latin typeface="Candara" pitchFamily="34" charset="0"/>
              </a:rPr>
              <a:t>Ομοιοπολικός Δεσμός</a:t>
            </a:r>
            <a:endParaRPr lang="el-GR" sz="4000" b="1" dirty="0">
              <a:latin typeface="Candara" pitchFamily="34" charset="0"/>
            </a:endParaRPr>
          </a:p>
        </p:txBody>
      </p:sp>
      <p:pic>
        <p:nvPicPr>
          <p:cNvPr id="7" name="Picture 6" descr="atoms-bond-bonds-electrons-hydrogen-oxygen-ato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12256" y="4038600"/>
            <a:ext cx="4231744" cy="2819400"/>
          </a:xfrm>
          <a:prstGeom prst="rect">
            <a:avLst/>
          </a:prstGeom>
        </p:spPr>
      </p:pic>
      <p:pic>
        <p:nvPicPr>
          <p:cNvPr id="8" name="Picture 7" descr="ΝΗ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9085" y="762000"/>
            <a:ext cx="3584915" cy="3276600"/>
          </a:xfrm>
          <a:prstGeom prst="rect">
            <a:avLst/>
          </a:prstGeom>
        </p:spPr>
      </p:pic>
      <p:pic>
        <p:nvPicPr>
          <p:cNvPr id="10" name="Picture 9" descr="tumblr_muq0psNcmA1sjwwzso1_500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038600"/>
            <a:ext cx="5016726" cy="28194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28600" y="762000"/>
            <a:ext cx="51816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342900" algn="just">
              <a:defRPr/>
            </a:pPr>
            <a:r>
              <a:rPr lang="el-GR" dirty="0" smtClean="0"/>
              <a:t>Όταν και τα δυο άτομα θέλουν να πάρουν ηλεκτρόνια είναι δυνατόν να ικανοποιήσουν την ανάγκη για επιπλέον ηλεκτρόνια με διαφορετικό τρόπο. </a:t>
            </a:r>
            <a:r>
              <a:rPr lang="el-GR" b="1" dirty="0" smtClean="0"/>
              <a:t>Τα άτομα μοιράζονται ένα ή περισσότερα ζευγάρια </a:t>
            </a:r>
            <a:r>
              <a:rPr lang="en-US" b="1" dirty="0" smtClean="0"/>
              <a:t>e</a:t>
            </a:r>
            <a:r>
              <a:rPr lang="el-GR" b="1" dirty="0" smtClean="0"/>
              <a:t> τα οποία πλέον ανήκουν και στα δυο άτομα.</a:t>
            </a:r>
            <a:r>
              <a:rPr lang="el-GR" dirty="0" smtClean="0"/>
              <a:t> Τα άτομα παραμένουν συνδεμένα καθώς ο πυρήνας του ενός έλκει τα ηλεκτρόνια του άλλου και η ενέργεια και των δυο ατόμων μειώνεται.   </a:t>
            </a:r>
            <a:endParaRPr lang="en-US" dirty="0" smtClean="0"/>
          </a:p>
          <a:p>
            <a:pPr lvl="0" indent="-342900" algn="just">
              <a:defRPr/>
            </a:pPr>
            <a:r>
              <a:rPr lang="el-GR" dirty="0" smtClean="0"/>
              <a:t>Η σύνδεση αυτή ονομάζεται </a:t>
            </a:r>
            <a:r>
              <a:rPr lang="el-GR" dirty="0" smtClean="0"/>
              <a:t>Ομοιοπολικός </a:t>
            </a:r>
            <a:r>
              <a:rPr lang="el-GR" dirty="0" smtClean="0"/>
              <a:t>Δεσμός.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4000" b="1" dirty="0" smtClean="0">
                <a:latin typeface="Candara" pitchFamily="34" charset="0"/>
              </a:rPr>
              <a:t>Απλός, Διπλός &amp; Τριπλός </a:t>
            </a:r>
            <a:r>
              <a:rPr lang="el-GR" sz="4000" b="1" dirty="0" smtClean="0">
                <a:latin typeface="Candara" pitchFamily="34" charset="0"/>
              </a:rPr>
              <a:t>Δεσμός</a:t>
            </a:r>
            <a:endParaRPr lang="el-GR" sz="4000" b="1" dirty="0">
              <a:latin typeface="Candara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1066800"/>
            <a:ext cx="7391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aseline="-25000" dirty="0" smtClean="0"/>
              <a:t>1</a:t>
            </a:r>
            <a:r>
              <a:rPr lang="el-GR" sz="2400" dirty="0" smtClean="0"/>
              <a:t>Η</a:t>
            </a:r>
            <a:r>
              <a:rPr lang="en-US" sz="2400" dirty="0" smtClean="0"/>
              <a:t>:  </a:t>
            </a:r>
            <a:r>
              <a:rPr lang="en-US" sz="2400" dirty="0" smtClean="0">
                <a:solidFill>
                  <a:srgbClr val="FF0000"/>
                </a:solidFill>
              </a:rPr>
              <a:t>K</a:t>
            </a:r>
            <a:r>
              <a:rPr lang="el-GR" sz="2400" baseline="30000" dirty="0" smtClean="0">
                <a:solidFill>
                  <a:srgbClr val="FF0000"/>
                </a:solidFill>
              </a:rPr>
              <a:t>1</a:t>
            </a:r>
            <a:r>
              <a:rPr lang="en-US" sz="2400" dirty="0" smtClean="0"/>
              <a:t> </a:t>
            </a:r>
            <a:r>
              <a:rPr lang="el-GR" sz="2400" dirty="0" smtClean="0"/>
              <a:t>					</a:t>
            </a:r>
            <a:r>
              <a:rPr lang="en-US" sz="2400" baseline="-25000" dirty="0" smtClean="0"/>
              <a:t>1</a:t>
            </a:r>
            <a:r>
              <a:rPr lang="el-GR" sz="2400" baseline="-25000" dirty="0" smtClean="0"/>
              <a:t>7</a:t>
            </a:r>
            <a:r>
              <a:rPr lang="en-US" sz="2400" dirty="0" err="1" smtClean="0"/>
              <a:t>Cl</a:t>
            </a:r>
            <a:r>
              <a:rPr lang="en-US" sz="2400" dirty="0" smtClean="0"/>
              <a:t>:   K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 L</a:t>
            </a:r>
            <a:r>
              <a:rPr lang="en-US" sz="2400" baseline="30000" dirty="0" smtClean="0"/>
              <a:t>8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M</a:t>
            </a:r>
            <a:r>
              <a:rPr lang="en-US" sz="2400" baseline="30000" dirty="0" smtClean="0">
                <a:solidFill>
                  <a:srgbClr val="FF0000"/>
                </a:solidFill>
              </a:rPr>
              <a:t>7</a:t>
            </a:r>
            <a:endParaRPr lang="el-GR" sz="2400" dirty="0" smtClean="0">
              <a:solidFill>
                <a:srgbClr val="FF0000"/>
              </a:solidFill>
            </a:endParaRPr>
          </a:p>
          <a:p>
            <a:r>
              <a:rPr lang="el-GR" sz="2400" dirty="0" smtClean="0"/>
              <a:t>Θέλει να πάρει 1</a:t>
            </a:r>
            <a:r>
              <a:rPr lang="en-US" sz="2400" dirty="0" smtClean="0"/>
              <a:t>e</a:t>
            </a:r>
            <a:r>
              <a:rPr lang="el-GR" sz="2400" dirty="0" smtClean="0"/>
              <a:t>.</a:t>
            </a:r>
            <a:r>
              <a:rPr lang="en-US" sz="2400" dirty="0" smtClean="0"/>
              <a:t>                              </a:t>
            </a:r>
            <a:r>
              <a:rPr lang="el-GR" sz="2400" dirty="0" smtClean="0"/>
              <a:t>θέλει </a:t>
            </a:r>
            <a:r>
              <a:rPr lang="el-GR" sz="2400" dirty="0" smtClean="0"/>
              <a:t>να </a:t>
            </a:r>
            <a:r>
              <a:rPr lang="el-GR" sz="2400" dirty="0" smtClean="0"/>
              <a:t>πάρει 1</a:t>
            </a:r>
            <a:r>
              <a:rPr lang="en-US" sz="2400" dirty="0" smtClean="0"/>
              <a:t>e</a:t>
            </a:r>
            <a:r>
              <a:rPr lang="el-GR" sz="2400" dirty="0" smtClean="0"/>
              <a:t>. </a:t>
            </a:r>
            <a:endParaRPr lang="en-US" sz="2400" dirty="0" smtClean="0"/>
          </a:p>
          <a:p>
            <a:pPr algn="just"/>
            <a:r>
              <a:rPr lang="el-GR" i="1" dirty="0" smtClean="0"/>
              <a:t>Και το </a:t>
            </a:r>
            <a:r>
              <a:rPr lang="en-US" i="1" dirty="0" smtClean="0"/>
              <a:t>H </a:t>
            </a:r>
            <a:r>
              <a:rPr lang="el-GR" i="1" dirty="0" smtClean="0"/>
              <a:t>και το </a:t>
            </a:r>
            <a:r>
              <a:rPr lang="en-US" i="1" dirty="0" err="1" smtClean="0"/>
              <a:t>Cl</a:t>
            </a:r>
            <a:r>
              <a:rPr lang="en-US" i="1" dirty="0" smtClean="0"/>
              <a:t> </a:t>
            </a:r>
            <a:r>
              <a:rPr lang="el-GR" i="1" dirty="0" smtClean="0"/>
              <a:t>συνεισφέρουν από 1</a:t>
            </a:r>
            <a:r>
              <a:rPr lang="en-US" i="1" dirty="0" smtClean="0"/>
              <a:t>e</a:t>
            </a:r>
            <a:r>
              <a:rPr lang="el-GR" i="1" dirty="0" smtClean="0"/>
              <a:t> </a:t>
            </a:r>
            <a:r>
              <a:rPr lang="el-GR" i="1" dirty="0" smtClean="0"/>
              <a:t>στο ζεύγος </a:t>
            </a:r>
            <a:r>
              <a:rPr lang="en-US" i="1" dirty="0" smtClean="0"/>
              <a:t>e</a:t>
            </a:r>
            <a:r>
              <a:rPr lang="el-GR" i="1" dirty="0" smtClean="0"/>
              <a:t> το οποίο μοιράζονται. Χωρίς να μετατραπούν σε ιόντα και τα δυο «κερδίζουν» από 1</a:t>
            </a:r>
            <a:r>
              <a:rPr lang="en-US" i="1" dirty="0" smtClean="0"/>
              <a:t>e </a:t>
            </a:r>
            <a:r>
              <a:rPr lang="el-GR" i="1" dirty="0" smtClean="0"/>
              <a:t>και συμπληρώνουν την εξωτερική τους στοιβάδα. Η ένωση είναι το </a:t>
            </a:r>
            <a:r>
              <a:rPr lang="el-GR" b="1" i="1" dirty="0" smtClean="0"/>
              <a:t>Η</a:t>
            </a:r>
            <a:r>
              <a:rPr lang="en-US" b="1" i="1" dirty="0" smtClean="0"/>
              <a:t>Cl</a:t>
            </a:r>
            <a:r>
              <a:rPr lang="en-US" i="1" dirty="0" smtClean="0"/>
              <a:t>.</a:t>
            </a:r>
            <a:endParaRPr lang="el-GR" i="1" dirty="0" smtClean="0"/>
          </a:p>
          <a:p>
            <a:pPr algn="just"/>
            <a:endParaRPr lang="el-GR" i="1" dirty="0" smtClean="0"/>
          </a:p>
        </p:txBody>
      </p:sp>
      <p:sp>
        <p:nvSpPr>
          <p:cNvPr id="12" name="Rectangle 11"/>
          <p:cNvSpPr/>
          <p:nvPr/>
        </p:nvSpPr>
        <p:spPr>
          <a:xfrm>
            <a:off x="0" y="3048000"/>
            <a:ext cx="7315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baseline="-25000" dirty="0" smtClean="0"/>
              <a:t>8</a:t>
            </a:r>
            <a:r>
              <a:rPr lang="en-US" sz="2400" dirty="0" smtClean="0"/>
              <a:t>O:   </a:t>
            </a:r>
            <a:r>
              <a:rPr lang="en-US" sz="2400" dirty="0" smtClean="0"/>
              <a:t>K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L</a:t>
            </a:r>
            <a:r>
              <a:rPr lang="el-GR" sz="2400" baseline="30000" dirty="0" smtClean="0">
                <a:solidFill>
                  <a:srgbClr val="FF0000"/>
                </a:solidFill>
              </a:rPr>
              <a:t>6</a:t>
            </a:r>
            <a:r>
              <a:rPr lang="el-GR" sz="2400" dirty="0" smtClean="0">
                <a:solidFill>
                  <a:srgbClr val="FF0000"/>
                </a:solidFill>
              </a:rPr>
              <a:t> </a:t>
            </a:r>
            <a:r>
              <a:rPr lang="el-GR" sz="2400" dirty="0" smtClean="0">
                <a:solidFill>
                  <a:srgbClr val="FF0000"/>
                </a:solidFill>
              </a:rPr>
              <a:t>     </a:t>
            </a:r>
            <a:r>
              <a:rPr lang="el-GR" sz="2400" dirty="0" smtClean="0"/>
              <a:t>θέλει </a:t>
            </a:r>
            <a:r>
              <a:rPr lang="el-GR" sz="2400" dirty="0" smtClean="0"/>
              <a:t>να </a:t>
            </a:r>
            <a:r>
              <a:rPr lang="el-GR" sz="2400" dirty="0" smtClean="0"/>
              <a:t>πάρει </a:t>
            </a:r>
            <a:r>
              <a:rPr lang="en-US" sz="2400" dirty="0" smtClean="0"/>
              <a:t>2e</a:t>
            </a:r>
            <a:r>
              <a:rPr lang="el-GR" sz="2400" dirty="0" smtClean="0"/>
              <a:t>.</a:t>
            </a:r>
          </a:p>
          <a:p>
            <a:pPr algn="just"/>
            <a:r>
              <a:rPr lang="el-GR" i="1" dirty="0" smtClean="0"/>
              <a:t>Δύο άτομα Ο μπορούν να συνδυαστούν μεταξύ τους και να σχηματίσουν ένα σταθερό μόριο, το </a:t>
            </a:r>
            <a:r>
              <a:rPr lang="el-GR" b="1" i="1" dirty="0" smtClean="0"/>
              <a:t>Ο</a:t>
            </a:r>
            <a:r>
              <a:rPr lang="el-GR" b="1" i="1" baseline="-25000" dirty="0" smtClean="0"/>
              <a:t>2</a:t>
            </a:r>
            <a:r>
              <a:rPr lang="en-US" i="1" dirty="0" smtClean="0"/>
              <a:t>.</a:t>
            </a:r>
            <a:r>
              <a:rPr lang="el-GR" i="1" dirty="0" smtClean="0"/>
              <a:t> Κάθε ένα από τα άτομα συνεισφέρει 2</a:t>
            </a:r>
            <a:r>
              <a:rPr lang="en-US" i="1" dirty="0" smtClean="0"/>
              <a:t>e</a:t>
            </a:r>
            <a:r>
              <a:rPr lang="el-GR" i="1" dirty="0" smtClean="0"/>
              <a:t> και τα άτομα μοιράζονται δύο ζεύγη </a:t>
            </a:r>
            <a:r>
              <a:rPr lang="en-US" i="1" dirty="0" smtClean="0"/>
              <a:t>e.</a:t>
            </a:r>
            <a:r>
              <a:rPr lang="el-GR" i="1" dirty="0" smtClean="0"/>
              <a:t> Έτσι κάθε ένα βγαίνει κερδισμένο κατά 2</a:t>
            </a:r>
            <a:r>
              <a:rPr lang="en-US" i="1" dirty="0" smtClean="0"/>
              <a:t>e.</a:t>
            </a:r>
            <a:r>
              <a:rPr lang="el-GR" i="1" dirty="0" smtClean="0"/>
              <a:t> Έτσι σχηματίζεται ένας </a:t>
            </a:r>
            <a:r>
              <a:rPr lang="el-GR" b="1" i="1" dirty="0" smtClean="0"/>
              <a:t>Διπλός</a:t>
            </a:r>
            <a:r>
              <a:rPr lang="el-GR" i="1" dirty="0" smtClean="0"/>
              <a:t> Ομοιοπολικός δεσμός.</a:t>
            </a:r>
            <a:r>
              <a:rPr lang="en-US" i="1" dirty="0" smtClean="0"/>
              <a:t> </a:t>
            </a:r>
            <a:endParaRPr lang="el-GR" sz="2400" dirty="0" smtClean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0" y="2819400"/>
            <a:ext cx="9144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0" y="685800"/>
            <a:ext cx="16114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/>
              <a:t>Παραδείγματα</a:t>
            </a:r>
            <a:endParaRPr lang="el-GR" b="1" dirty="0"/>
          </a:p>
        </p:txBody>
      </p:sp>
      <p:pic>
        <p:nvPicPr>
          <p:cNvPr id="9" name="Picture 8" descr="dia-06_hina744784235867516972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838200"/>
            <a:ext cx="1552575" cy="928076"/>
          </a:xfrm>
          <a:prstGeom prst="rect">
            <a:avLst/>
          </a:prstGeom>
        </p:spPr>
      </p:pic>
      <p:pic>
        <p:nvPicPr>
          <p:cNvPr id="13" name="Picture 12" descr="HCl-lewis-300x79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7600" y="838200"/>
            <a:ext cx="1295400" cy="1882378"/>
          </a:xfrm>
          <a:prstGeom prst="rect">
            <a:avLst/>
          </a:prstGeom>
        </p:spPr>
      </p:pic>
      <p:pic>
        <p:nvPicPr>
          <p:cNvPr id="16" name="Picture 15" descr="O2-lewis-300x9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43800" y="2895600"/>
            <a:ext cx="1219200" cy="1755649"/>
          </a:xfrm>
          <a:prstGeom prst="rect">
            <a:avLst/>
          </a:prstGeom>
        </p:spPr>
      </p:pic>
      <p:cxnSp>
        <p:nvCxnSpPr>
          <p:cNvPr id="17" name="Straight Connector 16"/>
          <p:cNvCxnSpPr/>
          <p:nvPr/>
        </p:nvCxnSpPr>
        <p:spPr>
          <a:xfrm>
            <a:off x="0" y="4724400"/>
            <a:ext cx="9144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0" y="4876800"/>
            <a:ext cx="7239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baseline="-25000" dirty="0" smtClean="0"/>
              <a:t>7</a:t>
            </a:r>
            <a:r>
              <a:rPr lang="el-GR" sz="2400" dirty="0" smtClean="0"/>
              <a:t>Ν</a:t>
            </a:r>
            <a:r>
              <a:rPr lang="en-US" sz="2400" dirty="0" smtClean="0"/>
              <a:t>:   </a:t>
            </a:r>
            <a:r>
              <a:rPr lang="en-US" sz="2400" dirty="0" smtClean="0"/>
              <a:t>K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L</a:t>
            </a:r>
            <a:r>
              <a:rPr lang="el-GR" sz="2400" baseline="30000" dirty="0" smtClean="0">
                <a:solidFill>
                  <a:srgbClr val="FF0000"/>
                </a:solidFill>
              </a:rPr>
              <a:t>5</a:t>
            </a:r>
            <a:r>
              <a:rPr lang="el-GR" sz="2400" dirty="0" smtClean="0">
                <a:solidFill>
                  <a:srgbClr val="FF0000"/>
                </a:solidFill>
              </a:rPr>
              <a:t>      </a:t>
            </a:r>
            <a:r>
              <a:rPr lang="el-GR" sz="2400" dirty="0" smtClean="0"/>
              <a:t>θέλει να πάρει </a:t>
            </a:r>
            <a:r>
              <a:rPr lang="el-GR" sz="2400" dirty="0" smtClean="0"/>
              <a:t>3</a:t>
            </a:r>
            <a:r>
              <a:rPr lang="en-US" sz="2400" dirty="0" smtClean="0"/>
              <a:t>e</a:t>
            </a:r>
            <a:r>
              <a:rPr lang="el-GR" sz="2400" dirty="0" smtClean="0"/>
              <a:t>.</a:t>
            </a:r>
          </a:p>
          <a:p>
            <a:pPr algn="just"/>
            <a:r>
              <a:rPr lang="el-GR" i="1" dirty="0" smtClean="0"/>
              <a:t>Σε αυτή την περίπτωση κάθε </a:t>
            </a:r>
            <a:r>
              <a:rPr lang="el-GR" i="1" dirty="0" smtClean="0"/>
              <a:t>ένα από τα άτομα συνεισφέρει </a:t>
            </a:r>
            <a:r>
              <a:rPr lang="el-GR" i="1" dirty="0" smtClean="0"/>
              <a:t>3</a:t>
            </a:r>
            <a:r>
              <a:rPr lang="en-US" i="1" dirty="0" smtClean="0"/>
              <a:t>e</a:t>
            </a:r>
            <a:r>
              <a:rPr lang="el-GR" i="1" dirty="0" smtClean="0"/>
              <a:t> </a:t>
            </a:r>
            <a:r>
              <a:rPr lang="el-GR" i="1" dirty="0" smtClean="0"/>
              <a:t>και τα άτομα μοιράζονται </a:t>
            </a:r>
            <a:r>
              <a:rPr lang="el-GR" i="1" dirty="0" smtClean="0"/>
              <a:t>τρία </a:t>
            </a:r>
            <a:r>
              <a:rPr lang="el-GR" i="1" dirty="0" smtClean="0"/>
              <a:t>ζεύγη </a:t>
            </a:r>
            <a:r>
              <a:rPr lang="en-US" i="1" dirty="0" smtClean="0"/>
              <a:t>e.</a:t>
            </a:r>
            <a:r>
              <a:rPr lang="el-GR" i="1" dirty="0" smtClean="0"/>
              <a:t> Έτσι </a:t>
            </a:r>
            <a:r>
              <a:rPr lang="el-GR" i="1" dirty="0" smtClean="0"/>
              <a:t>σχηματίζεται ένας </a:t>
            </a:r>
            <a:r>
              <a:rPr lang="el-GR" b="1" i="1" dirty="0" smtClean="0"/>
              <a:t>Τριπλός</a:t>
            </a:r>
            <a:r>
              <a:rPr lang="el-GR" i="1" dirty="0" smtClean="0"/>
              <a:t> Ομοιπολικός δεσμός και </a:t>
            </a:r>
            <a:r>
              <a:rPr lang="en-US" i="1" dirty="0" smtClean="0"/>
              <a:t> </a:t>
            </a:r>
            <a:r>
              <a:rPr lang="el-GR" i="1" dirty="0" smtClean="0"/>
              <a:t>το μόριο του Ν</a:t>
            </a:r>
            <a:r>
              <a:rPr lang="el-GR" sz="2000" i="1" baseline="-25000" dirty="0" smtClean="0"/>
              <a:t>2.</a:t>
            </a:r>
            <a:endParaRPr lang="el-GR" i="1" dirty="0" smtClean="0"/>
          </a:p>
        </p:txBody>
      </p:sp>
      <p:pic>
        <p:nvPicPr>
          <p:cNvPr id="19" name="Picture 18" descr="main-qimg-2fa8cfbd102dc11dac8900e5b0ddef1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15200" y="5105400"/>
            <a:ext cx="1505527" cy="1066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4000" b="1" dirty="0" smtClean="0">
                <a:latin typeface="Candara" pitchFamily="34" charset="0"/>
              </a:rPr>
              <a:t>Απλός, Διπλός &amp; Τριπλός </a:t>
            </a:r>
            <a:r>
              <a:rPr lang="el-GR" sz="4000" b="1" dirty="0" smtClean="0">
                <a:latin typeface="Candara" pitchFamily="34" charset="0"/>
              </a:rPr>
              <a:t>Δεσμός</a:t>
            </a:r>
            <a:endParaRPr lang="el-GR" sz="4000" b="1" dirty="0">
              <a:latin typeface="Candara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1066800"/>
            <a:ext cx="7391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aseline="-25000" dirty="0" smtClean="0"/>
              <a:t>1</a:t>
            </a:r>
            <a:r>
              <a:rPr lang="el-GR" sz="2400" dirty="0" smtClean="0"/>
              <a:t>Η</a:t>
            </a:r>
            <a:r>
              <a:rPr lang="en-US" sz="2400" dirty="0" smtClean="0"/>
              <a:t>:  </a:t>
            </a:r>
            <a:r>
              <a:rPr lang="en-US" sz="2400" dirty="0" smtClean="0">
                <a:solidFill>
                  <a:srgbClr val="FF0000"/>
                </a:solidFill>
              </a:rPr>
              <a:t>K</a:t>
            </a:r>
            <a:r>
              <a:rPr lang="el-GR" sz="2400" baseline="30000" dirty="0" smtClean="0">
                <a:solidFill>
                  <a:srgbClr val="FF0000"/>
                </a:solidFill>
              </a:rPr>
              <a:t>1</a:t>
            </a:r>
            <a:r>
              <a:rPr lang="en-US" sz="2400" dirty="0" smtClean="0"/>
              <a:t> </a:t>
            </a:r>
            <a:r>
              <a:rPr lang="el-GR" sz="2400" dirty="0" smtClean="0"/>
              <a:t>					</a:t>
            </a:r>
            <a:r>
              <a:rPr lang="en-US" sz="2400" baseline="-25000" dirty="0" smtClean="0"/>
              <a:t>1</a:t>
            </a:r>
            <a:r>
              <a:rPr lang="el-GR" sz="2400" baseline="-25000" dirty="0" smtClean="0"/>
              <a:t>7</a:t>
            </a:r>
            <a:r>
              <a:rPr lang="en-US" sz="2400" dirty="0" err="1" smtClean="0"/>
              <a:t>Cl</a:t>
            </a:r>
            <a:r>
              <a:rPr lang="en-US" sz="2400" dirty="0" smtClean="0"/>
              <a:t>:   K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 L</a:t>
            </a:r>
            <a:r>
              <a:rPr lang="en-US" sz="2400" baseline="30000" dirty="0" smtClean="0"/>
              <a:t>8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M</a:t>
            </a:r>
            <a:r>
              <a:rPr lang="en-US" sz="2400" baseline="30000" dirty="0" smtClean="0">
                <a:solidFill>
                  <a:srgbClr val="FF0000"/>
                </a:solidFill>
              </a:rPr>
              <a:t>7</a:t>
            </a:r>
            <a:endParaRPr lang="el-GR" sz="2400" dirty="0" smtClean="0">
              <a:solidFill>
                <a:srgbClr val="FF0000"/>
              </a:solidFill>
            </a:endParaRPr>
          </a:p>
          <a:p>
            <a:r>
              <a:rPr lang="el-GR" sz="2400" dirty="0" smtClean="0"/>
              <a:t>Θέλει να πάρει 1</a:t>
            </a:r>
            <a:r>
              <a:rPr lang="en-US" sz="2400" dirty="0" smtClean="0"/>
              <a:t>e</a:t>
            </a:r>
            <a:r>
              <a:rPr lang="el-GR" sz="2400" dirty="0" smtClean="0"/>
              <a:t>.</a:t>
            </a:r>
            <a:r>
              <a:rPr lang="en-US" sz="2400" dirty="0" smtClean="0"/>
              <a:t>                              </a:t>
            </a:r>
            <a:r>
              <a:rPr lang="el-GR" sz="2400" dirty="0" smtClean="0"/>
              <a:t>θέλει </a:t>
            </a:r>
            <a:r>
              <a:rPr lang="el-GR" sz="2400" dirty="0" smtClean="0"/>
              <a:t>να </a:t>
            </a:r>
            <a:r>
              <a:rPr lang="el-GR" sz="2400" dirty="0" smtClean="0"/>
              <a:t>πάρει 1</a:t>
            </a:r>
            <a:r>
              <a:rPr lang="en-US" sz="2400" dirty="0" smtClean="0"/>
              <a:t>e</a:t>
            </a:r>
            <a:r>
              <a:rPr lang="el-GR" sz="2400" dirty="0" smtClean="0"/>
              <a:t>. </a:t>
            </a:r>
            <a:endParaRPr lang="en-US" sz="2400" dirty="0" smtClean="0"/>
          </a:p>
          <a:p>
            <a:pPr algn="just"/>
            <a:r>
              <a:rPr lang="el-GR" i="1" dirty="0" smtClean="0"/>
              <a:t>Και το </a:t>
            </a:r>
            <a:r>
              <a:rPr lang="en-US" i="1" dirty="0" smtClean="0"/>
              <a:t>H </a:t>
            </a:r>
            <a:r>
              <a:rPr lang="el-GR" i="1" dirty="0" smtClean="0"/>
              <a:t>και το </a:t>
            </a:r>
            <a:r>
              <a:rPr lang="en-US" i="1" dirty="0" err="1" smtClean="0"/>
              <a:t>Cl</a:t>
            </a:r>
            <a:r>
              <a:rPr lang="en-US" i="1" dirty="0" smtClean="0"/>
              <a:t> </a:t>
            </a:r>
            <a:r>
              <a:rPr lang="el-GR" i="1" dirty="0" smtClean="0"/>
              <a:t>συνεισφέρουν από 1</a:t>
            </a:r>
            <a:r>
              <a:rPr lang="en-US" i="1" dirty="0" smtClean="0"/>
              <a:t>e</a:t>
            </a:r>
            <a:r>
              <a:rPr lang="el-GR" i="1" dirty="0" smtClean="0"/>
              <a:t> </a:t>
            </a:r>
            <a:r>
              <a:rPr lang="el-GR" i="1" dirty="0" smtClean="0"/>
              <a:t>στο ζεύγος </a:t>
            </a:r>
            <a:r>
              <a:rPr lang="en-US" i="1" dirty="0" smtClean="0"/>
              <a:t>e</a:t>
            </a:r>
            <a:r>
              <a:rPr lang="el-GR" i="1" dirty="0" smtClean="0"/>
              <a:t> το οποίο μοιράζονται. Χωρίς να μετατραπούν σε ιόντα και τα δυο «κερδίζουν» από 1</a:t>
            </a:r>
            <a:r>
              <a:rPr lang="en-US" i="1" dirty="0" smtClean="0"/>
              <a:t>e </a:t>
            </a:r>
            <a:r>
              <a:rPr lang="el-GR" i="1" dirty="0" smtClean="0"/>
              <a:t>και συμπληρώνουν την εξωτερική τους στοιβάδα. Η ένωση είναι το </a:t>
            </a:r>
            <a:r>
              <a:rPr lang="el-GR" b="1" i="1" dirty="0" smtClean="0"/>
              <a:t>Η</a:t>
            </a:r>
            <a:r>
              <a:rPr lang="en-US" b="1" i="1" dirty="0" smtClean="0"/>
              <a:t>Cl</a:t>
            </a:r>
            <a:r>
              <a:rPr lang="en-US" i="1" dirty="0" smtClean="0"/>
              <a:t>.</a:t>
            </a:r>
            <a:endParaRPr lang="el-GR" i="1" dirty="0" smtClean="0"/>
          </a:p>
          <a:p>
            <a:pPr algn="just"/>
            <a:endParaRPr lang="el-GR" i="1" dirty="0" smtClean="0"/>
          </a:p>
        </p:txBody>
      </p:sp>
      <p:sp>
        <p:nvSpPr>
          <p:cNvPr id="12" name="Rectangle 11"/>
          <p:cNvSpPr/>
          <p:nvPr/>
        </p:nvSpPr>
        <p:spPr>
          <a:xfrm>
            <a:off x="0" y="3048000"/>
            <a:ext cx="7315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baseline="-25000" dirty="0" smtClean="0"/>
              <a:t>8</a:t>
            </a:r>
            <a:r>
              <a:rPr lang="en-US" sz="2400" dirty="0" smtClean="0"/>
              <a:t>O:   </a:t>
            </a:r>
            <a:r>
              <a:rPr lang="en-US" sz="2400" dirty="0" smtClean="0"/>
              <a:t>K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L</a:t>
            </a:r>
            <a:r>
              <a:rPr lang="el-GR" sz="2400" baseline="30000" dirty="0" smtClean="0">
                <a:solidFill>
                  <a:srgbClr val="FF0000"/>
                </a:solidFill>
              </a:rPr>
              <a:t>6</a:t>
            </a:r>
            <a:r>
              <a:rPr lang="el-GR" sz="2400" dirty="0" smtClean="0">
                <a:solidFill>
                  <a:srgbClr val="FF0000"/>
                </a:solidFill>
              </a:rPr>
              <a:t> </a:t>
            </a:r>
            <a:r>
              <a:rPr lang="el-GR" sz="2400" dirty="0" smtClean="0">
                <a:solidFill>
                  <a:srgbClr val="FF0000"/>
                </a:solidFill>
              </a:rPr>
              <a:t>     </a:t>
            </a:r>
            <a:r>
              <a:rPr lang="el-GR" sz="2400" dirty="0" smtClean="0"/>
              <a:t>θέλει </a:t>
            </a:r>
            <a:r>
              <a:rPr lang="el-GR" sz="2400" dirty="0" smtClean="0"/>
              <a:t>να </a:t>
            </a:r>
            <a:r>
              <a:rPr lang="el-GR" sz="2400" dirty="0" smtClean="0"/>
              <a:t>πάρει </a:t>
            </a:r>
            <a:r>
              <a:rPr lang="en-US" sz="2400" dirty="0" smtClean="0"/>
              <a:t>2e</a:t>
            </a:r>
            <a:r>
              <a:rPr lang="el-GR" sz="2400" dirty="0" smtClean="0"/>
              <a:t>.</a:t>
            </a:r>
          </a:p>
          <a:p>
            <a:pPr algn="just"/>
            <a:r>
              <a:rPr lang="el-GR" i="1" dirty="0" smtClean="0"/>
              <a:t>Δύο άτομα Ο μπορούν να συνδυαστούν μεταξύ τους και να σχηματίσουν ένα σταθερό μόριο, το </a:t>
            </a:r>
            <a:r>
              <a:rPr lang="el-GR" b="1" i="1" dirty="0" smtClean="0"/>
              <a:t>Ο</a:t>
            </a:r>
            <a:r>
              <a:rPr lang="el-GR" b="1" i="1" baseline="-25000" dirty="0" smtClean="0"/>
              <a:t>2</a:t>
            </a:r>
            <a:r>
              <a:rPr lang="en-US" i="1" dirty="0" smtClean="0"/>
              <a:t>.</a:t>
            </a:r>
            <a:r>
              <a:rPr lang="el-GR" i="1" dirty="0" smtClean="0"/>
              <a:t> Κάθε ένα από τα άτομα συνεισφέρει 2</a:t>
            </a:r>
            <a:r>
              <a:rPr lang="en-US" i="1" dirty="0" smtClean="0"/>
              <a:t>e</a:t>
            </a:r>
            <a:r>
              <a:rPr lang="el-GR" i="1" dirty="0" smtClean="0"/>
              <a:t> και τα άτομα μοιράζονται δύο ζεύγη </a:t>
            </a:r>
            <a:r>
              <a:rPr lang="en-US" i="1" dirty="0" smtClean="0"/>
              <a:t>e.</a:t>
            </a:r>
            <a:r>
              <a:rPr lang="el-GR" i="1" dirty="0" smtClean="0"/>
              <a:t> Έτσι κάθε ένα βγαίνει κερδισμένο κατά 2</a:t>
            </a:r>
            <a:r>
              <a:rPr lang="en-US" i="1" dirty="0" smtClean="0"/>
              <a:t>e.</a:t>
            </a:r>
            <a:r>
              <a:rPr lang="el-GR" i="1" dirty="0" smtClean="0"/>
              <a:t> Έτσι σχηματίζεται ένας </a:t>
            </a:r>
            <a:r>
              <a:rPr lang="el-GR" b="1" i="1" dirty="0" smtClean="0"/>
              <a:t>Διπλός</a:t>
            </a:r>
            <a:r>
              <a:rPr lang="el-GR" i="1" dirty="0" smtClean="0"/>
              <a:t> Ομοιοπολικός δεσμός.</a:t>
            </a:r>
            <a:r>
              <a:rPr lang="en-US" i="1" dirty="0" smtClean="0"/>
              <a:t> </a:t>
            </a:r>
            <a:endParaRPr lang="el-GR" sz="2400" dirty="0" smtClean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0" y="2819400"/>
            <a:ext cx="9144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0" y="685800"/>
            <a:ext cx="16114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/>
              <a:t>Παραδείγματα</a:t>
            </a:r>
            <a:endParaRPr lang="el-GR" b="1" dirty="0"/>
          </a:p>
        </p:txBody>
      </p:sp>
      <p:pic>
        <p:nvPicPr>
          <p:cNvPr id="9" name="Picture 8" descr="dia-06_hina744784235867516972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838200"/>
            <a:ext cx="1552575" cy="928076"/>
          </a:xfrm>
          <a:prstGeom prst="rect">
            <a:avLst/>
          </a:prstGeom>
        </p:spPr>
      </p:pic>
      <p:pic>
        <p:nvPicPr>
          <p:cNvPr id="13" name="Picture 12" descr="HCl-lewis-300x79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7600" y="838200"/>
            <a:ext cx="1295400" cy="1882378"/>
          </a:xfrm>
          <a:prstGeom prst="rect">
            <a:avLst/>
          </a:prstGeom>
        </p:spPr>
      </p:pic>
      <p:pic>
        <p:nvPicPr>
          <p:cNvPr id="16" name="Picture 15" descr="O2-lewis-300x9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43800" y="2895600"/>
            <a:ext cx="1219200" cy="1755649"/>
          </a:xfrm>
          <a:prstGeom prst="rect">
            <a:avLst/>
          </a:prstGeom>
        </p:spPr>
      </p:pic>
      <p:cxnSp>
        <p:nvCxnSpPr>
          <p:cNvPr id="17" name="Straight Connector 16"/>
          <p:cNvCxnSpPr/>
          <p:nvPr/>
        </p:nvCxnSpPr>
        <p:spPr>
          <a:xfrm>
            <a:off x="0" y="4724400"/>
            <a:ext cx="9144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0" y="4876800"/>
            <a:ext cx="7239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baseline="-25000" dirty="0" smtClean="0"/>
              <a:t>7</a:t>
            </a:r>
            <a:r>
              <a:rPr lang="el-GR" sz="2400" dirty="0" smtClean="0"/>
              <a:t>Ν</a:t>
            </a:r>
            <a:r>
              <a:rPr lang="en-US" sz="2400" dirty="0" smtClean="0"/>
              <a:t>:   </a:t>
            </a:r>
            <a:r>
              <a:rPr lang="en-US" sz="2400" dirty="0" smtClean="0"/>
              <a:t>K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L</a:t>
            </a:r>
            <a:r>
              <a:rPr lang="el-GR" sz="2400" baseline="30000" dirty="0" smtClean="0">
                <a:solidFill>
                  <a:srgbClr val="FF0000"/>
                </a:solidFill>
              </a:rPr>
              <a:t>5</a:t>
            </a:r>
            <a:r>
              <a:rPr lang="el-GR" sz="2400" dirty="0" smtClean="0">
                <a:solidFill>
                  <a:srgbClr val="FF0000"/>
                </a:solidFill>
              </a:rPr>
              <a:t>      </a:t>
            </a:r>
            <a:r>
              <a:rPr lang="el-GR" sz="2400" dirty="0" smtClean="0"/>
              <a:t>θέλει να πάρει </a:t>
            </a:r>
            <a:r>
              <a:rPr lang="el-GR" sz="2400" dirty="0" smtClean="0"/>
              <a:t>3</a:t>
            </a:r>
            <a:r>
              <a:rPr lang="en-US" sz="2400" dirty="0" smtClean="0"/>
              <a:t>e</a:t>
            </a:r>
            <a:r>
              <a:rPr lang="el-GR" sz="2400" dirty="0" smtClean="0"/>
              <a:t>.</a:t>
            </a:r>
          </a:p>
          <a:p>
            <a:pPr algn="just"/>
            <a:r>
              <a:rPr lang="el-GR" i="1" dirty="0" smtClean="0"/>
              <a:t>Σε αυτή την περίπτωση κάθε </a:t>
            </a:r>
            <a:r>
              <a:rPr lang="el-GR" i="1" dirty="0" smtClean="0"/>
              <a:t>ένα από τα άτομα συνεισφέρει </a:t>
            </a:r>
            <a:r>
              <a:rPr lang="el-GR" i="1" dirty="0" smtClean="0"/>
              <a:t>3</a:t>
            </a:r>
            <a:r>
              <a:rPr lang="en-US" i="1" dirty="0" smtClean="0"/>
              <a:t>e</a:t>
            </a:r>
            <a:r>
              <a:rPr lang="el-GR" i="1" dirty="0" smtClean="0"/>
              <a:t> </a:t>
            </a:r>
            <a:r>
              <a:rPr lang="el-GR" i="1" dirty="0" smtClean="0"/>
              <a:t>και τα άτομα μοιράζονται </a:t>
            </a:r>
            <a:r>
              <a:rPr lang="el-GR" i="1" dirty="0" smtClean="0"/>
              <a:t>τρία </a:t>
            </a:r>
            <a:r>
              <a:rPr lang="el-GR" i="1" dirty="0" smtClean="0"/>
              <a:t>ζεύγη </a:t>
            </a:r>
            <a:r>
              <a:rPr lang="en-US" i="1" dirty="0" smtClean="0"/>
              <a:t>e.</a:t>
            </a:r>
            <a:r>
              <a:rPr lang="el-GR" i="1" dirty="0" smtClean="0"/>
              <a:t> Έτσι </a:t>
            </a:r>
            <a:r>
              <a:rPr lang="el-GR" i="1" dirty="0" smtClean="0"/>
              <a:t>σχηματίζεται ένας </a:t>
            </a:r>
            <a:r>
              <a:rPr lang="el-GR" b="1" i="1" dirty="0" smtClean="0"/>
              <a:t>Τριπλός</a:t>
            </a:r>
            <a:r>
              <a:rPr lang="el-GR" i="1" dirty="0" smtClean="0"/>
              <a:t> Ομοιπολικός δεσμός και </a:t>
            </a:r>
            <a:r>
              <a:rPr lang="en-US" i="1" dirty="0" smtClean="0"/>
              <a:t> </a:t>
            </a:r>
            <a:r>
              <a:rPr lang="el-GR" i="1" dirty="0" smtClean="0"/>
              <a:t>το μόριο του Ν</a:t>
            </a:r>
            <a:r>
              <a:rPr lang="el-GR" sz="2000" i="1" baseline="-25000" dirty="0" smtClean="0"/>
              <a:t>2.</a:t>
            </a:r>
            <a:endParaRPr lang="el-GR" i="1" dirty="0" smtClean="0"/>
          </a:p>
        </p:txBody>
      </p:sp>
      <p:pic>
        <p:nvPicPr>
          <p:cNvPr id="19" name="Picture 18" descr="main-qimg-2fa8cfbd102dc11dac8900e5b0ddef1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15200" y="5105400"/>
            <a:ext cx="1505527" cy="1066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l-GR" b="1" dirty="0" smtClean="0"/>
              <a:t>Πολικότητα δεσμού</a:t>
            </a:r>
            <a:endParaRPr lang="el-GR" b="1" dirty="0"/>
          </a:p>
        </p:txBody>
      </p:sp>
      <p:pic>
        <p:nvPicPr>
          <p:cNvPr id="4" name="Picture 3" descr="Bond+Polarity+Blue +low+electron+density+Red +high+electron+densit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838200"/>
            <a:ext cx="5562600" cy="220309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600" y="3124200"/>
            <a:ext cx="32004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b="1" dirty="0" smtClean="0"/>
              <a:t>Μη πολικός ομοιοπολικός</a:t>
            </a:r>
          </a:p>
          <a:p>
            <a:pPr algn="ctr"/>
            <a:endParaRPr lang="el-GR" sz="2000" b="1" dirty="0" smtClean="0"/>
          </a:p>
          <a:p>
            <a:pPr algn="ctr"/>
            <a:r>
              <a:rPr lang="el-GR" dirty="0" smtClean="0"/>
              <a:t>Ομοιοπολικός δεσμός μεταξύ ίδιων ατόμων.</a:t>
            </a:r>
          </a:p>
          <a:p>
            <a:pPr algn="ctr"/>
            <a:endParaRPr lang="el-GR" dirty="0" smtClean="0"/>
          </a:p>
          <a:p>
            <a:pPr algn="ctr"/>
            <a:r>
              <a:rPr lang="el-GR" dirty="0" smtClean="0"/>
              <a:t>Τα κοινά ηλεκτρόνια έλκονται εξίσου από τα δύο άτομα.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00400" y="3124200"/>
            <a:ext cx="30480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b="1" dirty="0" smtClean="0"/>
              <a:t>Πολικός ομοιοπολικός</a:t>
            </a:r>
          </a:p>
          <a:p>
            <a:pPr algn="ctr"/>
            <a:endParaRPr lang="el-GR" sz="2000" b="1" dirty="0" smtClean="0"/>
          </a:p>
          <a:p>
            <a:pPr algn="ctr"/>
            <a:r>
              <a:rPr lang="el-GR" dirty="0" smtClean="0"/>
              <a:t>Ομοιοπολικός δεσμός μεταξύ διαφορετικών ατόμων.</a:t>
            </a:r>
          </a:p>
          <a:p>
            <a:pPr algn="ctr"/>
            <a:endParaRPr lang="el-GR" dirty="0" smtClean="0"/>
          </a:p>
          <a:p>
            <a:pPr algn="ctr"/>
            <a:r>
              <a:rPr lang="el-GR" dirty="0" smtClean="0"/>
              <a:t>Το πιο ηλεκτραρνητικό άτομο έλκει πιο ισχυρά τα κοινά ηλεκτρόνια και τα τραβά πιο κοντά του: </a:t>
            </a:r>
          </a:p>
          <a:p>
            <a:pPr algn="ctr"/>
            <a:r>
              <a:rPr lang="el-GR" dirty="0" smtClean="0"/>
              <a:t>μερικά φορτία (+δ και –δ).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62484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 smtClean="0">
                <a:latin typeface="Candara" pitchFamily="34" charset="0"/>
              </a:rPr>
              <a:t>ΗΛΕΚΤΡΑΡΝΗΤΙΚΟΤΗΤΑ</a:t>
            </a:r>
            <a:r>
              <a:rPr lang="el-GR" dirty="0" smtClean="0">
                <a:latin typeface="Candara" pitchFamily="34" charset="0"/>
              </a:rPr>
              <a:t>: Μέτρο της ικανότητας ενός ατόμου να έλκει τα ηλεκτρόνια.</a:t>
            </a:r>
            <a:endParaRPr lang="el-GR" dirty="0">
              <a:latin typeface="Candara" pitchFamily="34" charset="0"/>
            </a:endParaRPr>
          </a:p>
        </p:txBody>
      </p:sp>
      <p:pic>
        <p:nvPicPr>
          <p:cNvPr id="9" name="Picture 8" descr="animationpermdipoles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9800" y="1066800"/>
            <a:ext cx="2930769" cy="1524000"/>
          </a:xfrm>
          <a:prstGeom prst="rect">
            <a:avLst/>
          </a:prstGeom>
        </p:spPr>
      </p:pic>
      <p:pic>
        <p:nvPicPr>
          <p:cNvPr id="10" name="Picture 9" descr="giphy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8400" y="3886200"/>
            <a:ext cx="2743200" cy="2057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 smtClean="0"/>
              <a:t>Διαφορές Ιοντικών – Μοριακών Ενώσεων</a:t>
            </a:r>
            <a:endParaRPr lang="el-GR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1524000"/>
            <a:ext cx="4419600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b="1" dirty="0" smtClean="0"/>
              <a:t>Ιοντικές ενώσεις</a:t>
            </a:r>
            <a:endParaRPr lang="el-GR" sz="2000" b="1" dirty="0" smtClean="0"/>
          </a:p>
          <a:p>
            <a:pPr algn="ctr"/>
            <a:r>
              <a:rPr lang="el-GR" dirty="0" smtClean="0"/>
              <a:t>Δεν υπάρχουν μόρια, τα ιόντα σχηματίζουν κρύσταλλους.</a:t>
            </a:r>
            <a:endParaRPr lang="el-GR" dirty="0" smtClean="0"/>
          </a:p>
          <a:p>
            <a:pPr algn="ctr"/>
            <a:endParaRPr lang="el-GR" dirty="0" smtClean="0"/>
          </a:p>
          <a:p>
            <a:pPr algn="ctr"/>
            <a:endParaRPr lang="el-GR" dirty="0" smtClean="0"/>
          </a:p>
          <a:p>
            <a:pPr algn="ctr"/>
            <a:endParaRPr lang="el-GR" dirty="0" smtClean="0"/>
          </a:p>
          <a:p>
            <a:pPr algn="ctr"/>
            <a:endParaRPr lang="el-GR" dirty="0" smtClean="0"/>
          </a:p>
          <a:p>
            <a:pPr algn="ctr"/>
            <a:r>
              <a:rPr lang="el-GR" dirty="0" smtClean="0"/>
              <a:t>Σκληροί και εύθραυστοι κρύσταλλοι, στερεά με μεγάλο σημείο βρασμού λόγω των ισχυρών δυνάμεων που συγκρατούν τα ιόντα στον κρύσταλλο.</a:t>
            </a:r>
            <a:endParaRPr lang="en-US" dirty="0" smtClean="0"/>
          </a:p>
          <a:p>
            <a:pPr algn="ctr"/>
            <a:r>
              <a:rPr lang="el-GR" dirty="0" smtClean="0"/>
              <a:t>Συνήθως περιέχουν κάποιο μέταλλο.</a:t>
            </a:r>
          </a:p>
          <a:p>
            <a:pPr algn="ctr"/>
            <a:r>
              <a:rPr lang="el-GR" dirty="0" smtClean="0"/>
              <a:t>Οξείδια και Υδροξείδια Μετάλλων, Άλατα.</a:t>
            </a:r>
            <a:endParaRPr lang="el-GR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4648200" y="1524000"/>
            <a:ext cx="4267200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b="1" dirty="0" smtClean="0"/>
              <a:t>Μοριακές ενώσεις</a:t>
            </a:r>
            <a:endParaRPr lang="el-GR" sz="2000" b="1" dirty="0" smtClean="0"/>
          </a:p>
          <a:p>
            <a:pPr algn="ctr"/>
            <a:r>
              <a:rPr lang="el-GR" dirty="0" smtClean="0"/>
              <a:t>Τα άτομα των ενώσεων αυτών σχηματίζουν συγκεκριμένες ομάδες, τα μόρια</a:t>
            </a:r>
            <a:r>
              <a:rPr lang="el-GR" dirty="0" smtClean="0"/>
              <a:t>.</a:t>
            </a:r>
            <a:endParaRPr lang="el-GR" dirty="0" smtClean="0"/>
          </a:p>
          <a:p>
            <a:pPr algn="ctr"/>
            <a:endParaRPr lang="el-GR" dirty="0" smtClean="0"/>
          </a:p>
          <a:p>
            <a:pPr algn="ctr"/>
            <a:endParaRPr lang="el-GR" dirty="0" smtClean="0"/>
          </a:p>
          <a:p>
            <a:pPr algn="ctr"/>
            <a:endParaRPr lang="el-GR" dirty="0" smtClean="0"/>
          </a:p>
          <a:p>
            <a:pPr algn="ctr"/>
            <a:endParaRPr lang="el-GR" dirty="0" smtClean="0"/>
          </a:p>
          <a:p>
            <a:pPr algn="ctr"/>
            <a:r>
              <a:rPr lang="el-GR" dirty="0" smtClean="0"/>
              <a:t>Μαλακά στερεά, υγρά με χαμηλό σημείο βρασμού ή αέρια</a:t>
            </a:r>
            <a:r>
              <a:rPr lang="en-US" dirty="0" smtClean="0"/>
              <a:t> (</a:t>
            </a:r>
            <a:r>
              <a:rPr lang="el-GR" dirty="0" smtClean="0"/>
              <a:t>ασθενείς δυνάμεις μεταξύ μορίων</a:t>
            </a:r>
            <a:r>
              <a:rPr lang="el-GR" dirty="0" smtClean="0"/>
              <a:t>). </a:t>
            </a:r>
          </a:p>
          <a:p>
            <a:pPr algn="ctr"/>
            <a:r>
              <a:rPr lang="el-GR" dirty="0" smtClean="0"/>
              <a:t>Ενώσεις αμέταλλων.</a:t>
            </a:r>
          </a:p>
          <a:p>
            <a:pPr algn="ctr"/>
            <a:r>
              <a:rPr lang="el-GR" dirty="0" smtClean="0"/>
              <a:t>Οξείδια Αμετάλλων, Οξέα.</a:t>
            </a:r>
            <a:endParaRPr lang="el-GR" dirty="0" smtClean="0"/>
          </a:p>
        </p:txBody>
      </p:sp>
      <p:pic>
        <p:nvPicPr>
          <p:cNvPr id="7" name="Picture 6" descr="1024px-Sodium-carbonate-xtal-3D-SF-C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" y="2438400"/>
            <a:ext cx="1138988" cy="1082039"/>
          </a:xfrm>
          <a:prstGeom prst="rect">
            <a:avLst/>
          </a:prstGeom>
        </p:spPr>
      </p:pic>
      <p:pic>
        <p:nvPicPr>
          <p:cNvPr id="8" name="Picture 7" descr="images3.jf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62200" y="2438400"/>
            <a:ext cx="1524000" cy="1068585"/>
          </a:xfrm>
          <a:prstGeom prst="rect">
            <a:avLst/>
          </a:prstGeom>
        </p:spPr>
      </p:pic>
      <p:pic>
        <p:nvPicPr>
          <p:cNvPr id="9" name="Picture 8" descr="Dichlorine-gas-3D-vdW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57801" y="2444148"/>
            <a:ext cx="990600" cy="908651"/>
          </a:xfrm>
          <a:prstGeom prst="rect">
            <a:avLst/>
          </a:prstGeom>
        </p:spPr>
      </p:pic>
      <p:pic>
        <p:nvPicPr>
          <p:cNvPr id="10" name="Picture 9" descr="unnamed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467601" y="2666999"/>
            <a:ext cx="609600" cy="420290"/>
          </a:xfrm>
          <a:prstGeom prst="rect">
            <a:avLst/>
          </a:prstGeom>
        </p:spPr>
      </p:pic>
      <p:pic>
        <p:nvPicPr>
          <p:cNvPr id="11" name="Picture 10" descr="o3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410324" y="2657468"/>
            <a:ext cx="333317" cy="248034"/>
          </a:xfrm>
          <a:prstGeom prst="rect">
            <a:avLst/>
          </a:prstGeom>
        </p:spPr>
      </p:pic>
      <p:pic>
        <p:nvPicPr>
          <p:cNvPr id="12" name="Picture 11" descr="o3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3929910">
            <a:off x="6711384" y="3073747"/>
            <a:ext cx="333316" cy="248034"/>
          </a:xfrm>
          <a:prstGeom prst="rect">
            <a:avLst/>
          </a:prstGeom>
        </p:spPr>
      </p:pic>
      <p:pic>
        <p:nvPicPr>
          <p:cNvPr id="13" name="Picture 12" descr="o3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18150952">
            <a:off x="7037905" y="3054978"/>
            <a:ext cx="333316" cy="248034"/>
          </a:xfrm>
          <a:prstGeom prst="rect">
            <a:avLst/>
          </a:prstGeom>
        </p:spPr>
      </p:pic>
      <p:pic>
        <p:nvPicPr>
          <p:cNvPr id="14" name="Picture 13" descr="o3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12162380">
            <a:off x="6892956" y="2645519"/>
            <a:ext cx="333317" cy="248034"/>
          </a:xfrm>
          <a:prstGeom prst="rect">
            <a:avLst/>
          </a:prstGeom>
        </p:spPr>
      </p:pic>
      <p:pic>
        <p:nvPicPr>
          <p:cNvPr id="15" name="Picture 14" descr="unnamed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7319247">
            <a:off x="8068997" y="2812858"/>
            <a:ext cx="609600" cy="420290"/>
          </a:xfrm>
          <a:prstGeom prst="rect">
            <a:avLst/>
          </a:prstGeom>
        </p:spPr>
      </p:pic>
      <p:pic>
        <p:nvPicPr>
          <p:cNvPr id="16" name="Picture 15" descr="unnamed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0755470">
            <a:off x="7814356" y="2430017"/>
            <a:ext cx="609600" cy="420290"/>
          </a:xfrm>
          <a:prstGeom prst="rect">
            <a:avLst/>
          </a:prstGeom>
        </p:spPr>
      </p:pic>
      <p:pic>
        <p:nvPicPr>
          <p:cNvPr id="18" name="Picture 17" descr="potassium-dichromate-250x250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1000" y="5257800"/>
            <a:ext cx="1676400" cy="1240537"/>
          </a:xfrm>
          <a:prstGeom prst="rect">
            <a:avLst/>
          </a:prstGeom>
        </p:spPr>
      </p:pic>
      <p:pic>
        <p:nvPicPr>
          <p:cNvPr id="19" name="Picture 18" descr="Sodium-Carbonate-min-1024x567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209799" y="5189786"/>
            <a:ext cx="2324705" cy="1287214"/>
          </a:xfrm>
          <a:prstGeom prst="rect">
            <a:avLst/>
          </a:prstGeom>
        </p:spPr>
      </p:pic>
      <p:pic>
        <p:nvPicPr>
          <p:cNvPr id="20" name="Picture 19" descr="seven_ampoules_upright1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638800" y="4953000"/>
            <a:ext cx="2286000" cy="1600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 smtClean="0"/>
              <a:t>Διαφορές Ιοντικών – Μοριακών Ενώσεων</a:t>
            </a:r>
            <a:endParaRPr lang="el-GR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1524000"/>
            <a:ext cx="4648200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b="1" dirty="0" smtClean="0"/>
              <a:t>Ιοντικές ενώσεις</a:t>
            </a:r>
            <a:endParaRPr lang="el-GR" sz="2000" b="1" dirty="0" smtClean="0"/>
          </a:p>
          <a:p>
            <a:pPr algn="ctr"/>
            <a:r>
              <a:rPr lang="el-GR" sz="2000" dirty="0" smtClean="0"/>
              <a:t>Οι περισσότερες διαλύονται εύκολα στο νερό. Σε στερεή κατάσταση κακοί αγωγοί του ηλεκτρισμού. Λιωμένες ή διαλυμένες σε νερό άγουν το ηλεκτρικό ρεύμα.</a:t>
            </a:r>
          </a:p>
          <a:p>
            <a:pPr algn="just"/>
            <a:endParaRPr lang="el-GR" sz="2000" dirty="0" smtClean="0"/>
          </a:p>
          <a:p>
            <a:pPr algn="ctr"/>
            <a:endParaRPr lang="el-GR" sz="2000" dirty="0" smtClean="0"/>
          </a:p>
          <a:p>
            <a:pPr algn="ctr"/>
            <a:endParaRPr lang="el-GR" dirty="0" smtClean="0"/>
          </a:p>
          <a:p>
            <a:pPr algn="ctr"/>
            <a:endParaRPr lang="el-GR" dirty="0" smtClean="0"/>
          </a:p>
          <a:p>
            <a:pPr algn="ctr"/>
            <a:endParaRPr lang="el-GR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4648200" y="1600200"/>
            <a:ext cx="426720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b="1" dirty="0" smtClean="0"/>
              <a:t>Μοριακές ενώσεις</a:t>
            </a:r>
            <a:endParaRPr lang="el-GR" sz="2000" b="1" dirty="0" smtClean="0"/>
          </a:p>
          <a:p>
            <a:pPr algn="ctr"/>
            <a:r>
              <a:rPr lang="el-GR" sz="2000" dirty="0" smtClean="0"/>
              <a:t>Σε καθαρή κατάσταση κακοί αγωγοί του ηλεκτρισμού. </a:t>
            </a:r>
            <a:endParaRPr lang="el-GR" sz="2000" dirty="0" smtClean="0"/>
          </a:p>
          <a:p>
            <a:pPr algn="ctr"/>
            <a:r>
              <a:rPr lang="el-GR" sz="2000" dirty="0" smtClean="0"/>
              <a:t>Υδατικά διαλύματα ορισμένων (οξέα) είναι άγουν τον ηλεκτρισμό. </a:t>
            </a:r>
          </a:p>
          <a:p>
            <a:pPr algn="ctr"/>
            <a:endParaRPr lang="el-GR" dirty="0" smtClean="0"/>
          </a:p>
          <a:p>
            <a:pPr algn="ctr"/>
            <a:endParaRPr lang="el-GR" dirty="0" smtClean="0"/>
          </a:p>
          <a:p>
            <a:pPr algn="ctr"/>
            <a:endParaRPr lang="el-GR" dirty="0" smtClean="0"/>
          </a:p>
        </p:txBody>
      </p:sp>
      <p:pic>
        <p:nvPicPr>
          <p:cNvPr id="21" name="Picture 20" descr="wCklorATQNS30pZJW08p_CNX_Chem_11_02_waterion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3505200"/>
            <a:ext cx="2971800" cy="2590800"/>
          </a:xfrm>
          <a:prstGeom prst="rect">
            <a:avLst/>
          </a:prstGeom>
        </p:spPr>
      </p:pic>
      <p:pic>
        <p:nvPicPr>
          <p:cNvPr id="22" name="Picture 21" descr="il_570xN.1912114476_gpfb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00" y="3505200"/>
            <a:ext cx="1600200" cy="1122949"/>
          </a:xfrm>
          <a:prstGeom prst="rect">
            <a:avLst/>
          </a:prstGeom>
        </p:spPr>
      </p:pic>
      <p:pic>
        <p:nvPicPr>
          <p:cNvPr id="23" name="Picture 22" descr="index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0400" y="4724400"/>
            <a:ext cx="1600200" cy="1600200"/>
          </a:xfrm>
          <a:prstGeom prst="rect">
            <a:avLst/>
          </a:prstGeom>
        </p:spPr>
      </p:pic>
      <p:pic>
        <p:nvPicPr>
          <p:cNvPr id="24" name="Picture 23" descr="YFK8obWBT5avPCuaj2l3_FG14_0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05400" y="3505200"/>
            <a:ext cx="3566809" cy="2514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143000"/>
            <a:ext cx="4419600" cy="1295400"/>
          </a:xfrm>
        </p:spPr>
        <p:txBody>
          <a:bodyPr>
            <a:normAutofit/>
          </a:bodyPr>
          <a:lstStyle/>
          <a:p>
            <a:r>
              <a:rPr lang="el-GR" sz="7200" b="1" dirty="0" smtClean="0">
                <a:latin typeface="Comic Sans MS" pitchFamily="66" charset="0"/>
              </a:rPr>
              <a:t>ΤΕΛΟΣ</a:t>
            </a:r>
            <a:endParaRPr lang="el-GR" sz="7200" b="1" dirty="0">
              <a:latin typeface="Comic Sans MS" pitchFamily="66" charset="0"/>
            </a:endParaRPr>
          </a:p>
        </p:txBody>
      </p:sp>
      <p:pic>
        <p:nvPicPr>
          <p:cNvPr id="4" name="Content Placeholder 3" descr="tmp91129283457161625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"/>
            <a:ext cx="4359965" cy="3733800"/>
          </a:xfrm>
        </p:spPr>
      </p:pic>
      <p:pic>
        <p:nvPicPr>
          <p:cNvPr id="5" name="Picture 4" descr="chemical-bonds-covalen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400" y="3257550"/>
            <a:ext cx="4800600" cy="36004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5740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l-GR" b="1" dirty="0" smtClean="0"/>
              <a:t>Γιατί τα άτομα συνδέονται μεταξύ τους;</a:t>
            </a:r>
            <a:endParaRPr lang="el-G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1143000"/>
          </a:xfrm>
        </p:spPr>
        <p:txBody>
          <a:bodyPr/>
          <a:lstStyle/>
          <a:p>
            <a:pPr>
              <a:buNone/>
            </a:pPr>
            <a:r>
              <a:rPr lang="el-GR" dirty="0" smtClean="0"/>
              <a:t>Η δύναμη που συγκρατεί τα άτομα ή τα ιόντα ενωμένα μεταξύ τους.</a:t>
            </a:r>
            <a:endParaRPr lang="el-GR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Τι είναι ο χημικός δεσμός;</a:t>
            </a:r>
            <a:endParaRPr kumimoji="0" lang="el-GR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04800" y="2971800"/>
            <a:ext cx="8458200" cy="1143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l-G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Γιατί</a:t>
            </a:r>
            <a:r>
              <a:rPr kumimoji="0" lang="el-GR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αυτό τα οδηγεί σε μια κατάσταση που έχουν χαμηλότερη ενέργεια, άρα και μεγαλύτερη σταθερότητα απ’ότι πριν</a:t>
            </a:r>
            <a:r>
              <a:rPr kumimoji="0" lang="el-G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  <a:endParaRPr kumimoji="0" lang="el-G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41148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Πώς συνδέονται τα άτομα μεταξύ τους;</a:t>
            </a:r>
            <a:endParaRPr kumimoji="0" lang="el-GR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5105400"/>
            <a:ext cx="8458200" cy="1143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l-G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Μέσω των ηλεκτρονίων της εξωτερικής στοιβάδας τους (</a:t>
            </a:r>
            <a:r>
              <a:rPr kumimoji="0" lang="el-GR" sz="3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ηλεκτρόνια σθένους</a:t>
            </a:r>
            <a:r>
              <a:rPr kumimoji="0" lang="el-G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  <a:r>
              <a:rPr kumimoji="0" lang="el-GR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τα οποία έλκονται από τον πυρήνα του γειτονικού ατόμου.</a:t>
            </a:r>
            <a:endParaRPr kumimoji="0" lang="el-G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00200"/>
            <a:ext cx="9144000" cy="1143000"/>
          </a:xfrm>
        </p:spPr>
        <p:txBody>
          <a:bodyPr>
            <a:normAutofit/>
          </a:bodyPr>
          <a:lstStyle/>
          <a:p>
            <a:r>
              <a:rPr lang="el-GR" sz="3200" b="1" dirty="0" smtClean="0"/>
              <a:t>1. Από τον αριθμό των ηλεκτρονίων της εξωτερικής στοιβάδας τους.</a:t>
            </a:r>
            <a:endParaRPr lang="el-GR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1143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l-GR" sz="2800" dirty="0" smtClean="0"/>
              <a:t>Κατά κύριο λόγο η συμπεριφορά ενός ατόμου καθορίζεται:</a:t>
            </a:r>
            <a:endParaRPr lang="el-GR" sz="28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Ποιοι παράγοντες καθορίζουν τηχημική συμπεριφορά</a:t>
            </a:r>
            <a:r>
              <a:rPr kumimoji="0" lang="el-GR" sz="4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του ατόμου</a:t>
            </a:r>
            <a:r>
              <a:rPr kumimoji="0" lang="el-GR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;</a:t>
            </a:r>
            <a:endParaRPr kumimoji="0" lang="el-GR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0" y="2590800"/>
            <a:ext cx="9067800" cy="1600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R="0" lvl="0" indent="-342900" algn="just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l-GR" sz="2400" dirty="0" smtClean="0"/>
              <a:t>Η μέγιστη σταθερότητα επιτυγχάνεται όταν ένα άτομο/ιόν έχει συμπληρωμένη της εξωτερική στοιβάδα του με ηλεκτρόνια (την Κ με 2, όλες τις άλλες με 8). Εκτός από τα ευγενή αέρια που ήδη έχουν συμπληρωμένη την εξωτερική τους στοιβάδα, τα άλλα άτομα προσπαθούν να διώξουν ή να πάρουν ηλεκτρόνια προκειμένου να το επιτύχουν.</a:t>
            </a:r>
            <a:endParaRPr kumimoji="0" lang="el-GR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04800" y="5486400"/>
            <a:ext cx="8458200" cy="1143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l-G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Όσο μεγαλύτερο είναι το άτομο τόσο πιο εύκολα χάνει ηλεκτρόνια και τόσο πιο δύσκολα παίρνει ηλεκτρόνια.</a:t>
            </a:r>
            <a:endParaRPr kumimoji="0" lang="el-G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46482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2. Από το</a:t>
            </a:r>
            <a:r>
              <a:rPr kumimoji="0" lang="el-GR" sz="3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μέγεθός τους (Ατομική Ακτίνα)</a:t>
            </a:r>
            <a:r>
              <a:rPr kumimoji="0" lang="el-GR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</a:t>
            </a:r>
            <a:endParaRPr kumimoji="0" lang="el-GR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Ηλεκτρόνια σθένους</a:t>
            </a:r>
            <a:endParaRPr kumimoji="0" lang="el-GR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0" y="990600"/>
            <a:ext cx="9144000" cy="2590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ctr"/>
            <a:r>
              <a:rPr lang="el-GR" sz="3200" b="1" dirty="0" smtClean="0"/>
              <a:t>Μέταλλα</a:t>
            </a:r>
            <a:endParaRPr lang="el-GR" sz="3200" baseline="-25000" dirty="0" smtClean="0"/>
          </a:p>
          <a:p>
            <a:pPr marL="342900" lvl="0" indent="-342900" algn="just"/>
            <a:r>
              <a:rPr lang="en-US" sz="3200" baseline="-25000" dirty="0" smtClean="0"/>
              <a:t>11</a:t>
            </a:r>
            <a:r>
              <a:rPr lang="en-US" sz="3200" dirty="0" smtClean="0"/>
              <a:t>Na:   K</a:t>
            </a:r>
            <a:r>
              <a:rPr lang="en-US" sz="3200" baseline="30000" dirty="0" smtClean="0"/>
              <a:t>2</a:t>
            </a:r>
            <a:r>
              <a:rPr lang="en-US" sz="3200" dirty="0" smtClean="0"/>
              <a:t> L</a:t>
            </a:r>
            <a:r>
              <a:rPr lang="en-US" sz="3200" baseline="30000" dirty="0" smtClean="0"/>
              <a:t>8</a:t>
            </a:r>
            <a:r>
              <a:rPr lang="en-US" sz="3200" dirty="0" smtClean="0"/>
              <a:t> </a:t>
            </a:r>
            <a:r>
              <a:rPr lang="en-US" sz="3200" dirty="0" smtClean="0">
                <a:solidFill>
                  <a:srgbClr val="FF0000"/>
                </a:solidFill>
              </a:rPr>
              <a:t>M</a:t>
            </a:r>
            <a:r>
              <a:rPr lang="en-US" sz="3200" baseline="30000" dirty="0" smtClean="0">
                <a:solidFill>
                  <a:srgbClr val="FF0000"/>
                </a:solidFill>
              </a:rPr>
              <a:t>1</a:t>
            </a:r>
            <a:r>
              <a:rPr lang="en-US" sz="3200" dirty="0" smtClean="0"/>
              <a:t> </a:t>
            </a:r>
            <a:r>
              <a:rPr lang="el-GR" sz="3200" dirty="0" smtClean="0"/>
              <a:t>    </a:t>
            </a:r>
            <a:r>
              <a:rPr lang="en-US" sz="3200" dirty="0" smtClean="0"/>
              <a:t>    </a:t>
            </a:r>
            <a:r>
              <a:rPr lang="el-GR" sz="3200" dirty="0" smtClean="0"/>
              <a:t>Διώχνοντας 1</a:t>
            </a:r>
            <a:r>
              <a:rPr lang="en-US" sz="3200" dirty="0" smtClean="0"/>
              <a:t>e</a:t>
            </a:r>
            <a:r>
              <a:rPr lang="el-GR" sz="3200" dirty="0" smtClean="0"/>
              <a:t>     </a:t>
            </a:r>
            <a:r>
              <a:rPr lang="en-US" sz="3200" baseline="-25000" dirty="0" smtClean="0"/>
              <a:t>11</a:t>
            </a:r>
            <a:r>
              <a:rPr lang="en-US" sz="3200" dirty="0" smtClean="0"/>
              <a:t>Na</a:t>
            </a:r>
            <a:r>
              <a:rPr lang="en-US" sz="3200" baseline="30000" dirty="0" smtClean="0"/>
              <a:t>+</a:t>
            </a:r>
            <a:r>
              <a:rPr lang="en-US" sz="3200" dirty="0" smtClean="0"/>
              <a:t> :   </a:t>
            </a:r>
            <a:r>
              <a:rPr lang="en-US" sz="3200" dirty="0" smtClean="0"/>
              <a:t>K</a:t>
            </a:r>
            <a:r>
              <a:rPr lang="en-US" sz="3200" baseline="30000" dirty="0" smtClean="0"/>
              <a:t>2</a:t>
            </a:r>
            <a:r>
              <a:rPr lang="en-US" sz="3200" dirty="0" smtClean="0"/>
              <a:t> </a:t>
            </a:r>
            <a:r>
              <a:rPr lang="en-US" sz="3200" dirty="0" smtClean="0">
                <a:solidFill>
                  <a:srgbClr val="FF0000"/>
                </a:solidFill>
              </a:rPr>
              <a:t>L</a:t>
            </a:r>
            <a:r>
              <a:rPr lang="en-US" sz="3200" baseline="30000" dirty="0" smtClean="0">
                <a:solidFill>
                  <a:srgbClr val="FF0000"/>
                </a:solidFill>
              </a:rPr>
              <a:t>8</a:t>
            </a:r>
            <a:endParaRPr lang="el-GR" sz="3200" baseline="30000" dirty="0" smtClean="0">
              <a:solidFill>
                <a:srgbClr val="FF0000"/>
              </a:solidFill>
            </a:endParaRPr>
          </a:p>
          <a:p>
            <a:pPr marL="342900" indent="-342900" algn="just"/>
            <a:r>
              <a:rPr lang="en-US" sz="3200" baseline="-25000" dirty="0" smtClean="0"/>
              <a:t>12</a:t>
            </a:r>
            <a:r>
              <a:rPr lang="en-US" sz="3200" dirty="0" smtClean="0"/>
              <a:t>Mg:  K</a:t>
            </a:r>
            <a:r>
              <a:rPr lang="en-US" sz="3200" baseline="30000" dirty="0" smtClean="0"/>
              <a:t>2</a:t>
            </a:r>
            <a:r>
              <a:rPr lang="en-US" sz="3200" dirty="0" smtClean="0"/>
              <a:t> </a:t>
            </a:r>
            <a:r>
              <a:rPr lang="en-US" sz="3200" dirty="0" smtClean="0"/>
              <a:t>L</a:t>
            </a:r>
            <a:r>
              <a:rPr lang="en-US" sz="3200" baseline="30000" dirty="0" smtClean="0"/>
              <a:t>8</a:t>
            </a:r>
            <a:r>
              <a:rPr lang="en-US" sz="3200" dirty="0" smtClean="0"/>
              <a:t> </a:t>
            </a:r>
            <a:r>
              <a:rPr lang="en-US" sz="3200" dirty="0" smtClean="0">
                <a:solidFill>
                  <a:srgbClr val="FF0000"/>
                </a:solidFill>
              </a:rPr>
              <a:t>M</a:t>
            </a:r>
            <a:r>
              <a:rPr lang="en-US" sz="3200" baseline="30000" dirty="0" smtClean="0">
                <a:solidFill>
                  <a:srgbClr val="FF0000"/>
                </a:solidFill>
              </a:rPr>
              <a:t>2</a:t>
            </a:r>
            <a:r>
              <a:rPr lang="en-US" sz="3200" dirty="0" smtClean="0"/>
              <a:t>        </a:t>
            </a:r>
            <a:r>
              <a:rPr lang="el-GR" sz="3200" dirty="0" smtClean="0"/>
              <a:t>Διώχνοντας </a:t>
            </a:r>
            <a:r>
              <a:rPr lang="en-US" sz="3200" dirty="0" smtClean="0"/>
              <a:t>2e</a:t>
            </a:r>
            <a:r>
              <a:rPr lang="el-GR" sz="3200" dirty="0" smtClean="0"/>
              <a:t> </a:t>
            </a:r>
            <a:r>
              <a:rPr lang="en-US" sz="3200" dirty="0" smtClean="0"/>
              <a:t>    </a:t>
            </a:r>
            <a:r>
              <a:rPr lang="el-GR" sz="3200" baseline="-25000" dirty="0" smtClean="0"/>
              <a:t>20</a:t>
            </a:r>
            <a:r>
              <a:rPr lang="en-US" sz="3200" dirty="0" smtClean="0"/>
              <a:t>Mg</a:t>
            </a:r>
            <a:r>
              <a:rPr lang="en-US" sz="3200" baseline="30000" dirty="0" smtClean="0"/>
              <a:t>+2</a:t>
            </a:r>
            <a:r>
              <a:rPr lang="en-US" sz="3200" dirty="0" smtClean="0"/>
              <a:t>:  K</a:t>
            </a:r>
            <a:r>
              <a:rPr lang="en-US" sz="3200" baseline="30000" dirty="0" smtClean="0"/>
              <a:t>2</a:t>
            </a:r>
            <a:r>
              <a:rPr lang="en-US" sz="3200" dirty="0" smtClean="0"/>
              <a:t> </a:t>
            </a:r>
            <a:r>
              <a:rPr lang="en-US" sz="3200" dirty="0" smtClean="0">
                <a:solidFill>
                  <a:srgbClr val="FF0000"/>
                </a:solidFill>
              </a:rPr>
              <a:t>L</a:t>
            </a:r>
            <a:r>
              <a:rPr lang="en-US" sz="3200" baseline="30000" dirty="0" smtClean="0">
                <a:solidFill>
                  <a:srgbClr val="FF0000"/>
                </a:solidFill>
              </a:rPr>
              <a:t>8</a:t>
            </a:r>
            <a:endParaRPr lang="en-US" sz="3200" baseline="-25000" dirty="0" smtClean="0">
              <a:solidFill>
                <a:srgbClr val="FF0000"/>
              </a:solidFill>
            </a:endParaRPr>
          </a:p>
          <a:p>
            <a:pPr marL="342900" indent="-342900" algn="just"/>
            <a:r>
              <a:rPr lang="en-US" sz="3200" baseline="-25000" dirty="0" smtClean="0"/>
              <a:t>13</a:t>
            </a:r>
            <a:r>
              <a:rPr lang="en-US" sz="3200" dirty="0" smtClean="0"/>
              <a:t>Al:   </a:t>
            </a:r>
            <a:r>
              <a:rPr lang="en-US" sz="3200" dirty="0" smtClean="0"/>
              <a:t>K</a:t>
            </a:r>
            <a:r>
              <a:rPr lang="en-US" sz="3200" baseline="30000" dirty="0" smtClean="0"/>
              <a:t>2</a:t>
            </a:r>
            <a:r>
              <a:rPr lang="en-US" sz="3200" dirty="0" smtClean="0"/>
              <a:t> L</a:t>
            </a:r>
            <a:r>
              <a:rPr lang="en-US" sz="3200" baseline="30000" dirty="0" smtClean="0"/>
              <a:t>8</a:t>
            </a:r>
            <a:r>
              <a:rPr lang="en-US" sz="3200" dirty="0" smtClean="0"/>
              <a:t> </a:t>
            </a:r>
            <a:r>
              <a:rPr lang="en-US" sz="3200" dirty="0" smtClean="0">
                <a:solidFill>
                  <a:srgbClr val="FF0000"/>
                </a:solidFill>
              </a:rPr>
              <a:t>M</a:t>
            </a:r>
            <a:r>
              <a:rPr lang="en-US" sz="3200" baseline="30000" dirty="0" smtClean="0">
                <a:solidFill>
                  <a:srgbClr val="FF0000"/>
                </a:solidFill>
              </a:rPr>
              <a:t>3</a:t>
            </a:r>
            <a:r>
              <a:rPr lang="en-US" sz="3200" dirty="0" smtClean="0"/>
              <a:t> </a:t>
            </a:r>
            <a:r>
              <a:rPr lang="el-GR" sz="3200" dirty="0" smtClean="0"/>
              <a:t>    </a:t>
            </a:r>
            <a:r>
              <a:rPr lang="en-US" sz="3200" dirty="0" smtClean="0"/>
              <a:t>     </a:t>
            </a:r>
            <a:r>
              <a:rPr lang="el-GR" sz="3200" dirty="0" smtClean="0"/>
              <a:t>Διώχνοντας </a:t>
            </a:r>
            <a:r>
              <a:rPr lang="en-US" sz="3200" dirty="0" smtClean="0"/>
              <a:t>3e</a:t>
            </a:r>
            <a:r>
              <a:rPr lang="el-GR" sz="3200" dirty="0" smtClean="0"/>
              <a:t>     </a:t>
            </a:r>
            <a:r>
              <a:rPr lang="en-US" sz="3200" baseline="-25000" dirty="0" smtClean="0"/>
              <a:t>13</a:t>
            </a:r>
            <a:r>
              <a:rPr lang="en-US" sz="3200" dirty="0" smtClean="0"/>
              <a:t>Al</a:t>
            </a:r>
            <a:r>
              <a:rPr lang="en-US" sz="3200" baseline="30000" dirty="0" smtClean="0"/>
              <a:t>+3</a:t>
            </a:r>
            <a:r>
              <a:rPr lang="en-US" sz="3200" dirty="0" smtClean="0"/>
              <a:t> </a:t>
            </a:r>
            <a:r>
              <a:rPr lang="en-US" sz="3200" dirty="0" smtClean="0"/>
              <a:t>:   K</a:t>
            </a:r>
            <a:r>
              <a:rPr lang="en-US" sz="3200" baseline="30000" dirty="0" smtClean="0"/>
              <a:t>2</a:t>
            </a:r>
            <a:r>
              <a:rPr lang="en-US" sz="3200" dirty="0" smtClean="0"/>
              <a:t> </a:t>
            </a:r>
            <a:r>
              <a:rPr lang="en-US" sz="3200" dirty="0" smtClean="0">
                <a:solidFill>
                  <a:srgbClr val="FF0000"/>
                </a:solidFill>
              </a:rPr>
              <a:t>L</a:t>
            </a:r>
            <a:r>
              <a:rPr lang="en-US" sz="3200" baseline="30000" dirty="0" smtClean="0">
                <a:solidFill>
                  <a:srgbClr val="FF0000"/>
                </a:solidFill>
              </a:rPr>
              <a:t>8</a:t>
            </a:r>
            <a:endParaRPr lang="en-US" sz="3200" baseline="-25000" dirty="0" smtClean="0">
              <a:solidFill>
                <a:srgbClr val="FF0000"/>
              </a:solidFill>
            </a:endParaRPr>
          </a:p>
          <a:p>
            <a:pPr marL="342900" indent="-342900" algn="just"/>
            <a:endParaRPr lang="en-US" sz="3200" baseline="30000" dirty="0" smtClean="0">
              <a:solidFill>
                <a:srgbClr val="FF0000"/>
              </a:solidFill>
            </a:endParaRPr>
          </a:p>
          <a:p>
            <a:pPr marL="342900" indent="-342900" algn="just"/>
            <a:endParaRPr lang="el-GR" sz="3200" dirty="0" smtClean="0">
              <a:solidFill>
                <a:srgbClr val="FF0000"/>
              </a:solidFill>
            </a:endParaRPr>
          </a:p>
          <a:p>
            <a:pPr marL="342900" lvl="0" indent="-342900" algn="just"/>
            <a:endParaRPr kumimoji="0" lang="el-GR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0" y="3124200"/>
            <a:ext cx="9144000" cy="685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l-GR" sz="3200" b="1" dirty="0" smtClean="0"/>
              <a:t>Τα στοιχεία 1</a:t>
            </a:r>
            <a:r>
              <a:rPr lang="el-GR" sz="3200" b="1" baseline="30000" dirty="0" smtClean="0"/>
              <a:t>ης</a:t>
            </a:r>
            <a:r>
              <a:rPr lang="el-GR" sz="3200" b="1" dirty="0" smtClean="0"/>
              <a:t> , 2</a:t>
            </a:r>
            <a:r>
              <a:rPr lang="el-GR" sz="3200" b="1" baseline="30000" dirty="0" smtClean="0"/>
              <a:t>ης</a:t>
            </a:r>
            <a:r>
              <a:rPr lang="el-GR" sz="3200" b="1" dirty="0" smtClean="0"/>
              <a:t> και 3</a:t>
            </a:r>
            <a:r>
              <a:rPr lang="el-GR" sz="3200" b="1" baseline="30000" dirty="0" smtClean="0"/>
              <a:t>ης</a:t>
            </a:r>
            <a:r>
              <a:rPr lang="el-GR" sz="3200" b="1" dirty="0" smtClean="0"/>
              <a:t> Κύριας Ομάδας (ΙΑ, ΙΙΑ, ΙΙΙΑ) θέλουν να δώσουν 1,2 ή 3 ηλεκτρόνια αντίστοιχα.</a:t>
            </a:r>
            <a:endParaRPr kumimoji="0" lang="el-GR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6" descr="Chemical Bond-1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3886200"/>
            <a:ext cx="5991223" cy="2819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Ηλεκτρόνια σθένους</a:t>
            </a:r>
            <a:endParaRPr kumimoji="0" lang="el-GR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0" y="914400"/>
            <a:ext cx="9144000" cy="2590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ctr"/>
            <a:r>
              <a:rPr lang="el-GR" sz="3200" b="1" dirty="0" smtClean="0"/>
              <a:t>Αμέταλλα</a:t>
            </a:r>
            <a:endParaRPr lang="el-GR" sz="3200" baseline="-25000" dirty="0" smtClean="0"/>
          </a:p>
          <a:p>
            <a:pPr marL="342900" lvl="0" indent="-342900" algn="just"/>
            <a:r>
              <a:rPr lang="en-US" sz="3200" baseline="-25000" dirty="0" smtClean="0"/>
              <a:t>1</a:t>
            </a:r>
            <a:r>
              <a:rPr lang="el-GR" sz="3200" baseline="-25000" dirty="0" smtClean="0"/>
              <a:t>7</a:t>
            </a:r>
            <a:r>
              <a:rPr lang="en-US" sz="3200" dirty="0" err="1" smtClean="0"/>
              <a:t>Cl</a:t>
            </a:r>
            <a:r>
              <a:rPr lang="en-US" sz="3200" dirty="0" smtClean="0"/>
              <a:t>:   K</a:t>
            </a:r>
            <a:r>
              <a:rPr lang="en-US" sz="3200" baseline="30000" dirty="0" smtClean="0"/>
              <a:t>2</a:t>
            </a:r>
            <a:r>
              <a:rPr lang="en-US" sz="3200" dirty="0" smtClean="0"/>
              <a:t> L</a:t>
            </a:r>
            <a:r>
              <a:rPr lang="en-US" sz="3200" baseline="30000" dirty="0" smtClean="0"/>
              <a:t>8</a:t>
            </a:r>
            <a:r>
              <a:rPr lang="en-US" sz="3200" dirty="0" smtClean="0"/>
              <a:t> </a:t>
            </a:r>
            <a:r>
              <a:rPr lang="en-US" sz="3200" dirty="0" smtClean="0">
                <a:solidFill>
                  <a:srgbClr val="FF0000"/>
                </a:solidFill>
              </a:rPr>
              <a:t>M</a:t>
            </a:r>
            <a:r>
              <a:rPr lang="en-US" sz="3200" baseline="30000" dirty="0" smtClean="0">
                <a:solidFill>
                  <a:srgbClr val="FF0000"/>
                </a:solidFill>
              </a:rPr>
              <a:t>7</a:t>
            </a:r>
            <a:r>
              <a:rPr lang="en-US" sz="3200" dirty="0" smtClean="0"/>
              <a:t> </a:t>
            </a:r>
            <a:r>
              <a:rPr lang="el-GR" sz="3200" dirty="0" smtClean="0"/>
              <a:t>    </a:t>
            </a:r>
            <a:r>
              <a:rPr lang="en-US" sz="3200" dirty="0" smtClean="0"/>
              <a:t>    </a:t>
            </a:r>
            <a:r>
              <a:rPr lang="el-GR" sz="3200" dirty="0" smtClean="0"/>
              <a:t>Παίρνοντας 1</a:t>
            </a:r>
            <a:r>
              <a:rPr lang="en-US" sz="3200" dirty="0" smtClean="0"/>
              <a:t>e</a:t>
            </a:r>
            <a:r>
              <a:rPr lang="el-GR" sz="3200" dirty="0" smtClean="0"/>
              <a:t>       </a:t>
            </a:r>
            <a:r>
              <a:rPr lang="en-US" sz="3200" baseline="-25000" dirty="0" smtClean="0"/>
              <a:t>1</a:t>
            </a:r>
            <a:r>
              <a:rPr lang="el-GR" sz="3200" baseline="-25000" dirty="0" smtClean="0"/>
              <a:t>7</a:t>
            </a:r>
            <a:r>
              <a:rPr lang="en-US" sz="3200" dirty="0" err="1" smtClean="0"/>
              <a:t>Cl</a:t>
            </a:r>
            <a:r>
              <a:rPr lang="el-GR" sz="3200" baseline="30000" dirty="0" smtClean="0"/>
              <a:t>-</a:t>
            </a:r>
            <a:r>
              <a:rPr lang="el-GR" sz="3200" dirty="0" smtClean="0"/>
              <a:t> </a:t>
            </a:r>
            <a:r>
              <a:rPr lang="en-US" sz="3200" dirty="0" smtClean="0"/>
              <a:t>:   </a:t>
            </a:r>
            <a:r>
              <a:rPr lang="en-US" sz="3200" dirty="0" smtClean="0"/>
              <a:t>K</a:t>
            </a:r>
            <a:r>
              <a:rPr lang="en-US" sz="3200" baseline="30000" dirty="0" smtClean="0"/>
              <a:t>2</a:t>
            </a:r>
            <a:r>
              <a:rPr lang="en-US" sz="3200" dirty="0" smtClean="0"/>
              <a:t> L</a:t>
            </a:r>
            <a:r>
              <a:rPr lang="en-US" sz="3200" baseline="30000" dirty="0" smtClean="0"/>
              <a:t>8</a:t>
            </a:r>
            <a:r>
              <a:rPr lang="en-US" sz="3200" dirty="0" smtClean="0"/>
              <a:t> </a:t>
            </a:r>
            <a:r>
              <a:rPr lang="en-US" sz="3200" dirty="0" smtClean="0">
                <a:solidFill>
                  <a:srgbClr val="FF0000"/>
                </a:solidFill>
              </a:rPr>
              <a:t>M</a:t>
            </a:r>
            <a:r>
              <a:rPr lang="el-GR" sz="3200" baseline="30000" dirty="0" smtClean="0">
                <a:solidFill>
                  <a:srgbClr val="FF0000"/>
                </a:solidFill>
              </a:rPr>
              <a:t>8</a:t>
            </a:r>
          </a:p>
          <a:p>
            <a:pPr marL="342900" indent="-342900" algn="just"/>
            <a:r>
              <a:rPr lang="el-GR" sz="3200" baseline="-25000" dirty="0" smtClean="0"/>
              <a:t>   8</a:t>
            </a:r>
            <a:r>
              <a:rPr lang="el-GR" sz="3200" dirty="0" smtClean="0"/>
              <a:t>Ο</a:t>
            </a:r>
            <a:r>
              <a:rPr lang="en-US" sz="3200" dirty="0" smtClean="0"/>
              <a:t>:   </a:t>
            </a:r>
            <a:r>
              <a:rPr lang="en-US" sz="3200" dirty="0" smtClean="0"/>
              <a:t>K</a:t>
            </a:r>
            <a:r>
              <a:rPr lang="en-US" sz="3200" baseline="30000" dirty="0" smtClean="0"/>
              <a:t>2</a:t>
            </a:r>
            <a:r>
              <a:rPr lang="en-US" sz="3200" dirty="0" smtClean="0"/>
              <a:t> </a:t>
            </a:r>
            <a:r>
              <a:rPr lang="en-US" sz="3200" dirty="0" smtClean="0">
                <a:solidFill>
                  <a:srgbClr val="FF0000"/>
                </a:solidFill>
              </a:rPr>
              <a:t>L</a:t>
            </a:r>
            <a:r>
              <a:rPr lang="el-GR" sz="3200" baseline="30000" dirty="0" smtClean="0">
                <a:solidFill>
                  <a:srgbClr val="FF0000"/>
                </a:solidFill>
              </a:rPr>
              <a:t>6</a:t>
            </a:r>
            <a:r>
              <a:rPr lang="en-US" sz="3200" dirty="0" smtClean="0"/>
              <a:t> </a:t>
            </a:r>
            <a:r>
              <a:rPr lang="el-GR" sz="3200" dirty="0" smtClean="0"/>
              <a:t>             Παίρνοντας </a:t>
            </a:r>
            <a:r>
              <a:rPr lang="en-US" sz="3200" dirty="0" smtClean="0"/>
              <a:t>2e</a:t>
            </a:r>
            <a:r>
              <a:rPr lang="el-GR" sz="3200" dirty="0" smtClean="0"/>
              <a:t>        </a:t>
            </a:r>
            <a:r>
              <a:rPr lang="el-GR" sz="3200" baseline="-25000" dirty="0" smtClean="0"/>
              <a:t>8</a:t>
            </a:r>
            <a:r>
              <a:rPr lang="el-GR" sz="3200" dirty="0" smtClean="0"/>
              <a:t>Ο</a:t>
            </a:r>
            <a:r>
              <a:rPr lang="el-GR" sz="3200" baseline="30000" dirty="0" smtClean="0"/>
              <a:t>-2</a:t>
            </a:r>
            <a:r>
              <a:rPr lang="el-GR" sz="3200" dirty="0" smtClean="0"/>
              <a:t> </a:t>
            </a:r>
            <a:r>
              <a:rPr lang="en-US" sz="3200" dirty="0" smtClean="0"/>
              <a:t>:   </a:t>
            </a:r>
            <a:r>
              <a:rPr lang="en-US" sz="3200" dirty="0" smtClean="0"/>
              <a:t>K</a:t>
            </a:r>
            <a:r>
              <a:rPr lang="en-US" sz="3200" baseline="30000" dirty="0" smtClean="0"/>
              <a:t>2</a:t>
            </a:r>
            <a:r>
              <a:rPr lang="en-US" sz="3200" dirty="0" smtClean="0"/>
              <a:t> </a:t>
            </a:r>
            <a:r>
              <a:rPr lang="en-US" sz="3200" dirty="0" smtClean="0">
                <a:solidFill>
                  <a:srgbClr val="FF0000"/>
                </a:solidFill>
              </a:rPr>
              <a:t>L</a:t>
            </a:r>
            <a:r>
              <a:rPr lang="el-GR" sz="3200" baseline="30000" dirty="0" smtClean="0">
                <a:solidFill>
                  <a:srgbClr val="FF0000"/>
                </a:solidFill>
              </a:rPr>
              <a:t>8</a:t>
            </a:r>
            <a:endParaRPr lang="en-US" sz="3200" baseline="-25000" dirty="0" smtClean="0">
              <a:solidFill>
                <a:srgbClr val="FF0000"/>
              </a:solidFill>
            </a:endParaRPr>
          </a:p>
          <a:p>
            <a:pPr marL="342900" indent="-342900" algn="just"/>
            <a:r>
              <a:rPr lang="en-US" sz="3200" baseline="-25000" dirty="0" smtClean="0"/>
              <a:t>1</a:t>
            </a:r>
            <a:r>
              <a:rPr lang="el-GR" sz="3200" baseline="-25000" dirty="0" smtClean="0"/>
              <a:t>5</a:t>
            </a:r>
            <a:r>
              <a:rPr lang="en-US" sz="3200" dirty="0" smtClean="0"/>
              <a:t>P:   </a:t>
            </a:r>
            <a:r>
              <a:rPr lang="en-US" sz="3200" dirty="0" smtClean="0"/>
              <a:t>K</a:t>
            </a:r>
            <a:r>
              <a:rPr lang="en-US" sz="3200" baseline="30000" dirty="0" smtClean="0"/>
              <a:t>2</a:t>
            </a:r>
            <a:r>
              <a:rPr lang="en-US" sz="3200" dirty="0" smtClean="0"/>
              <a:t> L</a:t>
            </a:r>
            <a:r>
              <a:rPr lang="en-US" sz="3200" baseline="30000" dirty="0" smtClean="0"/>
              <a:t>8</a:t>
            </a:r>
            <a:r>
              <a:rPr lang="en-US" sz="3200" dirty="0" smtClean="0"/>
              <a:t> </a:t>
            </a:r>
            <a:r>
              <a:rPr lang="en-US" sz="3200" dirty="0" smtClean="0">
                <a:solidFill>
                  <a:srgbClr val="FF0000"/>
                </a:solidFill>
              </a:rPr>
              <a:t>M</a:t>
            </a:r>
            <a:r>
              <a:rPr lang="en-US" sz="3200" baseline="30000" dirty="0" smtClean="0">
                <a:solidFill>
                  <a:srgbClr val="FF0000"/>
                </a:solidFill>
              </a:rPr>
              <a:t>5</a:t>
            </a:r>
            <a:r>
              <a:rPr lang="en-US" sz="3200" dirty="0" smtClean="0"/>
              <a:t>          </a:t>
            </a:r>
            <a:r>
              <a:rPr lang="el-GR" sz="3200" dirty="0" smtClean="0"/>
              <a:t>Παίρνοντας </a:t>
            </a:r>
            <a:r>
              <a:rPr lang="en-US" sz="3200" dirty="0" smtClean="0"/>
              <a:t>3e</a:t>
            </a:r>
            <a:r>
              <a:rPr lang="el-GR" sz="3200" dirty="0" smtClean="0"/>
              <a:t> </a:t>
            </a:r>
            <a:r>
              <a:rPr lang="en-US" sz="3200" dirty="0" smtClean="0"/>
              <a:t>      </a:t>
            </a:r>
            <a:r>
              <a:rPr lang="en-US" sz="3200" baseline="-25000" dirty="0" smtClean="0"/>
              <a:t>1</a:t>
            </a:r>
            <a:r>
              <a:rPr lang="el-GR" sz="3200" baseline="-25000" dirty="0" smtClean="0"/>
              <a:t>5</a:t>
            </a:r>
            <a:r>
              <a:rPr lang="en-US" sz="3200" dirty="0" smtClean="0"/>
              <a:t>P</a:t>
            </a:r>
            <a:r>
              <a:rPr lang="en-US" sz="3200" baseline="30000" dirty="0" smtClean="0"/>
              <a:t>-3</a:t>
            </a:r>
            <a:r>
              <a:rPr lang="en-US" sz="3200" dirty="0" smtClean="0"/>
              <a:t> :   </a:t>
            </a:r>
            <a:r>
              <a:rPr lang="en-US" sz="3200" dirty="0" smtClean="0"/>
              <a:t>K</a:t>
            </a:r>
            <a:r>
              <a:rPr lang="en-US" sz="3200" baseline="30000" dirty="0" smtClean="0"/>
              <a:t>2</a:t>
            </a:r>
            <a:r>
              <a:rPr lang="en-US" sz="3200" dirty="0" smtClean="0"/>
              <a:t> L</a:t>
            </a:r>
            <a:r>
              <a:rPr lang="en-US" sz="3200" baseline="30000" dirty="0" smtClean="0"/>
              <a:t>8</a:t>
            </a:r>
            <a:r>
              <a:rPr lang="en-US" sz="3200" dirty="0" smtClean="0"/>
              <a:t> </a:t>
            </a:r>
            <a:r>
              <a:rPr lang="en-US" sz="3200" dirty="0" smtClean="0">
                <a:solidFill>
                  <a:srgbClr val="FF0000"/>
                </a:solidFill>
              </a:rPr>
              <a:t>M</a:t>
            </a:r>
            <a:r>
              <a:rPr lang="en-US" sz="3200" baseline="30000" dirty="0" smtClean="0">
                <a:solidFill>
                  <a:srgbClr val="FF0000"/>
                </a:solidFill>
              </a:rPr>
              <a:t>8</a:t>
            </a:r>
            <a:endParaRPr lang="en-US" sz="3200" baseline="-25000" dirty="0" smtClean="0">
              <a:solidFill>
                <a:srgbClr val="FF0000"/>
              </a:solidFill>
            </a:endParaRPr>
          </a:p>
          <a:p>
            <a:pPr marL="342900" indent="-342900" algn="just"/>
            <a:endParaRPr lang="en-US" sz="3200" baseline="30000" dirty="0" smtClean="0">
              <a:solidFill>
                <a:srgbClr val="FF0000"/>
              </a:solidFill>
            </a:endParaRPr>
          </a:p>
          <a:p>
            <a:pPr marL="342900" indent="-342900" algn="just"/>
            <a:endParaRPr lang="el-GR" sz="3200" dirty="0" smtClean="0">
              <a:solidFill>
                <a:srgbClr val="FF0000"/>
              </a:solidFill>
            </a:endParaRPr>
          </a:p>
          <a:p>
            <a:pPr marL="342900" lvl="0" indent="-342900" algn="just"/>
            <a:endParaRPr kumimoji="0" lang="el-GR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0" y="3048000"/>
            <a:ext cx="9144000" cy="685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l-GR" sz="3200" b="1" dirty="0" smtClean="0"/>
              <a:t>Τα στοιχεία </a:t>
            </a:r>
            <a:r>
              <a:rPr lang="en-US" sz="3200" b="1" dirty="0" smtClean="0"/>
              <a:t>5</a:t>
            </a:r>
            <a:r>
              <a:rPr lang="el-GR" sz="3200" b="1" baseline="30000" dirty="0" smtClean="0"/>
              <a:t>ης</a:t>
            </a:r>
            <a:r>
              <a:rPr lang="el-GR" sz="3200" b="1" dirty="0" smtClean="0"/>
              <a:t> , </a:t>
            </a:r>
            <a:r>
              <a:rPr lang="en-US" sz="3200" b="1" dirty="0" smtClean="0"/>
              <a:t>6</a:t>
            </a:r>
            <a:r>
              <a:rPr lang="el-GR" sz="3200" b="1" baseline="30000" dirty="0" smtClean="0"/>
              <a:t>ης</a:t>
            </a:r>
            <a:r>
              <a:rPr lang="el-GR" sz="3200" b="1" dirty="0" smtClean="0"/>
              <a:t> και </a:t>
            </a:r>
            <a:r>
              <a:rPr lang="en-US" sz="3200" b="1" dirty="0" smtClean="0"/>
              <a:t>7</a:t>
            </a:r>
            <a:r>
              <a:rPr lang="el-GR" sz="3200" b="1" baseline="30000" dirty="0" smtClean="0"/>
              <a:t>ης</a:t>
            </a:r>
            <a:r>
              <a:rPr lang="el-GR" sz="3200" b="1" dirty="0" smtClean="0"/>
              <a:t> Κύριας Ομάδας (</a:t>
            </a:r>
            <a:r>
              <a:rPr lang="en-US" sz="3200" b="1" dirty="0" smtClean="0"/>
              <a:t>V</a:t>
            </a:r>
            <a:r>
              <a:rPr lang="el-GR" sz="3200" b="1" dirty="0" smtClean="0"/>
              <a:t>Α, </a:t>
            </a:r>
            <a:r>
              <a:rPr lang="en-US" sz="3200" b="1" dirty="0" smtClean="0"/>
              <a:t>V</a:t>
            </a:r>
            <a:r>
              <a:rPr lang="el-GR" sz="3200" b="1" dirty="0" smtClean="0"/>
              <a:t>ΙΑ, </a:t>
            </a:r>
            <a:r>
              <a:rPr lang="en-US" sz="3200" b="1" dirty="0" smtClean="0"/>
              <a:t>V</a:t>
            </a:r>
            <a:r>
              <a:rPr lang="el-GR" sz="3200" b="1" dirty="0" smtClean="0"/>
              <a:t>ΙΙΑ) θέλουν να πάρουν 3,2 ή 1 ηλεκτρόνια αντίστοιχα.</a:t>
            </a:r>
            <a:endParaRPr kumimoji="0" lang="el-GR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4" name="Picture 13" descr="chlorine-i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3810000"/>
            <a:ext cx="7239000" cy="28927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Ατομική Ακτίνα</a:t>
            </a:r>
            <a:endParaRPr kumimoji="0" lang="el-GR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0" y="990600"/>
            <a:ext cx="9144000" cy="2590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ctr"/>
            <a:r>
              <a:rPr lang="el-GR" sz="3200" b="1" dirty="0" smtClean="0"/>
              <a:t>Μέταλλα</a:t>
            </a:r>
            <a:endParaRPr lang="el-GR" sz="3200" baseline="-25000" dirty="0" smtClean="0"/>
          </a:p>
          <a:p>
            <a:pPr marL="342900" lvl="0" indent="-342900" algn="just"/>
            <a:r>
              <a:rPr lang="en-US" sz="3200" baseline="-25000" dirty="0" smtClean="0"/>
              <a:t>     3</a:t>
            </a:r>
            <a:r>
              <a:rPr lang="en-US" sz="3200" dirty="0" smtClean="0"/>
              <a:t>Li:   K</a:t>
            </a:r>
            <a:r>
              <a:rPr lang="en-US" sz="3200" baseline="30000" dirty="0" smtClean="0"/>
              <a:t>2</a:t>
            </a:r>
            <a:r>
              <a:rPr lang="en-US" sz="3200" dirty="0" smtClean="0"/>
              <a:t> </a:t>
            </a:r>
            <a:r>
              <a:rPr lang="en-US" sz="3200" dirty="0" smtClean="0">
                <a:solidFill>
                  <a:srgbClr val="FF0000"/>
                </a:solidFill>
              </a:rPr>
              <a:t>L</a:t>
            </a:r>
            <a:r>
              <a:rPr lang="en-US" sz="3200" baseline="30000" dirty="0" smtClean="0">
                <a:solidFill>
                  <a:srgbClr val="FF0000"/>
                </a:solidFill>
              </a:rPr>
              <a:t>1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l-GR" sz="3200" dirty="0" smtClean="0"/>
              <a:t> </a:t>
            </a:r>
            <a:r>
              <a:rPr lang="el-GR" sz="3200" dirty="0" smtClean="0"/>
              <a:t>                 Αντιδράει ηπιότερα</a:t>
            </a:r>
            <a:endParaRPr lang="el-GR" sz="3200" baseline="30000" dirty="0" smtClean="0">
              <a:solidFill>
                <a:srgbClr val="FF0000"/>
              </a:solidFill>
            </a:endParaRPr>
          </a:p>
          <a:p>
            <a:pPr marL="342900" indent="-342900" algn="just"/>
            <a:r>
              <a:rPr lang="en-US" sz="3200" baseline="-25000" dirty="0" smtClean="0"/>
              <a:t>11</a:t>
            </a:r>
            <a:r>
              <a:rPr lang="en-US" sz="3200" dirty="0" smtClean="0"/>
              <a:t>Na</a:t>
            </a:r>
            <a:r>
              <a:rPr lang="en-US" sz="3200" dirty="0" smtClean="0"/>
              <a:t>:   K</a:t>
            </a:r>
            <a:r>
              <a:rPr lang="en-US" sz="3200" baseline="30000" dirty="0" smtClean="0"/>
              <a:t>2</a:t>
            </a:r>
            <a:r>
              <a:rPr lang="en-US" sz="3200" dirty="0" smtClean="0"/>
              <a:t> L</a:t>
            </a:r>
            <a:r>
              <a:rPr lang="en-US" sz="3200" baseline="30000" dirty="0" smtClean="0"/>
              <a:t>8</a:t>
            </a:r>
            <a:r>
              <a:rPr lang="en-US" sz="3200" dirty="0" smtClean="0"/>
              <a:t> </a:t>
            </a:r>
            <a:r>
              <a:rPr lang="en-US" sz="3200" dirty="0" smtClean="0">
                <a:solidFill>
                  <a:srgbClr val="FF0000"/>
                </a:solidFill>
              </a:rPr>
              <a:t>M</a:t>
            </a:r>
            <a:r>
              <a:rPr lang="el-GR" sz="3200" baseline="30000" dirty="0" smtClean="0">
                <a:solidFill>
                  <a:srgbClr val="FF0000"/>
                </a:solidFill>
              </a:rPr>
              <a:t>1</a:t>
            </a:r>
            <a:r>
              <a:rPr lang="el-GR" sz="3200" dirty="0" smtClean="0">
                <a:solidFill>
                  <a:srgbClr val="FF0000"/>
                </a:solidFill>
              </a:rPr>
              <a:t>            </a:t>
            </a:r>
            <a:endParaRPr lang="en-US" sz="3200" baseline="-25000" dirty="0" smtClean="0">
              <a:solidFill>
                <a:srgbClr val="FF0000"/>
              </a:solidFill>
            </a:endParaRPr>
          </a:p>
          <a:p>
            <a:pPr marL="342900" indent="-342900" algn="just"/>
            <a:r>
              <a:rPr lang="en-US" sz="3200" baseline="-25000" dirty="0" smtClean="0"/>
              <a:t>19</a:t>
            </a:r>
            <a:r>
              <a:rPr lang="en-US" sz="3200" dirty="0" smtClean="0"/>
              <a:t>K   :   </a:t>
            </a:r>
            <a:r>
              <a:rPr lang="en-US" sz="3200" dirty="0" smtClean="0"/>
              <a:t>K</a:t>
            </a:r>
            <a:r>
              <a:rPr lang="en-US" sz="3200" baseline="30000" dirty="0" smtClean="0"/>
              <a:t>2</a:t>
            </a:r>
            <a:r>
              <a:rPr lang="en-US" sz="3200" dirty="0" smtClean="0"/>
              <a:t> L</a:t>
            </a:r>
            <a:r>
              <a:rPr lang="en-US" sz="3200" baseline="30000" dirty="0" smtClean="0"/>
              <a:t>8</a:t>
            </a:r>
            <a:r>
              <a:rPr lang="en-US" sz="3200" dirty="0" smtClean="0"/>
              <a:t> </a:t>
            </a:r>
            <a:r>
              <a:rPr lang="en-US" sz="3200" dirty="0" smtClean="0"/>
              <a:t>M</a:t>
            </a:r>
            <a:r>
              <a:rPr lang="en-US" sz="3200" baseline="30000" dirty="0" smtClean="0"/>
              <a:t>8</a:t>
            </a:r>
            <a:r>
              <a:rPr lang="en-US" sz="3200" dirty="0" smtClean="0">
                <a:solidFill>
                  <a:srgbClr val="FF0000"/>
                </a:solidFill>
              </a:rPr>
              <a:t> N</a:t>
            </a:r>
            <a:r>
              <a:rPr lang="en-US" sz="3200" baseline="30000" dirty="0" smtClean="0">
                <a:solidFill>
                  <a:srgbClr val="FF0000"/>
                </a:solidFill>
              </a:rPr>
              <a:t>1</a:t>
            </a:r>
            <a:r>
              <a:rPr lang="el-GR" sz="3200" baseline="-25000" dirty="0" smtClean="0">
                <a:solidFill>
                  <a:srgbClr val="FF0000"/>
                </a:solidFill>
              </a:rPr>
              <a:t> </a:t>
            </a:r>
            <a:r>
              <a:rPr lang="el-GR" sz="3200" dirty="0" smtClean="0">
                <a:solidFill>
                  <a:srgbClr val="FF0000"/>
                </a:solidFill>
              </a:rPr>
              <a:t>      </a:t>
            </a:r>
            <a:r>
              <a:rPr lang="el-GR" sz="3200" dirty="0" smtClean="0"/>
              <a:t>Αντιδράει εντονότερα</a:t>
            </a:r>
            <a:endParaRPr lang="en-US" sz="3200" baseline="-25000" dirty="0" smtClean="0"/>
          </a:p>
          <a:p>
            <a:pPr marL="342900" indent="-342900" algn="just"/>
            <a:endParaRPr lang="en-US" sz="3200" baseline="30000" dirty="0" smtClean="0">
              <a:solidFill>
                <a:srgbClr val="FF0000"/>
              </a:solidFill>
            </a:endParaRPr>
          </a:p>
          <a:p>
            <a:pPr marL="342900" indent="-342900" algn="just"/>
            <a:endParaRPr lang="el-GR" sz="3200" dirty="0" smtClean="0">
              <a:solidFill>
                <a:srgbClr val="FF0000"/>
              </a:solidFill>
            </a:endParaRPr>
          </a:p>
          <a:p>
            <a:pPr marL="342900" lvl="0" indent="-342900" algn="just"/>
            <a:endParaRPr kumimoji="0" lang="el-GR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0" y="3124200"/>
            <a:ext cx="91440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l-GR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5" descr="image90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3048000"/>
            <a:ext cx="6096000" cy="2631558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0" y="5867400"/>
            <a:ext cx="9144000" cy="685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l-GR" sz="3200" b="1" dirty="0" smtClean="0"/>
              <a:t>Όσο μεγαλύτερη είναι η ατομική ακτίνα ενός ατόμου τόσο ευκολότερα μπορεί να αποβάλλει ηλεκτρόνια. </a:t>
            </a:r>
            <a:endParaRPr kumimoji="0" lang="el-GR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l-GR" sz="4400" b="1" dirty="0" smtClean="0"/>
              <a:t>Ατομική Ακτίνα</a:t>
            </a:r>
            <a:endParaRPr lang="el-GR" sz="4400" b="1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0" y="914400"/>
            <a:ext cx="9144000" cy="2590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ctr"/>
            <a:r>
              <a:rPr lang="el-GR" sz="3200" b="1" dirty="0" smtClean="0"/>
              <a:t>Αμέταλλα</a:t>
            </a:r>
            <a:endParaRPr lang="el-GR" sz="3200" baseline="-25000" dirty="0" smtClean="0"/>
          </a:p>
          <a:p>
            <a:pPr marL="342900" lvl="0" indent="-342900" algn="just"/>
            <a:r>
              <a:rPr lang="en-US" sz="3200" baseline="-25000" dirty="0" smtClean="0"/>
              <a:t>    </a:t>
            </a:r>
            <a:r>
              <a:rPr lang="el-GR" sz="3200" baseline="-25000" dirty="0" smtClean="0"/>
              <a:t>9</a:t>
            </a:r>
            <a:r>
              <a:rPr lang="en-US" sz="3200" dirty="0" smtClean="0"/>
              <a:t>F:   K</a:t>
            </a:r>
            <a:r>
              <a:rPr lang="en-US" sz="3200" baseline="30000" dirty="0" smtClean="0"/>
              <a:t>2</a:t>
            </a:r>
            <a:r>
              <a:rPr lang="en-US" sz="3200" dirty="0" smtClean="0"/>
              <a:t> L</a:t>
            </a:r>
            <a:r>
              <a:rPr lang="en-US" sz="3200" baseline="30000" dirty="0" smtClean="0"/>
              <a:t>7</a:t>
            </a:r>
            <a:r>
              <a:rPr lang="en-US" sz="3200" dirty="0" smtClean="0"/>
              <a:t>                     </a:t>
            </a:r>
            <a:r>
              <a:rPr lang="el-GR" sz="3200" dirty="0" smtClean="0"/>
              <a:t>Εντονότερη αντίδραση</a:t>
            </a:r>
            <a:endParaRPr lang="el-GR" sz="3200" baseline="30000" dirty="0" smtClean="0">
              <a:solidFill>
                <a:srgbClr val="FF0000"/>
              </a:solidFill>
            </a:endParaRPr>
          </a:p>
          <a:p>
            <a:pPr marL="342900" indent="-342900" algn="just"/>
            <a:r>
              <a:rPr lang="en-US" sz="3200" baseline="-25000" dirty="0" smtClean="0"/>
              <a:t>1</a:t>
            </a:r>
            <a:r>
              <a:rPr lang="el-GR" sz="3200" baseline="-25000" dirty="0" smtClean="0"/>
              <a:t>7</a:t>
            </a:r>
            <a:r>
              <a:rPr lang="en-US" sz="3200" dirty="0" err="1" smtClean="0"/>
              <a:t>Cl</a:t>
            </a:r>
            <a:r>
              <a:rPr lang="en-US" sz="3200" dirty="0" smtClean="0"/>
              <a:t>:   K</a:t>
            </a:r>
            <a:r>
              <a:rPr lang="en-US" sz="3200" baseline="30000" dirty="0" smtClean="0"/>
              <a:t>2</a:t>
            </a:r>
            <a:r>
              <a:rPr lang="en-US" sz="3200" dirty="0" smtClean="0"/>
              <a:t> L</a:t>
            </a:r>
            <a:r>
              <a:rPr lang="en-US" sz="3200" baseline="30000" dirty="0" smtClean="0"/>
              <a:t>8</a:t>
            </a:r>
            <a:r>
              <a:rPr lang="en-US" sz="3200" dirty="0" smtClean="0"/>
              <a:t> </a:t>
            </a:r>
            <a:r>
              <a:rPr lang="en-US" sz="3200" dirty="0" smtClean="0">
                <a:solidFill>
                  <a:srgbClr val="FF0000"/>
                </a:solidFill>
              </a:rPr>
              <a:t>M</a:t>
            </a:r>
            <a:r>
              <a:rPr lang="en-US" sz="3200" baseline="30000" dirty="0" smtClean="0">
                <a:solidFill>
                  <a:srgbClr val="FF0000"/>
                </a:solidFill>
              </a:rPr>
              <a:t>7</a:t>
            </a:r>
            <a:endParaRPr lang="en-US" sz="3200" baseline="-25000" dirty="0" smtClean="0">
              <a:solidFill>
                <a:srgbClr val="FF0000"/>
              </a:solidFill>
            </a:endParaRPr>
          </a:p>
          <a:p>
            <a:pPr marL="342900" indent="-342900" algn="just"/>
            <a:r>
              <a:rPr lang="en-US" sz="3200" baseline="-25000" dirty="0" smtClean="0"/>
              <a:t>3</a:t>
            </a:r>
            <a:r>
              <a:rPr lang="el-GR" sz="3200" baseline="-25000" dirty="0" smtClean="0"/>
              <a:t>5</a:t>
            </a:r>
            <a:r>
              <a:rPr lang="en-US" sz="3200" dirty="0" smtClean="0"/>
              <a:t>Br:   </a:t>
            </a:r>
            <a:r>
              <a:rPr lang="en-US" sz="3200" dirty="0" smtClean="0"/>
              <a:t>K</a:t>
            </a:r>
            <a:r>
              <a:rPr lang="en-US" sz="3200" baseline="30000" dirty="0" smtClean="0"/>
              <a:t>2</a:t>
            </a:r>
            <a:r>
              <a:rPr lang="en-US" sz="3200" dirty="0" smtClean="0"/>
              <a:t> </a:t>
            </a:r>
            <a:r>
              <a:rPr lang="en-US" sz="3200" dirty="0" smtClean="0"/>
              <a:t>L</a:t>
            </a:r>
            <a:r>
              <a:rPr lang="en-US" sz="3200" baseline="30000" dirty="0" smtClean="0"/>
              <a:t>8</a:t>
            </a:r>
            <a:r>
              <a:rPr lang="en-US" sz="3200" dirty="0" smtClean="0"/>
              <a:t> M</a:t>
            </a:r>
            <a:r>
              <a:rPr lang="en-US" sz="3200" baseline="30000" dirty="0" smtClean="0"/>
              <a:t>18</a:t>
            </a:r>
            <a:r>
              <a:rPr lang="en-US" sz="3200" dirty="0" smtClean="0"/>
              <a:t> </a:t>
            </a:r>
            <a:r>
              <a:rPr lang="en-US" sz="3200" dirty="0" smtClean="0">
                <a:solidFill>
                  <a:srgbClr val="FF0000"/>
                </a:solidFill>
              </a:rPr>
              <a:t>N</a:t>
            </a:r>
            <a:r>
              <a:rPr lang="en-US" sz="3200" baseline="30000" dirty="0" smtClean="0">
                <a:solidFill>
                  <a:srgbClr val="FF0000"/>
                </a:solidFill>
              </a:rPr>
              <a:t>7</a:t>
            </a:r>
            <a:r>
              <a:rPr lang="el-GR" sz="3200" baseline="30000" dirty="0" smtClean="0">
                <a:solidFill>
                  <a:srgbClr val="FF0000"/>
                </a:solidFill>
              </a:rPr>
              <a:t> </a:t>
            </a:r>
            <a:r>
              <a:rPr lang="el-GR" sz="3200" dirty="0" smtClean="0">
                <a:solidFill>
                  <a:srgbClr val="FF0000"/>
                </a:solidFill>
              </a:rPr>
              <a:t> </a:t>
            </a:r>
            <a:r>
              <a:rPr lang="el-GR" sz="3200" dirty="0" smtClean="0">
                <a:solidFill>
                  <a:srgbClr val="FF0000"/>
                </a:solidFill>
              </a:rPr>
              <a:t>     </a:t>
            </a:r>
            <a:r>
              <a:rPr lang="el-GR" sz="3200" dirty="0" smtClean="0"/>
              <a:t>Ηπιότερη αντίδραση</a:t>
            </a:r>
            <a:endParaRPr lang="en-US" sz="3200" baseline="30000" dirty="0" smtClean="0"/>
          </a:p>
          <a:p>
            <a:pPr marL="342900" indent="-342900" algn="just"/>
            <a:endParaRPr lang="el-GR" sz="3200" dirty="0" smtClean="0">
              <a:solidFill>
                <a:srgbClr val="FF0000"/>
              </a:solidFill>
            </a:endParaRPr>
          </a:p>
          <a:p>
            <a:pPr marL="342900" lvl="0" indent="-342900" algn="just"/>
            <a:endParaRPr kumimoji="0" lang="el-GR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0" y="6172200"/>
            <a:ext cx="9144000" cy="685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342900" lvl="0" indent="-342900" algn="just">
              <a:defRPr/>
            </a:pPr>
            <a:r>
              <a:rPr lang="el-GR" sz="3200" b="1" dirty="0" smtClean="0"/>
              <a:t>Όσο μεγαλύτερη είναι η ατομική ακτίνα ενός ατόμου τόσο </a:t>
            </a:r>
            <a:r>
              <a:rPr lang="el-GR" sz="3200" b="1" dirty="0" smtClean="0"/>
              <a:t>δυσκολότερα </a:t>
            </a:r>
            <a:r>
              <a:rPr lang="el-GR" sz="3200" b="1" dirty="0" smtClean="0"/>
              <a:t>μπορεί να </a:t>
            </a:r>
            <a:r>
              <a:rPr lang="el-GR" sz="3200" b="1" dirty="0" smtClean="0"/>
              <a:t>προσλάβει </a:t>
            </a:r>
            <a:r>
              <a:rPr lang="el-GR" sz="3200" b="1" dirty="0" smtClean="0"/>
              <a:t>ηλεκτρόνια. </a:t>
            </a:r>
            <a:endParaRPr lang="el-GR" sz="3200" b="1" dirty="0"/>
          </a:p>
        </p:txBody>
      </p:sp>
      <p:pic>
        <p:nvPicPr>
          <p:cNvPr id="6" name="Picture 5" descr="fir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8800" y="3352800"/>
            <a:ext cx="2057400" cy="2743200"/>
          </a:xfrm>
          <a:prstGeom prst="rect">
            <a:avLst/>
          </a:prstGeom>
        </p:spPr>
      </p:pic>
      <p:pic>
        <p:nvPicPr>
          <p:cNvPr id="8" name="Picture 7" descr="hqdefaul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3352800"/>
            <a:ext cx="4953000" cy="2734469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304800" y="2895600"/>
            <a:ext cx="91440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just">
              <a:defRPr/>
            </a:pPr>
            <a:r>
              <a:rPr lang="el-GR" sz="2400" dirty="0" smtClean="0"/>
              <a:t>    Αντίδραση του Αργιλίου με Χλώριο           και με Βρώμιο</a:t>
            </a:r>
            <a:endParaRPr lang="el-G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l-GR" sz="4400" b="1" dirty="0" smtClean="0"/>
              <a:t>Ατομική Ακτίνα</a:t>
            </a:r>
            <a:endParaRPr lang="el-GR" sz="4400" b="1" dirty="0"/>
          </a:p>
        </p:txBody>
      </p:sp>
      <p:pic>
        <p:nvPicPr>
          <p:cNvPr id="5" name="Picture 4" descr="atomic radiu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143000"/>
            <a:ext cx="3200400" cy="4189180"/>
          </a:xfrm>
          <a:prstGeom prst="rect">
            <a:avLst/>
          </a:prstGeom>
        </p:spPr>
      </p:pic>
      <p:pic>
        <p:nvPicPr>
          <p:cNvPr id="6" name="Picture 5" descr="ima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400" y="4419600"/>
            <a:ext cx="3810000" cy="2021974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3657600" y="1066800"/>
            <a:ext cx="5334000" cy="32766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lvl="0" indent="-342900" algn="just">
              <a:defRPr/>
            </a:pPr>
            <a:r>
              <a:rPr lang="el-GR" sz="2400" b="1" dirty="0" smtClean="0"/>
              <a:t>Η ατομική ακτίνα αυξάνεται καθώς προχωράμε προς τα κάτω και προς τα αριστερά στον Π.Π.. </a:t>
            </a:r>
          </a:p>
          <a:p>
            <a:pPr lvl="0" indent="-342900" algn="just">
              <a:defRPr/>
            </a:pPr>
            <a:r>
              <a:rPr lang="el-GR" sz="2400" dirty="0" smtClean="0"/>
              <a:t>Όσο κατεβαίνουμε προς τα κάτω προστίθενται στοιβάδες.</a:t>
            </a:r>
          </a:p>
          <a:p>
            <a:pPr lvl="0" indent="-342900" algn="just">
              <a:defRPr/>
            </a:pPr>
            <a:r>
              <a:rPr lang="el-GR" sz="2400" dirty="0" smtClean="0"/>
              <a:t>Όσο προχωράμε προς τα δεξιά αυξάνεται το πυρηνικό φορτίο και τα ηλεκτρόνια σθένους έλκονται πιο ισχυρά από τον πυρήνα.</a:t>
            </a:r>
            <a:endParaRPr lang="el-G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8b654949-cb2f-472d-bc07-71e9061987c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0" y="4457700"/>
            <a:ext cx="2667000" cy="24003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43000" y="0"/>
            <a:ext cx="7315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000" b="1" dirty="0" smtClean="0">
                <a:latin typeface="Candara" pitchFamily="34" charset="0"/>
              </a:rPr>
              <a:t>Ιοντικός/Ετεροπολικός Δεσμός</a:t>
            </a:r>
            <a:endParaRPr lang="el-GR" sz="4000" b="1" dirty="0">
              <a:latin typeface="Candara" pitchFamily="34" charset="0"/>
            </a:endParaRPr>
          </a:p>
        </p:txBody>
      </p:sp>
      <p:pic>
        <p:nvPicPr>
          <p:cNvPr id="10" name="Picture 9" descr="bonding-sodium-chloride-atom-one-chlorine-electron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77001" y="838199"/>
            <a:ext cx="2667000" cy="2310065"/>
          </a:xfrm>
          <a:prstGeom prst="rect">
            <a:avLst/>
          </a:prstGeom>
        </p:spPr>
      </p:pic>
      <p:pic>
        <p:nvPicPr>
          <p:cNvPr id="6" name="Picture 5" descr="ionicblue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6600" y="4674638"/>
            <a:ext cx="3200400" cy="2183362"/>
          </a:xfrm>
          <a:prstGeom prst="rect">
            <a:avLst/>
          </a:prstGeom>
        </p:spPr>
      </p:pic>
      <p:pic>
        <p:nvPicPr>
          <p:cNvPr id="7" name="Picture 6" descr="animationmetalnonmetal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673600"/>
            <a:ext cx="3276600" cy="2184400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304800" y="1143000"/>
            <a:ext cx="6019800" cy="3657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indent="-342900" algn="just">
              <a:defRPr/>
            </a:pPr>
            <a:r>
              <a:rPr lang="el-GR" sz="2400" dirty="0" smtClean="0"/>
              <a:t>Όταν ένα άτομο που θέλει να δώσει </a:t>
            </a:r>
            <a:r>
              <a:rPr lang="en-US" sz="2400" dirty="0" smtClean="0"/>
              <a:t>e</a:t>
            </a:r>
            <a:r>
              <a:rPr lang="el-GR" sz="2400" dirty="0" smtClean="0"/>
              <a:t> έρχεται σε επαφή με ένα που θέλει να πάρει, γίνεται μεταφορά </a:t>
            </a:r>
            <a:r>
              <a:rPr lang="en-US" sz="2400" dirty="0" smtClean="0"/>
              <a:t>e</a:t>
            </a:r>
            <a:r>
              <a:rPr lang="el-GR" sz="2400" dirty="0" smtClean="0"/>
              <a:t> από το ένα στο άλλο. Αυτό όμως μετατρέπει τα δυο άτομα σε ιόντα, θετικό και αρνητικό αντίστοιχα, τα οποία λόγω του φορτίου τους έλκονται μεταξύ τους. </a:t>
            </a:r>
            <a:endParaRPr lang="en-US" sz="2400" dirty="0" smtClean="0"/>
          </a:p>
          <a:p>
            <a:pPr lvl="0" indent="-342900" algn="just">
              <a:defRPr/>
            </a:pPr>
            <a:r>
              <a:rPr lang="el-GR" sz="2400" dirty="0" smtClean="0"/>
              <a:t>Η σύνδεση αυτή ονομάζεται Ιοντικός ή Ετεροπολικός Δεσμός.</a:t>
            </a:r>
            <a:endParaRPr lang="el-GR" sz="2400" dirty="0"/>
          </a:p>
        </p:txBody>
      </p:sp>
      <p:pic>
        <p:nvPicPr>
          <p:cNvPr id="12" name="Picture 11" descr="chemical-bond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77000" y="3124200"/>
            <a:ext cx="2667000" cy="20036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3148</TotalTime>
  <Words>1184</Words>
  <Application>Microsoft Office PowerPoint</Application>
  <PresentationFormat>On-screen Show (4:3)</PresentationFormat>
  <Paragraphs>124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Ο Χημικός Δεσμός</vt:lpstr>
      <vt:lpstr>Γιατί τα άτομα συνδέονται μεταξύ τους;</vt:lpstr>
      <vt:lpstr>1. Από τον αριθμό των ηλεκτρονίων της εξωτερικής στοιβάδας τους.</vt:lpstr>
      <vt:lpstr>Slide 4</vt:lpstr>
      <vt:lpstr>Slide 5</vt:lpstr>
      <vt:lpstr>Slide 6</vt:lpstr>
      <vt:lpstr>Slide 7</vt:lpstr>
      <vt:lpstr>Ατομική Ακτίνα</vt:lpstr>
      <vt:lpstr>Slide 9</vt:lpstr>
      <vt:lpstr>Slide 10</vt:lpstr>
      <vt:lpstr>Slide 11</vt:lpstr>
      <vt:lpstr>Slide 12</vt:lpstr>
      <vt:lpstr>Slide 13</vt:lpstr>
      <vt:lpstr>Πολικότητα δεσμού</vt:lpstr>
      <vt:lpstr>Διαφορές Ιοντικών – Μοριακών Ενώσεων</vt:lpstr>
      <vt:lpstr>Διαφορές Ιοντικών – Μοριακών Ενώσεων</vt:lpstr>
      <vt:lpstr>ΤΕΛΟΣ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Ο Χημικός Δεσμός</dc:title>
  <dc:creator>Μιχάλης</dc:creator>
  <cp:lastModifiedBy>Μιχάλης</cp:lastModifiedBy>
  <cp:revision>20</cp:revision>
  <dcterms:created xsi:type="dcterms:W3CDTF">2006-08-16T00:00:00Z</dcterms:created>
  <dcterms:modified xsi:type="dcterms:W3CDTF">2020-11-09T14:30:19Z</dcterms:modified>
</cp:coreProperties>
</file>