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ter Light" panose="020B0604020202020204" charset="0"/>
      <p:regular r:id="rId13"/>
    </p:embeddedFont>
    <p:embeddedFont>
      <p:font typeface="Montserrat Light" panose="00000400000000000000" pitchFamily="2" charset="0"/>
      <p:regular r:id="rId14"/>
    </p:embeddedFont>
    <p:embeddedFont>
      <p:font typeface="Montserrat Medium" panose="020F0502020204030204" pitchFamily="2" charset="0"/>
      <p:regular r:id="rId15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942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27427"/>
            <a:ext cx="67789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Ο Επιτάφιος του Περικλή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Μια αριστουργηματική δημηγορία του Θουκυδίδη που αποτυπώνει το μεγαλείο της κλασικής Αθήνας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499" y="445056"/>
            <a:ext cx="5567720" cy="505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Η Αιώνια Αξία του Επιταφίου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809268" y="1456492"/>
            <a:ext cx="13254633" cy="258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C6C9DC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«ἀπὸ δὲ οἵας ἐπιτηδεύσεως ἤλθομεν ἐπ' αὐτὰ καὶ μεθ' οἵας πολιτείας καὶ τρόπων ἐξ οἵων μεγάλα ἐγένετο»</a:t>
            </a:r>
            <a:endParaRPr lang="en-US" sz="1250" dirty="0"/>
          </a:p>
        </p:txBody>
      </p:sp>
      <p:sp>
        <p:nvSpPr>
          <p:cNvPr id="4" name="Shape 2"/>
          <p:cNvSpPr/>
          <p:nvPr/>
        </p:nvSpPr>
        <p:spPr>
          <a:xfrm>
            <a:off x="566499" y="1274445"/>
            <a:ext cx="22860" cy="622935"/>
          </a:xfrm>
          <a:prstGeom prst="rect">
            <a:avLst/>
          </a:prstGeom>
          <a:solidFill>
            <a:srgbClr val="C6C9DC"/>
          </a:solidFill>
          <a:ln/>
        </p:spPr>
      </p:sp>
      <p:sp>
        <p:nvSpPr>
          <p:cNvPr id="5" name="Text 3"/>
          <p:cNvSpPr/>
          <p:nvPr/>
        </p:nvSpPr>
        <p:spPr>
          <a:xfrm>
            <a:off x="566499" y="2079427"/>
            <a:ext cx="13497401" cy="258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Ο Επιτάφιος υπερβαίνει τα όρια ενός απλού επικήδειου λόγου. Αποτελεί ύμνο στο αθηναϊκό πολίτευμα και παρουσιάζει την Αθήνα ως πρότυπο πολιτείας.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566499" y="2665928"/>
            <a:ext cx="7940516" cy="7765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Η σπάνια σύμπτωση δύο μεγάλων προσωπικοτήτων - του Περικλή και του Θουκυδίδη - δημιούργησε έναν επιτάφιο όχι μόνο των νεκρών του 431 π.Χ., αλλά της ίδιας της κλασικής Αθήνας στην πιο λαμπρή της μορφή.</a:t>
            </a:r>
            <a:endParaRPr lang="en-US" sz="12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447" y="2702362"/>
            <a:ext cx="5162074" cy="516207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566499" y="8228528"/>
            <a:ext cx="13497401" cy="258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Ο «Αιώνας του Περικλή» - μια εποχή που παραμένει αιώνιο πρότυπο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8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2927" y="618053"/>
            <a:ext cx="7570946" cy="1404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Το Ιστορικό Έργο του Θουκυδίδη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272927" y="2359581"/>
            <a:ext cx="3673078" cy="2388870"/>
          </a:xfrm>
          <a:prstGeom prst="roundRect">
            <a:avLst>
              <a:gd name="adj" fmla="val 8467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05218" y="2591872"/>
            <a:ext cx="3208496" cy="702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Πελοποννησιακός Πόλεμος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5218" y="3429119"/>
            <a:ext cx="3208496" cy="1078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Ιστορική μονογραφία για τον πόλεμο Αθήνας-Σπάρτης (431-404 π.Χ.)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0676" y="2359581"/>
            <a:ext cx="3673197" cy="2388870"/>
          </a:xfrm>
          <a:prstGeom prst="roundRect">
            <a:avLst>
              <a:gd name="adj" fmla="val 8467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2967" y="2591872"/>
            <a:ext cx="2809280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Αρχαιολογία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2967" y="3077885"/>
            <a:ext cx="3208615" cy="1438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Ιστορική αναδρομή της πεντηκονταετίας μεταξύ Περσικών και Πελοποννησιακού πολέμου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72927" y="4973122"/>
            <a:ext cx="7570946" cy="1310164"/>
          </a:xfrm>
          <a:prstGeom prst="roundRect">
            <a:avLst>
              <a:gd name="adj" fmla="val 15439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05218" y="5205413"/>
            <a:ext cx="2809280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Παντοτινό Κτήμα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5218" y="5691426"/>
            <a:ext cx="7106364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Έργο που θα έμενε </a:t>
            </a:r>
            <a:r>
              <a:rPr lang="en-US" sz="1750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ἐς ἀεί</a:t>
            </a: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στην ανθρωπότητα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6272927" y="6536055"/>
            <a:ext cx="7570946" cy="1078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Ο Θουκυδίδης πίστευε ότι η ανθρώπινη φύση δεν μεταβάλλεται και ότι το έργο του θα βοηθούσε τους μελλοντικούς αναγνώστες να αντιμετωπίσουν παρόμοιες καταστάσεις.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6621" y="460891"/>
            <a:ext cx="5312331" cy="523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Χαρακτηριστικά του Έργου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586621" y="1403628"/>
            <a:ext cx="2781657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Επιστημονική Μεθοδολογία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86621" y="1833086"/>
            <a:ext cx="6524149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Αμεροληψία στην αφήγηση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586621" y="2159794"/>
            <a:ext cx="6524149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Αναζήτηση βαθύτερων αιτιών (</a:t>
            </a:r>
            <a:r>
              <a:rPr lang="en-US" sz="1300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ἀληθεστάτη πρόφασις</a:t>
            </a:r>
            <a:r>
              <a:rPr lang="en-US" sz="13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)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586621" y="2486501"/>
            <a:ext cx="6524149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Πρώτη εφαρμογή επιστημονικής μεθόδου στην ιστορία</a:t>
            </a:r>
            <a:endParaRPr lang="en-US" sz="13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250" y="1424583"/>
            <a:ext cx="6524149" cy="6524149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527250" y="8137208"/>
            <a:ext cx="6524149" cy="536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Το έργο διαφοροποιείται από τον Ηρόδοτο, εστιάζοντας σε συγκεκριμένο ιστορικό γεγονός με αναλυτική προσέγγιση.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4593"/>
            <a:ext cx="65846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Οι Δημηγορίες στο Έργο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6700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22044"/>
            <a:ext cx="6407944" cy="3048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1963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Ορισμός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3686770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Ομιλίες βασιλιάδων, πολιτικών ηγετών και στρατηγών πριν από σημαντικά γεγονότα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428548" y="266700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548" y="3022044"/>
            <a:ext cx="6408063" cy="3048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28548" y="31963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Σκοπός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7428548" y="3686770"/>
            <a:ext cx="64080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Φωτισμός των αιτιών πολιτικών γεγονότων και συνεπειών πολεμικών επιχειρήσεων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793790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03</a:t>
            </a:r>
            <a:endParaRPr lang="en-US" sz="17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141714"/>
            <a:ext cx="6407944" cy="3048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93790" y="5338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Μέθοδος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793790" y="5829181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Επεξεργασία από τον Θουκυδίδη με έμφαση στο γενικότερο και μονιμότερο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7428548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04</a:t>
            </a:r>
            <a:endParaRPr lang="en-US" sz="17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548" y="5164455"/>
            <a:ext cx="6408063" cy="3048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428548" y="5338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Αγώνας Λόγων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7428548" y="5829181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Παρουσίαση αντίθετων θέσεων για ολοκληρωμένη εικόνα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0118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Ο Επιτάφιος ως Μοναδική Δημηγορία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58904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10" y="2658904"/>
            <a:ext cx="121920" cy="173081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142524" y="29161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Είδος Λόγου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142524" y="3406616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Ανήκει στους επιδεικτικούς ρητορικούς λόγους, ενώ οι υπόλοιπες στους συμβουλευτικούς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93790" y="4616529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10" y="4616529"/>
            <a:ext cx="121920" cy="17308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42524" y="48738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Σχέση με Γεγονότα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142524" y="5364242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Έχει ελάχιστη σχέση με τα ιστορούμενα γεγονότα, σε αντίθεση με τις άλλες δημηγορίες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660249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Διαβάζοντας τον Επιτάφιο σχεδόν ξεχνάμε τον πόλεμο, καθώς εστιάζει στο αθηναϊκό μεγαλείο.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0403"/>
            <a:ext cx="95211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Η Παράδοση των Επιταφίων Λόγων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299960" y="2482810"/>
            <a:ext cx="30480" cy="4426268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4" name="Shape 2"/>
          <p:cNvSpPr/>
          <p:nvPr/>
        </p:nvSpPr>
        <p:spPr>
          <a:xfrm>
            <a:off x="6410087" y="2722721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5" name="Shape 3"/>
          <p:cNvSpPr/>
          <p:nvPr/>
        </p:nvSpPr>
        <p:spPr>
          <a:xfrm>
            <a:off x="7060049" y="2482810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45119" y="252531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3345894" y="25606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Θεσμοθέτηση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3051096"/>
            <a:ext cx="53873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Πιθανόν από τον Σόλωνα - τίμηση νεκρών πολέμων με έργο και λόγο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539871" y="4083606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10" name="Shape 8"/>
          <p:cNvSpPr/>
          <p:nvPr/>
        </p:nvSpPr>
        <p:spPr>
          <a:xfrm>
            <a:off x="7060049" y="384369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45119" y="388620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8449270" y="39215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Καλλιέργεια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8449270" y="4411980"/>
            <a:ext cx="538734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Ανάπτυξη από ικανούς ρήτορες με σταθερή δομή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6410087" y="5256609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15" name="Shape 13"/>
          <p:cNvSpPr/>
          <p:nvPr/>
        </p:nvSpPr>
        <p:spPr>
          <a:xfrm>
            <a:off x="7060049" y="501669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45119" y="505920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3345894" y="50945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Λογοτεχνική Μορφή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93790" y="5584984"/>
            <a:ext cx="53873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Εξέλιξη από απλά κτερίσματα σε εγκώμια με λογοτεχνική αξία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8290" y="477917"/>
            <a:ext cx="6522363" cy="543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Τυπική Δομή Επιταφίων Λόγων</a:t>
            </a:r>
            <a:endParaRPr lang="en-US" sz="3400" dirty="0"/>
          </a:p>
        </p:txBody>
      </p:sp>
      <p:sp>
        <p:nvSpPr>
          <p:cNvPr id="3" name="Shape 1"/>
          <p:cNvSpPr/>
          <p:nvPr/>
        </p:nvSpPr>
        <p:spPr>
          <a:xfrm>
            <a:off x="608290" y="1368504"/>
            <a:ext cx="13413819" cy="1047036"/>
          </a:xfrm>
          <a:prstGeom prst="roundRect">
            <a:avLst>
              <a:gd name="adj" fmla="val 14939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31150" y="1391364"/>
            <a:ext cx="173712" cy="1001316"/>
          </a:xfrm>
          <a:prstGeom prst="roundRect">
            <a:avLst>
              <a:gd name="adj" fmla="val 74253"/>
            </a:avLst>
          </a:prstGeom>
          <a:solidFill>
            <a:srgbClr val="EFF0F6"/>
          </a:solidFill>
          <a:ln/>
        </p:spPr>
      </p:sp>
      <p:sp>
        <p:nvSpPr>
          <p:cNvPr id="5" name="Text 3"/>
          <p:cNvSpPr/>
          <p:nvPr/>
        </p:nvSpPr>
        <p:spPr>
          <a:xfrm>
            <a:off x="978575" y="1565077"/>
            <a:ext cx="2172414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1. Προοίμιο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978575" y="1940838"/>
            <a:ext cx="13020675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Εισαγωγή στον λόγο</a:t>
            </a:r>
            <a:endParaRPr lang="en-US" sz="1350" dirty="0"/>
          </a:p>
        </p:txBody>
      </p:sp>
      <p:sp>
        <p:nvSpPr>
          <p:cNvPr id="7" name="Shape 5"/>
          <p:cNvSpPr/>
          <p:nvPr/>
        </p:nvSpPr>
        <p:spPr>
          <a:xfrm>
            <a:off x="868918" y="2589252"/>
            <a:ext cx="13153192" cy="1047036"/>
          </a:xfrm>
          <a:prstGeom prst="roundRect">
            <a:avLst>
              <a:gd name="adj" fmla="val 14939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91778" y="2612112"/>
            <a:ext cx="173712" cy="1001316"/>
          </a:xfrm>
          <a:prstGeom prst="roundRect">
            <a:avLst>
              <a:gd name="adj" fmla="val 74253"/>
            </a:avLst>
          </a:prstGeom>
          <a:solidFill>
            <a:srgbClr val="EFF0F6"/>
          </a:solidFill>
          <a:ln/>
        </p:spPr>
      </p:sp>
      <p:sp>
        <p:nvSpPr>
          <p:cNvPr id="9" name="Text 7"/>
          <p:cNvSpPr/>
          <p:nvPr/>
        </p:nvSpPr>
        <p:spPr>
          <a:xfrm>
            <a:off x="1239203" y="2785824"/>
            <a:ext cx="2324933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2. Καταγωγή-Πρόγονοι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1239203" y="3161586"/>
            <a:ext cx="1276004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Εγκώμιο αττικής γης, αυτοχθονίας, ανατροφής και κατορθωμάτων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1129665" y="3810000"/>
            <a:ext cx="12892445" cy="1047036"/>
          </a:xfrm>
          <a:prstGeom prst="roundRect">
            <a:avLst>
              <a:gd name="adj" fmla="val 14939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1152525" y="3832860"/>
            <a:ext cx="173712" cy="1001316"/>
          </a:xfrm>
          <a:prstGeom prst="roundRect">
            <a:avLst>
              <a:gd name="adj" fmla="val 74253"/>
            </a:avLst>
          </a:prstGeom>
          <a:solidFill>
            <a:srgbClr val="EFF0F6"/>
          </a:solidFill>
          <a:ln/>
        </p:spPr>
      </p:sp>
      <p:sp>
        <p:nvSpPr>
          <p:cNvPr id="13" name="Text 11"/>
          <p:cNvSpPr/>
          <p:nvPr/>
        </p:nvSpPr>
        <p:spPr>
          <a:xfrm>
            <a:off x="1499949" y="4006572"/>
            <a:ext cx="2291001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3. Προκείμενοι Νεκροί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1499949" y="4382333"/>
            <a:ext cx="12499300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Αρετές και πολεμικοί άθλοι των νεκρών</a:t>
            </a:r>
            <a:endParaRPr lang="en-US" sz="1350" dirty="0"/>
          </a:p>
        </p:txBody>
      </p:sp>
      <p:sp>
        <p:nvSpPr>
          <p:cNvPr id="15" name="Shape 13"/>
          <p:cNvSpPr/>
          <p:nvPr/>
        </p:nvSpPr>
        <p:spPr>
          <a:xfrm>
            <a:off x="1390293" y="5030748"/>
            <a:ext cx="12631817" cy="1047036"/>
          </a:xfrm>
          <a:prstGeom prst="roundRect">
            <a:avLst>
              <a:gd name="adj" fmla="val 14939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1413153" y="5053608"/>
            <a:ext cx="173712" cy="1001316"/>
          </a:xfrm>
          <a:prstGeom prst="roundRect">
            <a:avLst>
              <a:gd name="adj" fmla="val 74253"/>
            </a:avLst>
          </a:prstGeom>
          <a:solidFill>
            <a:srgbClr val="EFF0F6"/>
          </a:solidFill>
          <a:ln/>
        </p:spPr>
      </p:sp>
      <p:sp>
        <p:nvSpPr>
          <p:cNvPr id="17" name="Text 15"/>
          <p:cNvSpPr/>
          <p:nvPr/>
        </p:nvSpPr>
        <p:spPr>
          <a:xfrm>
            <a:off x="1760577" y="5227320"/>
            <a:ext cx="2658666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4. Προτροπές-Παραμυθία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1760577" y="5603081"/>
            <a:ext cx="12238673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Μίμηση για νεότερους, παρηγοριά για οικογένειες</a:t>
            </a:r>
            <a:endParaRPr lang="en-US" sz="1350" dirty="0"/>
          </a:p>
        </p:txBody>
      </p:sp>
      <p:sp>
        <p:nvSpPr>
          <p:cNvPr id="19" name="Shape 17"/>
          <p:cNvSpPr/>
          <p:nvPr/>
        </p:nvSpPr>
        <p:spPr>
          <a:xfrm>
            <a:off x="1129665" y="6251496"/>
            <a:ext cx="12892445" cy="1047036"/>
          </a:xfrm>
          <a:prstGeom prst="roundRect">
            <a:avLst>
              <a:gd name="adj" fmla="val 14939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1152525" y="6274356"/>
            <a:ext cx="173712" cy="1001316"/>
          </a:xfrm>
          <a:prstGeom prst="roundRect">
            <a:avLst>
              <a:gd name="adj" fmla="val 74253"/>
            </a:avLst>
          </a:prstGeom>
          <a:solidFill>
            <a:srgbClr val="EFF0F6"/>
          </a:solidFill>
          <a:ln/>
        </p:spPr>
      </p:sp>
      <p:sp>
        <p:nvSpPr>
          <p:cNvPr id="21" name="Text 19"/>
          <p:cNvSpPr/>
          <p:nvPr/>
        </p:nvSpPr>
        <p:spPr>
          <a:xfrm>
            <a:off x="1499949" y="6448068"/>
            <a:ext cx="2172414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5. Επίλογος</a:t>
            </a:r>
            <a:endParaRPr lang="en-US" sz="1700" dirty="0"/>
          </a:p>
        </p:txBody>
      </p:sp>
      <p:sp>
        <p:nvSpPr>
          <p:cNvPr id="22" name="Text 20"/>
          <p:cNvSpPr/>
          <p:nvPr/>
        </p:nvSpPr>
        <p:spPr>
          <a:xfrm>
            <a:off x="1499949" y="6823829"/>
            <a:ext cx="12499300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Κλείσιμο του λόγου</a:t>
            </a:r>
            <a:endParaRPr lang="en-US" sz="1350" dirty="0"/>
          </a:p>
        </p:txBody>
      </p:sp>
      <p:sp>
        <p:nvSpPr>
          <p:cNvPr id="23" name="Text 21"/>
          <p:cNvSpPr/>
          <p:nvPr/>
        </p:nvSpPr>
        <p:spPr>
          <a:xfrm>
            <a:off x="608290" y="7494032"/>
            <a:ext cx="13413819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Το σημαντικότερο μέρος ήταν το εγκώμιο των κατορθωμάτων των προγόνων, που συνέδεε το έργο των νεκρών με το εθνικό παρελθόν.</a:t>
            </a:r>
            <a:endParaRPr lang="en-US" sz="13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41803"/>
            <a:ext cx="95788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Η Δομή του Επιταφίου του Περικλή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04210"/>
            <a:ext cx="13042821" cy="2983468"/>
          </a:xfrm>
          <a:prstGeom prst="roundRect">
            <a:avLst>
              <a:gd name="adj" fmla="val 6843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3211830"/>
            <a:ext cx="4342448" cy="1661279"/>
          </a:xfrm>
          <a:prstGeom prst="roundRect">
            <a:avLst>
              <a:gd name="adj" fmla="val 12288"/>
            </a:avLst>
          </a:prstGeom>
          <a:solidFill>
            <a:srgbClr val="EFF0F6"/>
          </a:solidFill>
          <a:ln/>
        </p:spPr>
      </p:sp>
      <p:sp>
        <p:nvSpPr>
          <p:cNvPr id="5" name="Text 3"/>
          <p:cNvSpPr/>
          <p:nvPr/>
        </p:nvSpPr>
        <p:spPr>
          <a:xfrm>
            <a:off x="1028224" y="343864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Προοίμιο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8224" y="3929063"/>
            <a:ext cx="38888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Κεφάλαιο 35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143857" y="3211830"/>
            <a:ext cx="4342567" cy="1661279"/>
          </a:xfrm>
          <a:prstGeom prst="rect">
            <a:avLst/>
          </a:prstGeom>
          <a:solidFill>
            <a:srgbClr val="EFF0F6"/>
          </a:solidFill>
          <a:ln/>
        </p:spPr>
      </p:sp>
      <p:sp>
        <p:nvSpPr>
          <p:cNvPr id="8" name="Shape 6"/>
          <p:cNvSpPr/>
          <p:nvPr/>
        </p:nvSpPr>
        <p:spPr>
          <a:xfrm>
            <a:off x="5143857" y="3211830"/>
            <a:ext cx="30480" cy="1661279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9" name="Text 7"/>
          <p:cNvSpPr/>
          <p:nvPr/>
        </p:nvSpPr>
        <p:spPr>
          <a:xfrm>
            <a:off x="5370671" y="3438644"/>
            <a:ext cx="388893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Έπαινος Προγόνων &amp; Πολιτεύματος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370671" y="4283393"/>
            <a:ext cx="3888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Κεφάλαια 36-41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486424" y="3211830"/>
            <a:ext cx="4342567" cy="1661279"/>
          </a:xfrm>
          <a:prstGeom prst="rect">
            <a:avLst/>
          </a:prstGeom>
          <a:solidFill>
            <a:srgbClr val="EFF0F6"/>
          </a:solidFill>
          <a:ln/>
        </p:spPr>
      </p:sp>
      <p:sp>
        <p:nvSpPr>
          <p:cNvPr id="12" name="Shape 10"/>
          <p:cNvSpPr/>
          <p:nvPr/>
        </p:nvSpPr>
        <p:spPr>
          <a:xfrm>
            <a:off x="9486424" y="3211830"/>
            <a:ext cx="30480" cy="1661279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13" name="Text 11"/>
          <p:cNvSpPr/>
          <p:nvPr/>
        </p:nvSpPr>
        <p:spPr>
          <a:xfrm>
            <a:off x="9713238" y="343864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Έπαινος Νεκρών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713238" y="3929063"/>
            <a:ext cx="3888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Κεφάλαια 42-43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873109"/>
            <a:ext cx="6513790" cy="1306949"/>
          </a:xfrm>
          <a:prstGeom prst="rect">
            <a:avLst/>
          </a:prstGeom>
          <a:solidFill>
            <a:srgbClr val="EFF0F6"/>
          </a:solidFill>
          <a:ln/>
        </p:spPr>
      </p:sp>
      <p:sp>
        <p:nvSpPr>
          <p:cNvPr id="16" name="Shape 14"/>
          <p:cNvSpPr/>
          <p:nvPr/>
        </p:nvSpPr>
        <p:spPr>
          <a:xfrm>
            <a:off x="801410" y="4873109"/>
            <a:ext cx="6513790" cy="30480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17" name="Text 15"/>
          <p:cNvSpPr/>
          <p:nvPr/>
        </p:nvSpPr>
        <p:spPr>
          <a:xfrm>
            <a:off x="1028224" y="50999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Παραμυθία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028224" y="5590342"/>
            <a:ext cx="606016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Κεφάλαια 44-45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7315200" y="4873109"/>
            <a:ext cx="6513790" cy="1306949"/>
          </a:xfrm>
          <a:prstGeom prst="rect">
            <a:avLst/>
          </a:prstGeom>
          <a:solidFill>
            <a:srgbClr val="EFF0F6"/>
          </a:solidFill>
          <a:ln/>
        </p:spPr>
      </p:sp>
      <p:sp>
        <p:nvSpPr>
          <p:cNvPr id="20" name="Shape 18"/>
          <p:cNvSpPr/>
          <p:nvPr/>
        </p:nvSpPr>
        <p:spPr>
          <a:xfrm>
            <a:off x="7315200" y="4873109"/>
            <a:ext cx="30480" cy="1306949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21" name="Shape 19"/>
          <p:cNvSpPr/>
          <p:nvPr/>
        </p:nvSpPr>
        <p:spPr>
          <a:xfrm>
            <a:off x="7315200" y="4873109"/>
            <a:ext cx="6513790" cy="30480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22" name="Text 20"/>
          <p:cNvSpPr/>
          <p:nvPr/>
        </p:nvSpPr>
        <p:spPr>
          <a:xfrm>
            <a:off x="7542014" y="50999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Επίλογος</a:t>
            </a:r>
            <a:endParaRPr lang="en-US" sz="2200" dirty="0"/>
          </a:p>
        </p:txBody>
      </p:sp>
      <p:sp>
        <p:nvSpPr>
          <p:cNvPr id="23" name="Text 21"/>
          <p:cNvSpPr/>
          <p:nvPr/>
        </p:nvSpPr>
        <p:spPr>
          <a:xfrm>
            <a:off x="7542014" y="5590342"/>
            <a:ext cx="606016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Κεφάλαιο 46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940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Το Έργο του Περικλή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11812"/>
            <a:ext cx="680442" cy="68044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0757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Αθηναϊκή Συμμαχία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56616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Εδραίωση και επέκταση της αθηναϊκής επιρροής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111812"/>
            <a:ext cx="680442" cy="6804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3075742"/>
            <a:ext cx="41586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Δημοκρατικές Μεταρρυθμίσεις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392049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Περισσότερο δημοκρατικός χαρακτήρας στο πολίτευμα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111812"/>
            <a:ext cx="680442" cy="68044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30757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Οικοδομικό Έργο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356616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Περίλαμπρα οικοδομήματα που στόλισαν την πόλη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099923"/>
            <a:ext cx="680442" cy="68044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93790" y="60638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Πνευματική Άνθηση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93790" y="655427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Ουσιαστικός ρόλος στην πολιτιστική ακμή</a:t>
            </a:r>
            <a:endParaRPr lang="en-US" sz="17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5893" y="5099923"/>
            <a:ext cx="680442" cy="680442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235893" y="60638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Πανελλήνια Ιδέα</a:t>
            </a:r>
            <a:endParaRPr lang="en-US" sz="2200" dirty="0"/>
          </a:p>
        </p:txBody>
      </p:sp>
      <p:sp>
        <p:nvSpPr>
          <p:cNvPr id="17" name="Text 10"/>
          <p:cNvSpPr/>
          <p:nvPr/>
        </p:nvSpPr>
        <p:spPr>
          <a:xfrm>
            <a:off x="5235893" y="655427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Προώθηση μέσω πρωτοβουλιών όπως η ίδρυση των Θουρίων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</Words>
  <Application>Microsoft Office PowerPoint</Application>
  <PresentationFormat>Προσαρμογή</PresentationFormat>
  <Paragraphs>94</Paragraphs>
  <Slides>10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5" baseType="lpstr">
      <vt:lpstr>Montserrat Medium</vt:lpstr>
      <vt:lpstr>Arial</vt:lpstr>
      <vt:lpstr>Inter Light</vt:lpstr>
      <vt:lpstr>Montserrat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BESY</dc:creator>
  <cp:lastModifiedBy>BESY</cp:lastModifiedBy>
  <cp:revision>1</cp:revision>
  <dcterms:created xsi:type="dcterms:W3CDTF">2025-09-13T17:06:02Z</dcterms:created>
  <dcterms:modified xsi:type="dcterms:W3CDTF">2025-09-13T17:06:44Z</dcterms:modified>
</cp:coreProperties>
</file>