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62" r:id="rId2"/>
    <p:sldId id="256" r:id="rId3"/>
    <p:sldId id="259" r:id="rId4"/>
    <p:sldId id="270" r:id="rId5"/>
    <p:sldId id="271" r:id="rId6"/>
    <p:sldId id="272" r:id="rId7"/>
    <p:sldId id="273" r:id="rId8"/>
    <p:sldId id="274" r:id="rId9"/>
    <p:sldId id="277" r:id="rId10"/>
    <p:sldId id="278" r:id="rId11"/>
    <p:sldId id="279" r:id="rId12"/>
    <p:sldId id="267" r:id="rId13"/>
    <p:sldId id="263" r:id="rId14"/>
    <p:sldId id="261" r:id="rId15"/>
    <p:sldId id="275" r:id="rId16"/>
    <p:sldId id="276"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523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0602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490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2070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69364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8659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340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039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612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2982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471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936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116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060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301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169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11/10/2023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80795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575" y="2776760"/>
            <a:ext cx="8911687" cy="1280890"/>
          </a:xfrm>
        </p:spPr>
        <p:txBody>
          <a:bodyPr>
            <a:noAutofit/>
          </a:bodyPr>
          <a:lstStyle/>
          <a:p>
            <a:pPr algn="ctr"/>
            <a:r>
              <a:rPr lang="el-GR" sz="4400" cap="small" dirty="0" err="1" smtClean="0">
                <a:solidFill>
                  <a:schemeClr val="accent1">
                    <a:lumMod val="75000"/>
                  </a:schemeClr>
                </a:solidFill>
              </a:rPr>
              <a:t>Μαθημα</a:t>
            </a:r>
            <a:r>
              <a:rPr lang="el-GR" sz="4400" cap="small" dirty="0" smtClean="0">
                <a:solidFill>
                  <a:schemeClr val="accent1">
                    <a:lumMod val="75000"/>
                  </a:schemeClr>
                </a:solidFill>
              </a:rPr>
              <a:t> </a:t>
            </a:r>
            <a:r>
              <a:rPr lang="el-GR" sz="4400" cap="small" dirty="0" err="1" smtClean="0">
                <a:solidFill>
                  <a:schemeClr val="accent1">
                    <a:lumMod val="75000"/>
                  </a:schemeClr>
                </a:solidFill>
              </a:rPr>
              <a:t>Πληροφορικης</a:t>
            </a:r>
            <a:r>
              <a:rPr lang="el-GR" sz="4400" cap="small" dirty="0" smtClean="0">
                <a:solidFill>
                  <a:schemeClr val="accent1">
                    <a:lumMod val="75000"/>
                  </a:schemeClr>
                </a:solidFill>
              </a:rPr>
              <a:t/>
            </a:r>
            <a:br>
              <a:rPr lang="el-GR" sz="4400" cap="small" dirty="0" smtClean="0">
                <a:solidFill>
                  <a:schemeClr val="accent1">
                    <a:lumMod val="75000"/>
                  </a:schemeClr>
                </a:solidFill>
              </a:rPr>
            </a:br>
            <a:r>
              <a:rPr lang="el-GR" sz="4400" cap="small" dirty="0" smtClean="0">
                <a:solidFill>
                  <a:schemeClr val="accent1">
                    <a:lumMod val="75000"/>
                  </a:schemeClr>
                </a:solidFill>
              </a:rPr>
              <a:t>Α΄ΛΥΚΕΙΟΥ</a:t>
            </a:r>
            <a:endParaRPr lang="el-GR" sz="4400" cap="small" dirty="0"/>
          </a:p>
        </p:txBody>
      </p:sp>
    </p:spTree>
    <p:extLst>
      <p:ext uri="{BB962C8B-B14F-4D97-AF65-F5344CB8AC3E}">
        <p14:creationId xmlns:p14="http://schemas.microsoft.com/office/powerpoint/2010/main" val="3641571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734" y="407224"/>
            <a:ext cx="9482201" cy="634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61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2192" y="174681"/>
            <a:ext cx="9693480" cy="6683319"/>
          </a:xfrm>
          <a:prstGeom prst="rect">
            <a:avLst/>
          </a:prstGeom>
        </p:spPr>
      </p:pic>
    </p:spTree>
    <p:extLst>
      <p:ext uri="{BB962C8B-B14F-4D97-AF65-F5344CB8AC3E}">
        <p14:creationId xmlns:p14="http://schemas.microsoft.com/office/powerpoint/2010/main" val="204026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86" y="1228726"/>
            <a:ext cx="10841413" cy="502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72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80748" y="2731293"/>
            <a:ext cx="1771097" cy="1004406"/>
          </a:xfrm>
          <a:prstGeom prst="ellipse">
            <a:avLst/>
          </a:prstGeom>
          <a:solidFill>
            <a:srgbClr val="92D05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bg1"/>
                </a:solidFill>
              </a:rPr>
              <a:t>Ιοί</a:t>
            </a:r>
            <a:endParaRPr lang="el-GR" sz="2400" b="1" dirty="0">
              <a:solidFill>
                <a:schemeClr val="bg1"/>
              </a:solidFill>
            </a:endParaRPr>
          </a:p>
        </p:txBody>
      </p:sp>
      <p:sp>
        <p:nvSpPr>
          <p:cNvPr id="6" name="Rounded Rectangle 5"/>
          <p:cNvSpPr/>
          <p:nvPr/>
        </p:nvSpPr>
        <p:spPr>
          <a:xfrm>
            <a:off x="7214623" y="1489818"/>
            <a:ext cx="1761815" cy="52182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chemeClr val="tx1"/>
                </a:solidFill>
              </a:rPr>
              <a:t>προβλήματα</a:t>
            </a:r>
            <a:endParaRPr lang="el-GR" sz="1400" dirty="0">
              <a:solidFill>
                <a:schemeClr val="tx1"/>
              </a:solidFill>
            </a:endParaRPr>
          </a:p>
        </p:txBody>
      </p:sp>
      <p:sp>
        <p:nvSpPr>
          <p:cNvPr id="7" name="Rounded Rectangle 6"/>
          <p:cNvSpPr/>
          <p:nvPr/>
        </p:nvSpPr>
        <p:spPr>
          <a:xfrm>
            <a:off x="7110427" y="5539684"/>
            <a:ext cx="2415939" cy="8184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200" dirty="0" smtClean="0">
                <a:solidFill>
                  <a:schemeClr val="tx1"/>
                </a:solidFill>
              </a:rPr>
              <a:t>Δημιουργία προβλημάτων</a:t>
            </a:r>
          </a:p>
          <a:p>
            <a:pPr marL="285750" indent="-285750">
              <a:buFont typeface="Arial" panose="020B0604020202020204" pitchFamily="34" charset="0"/>
              <a:buChar char="•"/>
            </a:pPr>
            <a:r>
              <a:rPr lang="el-GR" sz="1200" dirty="0" smtClean="0">
                <a:solidFill>
                  <a:schemeClr val="tx1"/>
                </a:solidFill>
              </a:rPr>
              <a:t>Κέρδος με </a:t>
            </a:r>
            <a:r>
              <a:rPr lang="el-GR" sz="1200" dirty="0" err="1" smtClean="0">
                <a:solidFill>
                  <a:schemeClr val="tx1"/>
                </a:solidFill>
              </a:rPr>
              <a:t>παραβατικούς</a:t>
            </a:r>
            <a:r>
              <a:rPr lang="el-GR" sz="1200" dirty="0" smtClean="0">
                <a:solidFill>
                  <a:schemeClr val="tx1"/>
                </a:solidFill>
              </a:rPr>
              <a:t> τρόπους</a:t>
            </a:r>
            <a:endParaRPr lang="el-GR" sz="1200" dirty="0">
              <a:solidFill>
                <a:schemeClr val="tx1"/>
              </a:solidFill>
            </a:endParaRPr>
          </a:p>
        </p:txBody>
      </p:sp>
      <p:sp>
        <p:nvSpPr>
          <p:cNvPr id="8" name="Rounded Rectangle 7"/>
          <p:cNvSpPr/>
          <p:nvPr/>
        </p:nvSpPr>
        <p:spPr>
          <a:xfrm>
            <a:off x="7231014" y="2801268"/>
            <a:ext cx="2020465" cy="71483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100" dirty="0" smtClean="0">
                <a:solidFill>
                  <a:schemeClr val="tx1"/>
                </a:solidFill>
              </a:rPr>
              <a:t>Διαδίκτυο</a:t>
            </a:r>
          </a:p>
          <a:p>
            <a:pPr marL="285750" indent="-285750">
              <a:buFont typeface="Arial" panose="020B0604020202020204" pitchFamily="34" charset="0"/>
              <a:buChar char="•"/>
            </a:pPr>
            <a:r>
              <a:rPr lang="el-GR" sz="1100" dirty="0" smtClean="0">
                <a:solidFill>
                  <a:schemeClr val="tx1"/>
                </a:solidFill>
              </a:rPr>
              <a:t>Τι άλλο;</a:t>
            </a:r>
          </a:p>
        </p:txBody>
      </p:sp>
      <p:sp>
        <p:nvSpPr>
          <p:cNvPr id="9" name="Rounded Rectangle 8"/>
          <p:cNvSpPr/>
          <p:nvPr/>
        </p:nvSpPr>
        <p:spPr>
          <a:xfrm>
            <a:off x="7203888" y="4060285"/>
            <a:ext cx="1946656" cy="8952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l-GR" sz="1100" dirty="0" smtClean="0">
                <a:solidFill>
                  <a:schemeClr val="tx1"/>
                </a:solidFill>
              </a:rPr>
              <a:t>Ιός</a:t>
            </a:r>
          </a:p>
          <a:p>
            <a:pPr marL="171450" indent="-171450">
              <a:buFont typeface="Arial" panose="020B0604020202020204" pitchFamily="34" charset="0"/>
              <a:buChar char="•"/>
            </a:pPr>
            <a:r>
              <a:rPr lang="el-GR" sz="1100" dirty="0" smtClean="0">
                <a:solidFill>
                  <a:schemeClr val="tx1"/>
                </a:solidFill>
              </a:rPr>
              <a:t>Τι άλλα;</a:t>
            </a:r>
            <a:endParaRPr lang="en-US" sz="1100" dirty="0" smtClean="0">
              <a:solidFill>
                <a:schemeClr val="tx1"/>
              </a:solidFill>
            </a:endParaRPr>
          </a:p>
          <a:p>
            <a:pPr marL="171450" indent="-171450">
              <a:buFont typeface="Arial" panose="020B0604020202020204" pitchFamily="34" charset="0"/>
              <a:buChar char="•"/>
            </a:pPr>
            <a:endParaRPr lang="el-GR" sz="1100" dirty="0">
              <a:solidFill>
                <a:schemeClr val="tx1"/>
              </a:solidFill>
            </a:endParaRPr>
          </a:p>
        </p:txBody>
      </p:sp>
      <p:sp>
        <p:nvSpPr>
          <p:cNvPr id="10" name="Rounded Rectangle 9"/>
          <p:cNvSpPr/>
          <p:nvPr/>
        </p:nvSpPr>
        <p:spPr>
          <a:xfrm>
            <a:off x="7229665" y="344676"/>
            <a:ext cx="1761815" cy="52182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chemeClr val="tx1"/>
                </a:solidFill>
              </a:rPr>
              <a:t>Κακόβουλα προγράμματα</a:t>
            </a:r>
            <a:endParaRPr lang="el-GR" sz="1400" dirty="0">
              <a:solidFill>
                <a:schemeClr val="tx1"/>
              </a:solidFill>
            </a:endParaRPr>
          </a:p>
        </p:txBody>
      </p:sp>
      <p:sp>
        <p:nvSpPr>
          <p:cNvPr id="11" name="Parallelogram 10"/>
          <p:cNvSpPr/>
          <p:nvPr/>
        </p:nvSpPr>
        <p:spPr>
          <a:xfrm>
            <a:off x="9645603" y="1090980"/>
            <a:ext cx="2546397" cy="1323141"/>
          </a:xfrm>
          <a:prstGeom prst="parallelogram">
            <a:avLst>
              <a:gd name="adj" fmla="val 89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050" dirty="0" smtClean="0">
                <a:solidFill>
                  <a:schemeClr val="tx1"/>
                </a:solidFill>
              </a:rPr>
              <a:t>Διαγραφή αρχείων</a:t>
            </a:r>
          </a:p>
          <a:p>
            <a:pPr marL="285750" indent="-285750">
              <a:buFont typeface="Arial" panose="020B0604020202020204" pitchFamily="34" charset="0"/>
              <a:buChar char="•"/>
            </a:pPr>
            <a:r>
              <a:rPr lang="el-GR" sz="1050" dirty="0" smtClean="0">
                <a:solidFill>
                  <a:schemeClr val="tx1"/>
                </a:solidFill>
              </a:rPr>
              <a:t>Μετάδοση διαφημιστικών μηνυμάτων</a:t>
            </a:r>
          </a:p>
          <a:p>
            <a:pPr marL="285750" indent="-285750">
              <a:buFont typeface="Arial" panose="020B0604020202020204" pitchFamily="34" charset="0"/>
              <a:buChar char="•"/>
            </a:pPr>
            <a:r>
              <a:rPr lang="el-GR" sz="1050" dirty="0" smtClean="0">
                <a:solidFill>
                  <a:schemeClr val="tx1"/>
                </a:solidFill>
              </a:rPr>
              <a:t>Εκτέλεση ανεπιθύμητων εργασιών</a:t>
            </a:r>
          </a:p>
          <a:p>
            <a:pPr marL="285750" indent="-285750">
              <a:buFont typeface="Arial" panose="020B0604020202020204" pitchFamily="34" charset="0"/>
              <a:buChar char="•"/>
            </a:pPr>
            <a:r>
              <a:rPr lang="el-GR" sz="1050" dirty="0" smtClean="0">
                <a:solidFill>
                  <a:schemeClr val="tx1"/>
                </a:solidFill>
              </a:rPr>
              <a:t>Μετάδοση αρχείων και μυστικών κωδικών</a:t>
            </a:r>
            <a:endParaRPr lang="el-GR" sz="1050" dirty="0">
              <a:solidFill>
                <a:schemeClr val="tx1"/>
              </a:solidFill>
            </a:endParaRPr>
          </a:p>
        </p:txBody>
      </p:sp>
      <p:sp>
        <p:nvSpPr>
          <p:cNvPr id="27" name="TextBox 26"/>
          <p:cNvSpPr txBox="1"/>
          <p:nvPr/>
        </p:nvSpPr>
        <p:spPr>
          <a:xfrm>
            <a:off x="6585133" y="302119"/>
            <a:ext cx="579289" cy="253916"/>
          </a:xfrm>
          <a:prstGeom prst="rect">
            <a:avLst/>
          </a:prstGeom>
          <a:noFill/>
        </p:spPr>
        <p:txBody>
          <a:bodyPr wrap="square" rtlCol="0">
            <a:spAutoFit/>
          </a:bodyPr>
          <a:lstStyle/>
          <a:p>
            <a:r>
              <a:rPr lang="el-GR" sz="1050" dirty="0" smtClean="0"/>
              <a:t>είναι</a:t>
            </a:r>
            <a:endParaRPr lang="el-GR" sz="1050" dirty="0"/>
          </a:p>
        </p:txBody>
      </p:sp>
      <p:sp>
        <p:nvSpPr>
          <p:cNvPr id="31" name="TextBox 30"/>
          <p:cNvSpPr txBox="1"/>
          <p:nvPr/>
        </p:nvSpPr>
        <p:spPr>
          <a:xfrm>
            <a:off x="6830864" y="1090980"/>
            <a:ext cx="1084787" cy="253916"/>
          </a:xfrm>
          <a:prstGeom prst="rect">
            <a:avLst/>
          </a:prstGeom>
          <a:noFill/>
        </p:spPr>
        <p:txBody>
          <a:bodyPr wrap="square" rtlCol="0">
            <a:spAutoFit/>
          </a:bodyPr>
          <a:lstStyle/>
          <a:p>
            <a:r>
              <a:rPr lang="el-GR" sz="1050" dirty="0" smtClean="0"/>
              <a:t>προκαλούν</a:t>
            </a:r>
            <a:endParaRPr lang="el-GR" sz="1050" dirty="0"/>
          </a:p>
        </p:txBody>
      </p:sp>
      <p:sp>
        <p:nvSpPr>
          <p:cNvPr id="32" name="TextBox 31"/>
          <p:cNvSpPr txBox="1"/>
          <p:nvPr/>
        </p:nvSpPr>
        <p:spPr>
          <a:xfrm>
            <a:off x="6874778" y="2434744"/>
            <a:ext cx="1346406" cy="253916"/>
          </a:xfrm>
          <a:prstGeom prst="rect">
            <a:avLst/>
          </a:prstGeom>
          <a:noFill/>
        </p:spPr>
        <p:txBody>
          <a:bodyPr wrap="square" rtlCol="0">
            <a:spAutoFit/>
          </a:bodyPr>
          <a:lstStyle/>
          <a:p>
            <a:r>
              <a:rPr lang="el-GR" sz="1050" dirty="0"/>
              <a:t>μ</a:t>
            </a:r>
            <a:r>
              <a:rPr lang="el-GR" sz="1050" dirty="0" smtClean="0"/>
              <a:t>εταδίδονται από</a:t>
            </a:r>
            <a:endParaRPr lang="el-GR" sz="1050" dirty="0"/>
          </a:p>
        </p:txBody>
      </p:sp>
      <p:sp>
        <p:nvSpPr>
          <p:cNvPr id="34" name="TextBox 33"/>
          <p:cNvSpPr txBox="1"/>
          <p:nvPr/>
        </p:nvSpPr>
        <p:spPr>
          <a:xfrm>
            <a:off x="6914242" y="3782187"/>
            <a:ext cx="451054" cy="253916"/>
          </a:xfrm>
          <a:prstGeom prst="rect">
            <a:avLst/>
          </a:prstGeom>
          <a:noFill/>
        </p:spPr>
        <p:txBody>
          <a:bodyPr wrap="square" rtlCol="0">
            <a:spAutoFit/>
          </a:bodyPr>
          <a:lstStyle/>
          <a:p>
            <a:r>
              <a:rPr lang="el-GR" sz="1050" dirty="0"/>
              <a:t>ε</a:t>
            </a:r>
            <a:r>
              <a:rPr lang="el-GR" sz="1050" dirty="0" smtClean="0"/>
              <a:t>ίδη</a:t>
            </a:r>
          </a:p>
        </p:txBody>
      </p:sp>
      <p:sp>
        <p:nvSpPr>
          <p:cNvPr id="35" name="TextBox 34"/>
          <p:cNvSpPr txBox="1"/>
          <p:nvPr/>
        </p:nvSpPr>
        <p:spPr>
          <a:xfrm>
            <a:off x="6834845" y="5076281"/>
            <a:ext cx="1130003" cy="415498"/>
          </a:xfrm>
          <a:prstGeom prst="rect">
            <a:avLst/>
          </a:prstGeom>
          <a:noFill/>
        </p:spPr>
        <p:txBody>
          <a:bodyPr wrap="square" rtlCol="0">
            <a:spAutoFit/>
          </a:bodyPr>
          <a:lstStyle/>
          <a:p>
            <a:r>
              <a:rPr lang="el-GR" sz="1050" dirty="0"/>
              <a:t>σ</a:t>
            </a:r>
            <a:r>
              <a:rPr lang="el-GR" sz="1050" dirty="0" smtClean="0"/>
              <a:t>υνήθως αποσκοπούν</a:t>
            </a:r>
            <a:endParaRPr lang="el-GR" sz="1050" dirty="0"/>
          </a:p>
        </p:txBody>
      </p:sp>
      <p:sp>
        <p:nvSpPr>
          <p:cNvPr id="38" name="TextBox 37"/>
          <p:cNvSpPr txBox="1"/>
          <p:nvPr/>
        </p:nvSpPr>
        <p:spPr>
          <a:xfrm>
            <a:off x="8415075" y="1115181"/>
            <a:ext cx="1321108" cy="253916"/>
          </a:xfrm>
          <a:prstGeom prst="rect">
            <a:avLst/>
          </a:prstGeom>
          <a:noFill/>
        </p:spPr>
        <p:txBody>
          <a:bodyPr wrap="square" rtlCol="0">
            <a:spAutoFit/>
          </a:bodyPr>
          <a:lstStyle/>
          <a:p>
            <a:r>
              <a:rPr lang="el-GR" sz="1050" dirty="0" smtClean="0"/>
              <a:t>Μπορεί να είναι</a:t>
            </a:r>
            <a:endParaRPr lang="el-GR" sz="1050" dirty="0"/>
          </a:p>
        </p:txBody>
      </p:sp>
      <p:sp>
        <p:nvSpPr>
          <p:cNvPr id="48" name="Rounded Rectangle 47"/>
          <p:cNvSpPr/>
          <p:nvPr/>
        </p:nvSpPr>
        <p:spPr>
          <a:xfrm>
            <a:off x="7229665" y="2795657"/>
            <a:ext cx="2020465" cy="71483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050" dirty="0" smtClean="0">
                <a:solidFill>
                  <a:schemeClr val="tx1"/>
                </a:solidFill>
              </a:rPr>
              <a:t>Διαδίκτυο</a:t>
            </a:r>
          </a:p>
          <a:p>
            <a:pPr marL="285750" indent="-285750">
              <a:buFont typeface="Arial" panose="020B0604020202020204" pitchFamily="34" charset="0"/>
              <a:buChar char="•"/>
            </a:pPr>
            <a:r>
              <a:rPr lang="el-GR" sz="1050" dirty="0" smtClean="0">
                <a:solidFill>
                  <a:schemeClr val="tx1"/>
                </a:solidFill>
              </a:rPr>
              <a:t>Αποθηκευτικά μέσα</a:t>
            </a:r>
          </a:p>
          <a:p>
            <a:pPr marL="285750" indent="-285750">
              <a:buFont typeface="Arial" panose="020B0604020202020204" pitchFamily="34" charset="0"/>
              <a:buChar char="•"/>
            </a:pPr>
            <a:r>
              <a:rPr lang="el-GR" sz="1050" dirty="0" smtClean="0">
                <a:solidFill>
                  <a:schemeClr val="tx1"/>
                </a:solidFill>
              </a:rPr>
              <a:t>Τοπικό δίκτυο (π.χ. εργασία)</a:t>
            </a:r>
            <a:endParaRPr lang="el-GR" sz="1050" dirty="0">
              <a:solidFill>
                <a:schemeClr val="tx1"/>
              </a:solidFill>
            </a:endParaRPr>
          </a:p>
        </p:txBody>
      </p:sp>
      <p:sp>
        <p:nvSpPr>
          <p:cNvPr id="49" name="Rounded Rectangle 48"/>
          <p:cNvSpPr/>
          <p:nvPr/>
        </p:nvSpPr>
        <p:spPr>
          <a:xfrm>
            <a:off x="7203887" y="4060285"/>
            <a:ext cx="1972775" cy="8952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l-GR" sz="1100" dirty="0" smtClean="0">
                <a:solidFill>
                  <a:schemeClr val="tx1"/>
                </a:solidFill>
              </a:rPr>
              <a:t>Ιός</a:t>
            </a:r>
          </a:p>
          <a:p>
            <a:pPr marL="171450" indent="-171450">
              <a:buFont typeface="Arial" panose="020B0604020202020204" pitchFamily="34" charset="0"/>
              <a:buChar char="•"/>
            </a:pPr>
            <a:r>
              <a:rPr lang="el-GR" sz="1100" dirty="0" smtClean="0">
                <a:solidFill>
                  <a:schemeClr val="tx1"/>
                </a:solidFill>
              </a:rPr>
              <a:t>Δούρειος ίππος (</a:t>
            </a:r>
            <a:r>
              <a:rPr lang="en-US" sz="1100" dirty="0" smtClean="0">
                <a:solidFill>
                  <a:schemeClr val="tx1"/>
                </a:solidFill>
              </a:rPr>
              <a:t>Trojan)</a:t>
            </a:r>
          </a:p>
          <a:p>
            <a:pPr marL="171450" indent="-171450">
              <a:buFont typeface="Arial" panose="020B0604020202020204" pitchFamily="34" charset="0"/>
              <a:buChar char="•"/>
            </a:pPr>
            <a:r>
              <a:rPr lang="el-GR" sz="1100" dirty="0" smtClean="0">
                <a:solidFill>
                  <a:schemeClr val="tx1"/>
                </a:solidFill>
              </a:rPr>
              <a:t>Σκουλήκια (</a:t>
            </a:r>
            <a:r>
              <a:rPr lang="en-US" sz="1100" dirty="0" smtClean="0">
                <a:solidFill>
                  <a:schemeClr val="tx1"/>
                </a:solidFill>
              </a:rPr>
              <a:t>Worms)</a:t>
            </a:r>
            <a:r>
              <a:rPr lang="el-GR" sz="1100" dirty="0" smtClean="0">
                <a:solidFill>
                  <a:schemeClr val="tx1"/>
                </a:solidFill>
              </a:rPr>
              <a:t> κ.α.</a:t>
            </a:r>
            <a:endParaRPr lang="el-GR" sz="1100" dirty="0">
              <a:solidFill>
                <a:schemeClr val="tx1"/>
              </a:solidFill>
            </a:endParaRPr>
          </a:p>
        </p:txBody>
      </p:sp>
      <p:cxnSp>
        <p:nvCxnSpPr>
          <p:cNvPr id="14" name="Elbow Connector 13"/>
          <p:cNvCxnSpPr>
            <a:stCxn id="4" idx="6"/>
            <a:endCxn id="10" idx="1"/>
          </p:cNvCxnSpPr>
          <p:nvPr/>
        </p:nvCxnSpPr>
        <p:spPr>
          <a:xfrm flipV="1">
            <a:off x="6351845" y="605589"/>
            <a:ext cx="877820" cy="26279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4" idx="6"/>
            <a:endCxn id="6" idx="1"/>
          </p:cNvCxnSpPr>
          <p:nvPr/>
        </p:nvCxnSpPr>
        <p:spPr>
          <a:xfrm flipV="1">
            <a:off x="6351845" y="1750731"/>
            <a:ext cx="862778" cy="14827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4" idx="6"/>
            <a:endCxn id="9" idx="1"/>
          </p:cNvCxnSpPr>
          <p:nvPr/>
        </p:nvCxnSpPr>
        <p:spPr>
          <a:xfrm>
            <a:off x="6351845" y="3233496"/>
            <a:ext cx="852043" cy="12744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4" idx="6"/>
            <a:endCxn id="7" idx="1"/>
          </p:cNvCxnSpPr>
          <p:nvPr/>
        </p:nvCxnSpPr>
        <p:spPr>
          <a:xfrm>
            <a:off x="6351845" y="3233496"/>
            <a:ext cx="758582" cy="2715429"/>
          </a:xfrm>
          <a:prstGeom prst="bentConnector3">
            <a:avLst>
              <a:gd name="adj1" fmla="val 562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4" idx="6"/>
            <a:endCxn id="8" idx="1"/>
          </p:cNvCxnSpPr>
          <p:nvPr/>
        </p:nvCxnSpPr>
        <p:spPr>
          <a:xfrm flipV="1">
            <a:off x="6351845" y="3158684"/>
            <a:ext cx="879169" cy="748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6" idx="3"/>
            <a:endCxn id="11" idx="5"/>
          </p:cNvCxnSpPr>
          <p:nvPr/>
        </p:nvCxnSpPr>
        <p:spPr>
          <a:xfrm>
            <a:off x="8976438" y="1750731"/>
            <a:ext cx="728349" cy="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386719" y="1149376"/>
            <a:ext cx="1898011" cy="483128"/>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Ad </a:t>
            </a:r>
            <a:r>
              <a:rPr lang="en-US" sz="1200" dirty="0" smtClean="0">
                <a:solidFill>
                  <a:schemeClr val="bg1"/>
                </a:solidFill>
              </a:rPr>
              <a:t>Blocker</a:t>
            </a:r>
            <a:endParaRPr lang="el-GR" sz="1400" dirty="0">
              <a:solidFill>
                <a:schemeClr val="bg1"/>
              </a:solidFill>
            </a:endParaRPr>
          </a:p>
        </p:txBody>
      </p:sp>
      <p:sp>
        <p:nvSpPr>
          <p:cNvPr id="64" name="Rounded Rectangle 63"/>
          <p:cNvSpPr/>
          <p:nvPr/>
        </p:nvSpPr>
        <p:spPr>
          <a:xfrm>
            <a:off x="1391195" y="4254736"/>
            <a:ext cx="2516853" cy="82245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chemeClr val="bg1"/>
                </a:solidFill>
              </a:rPr>
              <a:t>?</a:t>
            </a:r>
            <a:endParaRPr lang="el-GR" sz="1400" dirty="0">
              <a:solidFill>
                <a:schemeClr val="bg1"/>
              </a:solidFill>
            </a:endParaRPr>
          </a:p>
        </p:txBody>
      </p:sp>
      <p:sp>
        <p:nvSpPr>
          <p:cNvPr id="65" name="Rounded Rectangle 64"/>
          <p:cNvSpPr/>
          <p:nvPr/>
        </p:nvSpPr>
        <p:spPr>
          <a:xfrm>
            <a:off x="1366415" y="2061922"/>
            <a:ext cx="2167124" cy="551002"/>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1"/>
                </a:solidFill>
              </a:rPr>
              <a:t>Firewall</a:t>
            </a:r>
            <a:endParaRPr lang="el-GR" sz="1200" dirty="0">
              <a:solidFill>
                <a:schemeClr val="bg1"/>
              </a:solidFill>
            </a:endParaRPr>
          </a:p>
        </p:txBody>
      </p:sp>
      <p:sp>
        <p:nvSpPr>
          <p:cNvPr id="66" name="Rounded Rectangle 65"/>
          <p:cNvSpPr/>
          <p:nvPr/>
        </p:nvSpPr>
        <p:spPr>
          <a:xfrm>
            <a:off x="1353386" y="3270732"/>
            <a:ext cx="2167124" cy="54187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1"/>
                </a:solidFill>
              </a:rPr>
              <a:t>Windows</a:t>
            </a:r>
            <a:r>
              <a:rPr lang="en-US" sz="1400" dirty="0" smtClean="0">
                <a:solidFill>
                  <a:schemeClr val="bg1"/>
                </a:solidFill>
              </a:rPr>
              <a:t> updates</a:t>
            </a:r>
          </a:p>
          <a:p>
            <a:pPr marL="171450" indent="-171450">
              <a:buFont typeface="Arial" panose="020B0604020202020204" pitchFamily="34" charset="0"/>
              <a:buChar char="•"/>
            </a:pPr>
            <a:endParaRPr lang="el-GR" sz="1400" dirty="0">
              <a:solidFill>
                <a:schemeClr val="bg1"/>
              </a:solidFill>
            </a:endParaRPr>
          </a:p>
        </p:txBody>
      </p:sp>
      <p:sp>
        <p:nvSpPr>
          <p:cNvPr id="67" name="Rounded Rectangle 66"/>
          <p:cNvSpPr/>
          <p:nvPr/>
        </p:nvSpPr>
        <p:spPr>
          <a:xfrm>
            <a:off x="1319998" y="200978"/>
            <a:ext cx="1966080" cy="638053"/>
          </a:xfrm>
          <a:prstGeom prst="roundRect">
            <a:avLst/>
          </a:prstGeom>
          <a:solidFill>
            <a:srgbClr val="00B0F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bg1"/>
                </a:solidFill>
              </a:rPr>
              <a:t>?</a:t>
            </a:r>
            <a:endParaRPr lang="el-GR" sz="1200" dirty="0">
              <a:solidFill>
                <a:schemeClr val="bg1"/>
              </a:solidFill>
            </a:endParaRPr>
          </a:p>
        </p:txBody>
      </p:sp>
      <p:sp>
        <p:nvSpPr>
          <p:cNvPr id="68" name="Rounded Rectangle 67"/>
          <p:cNvSpPr/>
          <p:nvPr/>
        </p:nvSpPr>
        <p:spPr>
          <a:xfrm>
            <a:off x="1397540" y="5677988"/>
            <a:ext cx="2167124" cy="541875"/>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bg1"/>
                </a:solidFill>
              </a:rPr>
              <a:t>?</a:t>
            </a:r>
            <a:endParaRPr lang="el-GR" sz="1200" dirty="0">
              <a:solidFill>
                <a:schemeClr val="bg1"/>
              </a:solidFill>
            </a:endParaRPr>
          </a:p>
        </p:txBody>
      </p:sp>
      <p:sp>
        <p:nvSpPr>
          <p:cNvPr id="69" name="Rounded Rectangle 68"/>
          <p:cNvSpPr/>
          <p:nvPr/>
        </p:nvSpPr>
        <p:spPr>
          <a:xfrm>
            <a:off x="1347190" y="217560"/>
            <a:ext cx="1966080" cy="638053"/>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err="1" smtClean="0">
                <a:solidFill>
                  <a:schemeClr val="bg1"/>
                </a:solidFill>
              </a:rPr>
              <a:t>Αντιικά</a:t>
            </a:r>
            <a:r>
              <a:rPr lang="el-GR" sz="1200" dirty="0" smtClean="0">
                <a:solidFill>
                  <a:schemeClr val="bg1"/>
                </a:solidFill>
              </a:rPr>
              <a:t> προγράμματα (</a:t>
            </a:r>
            <a:r>
              <a:rPr lang="en-US" sz="1200" dirty="0" smtClean="0">
                <a:solidFill>
                  <a:schemeClr val="bg1"/>
                </a:solidFill>
              </a:rPr>
              <a:t>Antivirus)</a:t>
            </a:r>
            <a:endParaRPr lang="el-GR" sz="1200" dirty="0">
              <a:solidFill>
                <a:schemeClr val="bg1"/>
              </a:solidFill>
            </a:endParaRPr>
          </a:p>
        </p:txBody>
      </p:sp>
      <p:sp>
        <p:nvSpPr>
          <p:cNvPr id="70" name="Rounded Rectangle 69"/>
          <p:cNvSpPr/>
          <p:nvPr/>
        </p:nvSpPr>
        <p:spPr>
          <a:xfrm>
            <a:off x="1397540" y="4266249"/>
            <a:ext cx="2534884" cy="850230"/>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200" dirty="0" smtClean="0">
                <a:solidFill>
                  <a:schemeClr val="bg1"/>
                </a:solidFill>
              </a:rPr>
              <a:t>E-mails</a:t>
            </a:r>
          </a:p>
          <a:p>
            <a:pPr marL="285750" indent="-285750">
              <a:buFont typeface="Arial" panose="020B0604020202020204" pitchFamily="34" charset="0"/>
              <a:buChar char="•"/>
            </a:pPr>
            <a:r>
              <a:rPr lang="el-GR" sz="1200" dirty="0" smtClean="0">
                <a:solidFill>
                  <a:schemeClr val="bg1"/>
                </a:solidFill>
              </a:rPr>
              <a:t>Αποθηκευτικά μέσα (</a:t>
            </a:r>
            <a:r>
              <a:rPr lang="en-US" sz="1200" dirty="0" smtClean="0">
                <a:solidFill>
                  <a:schemeClr val="bg1"/>
                </a:solidFill>
              </a:rPr>
              <a:t>USB sticks, </a:t>
            </a:r>
            <a:r>
              <a:rPr lang="el-GR" sz="1200" dirty="0" smtClean="0">
                <a:solidFill>
                  <a:schemeClr val="bg1"/>
                </a:solidFill>
              </a:rPr>
              <a:t>εξωτερικοί σκληροί δίσκοι)</a:t>
            </a:r>
            <a:endParaRPr lang="el-GR" sz="1200" dirty="0">
              <a:solidFill>
                <a:schemeClr val="bg1"/>
              </a:solidFill>
            </a:endParaRPr>
          </a:p>
        </p:txBody>
      </p:sp>
      <p:sp>
        <p:nvSpPr>
          <p:cNvPr id="71" name="Rounded Rectangle 70"/>
          <p:cNvSpPr/>
          <p:nvPr/>
        </p:nvSpPr>
        <p:spPr>
          <a:xfrm>
            <a:off x="1405528" y="5686154"/>
            <a:ext cx="2167124" cy="54187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chemeClr val="bg1"/>
                </a:solidFill>
              </a:rPr>
              <a:t>Αντίγραφα ασφαλείας</a:t>
            </a:r>
            <a:endParaRPr lang="el-GR" sz="1400" dirty="0">
              <a:solidFill>
                <a:schemeClr val="bg1"/>
              </a:solidFill>
            </a:endParaRPr>
          </a:p>
        </p:txBody>
      </p:sp>
      <p:cxnSp>
        <p:nvCxnSpPr>
          <p:cNvPr id="73" name="Elbow Connector 72"/>
          <p:cNvCxnSpPr>
            <a:stCxn id="4" idx="2"/>
            <a:endCxn id="67" idx="3"/>
          </p:cNvCxnSpPr>
          <p:nvPr/>
        </p:nvCxnSpPr>
        <p:spPr>
          <a:xfrm rot="10800000">
            <a:off x="3286078" y="520006"/>
            <a:ext cx="1294670" cy="2713491"/>
          </a:xfrm>
          <a:prstGeom prst="bentConnector3">
            <a:avLst>
              <a:gd name="adj1" fmla="val 38964"/>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4" idx="2"/>
            <a:endCxn id="66" idx="3"/>
          </p:cNvCxnSpPr>
          <p:nvPr/>
        </p:nvCxnSpPr>
        <p:spPr>
          <a:xfrm rot="10800000" flipV="1">
            <a:off x="3520510" y="3233496"/>
            <a:ext cx="1060238" cy="308174"/>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p:cNvCxnSpPr>
            <a:stCxn id="4" idx="2"/>
            <a:endCxn id="64" idx="3"/>
          </p:cNvCxnSpPr>
          <p:nvPr/>
        </p:nvCxnSpPr>
        <p:spPr>
          <a:xfrm rot="10800000" flipV="1">
            <a:off x="3908048" y="3233496"/>
            <a:ext cx="672700" cy="1432468"/>
          </a:xfrm>
          <a:prstGeom prst="bentConnector3">
            <a:avLst>
              <a:gd name="adj1" fmla="val 7407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363625" y="124317"/>
            <a:ext cx="1446456" cy="430887"/>
          </a:xfrm>
          <a:prstGeom prst="rect">
            <a:avLst/>
          </a:prstGeom>
          <a:solidFill>
            <a:srgbClr val="F4F7EB"/>
          </a:solidFill>
          <a:ln>
            <a:solidFill>
              <a:srgbClr val="0070C0"/>
            </a:solidFill>
          </a:ln>
        </p:spPr>
        <p:txBody>
          <a:bodyPr wrap="square" rtlCol="0">
            <a:spAutoFit/>
          </a:bodyPr>
          <a:lstStyle/>
          <a:p>
            <a:r>
              <a:rPr lang="el-GR" sz="1100" dirty="0" smtClean="0"/>
              <a:t>Να έχουμε εγκαταστήσει</a:t>
            </a:r>
            <a:endParaRPr lang="el-GR" sz="1100" dirty="0"/>
          </a:p>
        </p:txBody>
      </p:sp>
      <p:cxnSp>
        <p:nvCxnSpPr>
          <p:cNvPr id="90" name="Straight Arrow Connector 89"/>
          <p:cNvCxnSpPr>
            <a:stCxn id="88" idx="2"/>
            <a:endCxn id="63" idx="3"/>
          </p:cNvCxnSpPr>
          <p:nvPr/>
        </p:nvCxnSpPr>
        <p:spPr>
          <a:xfrm flipH="1">
            <a:off x="3284730" y="555204"/>
            <a:ext cx="802123" cy="83573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8" idx="2"/>
            <a:endCxn id="65" idx="3"/>
          </p:cNvCxnSpPr>
          <p:nvPr/>
        </p:nvCxnSpPr>
        <p:spPr>
          <a:xfrm flipH="1">
            <a:off x="3533539" y="555204"/>
            <a:ext cx="553314" cy="178221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858936" y="2779787"/>
            <a:ext cx="1458886" cy="430887"/>
          </a:xfrm>
          <a:prstGeom prst="rect">
            <a:avLst/>
          </a:prstGeom>
          <a:noFill/>
        </p:spPr>
        <p:txBody>
          <a:bodyPr wrap="square" rtlCol="0">
            <a:spAutoFit/>
          </a:bodyPr>
          <a:lstStyle/>
          <a:p>
            <a:r>
              <a:rPr lang="el-GR" sz="1100" dirty="0" smtClean="0"/>
              <a:t>Ενημέρωση του Λειτουργικού</a:t>
            </a:r>
          </a:p>
        </p:txBody>
      </p:sp>
      <p:sp>
        <p:nvSpPr>
          <p:cNvPr id="94" name="TextBox 93"/>
          <p:cNvSpPr txBox="1"/>
          <p:nvPr/>
        </p:nvSpPr>
        <p:spPr>
          <a:xfrm>
            <a:off x="1905000" y="3930677"/>
            <a:ext cx="2247136" cy="261610"/>
          </a:xfrm>
          <a:prstGeom prst="rect">
            <a:avLst/>
          </a:prstGeom>
          <a:noFill/>
        </p:spPr>
        <p:txBody>
          <a:bodyPr wrap="square" rtlCol="0">
            <a:spAutoFit/>
          </a:bodyPr>
          <a:lstStyle/>
          <a:p>
            <a:r>
              <a:rPr lang="el-GR" sz="1100" dirty="0" smtClean="0"/>
              <a:t>Έλεγχος σε εξωτερικές πηγές</a:t>
            </a:r>
            <a:endParaRPr lang="el-GR" sz="1100" dirty="0"/>
          </a:p>
        </p:txBody>
      </p:sp>
      <p:cxnSp>
        <p:nvCxnSpPr>
          <p:cNvPr id="123" name="Elbow Connector 122"/>
          <p:cNvCxnSpPr>
            <a:stCxn id="4" idx="2"/>
            <a:endCxn id="68" idx="3"/>
          </p:cNvCxnSpPr>
          <p:nvPr/>
        </p:nvCxnSpPr>
        <p:spPr>
          <a:xfrm rot="10800000" flipV="1">
            <a:off x="3564664" y="3233496"/>
            <a:ext cx="1016084" cy="2715430"/>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91701" y="5176218"/>
            <a:ext cx="1695152" cy="461665"/>
          </a:xfrm>
          <a:prstGeom prst="rect">
            <a:avLst/>
          </a:prstGeom>
          <a:noFill/>
        </p:spPr>
        <p:txBody>
          <a:bodyPr wrap="square" rtlCol="0">
            <a:spAutoFit/>
          </a:bodyPr>
          <a:lstStyle/>
          <a:p>
            <a:r>
              <a:rPr lang="el-GR" sz="1200" dirty="0" smtClean="0"/>
              <a:t>Ανά τακτά χρονικά διαστήματα</a:t>
            </a:r>
            <a:endParaRPr lang="el-GR" sz="1200" dirty="0"/>
          </a:p>
        </p:txBody>
      </p:sp>
      <p:sp>
        <p:nvSpPr>
          <p:cNvPr id="143" name="Left Brace 142"/>
          <p:cNvSpPr/>
          <p:nvPr/>
        </p:nvSpPr>
        <p:spPr>
          <a:xfrm>
            <a:off x="854551" y="200978"/>
            <a:ext cx="465447" cy="6018885"/>
          </a:xfrm>
          <a:prstGeom prst="leftBrace">
            <a:avLst>
              <a:gd name="adj1" fmla="val 36983"/>
              <a:gd name="adj2" fmla="val 50000"/>
            </a:avLst>
          </a:prstGeom>
          <a:ln>
            <a:solidFill>
              <a:srgbClr val="00206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a:p>
        </p:txBody>
      </p:sp>
      <p:sp>
        <p:nvSpPr>
          <p:cNvPr id="144" name="TextBox 143"/>
          <p:cNvSpPr txBox="1"/>
          <p:nvPr/>
        </p:nvSpPr>
        <p:spPr>
          <a:xfrm>
            <a:off x="511994" y="1961413"/>
            <a:ext cx="343383" cy="2586323"/>
          </a:xfrm>
          <a:prstGeom prst="rect">
            <a:avLst/>
          </a:prstGeom>
          <a:noFill/>
        </p:spPr>
        <p:txBody>
          <a:bodyPr wrap="square" rtlCol="0">
            <a:spAutoFit/>
          </a:bodyPr>
          <a:lstStyle/>
          <a:p>
            <a:pPr algn="ctr"/>
            <a:r>
              <a:rPr lang="el-GR" b="1" dirty="0" smtClean="0">
                <a:solidFill>
                  <a:srgbClr val="7030A0"/>
                </a:solidFill>
              </a:rPr>
              <a:t>ΠΡΟΣΤΑΣΙΑ</a:t>
            </a:r>
            <a:endParaRPr lang="el-GR" b="1" dirty="0">
              <a:solidFill>
                <a:srgbClr val="7030A0"/>
              </a:solidFill>
            </a:endParaRPr>
          </a:p>
        </p:txBody>
      </p:sp>
    </p:spTree>
    <p:extLst>
      <p:ext uri="{BB962C8B-B14F-4D97-AF65-F5344CB8AC3E}">
        <p14:creationId xmlns:p14="http://schemas.microsoft.com/office/powerpoint/2010/main" val="95784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1+#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1+#ppt_w/2"/>
                                          </p:val>
                                        </p:tav>
                                        <p:tav tm="100000">
                                          <p:val>
                                            <p:strVal val="#ppt_x"/>
                                          </p:val>
                                        </p:tav>
                                      </p:tavLst>
                                    </p:anim>
                                    <p:anim calcmode="lin" valueType="num">
                                      <p:cBhvr additive="base">
                                        <p:cTn id="28" dur="500" fill="hold"/>
                                        <p:tgtEl>
                                          <p:spTgt spid="5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1+#ppt_w/2"/>
                                          </p:val>
                                        </p:tav>
                                        <p:tav tm="100000">
                                          <p:val>
                                            <p:strVal val="#ppt_x"/>
                                          </p:val>
                                        </p:tav>
                                      </p:tavLst>
                                    </p:anim>
                                    <p:anim calcmode="lin" valueType="num">
                                      <p:cBhvr additive="base">
                                        <p:cTn id="40" dur="5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1+#ppt_w/2"/>
                                          </p:val>
                                        </p:tav>
                                        <p:tav tm="100000">
                                          <p:val>
                                            <p:strVal val="#ppt_x"/>
                                          </p:val>
                                        </p:tav>
                                      </p:tavLst>
                                    </p:anim>
                                    <p:anim calcmode="lin" valueType="num">
                                      <p:cBhvr additive="base">
                                        <p:cTn id="58" dur="500" fill="hold"/>
                                        <p:tgtEl>
                                          <p:spTgt spid="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1+#ppt_w/2"/>
                                          </p:val>
                                        </p:tav>
                                        <p:tav tm="100000">
                                          <p:val>
                                            <p:strVal val="#ppt_x"/>
                                          </p:val>
                                        </p:tav>
                                      </p:tavLst>
                                    </p:anim>
                                    <p:anim calcmode="lin" valueType="num">
                                      <p:cBhvr additive="base">
                                        <p:cTn id="62" dur="500" fill="hold"/>
                                        <p:tgtEl>
                                          <p:spTgt spid="9"/>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1+#ppt_w/2"/>
                                          </p:val>
                                        </p:tav>
                                        <p:tav tm="100000">
                                          <p:val>
                                            <p:strVal val="#ppt_x"/>
                                          </p:val>
                                        </p:tav>
                                      </p:tavLst>
                                    </p:anim>
                                    <p:anim calcmode="lin" valueType="num">
                                      <p:cBhvr additive="base">
                                        <p:cTn id="6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1+#ppt_w/2"/>
                                          </p:val>
                                        </p:tav>
                                        <p:tav tm="100000">
                                          <p:val>
                                            <p:strVal val="#ppt_x"/>
                                          </p:val>
                                        </p:tav>
                                      </p:tavLst>
                                    </p:anim>
                                    <p:anim calcmode="lin" valueType="num">
                                      <p:cBhvr additive="base">
                                        <p:cTn id="80" dur="500" fill="hold"/>
                                        <p:tgtEl>
                                          <p:spTgt spid="38"/>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 calcmode="lin" valueType="num">
                                      <p:cBhvr additive="base">
                                        <p:cTn id="83" dur="500" fill="hold"/>
                                        <p:tgtEl>
                                          <p:spTgt spid="62"/>
                                        </p:tgtEl>
                                        <p:attrNameLst>
                                          <p:attrName>ppt_x</p:attrName>
                                        </p:attrNameLst>
                                      </p:cBhvr>
                                      <p:tavLst>
                                        <p:tav tm="0">
                                          <p:val>
                                            <p:strVal val="1+#ppt_w/2"/>
                                          </p:val>
                                        </p:tav>
                                        <p:tav tm="100000">
                                          <p:val>
                                            <p:strVal val="#ppt_x"/>
                                          </p:val>
                                        </p:tav>
                                      </p:tavLst>
                                    </p:anim>
                                    <p:anim calcmode="lin" valueType="num">
                                      <p:cBhvr additive="base">
                                        <p:cTn id="8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500" fill="hold"/>
                                        <p:tgtEl>
                                          <p:spTgt spid="11"/>
                                        </p:tgtEl>
                                        <p:attrNameLst>
                                          <p:attrName>ppt_x</p:attrName>
                                        </p:attrNameLst>
                                      </p:cBhvr>
                                      <p:tavLst>
                                        <p:tav tm="0">
                                          <p:val>
                                            <p:strVal val="1+#ppt_w/2"/>
                                          </p:val>
                                        </p:tav>
                                        <p:tav tm="100000">
                                          <p:val>
                                            <p:strVal val="#ppt_x"/>
                                          </p:val>
                                        </p:tav>
                                      </p:tavLst>
                                    </p:anim>
                                    <p:anim calcmode="lin" valueType="num">
                                      <p:cBhvr additive="base">
                                        <p:cTn id="9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73"/>
                                        </p:tgtEl>
                                        <p:attrNameLst>
                                          <p:attrName>style.visibility</p:attrName>
                                        </p:attrNameLst>
                                      </p:cBhvr>
                                      <p:to>
                                        <p:strVal val="visible"/>
                                      </p:to>
                                    </p:set>
                                    <p:anim calcmode="lin" valueType="num">
                                      <p:cBhvr additive="base">
                                        <p:cTn id="95" dur="500" fill="hold"/>
                                        <p:tgtEl>
                                          <p:spTgt spid="73"/>
                                        </p:tgtEl>
                                        <p:attrNameLst>
                                          <p:attrName>ppt_x</p:attrName>
                                        </p:attrNameLst>
                                      </p:cBhvr>
                                      <p:tavLst>
                                        <p:tav tm="0">
                                          <p:val>
                                            <p:strVal val="0-#ppt_w/2"/>
                                          </p:val>
                                        </p:tav>
                                        <p:tav tm="100000">
                                          <p:val>
                                            <p:strVal val="#ppt_x"/>
                                          </p:val>
                                        </p:tav>
                                      </p:tavLst>
                                    </p:anim>
                                    <p:anim calcmode="lin" valueType="num">
                                      <p:cBhvr additive="base">
                                        <p:cTn id="96" dur="500" fill="hold"/>
                                        <p:tgtEl>
                                          <p:spTgt spid="73"/>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anim calcmode="lin" valueType="num">
                                      <p:cBhvr additive="base">
                                        <p:cTn id="99" dur="500" fill="hold"/>
                                        <p:tgtEl>
                                          <p:spTgt spid="88"/>
                                        </p:tgtEl>
                                        <p:attrNameLst>
                                          <p:attrName>ppt_x</p:attrName>
                                        </p:attrNameLst>
                                      </p:cBhvr>
                                      <p:tavLst>
                                        <p:tav tm="0">
                                          <p:val>
                                            <p:strVal val="0-#ppt_w/2"/>
                                          </p:val>
                                        </p:tav>
                                        <p:tav tm="100000">
                                          <p:val>
                                            <p:strVal val="#ppt_x"/>
                                          </p:val>
                                        </p:tav>
                                      </p:tavLst>
                                    </p:anim>
                                    <p:anim calcmode="lin" valueType="num">
                                      <p:cBhvr additive="base">
                                        <p:cTn id="100" dur="500" fill="hold"/>
                                        <p:tgtEl>
                                          <p:spTgt spid="88"/>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0"/>
                                  </p:stCondLst>
                                  <p:childTnLst>
                                    <p:set>
                                      <p:cBhvr>
                                        <p:cTn id="102" dur="1" fill="hold">
                                          <p:stCondLst>
                                            <p:cond delay="0"/>
                                          </p:stCondLst>
                                        </p:cTn>
                                        <p:tgtEl>
                                          <p:spTgt spid="90"/>
                                        </p:tgtEl>
                                        <p:attrNameLst>
                                          <p:attrName>style.visibility</p:attrName>
                                        </p:attrNameLst>
                                      </p:cBhvr>
                                      <p:to>
                                        <p:strVal val="visible"/>
                                      </p:to>
                                    </p:set>
                                    <p:anim calcmode="lin" valueType="num">
                                      <p:cBhvr additive="base">
                                        <p:cTn id="103" dur="500" fill="hold"/>
                                        <p:tgtEl>
                                          <p:spTgt spid="90"/>
                                        </p:tgtEl>
                                        <p:attrNameLst>
                                          <p:attrName>ppt_x</p:attrName>
                                        </p:attrNameLst>
                                      </p:cBhvr>
                                      <p:tavLst>
                                        <p:tav tm="0">
                                          <p:val>
                                            <p:strVal val="0-#ppt_w/2"/>
                                          </p:val>
                                        </p:tav>
                                        <p:tav tm="100000">
                                          <p:val>
                                            <p:strVal val="#ppt_x"/>
                                          </p:val>
                                        </p:tav>
                                      </p:tavLst>
                                    </p:anim>
                                    <p:anim calcmode="lin" valueType="num">
                                      <p:cBhvr additive="base">
                                        <p:cTn id="104" dur="500" fill="hold"/>
                                        <p:tgtEl>
                                          <p:spTgt spid="90"/>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92"/>
                                        </p:tgtEl>
                                        <p:attrNameLst>
                                          <p:attrName>style.visibility</p:attrName>
                                        </p:attrNameLst>
                                      </p:cBhvr>
                                      <p:to>
                                        <p:strVal val="visible"/>
                                      </p:to>
                                    </p:set>
                                    <p:anim calcmode="lin" valueType="num">
                                      <p:cBhvr additive="base">
                                        <p:cTn id="107" dur="500" fill="hold"/>
                                        <p:tgtEl>
                                          <p:spTgt spid="92"/>
                                        </p:tgtEl>
                                        <p:attrNameLst>
                                          <p:attrName>ppt_x</p:attrName>
                                        </p:attrNameLst>
                                      </p:cBhvr>
                                      <p:tavLst>
                                        <p:tav tm="0">
                                          <p:val>
                                            <p:strVal val="0-#ppt_w/2"/>
                                          </p:val>
                                        </p:tav>
                                        <p:tav tm="100000">
                                          <p:val>
                                            <p:strVal val="#ppt_x"/>
                                          </p:val>
                                        </p:tav>
                                      </p:tavLst>
                                    </p:anim>
                                    <p:anim calcmode="lin" valueType="num">
                                      <p:cBhvr additive="base">
                                        <p:cTn id="108" dur="500" fill="hold"/>
                                        <p:tgtEl>
                                          <p:spTgt spid="92"/>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93"/>
                                        </p:tgtEl>
                                        <p:attrNameLst>
                                          <p:attrName>style.visibility</p:attrName>
                                        </p:attrNameLst>
                                      </p:cBhvr>
                                      <p:to>
                                        <p:strVal val="visible"/>
                                      </p:to>
                                    </p:set>
                                    <p:anim calcmode="lin" valueType="num">
                                      <p:cBhvr additive="base">
                                        <p:cTn id="111" dur="500" fill="hold"/>
                                        <p:tgtEl>
                                          <p:spTgt spid="93"/>
                                        </p:tgtEl>
                                        <p:attrNameLst>
                                          <p:attrName>ppt_x</p:attrName>
                                        </p:attrNameLst>
                                      </p:cBhvr>
                                      <p:tavLst>
                                        <p:tav tm="0">
                                          <p:val>
                                            <p:strVal val="0-#ppt_w/2"/>
                                          </p:val>
                                        </p:tav>
                                        <p:tav tm="100000">
                                          <p:val>
                                            <p:strVal val="#ppt_x"/>
                                          </p:val>
                                        </p:tav>
                                      </p:tavLst>
                                    </p:anim>
                                    <p:anim calcmode="lin" valueType="num">
                                      <p:cBhvr additive="base">
                                        <p:cTn id="112" dur="500" fill="hold"/>
                                        <p:tgtEl>
                                          <p:spTgt spid="93"/>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79"/>
                                        </p:tgtEl>
                                        <p:attrNameLst>
                                          <p:attrName>style.visibility</p:attrName>
                                        </p:attrNameLst>
                                      </p:cBhvr>
                                      <p:to>
                                        <p:strVal val="visible"/>
                                      </p:to>
                                    </p:set>
                                    <p:anim calcmode="lin" valueType="num">
                                      <p:cBhvr additive="base">
                                        <p:cTn id="115" dur="500" fill="hold"/>
                                        <p:tgtEl>
                                          <p:spTgt spid="79"/>
                                        </p:tgtEl>
                                        <p:attrNameLst>
                                          <p:attrName>ppt_x</p:attrName>
                                        </p:attrNameLst>
                                      </p:cBhvr>
                                      <p:tavLst>
                                        <p:tav tm="0">
                                          <p:val>
                                            <p:strVal val="0-#ppt_w/2"/>
                                          </p:val>
                                        </p:tav>
                                        <p:tav tm="100000">
                                          <p:val>
                                            <p:strVal val="#ppt_x"/>
                                          </p:val>
                                        </p:tav>
                                      </p:tavLst>
                                    </p:anim>
                                    <p:anim calcmode="lin" valueType="num">
                                      <p:cBhvr additive="base">
                                        <p:cTn id="116" dur="500" fill="hold"/>
                                        <p:tgtEl>
                                          <p:spTgt spid="79"/>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0"/>
                                  </p:stCondLst>
                                  <p:childTnLst>
                                    <p:set>
                                      <p:cBhvr>
                                        <p:cTn id="118" dur="1" fill="hold">
                                          <p:stCondLst>
                                            <p:cond delay="0"/>
                                          </p:stCondLst>
                                        </p:cTn>
                                        <p:tgtEl>
                                          <p:spTgt spid="81"/>
                                        </p:tgtEl>
                                        <p:attrNameLst>
                                          <p:attrName>style.visibility</p:attrName>
                                        </p:attrNameLst>
                                      </p:cBhvr>
                                      <p:to>
                                        <p:strVal val="visible"/>
                                      </p:to>
                                    </p:set>
                                    <p:anim calcmode="lin" valueType="num">
                                      <p:cBhvr additive="base">
                                        <p:cTn id="119" dur="500" fill="hold"/>
                                        <p:tgtEl>
                                          <p:spTgt spid="81"/>
                                        </p:tgtEl>
                                        <p:attrNameLst>
                                          <p:attrName>ppt_x</p:attrName>
                                        </p:attrNameLst>
                                      </p:cBhvr>
                                      <p:tavLst>
                                        <p:tav tm="0">
                                          <p:val>
                                            <p:strVal val="0-#ppt_w/2"/>
                                          </p:val>
                                        </p:tav>
                                        <p:tav tm="100000">
                                          <p:val>
                                            <p:strVal val="#ppt_x"/>
                                          </p:val>
                                        </p:tav>
                                      </p:tavLst>
                                    </p:anim>
                                    <p:anim calcmode="lin" valueType="num">
                                      <p:cBhvr additive="base">
                                        <p:cTn id="120" dur="500" fill="hold"/>
                                        <p:tgtEl>
                                          <p:spTgt spid="81"/>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0"/>
                                  </p:stCondLst>
                                  <p:childTnLst>
                                    <p:set>
                                      <p:cBhvr>
                                        <p:cTn id="122" dur="1" fill="hold">
                                          <p:stCondLst>
                                            <p:cond delay="0"/>
                                          </p:stCondLst>
                                        </p:cTn>
                                        <p:tgtEl>
                                          <p:spTgt spid="94"/>
                                        </p:tgtEl>
                                        <p:attrNameLst>
                                          <p:attrName>style.visibility</p:attrName>
                                        </p:attrNameLst>
                                      </p:cBhvr>
                                      <p:to>
                                        <p:strVal val="visible"/>
                                      </p:to>
                                    </p:set>
                                    <p:anim calcmode="lin" valueType="num">
                                      <p:cBhvr additive="base">
                                        <p:cTn id="123" dur="500" fill="hold"/>
                                        <p:tgtEl>
                                          <p:spTgt spid="94"/>
                                        </p:tgtEl>
                                        <p:attrNameLst>
                                          <p:attrName>ppt_x</p:attrName>
                                        </p:attrNameLst>
                                      </p:cBhvr>
                                      <p:tavLst>
                                        <p:tav tm="0">
                                          <p:val>
                                            <p:strVal val="0-#ppt_w/2"/>
                                          </p:val>
                                        </p:tav>
                                        <p:tav tm="100000">
                                          <p:val>
                                            <p:strVal val="#ppt_x"/>
                                          </p:val>
                                        </p:tav>
                                      </p:tavLst>
                                    </p:anim>
                                    <p:anim calcmode="lin" valueType="num">
                                      <p:cBhvr additive="base">
                                        <p:cTn id="124" dur="500" fill="hold"/>
                                        <p:tgtEl>
                                          <p:spTgt spid="94"/>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126"/>
                                        </p:tgtEl>
                                        <p:attrNameLst>
                                          <p:attrName>style.visibility</p:attrName>
                                        </p:attrNameLst>
                                      </p:cBhvr>
                                      <p:to>
                                        <p:strVal val="visible"/>
                                      </p:to>
                                    </p:set>
                                    <p:anim calcmode="lin" valueType="num">
                                      <p:cBhvr additive="base">
                                        <p:cTn id="127" dur="500" fill="hold"/>
                                        <p:tgtEl>
                                          <p:spTgt spid="126"/>
                                        </p:tgtEl>
                                        <p:attrNameLst>
                                          <p:attrName>ppt_x</p:attrName>
                                        </p:attrNameLst>
                                      </p:cBhvr>
                                      <p:tavLst>
                                        <p:tav tm="0">
                                          <p:val>
                                            <p:strVal val="0-#ppt_w/2"/>
                                          </p:val>
                                        </p:tav>
                                        <p:tav tm="100000">
                                          <p:val>
                                            <p:strVal val="#ppt_x"/>
                                          </p:val>
                                        </p:tav>
                                      </p:tavLst>
                                    </p:anim>
                                    <p:anim calcmode="lin" valueType="num">
                                      <p:cBhvr additive="base">
                                        <p:cTn id="128" dur="500" fill="hold"/>
                                        <p:tgtEl>
                                          <p:spTgt spid="126"/>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123"/>
                                        </p:tgtEl>
                                        <p:attrNameLst>
                                          <p:attrName>style.visibility</p:attrName>
                                        </p:attrNameLst>
                                      </p:cBhvr>
                                      <p:to>
                                        <p:strVal val="visible"/>
                                      </p:to>
                                    </p:set>
                                    <p:anim calcmode="lin" valueType="num">
                                      <p:cBhvr additive="base">
                                        <p:cTn id="131" dur="500" fill="hold"/>
                                        <p:tgtEl>
                                          <p:spTgt spid="123"/>
                                        </p:tgtEl>
                                        <p:attrNameLst>
                                          <p:attrName>ppt_x</p:attrName>
                                        </p:attrNameLst>
                                      </p:cBhvr>
                                      <p:tavLst>
                                        <p:tav tm="0">
                                          <p:val>
                                            <p:strVal val="0-#ppt_w/2"/>
                                          </p:val>
                                        </p:tav>
                                        <p:tav tm="100000">
                                          <p:val>
                                            <p:strVal val="#ppt_x"/>
                                          </p:val>
                                        </p:tav>
                                      </p:tavLst>
                                    </p:anim>
                                    <p:anim calcmode="lin" valueType="num">
                                      <p:cBhvr additive="base">
                                        <p:cTn id="132"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8" fill="hold" grpId="0" nodeType="clickEffect">
                                  <p:stCondLst>
                                    <p:cond delay="0"/>
                                  </p:stCondLst>
                                  <p:childTnLst>
                                    <p:set>
                                      <p:cBhvr>
                                        <p:cTn id="136" dur="1" fill="hold">
                                          <p:stCondLst>
                                            <p:cond delay="0"/>
                                          </p:stCondLst>
                                        </p:cTn>
                                        <p:tgtEl>
                                          <p:spTgt spid="67"/>
                                        </p:tgtEl>
                                        <p:attrNameLst>
                                          <p:attrName>style.visibility</p:attrName>
                                        </p:attrNameLst>
                                      </p:cBhvr>
                                      <p:to>
                                        <p:strVal val="visible"/>
                                      </p:to>
                                    </p:set>
                                    <p:anim calcmode="lin" valueType="num">
                                      <p:cBhvr additive="base">
                                        <p:cTn id="137" dur="500" fill="hold"/>
                                        <p:tgtEl>
                                          <p:spTgt spid="67"/>
                                        </p:tgtEl>
                                        <p:attrNameLst>
                                          <p:attrName>ppt_x</p:attrName>
                                        </p:attrNameLst>
                                      </p:cBhvr>
                                      <p:tavLst>
                                        <p:tav tm="0">
                                          <p:val>
                                            <p:strVal val="0-#ppt_w/2"/>
                                          </p:val>
                                        </p:tav>
                                        <p:tav tm="100000">
                                          <p:val>
                                            <p:strVal val="#ppt_x"/>
                                          </p:val>
                                        </p:tav>
                                      </p:tavLst>
                                    </p:anim>
                                    <p:anim calcmode="lin" valueType="num">
                                      <p:cBhvr additive="base">
                                        <p:cTn id="138" dur="500" fill="hold"/>
                                        <p:tgtEl>
                                          <p:spTgt spid="67"/>
                                        </p:tgtEl>
                                        <p:attrNameLst>
                                          <p:attrName>ppt_y</p:attrName>
                                        </p:attrNameLst>
                                      </p:cBhvr>
                                      <p:tavLst>
                                        <p:tav tm="0">
                                          <p:val>
                                            <p:strVal val="#ppt_y"/>
                                          </p:val>
                                        </p:tav>
                                        <p:tav tm="100000">
                                          <p:val>
                                            <p:strVal val="#ppt_y"/>
                                          </p:val>
                                        </p:tav>
                                      </p:tavLst>
                                    </p:anim>
                                  </p:childTnLst>
                                </p:cTn>
                              </p:par>
                              <p:par>
                                <p:cTn id="139" presetID="2" presetClass="entr" presetSubtype="8" fill="hold" grpId="0" nodeType="withEffect">
                                  <p:stCondLst>
                                    <p:cond delay="0"/>
                                  </p:stCondLst>
                                  <p:childTnLst>
                                    <p:set>
                                      <p:cBhvr>
                                        <p:cTn id="140" dur="1" fill="hold">
                                          <p:stCondLst>
                                            <p:cond delay="0"/>
                                          </p:stCondLst>
                                        </p:cTn>
                                        <p:tgtEl>
                                          <p:spTgt spid="63"/>
                                        </p:tgtEl>
                                        <p:attrNameLst>
                                          <p:attrName>style.visibility</p:attrName>
                                        </p:attrNameLst>
                                      </p:cBhvr>
                                      <p:to>
                                        <p:strVal val="visible"/>
                                      </p:to>
                                    </p:set>
                                    <p:anim calcmode="lin" valueType="num">
                                      <p:cBhvr additive="base">
                                        <p:cTn id="141" dur="500" fill="hold"/>
                                        <p:tgtEl>
                                          <p:spTgt spid="63"/>
                                        </p:tgtEl>
                                        <p:attrNameLst>
                                          <p:attrName>ppt_x</p:attrName>
                                        </p:attrNameLst>
                                      </p:cBhvr>
                                      <p:tavLst>
                                        <p:tav tm="0">
                                          <p:val>
                                            <p:strVal val="0-#ppt_w/2"/>
                                          </p:val>
                                        </p:tav>
                                        <p:tav tm="100000">
                                          <p:val>
                                            <p:strVal val="#ppt_x"/>
                                          </p:val>
                                        </p:tav>
                                      </p:tavLst>
                                    </p:anim>
                                    <p:anim calcmode="lin" valueType="num">
                                      <p:cBhvr additive="base">
                                        <p:cTn id="142" dur="500" fill="hold"/>
                                        <p:tgtEl>
                                          <p:spTgt spid="63"/>
                                        </p:tgtEl>
                                        <p:attrNameLst>
                                          <p:attrName>ppt_y</p:attrName>
                                        </p:attrNameLst>
                                      </p:cBhvr>
                                      <p:tavLst>
                                        <p:tav tm="0">
                                          <p:val>
                                            <p:strVal val="#ppt_y"/>
                                          </p:val>
                                        </p:tav>
                                        <p:tav tm="100000">
                                          <p:val>
                                            <p:strVal val="#ppt_y"/>
                                          </p:val>
                                        </p:tav>
                                      </p:tavLst>
                                    </p:anim>
                                  </p:childTnLst>
                                </p:cTn>
                              </p:par>
                              <p:par>
                                <p:cTn id="143" presetID="2" presetClass="entr" presetSubtype="8" fill="hold" grpId="0" nodeType="withEffect">
                                  <p:stCondLst>
                                    <p:cond delay="0"/>
                                  </p:stCondLst>
                                  <p:childTnLst>
                                    <p:set>
                                      <p:cBhvr>
                                        <p:cTn id="144" dur="1" fill="hold">
                                          <p:stCondLst>
                                            <p:cond delay="0"/>
                                          </p:stCondLst>
                                        </p:cTn>
                                        <p:tgtEl>
                                          <p:spTgt spid="65"/>
                                        </p:tgtEl>
                                        <p:attrNameLst>
                                          <p:attrName>style.visibility</p:attrName>
                                        </p:attrNameLst>
                                      </p:cBhvr>
                                      <p:to>
                                        <p:strVal val="visible"/>
                                      </p:to>
                                    </p:set>
                                    <p:anim calcmode="lin" valueType="num">
                                      <p:cBhvr additive="base">
                                        <p:cTn id="145" dur="500" fill="hold"/>
                                        <p:tgtEl>
                                          <p:spTgt spid="65"/>
                                        </p:tgtEl>
                                        <p:attrNameLst>
                                          <p:attrName>ppt_x</p:attrName>
                                        </p:attrNameLst>
                                      </p:cBhvr>
                                      <p:tavLst>
                                        <p:tav tm="0">
                                          <p:val>
                                            <p:strVal val="0-#ppt_w/2"/>
                                          </p:val>
                                        </p:tav>
                                        <p:tav tm="100000">
                                          <p:val>
                                            <p:strVal val="#ppt_x"/>
                                          </p:val>
                                        </p:tav>
                                      </p:tavLst>
                                    </p:anim>
                                    <p:anim calcmode="lin" valueType="num">
                                      <p:cBhvr additive="base">
                                        <p:cTn id="146" dur="500" fill="hold"/>
                                        <p:tgtEl>
                                          <p:spTgt spid="65"/>
                                        </p:tgtEl>
                                        <p:attrNameLst>
                                          <p:attrName>ppt_y</p:attrName>
                                        </p:attrNameLst>
                                      </p:cBhvr>
                                      <p:tavLst>
                                        <p:tav tm="0">
                                          <p:val>
                                            <p:strVal val="#ppt_y"/>
                                          </p:val>
                                        </p:tav>
                                        <p:tav tm="100000">
                                          <p:val>
                                            <p:strVal val="#ppt_y"/>
                                          </p:val>
                                        </p:tav>
                                      </p:tavLst>
                                    </p:anim>
                                  </p:childTnLst>
                                </p:cTn>
                              </p:par>
                              <p:par>
                                <p:cTn id="147" presetID="2" presetClass="entr" presetSubtype="8" fill="hold" grpId="0" nodeType="withEffect">
                                  <p:stCondLst>
                                    <p:cond delay="0"/>
                                  </p:stCondLst>
                                  <p:childTnLst>
                                    <p:set>
                                      <p:cBhvr>
                                        <p:cTn id="148" dur="1" fill="hold">
                                          <p:stCondLst>
                                            <p:cond delay="0"/>
                                          </p:stCondLst>
                                        </p:cTn>
                                        <p:tgtEl>
                                          <p:spTgt spid="66"/>
                                        </p:tgtEl>
                                        <p:attrNameLst>
                                          <p:attrName>style.visibility</p:attrName>
                                        </p:attrNameLst>
                                      </p:cBhvr>
                                      <p:to>
                                        <p:strVal val="visible"/>
                                      </p:to>
                                    </p:set>
                                    <p:anim calcmode="lin" valueType="num">
                                      <p:cBhvr additive="base">
                                        <p:cTn id="149" dur="500" fill="hold"/>
                                        <p:tgtEl>
                                          <p:spTgt spid="66"/>
                                        </p:tgtEl>
                                        <p:attrNameLst>
                                          <p:attrName>ppt_x</p:attrName>
                                        </p:attrNameLst>
                                      </p:cBhvr>
                                      <p:tavLst>
                                        <p:tav tm="0">
                                          <p:val>
                                            <p:strVal val="0-#ppt_w/2"/>
                                          </p:val>
                                        </p:tav>
                                        <p:tav tm="100000">
                                          <p:val>
                                            <p:strVal val="#ppt_x"/>
                                          </p:val>
                                        </p:tav>
                                      </p:tavLst>
                                    </p:anim>
                                    <p:anim calcmode="lin" valueType="num">
                                      <p:cBhvr additive="base">
                                        <p:cTn id="150" dur="500" fill="hold"/>
                                        <p:tgtEl>
                                          <p:spTgt spid="66"/>
                                        </p:tgtEl>
                                        <p:attrNameLst>
                                          <p:attrName>ppt_y</p:attrName>
                                        </p:attrNameLst>
                                      </p:cBhvr>
                                      <p:tavLst>
                                        <p:tav tm="0">
                                          <p:val>
                                            <p:strVal val="#ppt_y"/>
                                          </p:val>
                                        </p:tav>
                                        <p:tav tm="100000">
                                          <p:val>
                                            <p:strVal val="#ppt_y"/>
                                          </p:val>
                                        </p:tav>
                                      </p:tavLst>
                                    </p:anim>
                                  </p:childTnLst>
                                </p:cTn>
                              </p:par>
                              <p:par>
                                <p:cTn id="151" presetID="2" presetClass="entr" presetSubtype="8" fill="hold" grpId="0" nodeType="withEffect">
                                  <p:stCondLst>
                                    <p:cond delay="0"/>
                                  </p:stCondLst>
                                  <p:childTnLst>
                                    <p:set>
                                      <p:cBhvr>
                                        <p:cTn id="152" dur="1" fill="hold">
                                          <p:stCondLst>
                                            <p:cond delay="0"/>
                                          </p:stCondLst>
                                        </p:cTn>
                                        <p:tgtEl>
                                          <p:spTgt spid="64"/>
                                        </p:tgtEl>
                                        <p:attrNameLst>
                                          <p:attrName>style.visibility</p:attrName>
                                        </p:attrNameLst>
                                      </p:cBhvr>
                                      <p:to>
                                        <p:strVal val="visible"/>
                                      </p:to>
                                    </p:set>
                                    <p:anim calcmode="lin" valueType="num">
                                      <p:cBhvr additive="base">
                                        <p:cTn id="153" dur="500" fill="hold"/>
                                        <p:tgtEl>
                                          <p:spTgt spid="64"/>
                                        </p:tgtEl>
                                        <p:attrNameLst>
                                          <p:attrName>ppt_x</p:attrName>
                                        </p:attrNameLst>
                                      </p:cBhvr>
                                      <p:tavLst>
                                        <p:tav tm="0">
                                          <p:val>
                                            <p:strVal val="0-#ppt_w/2"/>
                                          </p:val>
                                        </p:tav>
                                        <p:tav tm="100000">
                                          <p:val>
                                            <p:strVal val="#ppt_x"/>
                                          </p:val>
                                        </p:tav>
                                      </p:tavLst>
                                    </p:anim>
                                    <p:anim calcmode="lin" valueType="num">
                                      <p:cBhvr additive="base">
                                        <p:cTn id="154" dur="500" fill="hold"/>
                                        <p:tgtEl>
                                          <p:spTgt spid="64"/>
                                        </p:tgtEl>
                                        <p:attrNameLst>
                                          <p:attrName>ppt_y</p:attrName>
                                        </p:attrNameLst>
                                      </p:cBhvr>
                                      <p:tavLst>
                                        <p:tav tm="0">
                                          <p:val>
                                            <p:strVal val="#ppt_y"/>
                                          </p:val>
                                        </p:tav>
                                        <p:tav tm="100000">
                                          <p:val>
                                            <p:strVal val="#ppt_y"/>
                                          </p:val>
                                        </p:tav>
                                      </p:tavLst>
                                    </p:anim>
                                  </p:childTnLst>
                                </p:cTn>
                              </p:par>
                              <p:par>
                                <p:cTn id="155" presetID="2" presetClass="entr" presetSubtype="8" fill="hold" grpId="0" nodeType="withEffect">
                                  <p:stCondLst>
                                    <p:cond delay="0"/>
                                  </p:stCondLst>
                                  <p:childTnLst>
                                    <p:set>
                                      <p:cBhvr>
                                        <p:cTn id="156" dur="1" fill="hold">
                                          <p:stCondLst>
                                            <p:cond delay="0"/>
                                          </p:stCondLst>
                                        </p:cTn>
                                        <p:tgtEl>
                                          <p:spTgt spid="68"/>
                                        </p:tgtEl>
                                        <p:attrNameLst>
                                          <p:attrName>style.visibility</p:attrName>
                                        </p:attrNameLst>
                                      </p:cBhvr>
                                      <p:to>
                                        <p:strVal val="visible"/>
                                      </p:to>
                                    </p:set>
                                    <p:anim calcmode="lin" valueType="num">
                                      <p:cBhvr additive="base">
                                        <p:cTn id="157" dur="500" fill="hold"/>
                                        <p:tgtEl>
                                          <p:spTgt spid="68"/>
                                        </p:tgtEl>
                                        <p:attrNameLst>
                                          <p:attrName>ppt_x</p:attrName>
                                        </p:attrNameLst>
                                      </p:cBhvr>
                                      <p:tavLst>
                                        <p:tav tm="0">
                                          <p:val>
                                            <p:strVal val="0-#ppt_w/2"/>
                                          </p:val>
                                        </p:tav>
                                        <p:tav tm="100000">
                                          <p:val>
                                            <p:strVal val="#ppt_x"/>
                                          </p:val>
                                        </p:tav>
                                      </p:tavLst>
                                    </p:anim>
                                    <p:anim calcmode="lin" valueType="num">
                                      <p:cBhvr additive="base">
                                        <p:cTn id="15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69"/>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70"/>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27" grpId="0"/>
      <p:bldP spid="31" grpId="0"/>
      <p:bldP spid="32" grpId="0"/>
      <p:bldP spid="34" grpId="0"/>
      <p:bldP spid="35" grpId="0"/>
      <p:bldP spid="38" grpId="0"/>
      <p:bldP spid="48" grpId="0" animBg="1"/>
      <p:bldP spid="49" grpId="0" animBg="1"/>
      <p:bldP spid="63" grpId="0" animBg="1"/>
      <p:bldP spid="64" grpId="0" animBg="1"/>
      <p:bldP spid="65" grpId="0" animBg="1"/>
      <p:bldP spid="66" grpId="0" animBg="1"/>
      <p:bldP spid="67" grpId="0" animBg="1"/>
      <p:bldP spid="68" grpId="0" animBg="1"/>
      <p:bldP spid="69" grpId="0" animBg="1"/>
      <p:bldP spid="70" grpId="0" animBg="1"/>
      <p:bldP spid="71" grpId="0" animBg="1"/>
      <p:bldP spid="88" grpId="0" animBg="1"/>
      <p:bldP spid="93" grpId="0"/>
      <p:bldP spid="94" grpId="0"/>
      <p:bldP spid="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Άσκηση Αντιστοίχισης</a:t>
            </a:r>
            <a:endParaRPr lang="el-GR" dirty="0"/>
          </a:p>
        </p:txBody>
      </p:sp>
      <p:sp>
        <p:nvSpPr>
          <p:cNvPr id="4" name="Content Placeholder 3"/>
          <p:cNvSpPr>
            <a:spLocks noGrp="1"/>
          </p:cNvSpPr>
          <p:nvPr>
            <p:ph sz="half" idx="1"/>
          </p:nvPr>
        </p:nvSpPr>
        <p:spPr>
          <a:xfrm>
            <a:off x="2198687" y="2161238"/>
            <a:ext cx="4313864" cy="3777622"/>
          </a:xfrm>
        </p:spPr>
        <p:txBody>
          <a:bodyPr/>
          <a:lstStyle/>
          <a:p>
            <a:pPr>
              <a:lnSpc>
                <a:spcPct val="150000"/>
              </a:lnSpc>
            </a:pPr>
            <a:r>
              <a:rPr lang="el-GR" dirty="0" smtClean="0"/>
              <a:t>Ιός, σκουλήκια, δούρειοι ίπποι κτλ.</a:t>
            </a:r>
          </a:p>
          <a:p>
            <a:pPr>
              <a:lnSpc>
                <a:spcPct val="150000"/>
              </a:lnSpc>
            </a:pPr>
            <a:r>
              <a:rPr lang="el-GR" dirty="0" smtClean="0"/>
              <a:t>Λογισμικό για προστασία από ιούς γενικά</a:t>
            </a:r>
          </a:p>
          <a:p>
            <a:pPr>
              <a:lnSpc>
                <a:spcPct val="150000"/>
              </a:lnSpc>
            </a:pPr>
            <a:r>
              <a:rPr lang="el-GR" dirty="0" smtClean="0"/>
              <a:t>Τι προκαλούν τα κακόβουλα προγράμματα;</a:t>
            </a:r>
          </a:p>
          <a:p>
            <a:pPr>
              <a:lnSpc>
                <a:spcPct val="150000"/>
              </a:lnSpc>
            </a:pPr>
            <a:r>
              <a:rPr lang="el-GR" dirty="0"/>
              <a:t>Μετάδοση ιών</a:t>
            </a:r>
          </a:p>
          <a:p>
            <a:pPr>
              <a:lnSpc>
                <a:spcPct val="150000"/>
              </a:lnSpc>
            </a:pPr>
            <a:r>
              <a:rPr lang="el-GR" dirty="0" smtClean="0"/>
              <a:t>Αντίγραφα ασφαλείας</a:t>
            </a:r>
          </a:p>
        </p:txBody>
      </p:sp>
      <p:sp>
        <p:nvSpPr>
          <p:cNvPr id="5" name="Content Placeholder 4"/>
          <p:cNvSpPr>
            <a:spLocks noGrp="1"/>
          </p:cNvSpPr>
          <p:nvPr>
            <p:ph sz="half" idx="2"/>
          </p:nvPr>
        </p:nvSpPr>
        <p:spPr>
          <a:xfrm>
            <a:off x="7752722" y="2161238"/>
            <a:ext cx="4313864" cy="3777622"/>
          </a:xfrm>
        </p:spPr>
        <p:txBody>
          <a:bodyPr/>
          <a:lstStyle/>
          <a:p>
            <a:pPr>
              <a:lnSpc>
                <a:spcPct val="150000"/>
              </a:lnSpc>
            </a:pPr>
            <a:r>
              <a:rPr lang="el-GR" dirty="0" smtClean="0"/>
              <a:t>Προβλήματα</a:t>
            </a:r>
          </a:p>
          <a:p>
            <a:pPr>
              <a:lnSpc>
                <a:spcPct val="150000"/>
              </a:lnSpc>
            </a:pPr>
            <a:r>
              <a:rPr lang="el-GR" dirty="0" smtClean="0"/>
              <a:t>Από το διαδίκτυο, από αποθηκευτικά μέσα </a:t>
            </a:r>
          </a:p>
          <a:p>
            <a:pPr>
              <a:lnSpc>
                <a:spcPct val="150000"/>
              </a:lnSpc>
            </a:pPr>
            <a:r>
              <a:rPr lang="el-GR" dirty="0" smtClean="0"/>
              <a:t>Πρέπει να τα κρατάμε σε άλλο αποθηκευτικό μέσο</a:t>
            </a:r>
          </a:p>
          <a:p>
            <a:pPr>
              <a:lnSpc>
                <a:spcPct val="150000"/>
              </a:lnSpc>
            </a:pPr>
            <a:r>
              <a:rPr lang="el-GR" dirty="0" smtClean="0"/>
              <a:t>Κακόβουλα προγράμματα</a:t>
            </a:r>
          </a:p>
          <a:p>
            <a:pPr>
              <a:lnSpc>
                <a:spcPct val="150000"/>
              </a:lnSpc>
            </a:pPr>
            <a:r>
              <a:rPr lang="el-GR" dirty="0" smtClean="0"/>
              <a:t>Αντιικό πρόγραμμα (</a:t>
            </a:r>
            <a:r>
              <a:rPr lang="en-US" dirty="0" smtClean="0"/>
              <a:t>Antivirus)</a:t>
            </a:r>
          </a:p>
          <a:p>
            <a:pPr>
              <a:lnSpc>
                <a:spcPct val="150000"/>
              </a:lnSpc>
            </a:pPr>
            <a:endParaRPr lang="el-GR" dirty="0" smtClean="0"/>
          </a:p>
          <a:p>
            <a:pPr>
              <a:lnSpc>
                <a:spcPct val="150000"/>
              </a:lnSpc>
            </a:pPr>
            <a:endParaRPr lang="el-GR" dirty="0"/>
          </a:p>
        </p:txBody>
      </p:sp>
      <p:cxnSp>
        <p:nvCxnSpPr>
          <p:cNvPr id="6" name="Straight Connector 5"/>
          <p:cNvCxnSpPr/>
          <p:nvPr/>
        </p:nvCxnSpPr>
        <p:spPr>
          <a:xfrm>
            <a:off x="6229350" y="2486025"/>
            <a:ext cx="1666875" cy="2390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62650" y="3019425"/>
            <a:ext cx="1971675" cy="2428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657850" y="2486026"/>
            <a:ext cx="2238375" cy="1424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095875" y="3971926"/>
            <a:ext cx="2838450" cy="1438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19575" y="3019426"/>
            <a:ext cx="3714750" cy="17821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6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425339" y="1484510"/>
            <a:ext cx="756553" cy="504056"/>
          </a:xfrm>
          <a:prstGeom prst="rect">
            <a:avLst/>
          </a:prstGeom>
          <a:solidFill>
            <a:srgbClr val="F8A6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chemeClr val="tx1"/>
                </a:solidFill>
              </a:rPr>
              <a:t>ΙΟΙ (</a:t>
            </a:r>
            <a:r>
              <a:rPr lang="en-US" sz="1400" dirty="0">
                <a:solidFill>
                  <a:schemeClr val="tx1"/>
                </a:solidFill>
              </a:rPr>
              <a:t>VIRUS)</a:t>
            </a:r>
            <a:endParaRPr lang="el-GR" sz="1400" dirty="0">
              <a:solidFill>
                <a:schemeClr val="tx1"/>
              </a:solidFill>
            </a:endParaRPr>
          </a:p>
        </p:txBody>
      </p:sp>
      <p:sp>
        <p:nvSpPr>
          <p:cNvPr id="8" name="Ορθογώνιο 7"/>
          <p:cNvSpPr/>
          <p:nvPr/>
        </p:nvSpPr>
        <p:spPr>
          <a:xfrm>
            <a:off x="6411072" y="2603890"/>
            <a:ext cx="897308" cy="620460"/>
          </a:xfrm>
          <a:prstGeom prst="rect">
            <a:avLst/>
          </a:prstGeom>
          <a:solidFill>
            <a:srgbClr val="F8A6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TROJAN </a:t>
            </a:r>
            <a:r>
              <a:rPr lang="el-GR" sz="1200" dirty="0">
                <a:solidFill>
                  <a:schemeClr val="tx1"/>
                </a:solidFill>
              </a:rPr>
              <a:t>(ΔΟΥΡΕΙΟΣ ΙΠΠΟΣ)</a:t>
            </a:r>
          </a:p>
        </p:txBody>
      </p:sp>
      <p:sp>
        <p:nvSpPr>
          <p:cNvPr id="11" name="Ορθογώνιο 10"/>
          <p:cNvSpPr/>
          <p:nvPr/>
        </p:nvSpPr>
        <p:spPr>
          <a:xfrm>
            <a:off x="3143673" y="2492897"/>
            <a:ext cx="1387202" cy="83545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a:solidFill>
                  <a:schemeClr val="tx1"/>
                </a:solidFill>
              </a:rPr>
              <a:t>ΚΑΚΟΒΟΥΛΑ ΠΡΟΓΡΑΜΜ</a:t>
            </a:r>
            <a:r>
              <a:rPr lang="en-US" sz="1400" b="1" dirty="0">
                <a:solidFill>
                  <a:schemeClr val="tx1"/>
                </a:solidFill>
              </a:rPr>
              <a:t>A</a:t>
            </a:r>
            <a:r>
              <a:rPr lang="el-GR" sz="1400" b="1" dirty="0">
                <a:solidFill>
                  <a:schemeClr val="tx1"/>
                </a:solidFill>
              </a:rPr>
              <a:t>ΤΑ</a:t>
            </a:r>
          </a:p>
        </p:txBody>
      </p:sp>
      <p:cxnSp>
        <p:nvCxnSpPr>
          <p:cNvPr id="15" name="Ευθεία γραμμή σύνδεσης 14"/>
          <p:cNvCxnSpPr>
            <a:stCxn id="11" idx="3"/>
          </p:cNvCxnSpPr>
          <p:nvPr/>
        </p:nvCxnSpPr>
        <p:spPr>
          <a:xfrm>
            <a:off x="4530876" y="2910624"/>
            <a:ext cx="1913409" cy="732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37774" y="2043289"/>
            <a:ext cx="1442203" cy="400110"/>
          </a:xfrm>
          <a:prstGeom prst="rect">
            <a:avLst/>
          </a:prstGeom>
          <a:noFill/>
        </p:spPr>
        <p:txBody>
          <a:bodyPr wrap="square" rtlCol="0">
            <a:spAutoFit/>
          </a:bodyPr>
          <a:lstStyle/>
          <a:p>
            <a:r>
              <a:rPr lang="el-GR" sz="1000" b="1" dirty="0">
                <a:solidFill>
                  <a:srgbClr val="FF0000"/>
                </a:solidFill>
              </a:rPr>
              <a:t>ΔΗΜΙΟΥΡΓΟΥΝΤΑΙ ΑΠΟ </a:t>
            </a:r>
          </a:p>
        </p:txBody>
      </p:sp>
      <p:cxnSp>
        <p:nvCxnSpPr>
          <p:cNvPr id="19" name="Ευθεία γραμμή σύνδεσης 18"/>
          <p:cNvCxnSpPr>
            <a:stCxn id="8" idx="3"/>
            <a:endCxn id="72" idx="1"/>
          </p:cNvCxnSpPr>
          <p:nvPr/>
        </p:nvCxnSpPr>
        <p:spPr>
          <a:xfrm>
            <a:off x="7308380" y="2914120"/>
            <a:ext cx="94786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Ορθογώνιο 33"/>
          <p:cNvSpPr/>
          <p:nvPr/>
        </p:nvSpPr>
        <p:spPr>
          <a:xfrm>
            <a:off x="6425338" y="3726146"/>
            <a:ext cx="864096" cy="504056"/>
          </a:xfrm>
          <a:prstGeom prst="rect">
            <a:avLst/>
          </a:prstGeom>
          <a:solidFill>
            <a:srgbClr val="F8A6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ΣΚΟΥΛΗΚΙ</a:t>
            </a:r>
            <a:r>
              <a:rPr lang="en-US" sz="1100" dirty="0">
                <a:solidFill>
                  <a:schemeClr val="tx1"/>
                </a:solidFill>
              </a:rPr>
              <a:t>A </a:t>
            </a:r>
            <a:r>
              <a:rPr lang="el-GR" sz="1100" dirty="0">
                <a:solidFill>
                  <a:schemeClr val="tx1"/>
                </a:solidFill>
              </a:rPr>
              <a:t>(</a:t>
            </a:r>
            <a:r>
              <a:rPr lang="en-US" sz="1100" dirty="0">
                <a:solidFill>
                  <a:schemeClr val="tx1"/>
                </a:solidFill>
              </a:rPr>
              <a:t>WARMS)</a:t>
            </a:r>
            <a:endParaRPr lang="el-GR" sz="1100" dirty="0">
              <a:solidFill>
                <a:schemeClr val="tx1"/>
              </a:solidFill>
            </a:endParaRPr>
          </a:p>
        </p:txBody>
      </p:sp>
      <p:cxnSp>
        <p:nvCxnSpPr>
          <p:cNvPr id="37" name="Ευθεία γραμμή σύνδεσης 36"/>
          <p:cNvCxnSpPr>
            <a:endCxn id="5" idx="1"/>
          </p:cNvCxnSpPr>
          <p:nvPr/>
        </p:nvCxnSpPr>
        <p:spPr>
          <a:xfrm flipV="1">
            <a:off x="4607156" y="1736538"/>
            <a:ext cx="1818183" cy="852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p:cNvCxnSpPr>
            <a:stCxn id="11" idx="2"/>
            <a:endCxn id="119" idx="0"/>
          </p:cNvCxnSpPr>
          <p:nvPr/>
        </p:nvCxnSpPr>
        <p:spPr>
          <a:xfrm flipH="1">
            <a:off x="2044592" y="3328352"/>
            <a:ext cx="1792682" cy="939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p:cNvCxnSpPr>
            <a:endCxn id="69" idx="1"/>
          </p:cNvCxnSpPr>
          <p:nvPr/>
        </p:nvCxnSpPr>
        <p:spPr>
          <a:xfrm flipV="1">
            <a:off x="7184022" y="702040"/>
            <a:ext cx="976849" cy="1016380"/>
          </a:xfrm>
          <a:prstGeom prst="line">
            <a:avLst/>
          </a:prstGeom>
        </p:spPr>
        <p:style>
          <a:lnRef idx="1">
            <a:schemeClr val="accent1"/>
          </a:lnRef>
          <a:fillRef idx="0">
            <a:schemeClr val="accent1"/>
          </a:fillRef>
          <a:effectRef idx="0">
            <a:schemeClr val="accent1"/>
          </a:effectRef>
          <a:fontRef idx="minor">
            <a:schemeClr val="tx1"/>
          </a:fontRef>
        </p:style>
      </p:cxnSp>
      <p:sp>
        <p:nvSpPr>
          <p:cNvPr id="49" name="Ορθογώνιο 48"/>
          <p:cNvSpPr/>
          <p:nvPr/>
        </p:nvSpPr>
        <p:spPr>
          <a:xfrm>
            <a:off x="2685809" y="4268196"/>
            <a:ext cx="1152128" cy="64807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ΑΝΤΙΪΚΑ ΠΡΟΓΡΑΜΜΑΤΑ</a:t>
            </a:r>
            <a:r>
              <a:rPr lang="en-US" sz="1100" dirty="0">
                <a:solidFill>
                  <a:schemeClr val="tx1"/>
                </a:solidFill>
              </a:rPr>
              <a:t>(ANTIVIRUS)</a:t>
            </a:r>
            <a:endParaRPr lang="el-GR" sz="1100" dirty="0">
              <a:solidFill>
                <a:schemeClr val="tx1"/>
              </a:solidFill>
            </a:endParaRPr>
          </a:p>
        </p:txBody>
      </p:sp>
      <p:sp>
        <p:nvSpPr>
          <p:cNvPr id="50" name="Ορθογώνιο 49"/>
          <p:cNvSpPr/>
          <p:nvPr/>
        </p:nvSpPr>
        <p:spPr>
          <a:xfrm>
            <a:off x="4026818" y="4268196"/>
            <a:ext cx="1008112" cy="64807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ΠΑΙΡΝΟΝΤΑΣ ΑΝΤΙΓΡΑΦΑ ΑΣΦΑΛΕΙΑΣ </a:t>
            </a:r>
            <a:r>
              <a:rPr lang="en-US" sz="1000" dirty="0">
                <a:solidFill>
                  <a:schemeClr val="tx1"/>
                </a:solidFill>
              </a:rPr>
              <a:t>(BACKUP)</a:t>
            </a:r>
            <a:endParaRPr lang="el-GR" sz="1000" dirty="0">
              <a:solidFill>
                <a:schemeClr val="tx1"/>
              </a:solidFill>
            </a:endParaRPr>
          </a:p>
        </p:txBody>
      </p:sp>
      <p:sp>
        <p:nvSpPr>
          <p:cNvPr id="51" name="TextBox 50"/>
          <p:cNvSpPr txBox="1"/>
          <p:nvPr/>
        </p:nvSpPr>
        <p:spPr>
          <a:xfrm>
            <a:off x="7256261" y="1296104"/>
            <a:ext cx="1085677" cy="215444"/>
          </a:xfrm>
          <a:prstGeom prst="rect">
            <a:avLst/>
          </a:prstGeom>
          <a:noFill/>
        </p:spPr>
        <p:txBody>
          <a:bodyPr wrap="square" rtlCol="0">
            <a:spAutoFit/>
          </a:bodyPr>
          <a:lstStyle/>
          <a:p>
            <a:r>
              <a:rPr lang="el-GR" sz="800" dirty="0"/>
              <a:t>ΠΩΣ ΜΕΤΑΦΕΡΕΤΑΙ</a:t>
            </a:r>
          </a:p>
        </p:txBody>
      </p:sp>
      <p:cxnSp>
        <p:nvCxnSpPr>
          <p:cNvPr id="52" name="Ευθεία γραμμή σύνδεσης 51"/>
          <p:cNvCxnSpPr>
            <a:stCxn id="11" idx="2"/>
            <a:endCxn id="49" idx="0"/>
          </p:cNvCxnSpPr>
          <p:nvPr/>
        </p:nvCxnSpPr>
        <p:spPr>
          <a:xfrm flipH="1">
            <a:off x="3261874" y="3328352"/>
            <a:ext cx="575401" cy="939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p:cNvCxnSpPr>
            <a:stCxn id="102" idx="2"/>
          </p:cNvCxnSpPr>
          <p:nvPr/>
        </p:nvCxnSpPr>
        <p:spPr>
          <a:xfrm flipH="1">
            <a:off x="4352945" y="1745062"/>
            <a:ext cx="757695" cy="747835"/>
          </a:xfrm>
          <a:prstGeom prst="line">
            <a:avLst/>
          </a:prstGeom>
        </p:spPr>
        <p:style>
          <a:lnRef idx="1">
            <a:schemeClr val="accent1"/>
          </a:lnRef>
          <a:fillRef idx="0">
            <a:schemeClr val="accent1"/>
          </a:fillRef>
          <a:effectRef idx="0">
            <a:schemeClr val="accent1"/>
          </a:effectRef>
          <a:fontRef idx="minor">
            <a:schemeClr val="tx1"/>
          </a:fontRef>
        </p:style>
      </p:cxnSp>
      <p:sp>
        <p:nvSpPr>
          <p:cNvPr id="40" name="Ορθογώνιο 39"/>
          <p:cNvSpPr/>
          <p:nvPr/>
        </p:nvSpPr>
        <p:spPr>
          <a:xfrm>
            <a:off x="6886501" y="4571552"/>
            <a:ext cx="864096" cy="504056"/>
          </a:xfrm>
          <a:prstGeom prst="rect">
            <a:avLst/>
          </a:prstGeom>
          <a:solidFill>
            <a:srgbClr val="F8A6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SPYWARE</a:t>
            </a:r>
          </a:p>
        </p:txBody>
      </p:sp>
      <p:cxnSp>
        <p:nvCxnSpPr>
          <p:cNvPr id="43" name="Ευθεία γραμμή σύνδεσης 42"/>
          <p:cNvCxnSpPr>
            <a:stCxn id="11" idx="3"/>
            <a:endCxn id="34" idx="1"/>
          </p:cNvCxnSpPr>
          <p:nvPr/>
        </p:nvCxnSpPr>
        <p:spPr>
          <a:xfrm>
            <a:off x="4530876" y="2910624"/>
            <a:ext cx="1894463" cy="1067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p:cNvCxnSpPr>
            <a:stCxn id="11" idx="3"/>
            <a:endCxn id="40" idx="1"/>
          </p:cNvCxnSpPr>
          <p:nvPr/>
        </p:nvCxnSpPr>
        <p:spPr>
          <a:xfrm>
            <a:off x="4530875" y="2910624"/>
            <a:ext cx="2355626" cy="1912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p:cNvCxnSpPr>
            <a:stCxn id="5" idx="3"/>
            <a:endCxn id="70" idx="1"/>
          </p:cNvCxnSpPr>
          <p:nvPr/>
        </p:nvCxnSpPr>
        <p:spPr>
          <a:xfrm flipV="1">
            <a:off x="7181892" y="1358496"/>
            <a:ext cx="1411027" cy="378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p:cNvCxnSpPr>
            <a:stCxn id="5" idx="3"/>
            <a:endCxn id="71" idx="1"/>
          </p:cNvCxnSpPr>
          <p:nvPr/>
        </p:nvCxnSpPr>
        <p:spPr>
          <a:xfrm>
            <a:off x="7181892" y="1736539"/>
            <a:ext cx="1368563" cy="260551"/>
          </a:xfrm>
          <a:prstGeom prst="line">
            <a:avLst/>
          </a:prstGeom>
        </p:spPr>
        <p:style>
          <a:lnRef idx="1">
            <a:schemeClr val="accent1"/>
          </a:lnRef>
          <a:fillRef idx="0">
            <a:schemeClr val="accent1"/>
          </a:fillRef>
          <a:effectRef idx="0">
            <a:schemeClr val="accent1"/>
          </a:effectRef>
          <a:fontRef idx="minor">
            <a:schemeClr val="tx1"/>
          </a:fontRef>
        </p:style>
      </p:cxnSp>
      <p:sp>
        <p:nvSpPr>
          <p:cNvPr id="69" name="Ορθογώνιο 68"/>
          <p:cNvSpPr/>
          <p:nvPr/>
        </p:nvSpPr>
        <p:spPr>
          <a:xfrm>
            <a:off x="8160870" y="450012"/>
            <a:ext cx="864096"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a:solidFill>
                  <a:schemeClr val="tx1"/>
                </a:solidFill>
              </a:rPr>
              <a:t>ΣΥΝΥΠΑΡΧΕΙ ΣΕ ΠΟΛΛΑ ΑΡΧΕΙΑ</a:t>
            </a:r>
            <a:endParaRPr lang="en-US" sz="900" dirty="0">
              <a:solidFill>
                <a:schemeClr val="tx1"/>
              </a:solidFill>
            </a:endParaRPr>
          </a:p>
        </p:txBody>
      </p:sp>
      <p:sp>
        <p:nvSpPr>
          <p:cNvPr id="70" name="Ορθογώνιο 69"/>
          <p:cNvSpPr/>
          <p:nvPr/>
        </p:nvSpPr>
        <p:spPr>
          <a:xfrm>
            <a:off x="8592918" y="1106468"/>
            <a:ext cx="1054836"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a:solidFill>
                  <a:schemeClr val="tx1"/>
                </a:solidFill>
              </a:rPr>
              <a:t>ΜΕΤΑΦΕΡΕΤΑΙ ΜΕΣΩ ΤΩΝ ΣΥΣΤΗΜΑΤΩΝ</a:t>
            </a:r>
            <a:endParaRPr lang="en-US" sz="900" dirty="0">
              <a:solidFill>
                <a:schemeClr val="tx1"/>
              </a:solidFill>
            </a:endParaRPr>
          </a:p>
        </p:txBody>
      </p:sp>
      <p:sp>
        <p:nvSpPr>
          <p:cNvPr id="71" name="Ορθογώνιο 70"/>
          <p:cNvSpPr/>
          <p:nvPr/>
        </p:nvSpPr>
        <p:spPr>
          <a:xfrm>
            <a:off x="8550454" y="1745061"/>
            <a:ext cx="1241316"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a:solidFill>
                  <a:schemeClr val="tx1"/>
                </a:solidFill>
              </a:rPr>
              <a:t>ΚΑΤΑΣΤΡΕΦΕΙ ΤΟΝ ΥΠΟΛΟΓΙΣΤΗ (ΑΝΑΛΟΓΑ ΤΟΝ ΙΟ)</a:t>
            </a:r>
            <a:endParaRPr lang="en-US" sz="1050" dirty="0">
              <a:solidFill>
                <a:schemeClr val="tx1"/>
              </a:solidFill>
            </a:endParaRPr>
          </a:p>
        </p:txBody>
      </p:sp>
      <p:sp>
        <p:nvSpPr>
          <p:cNvPr id="72" name="Ορθογώνιο 71"/>
          <p:cNvSpPr/>
          <p:nvPr/>
        </p:nvSpPr>
        <p:spPr>
          <a:xfrm>
            <a:off x="8256240" y="2662092"/>
            <a:ext cx="864096"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a:solidFill>
                  <a:schemeClr val="tx1"/>
                </a:solidFill>
              </a:rPr>
              <a:t>ΑΝΟΙΓΕΙ ΚΑΠΟΙΟ </a:t>
            </a:r>
            <a:r>
              <a:rPr lang="en-US" sz="1050" dirty="0">
                <a:solidFill>
                  <a:schemeClr val="tx1"/>
                </a:solidFill>
              </a:rPr>
              <a:t>BACK DOOR </a:t>
            </a:r>
          </a:p>
        </p:txBody>
      </p:sp>
      <p:sp>
        <p:nvSpPr>
          <p:cNvPr id="73" name="TextBox 72"/>
          <p:cNvSpPr txBox="1"/>
          <p:nvPr/>
        </p:nvSpPr>
        <p:spPr>
          <a:xfrm>
            <a:off x="7665584" y="1745062"/>
            <a:ext cx="712802" cy="461665"/>
          </a:xfrm>
          <a:prstGeom prst="rect">
            <a:avLst/>
          </a:prstGeom>
          <a:noFill/>
        </p:spPr>
        <p:txBody>
          <a:bodyPr wrap="square" rtlCol="0">
            <a:spAutoFit/>
          </a:bodyPr>
          <a:lstStyle/>
          <a:p>
            <a:r>
              <a:rPr lang="el-GR" sz="800" dirty="0"/>
              <a:t>ΣΚΟΠΟΣ ΤΟΥ</a:t>
            </a:r>
          </a:p>
          <a:p>
            <a:pPr algn="ctr"/>
            <a:endParaRPr lang="el-GR" sz="800" dirty="0"/>
          </a:p>
        </p:txBody>
      </p:sp>
      <p:sp>
        <p:nvSpPr>
          <p:cNvPr id="79" name="TextBox 78"/>
          <p:cNvSpPr txBox="1"/>
          <p:nvPr/>
        </p:nvSpPr>
        <p:spPr>
          <a:xfrm>
            <a:off x="7458609" y="2744844"/>
            <a:ext cx="712802" cy="461665"/>
          </a:xfrm>
          <a:prstGeom prst="rect">
            <a:avLst/>
          </a:prstGeom>
          <a:noFill/>
        </p:spPr>
        <p:txBody>
          <a:bodyPr wrap="square" rtlCol="0">
            <a:spAutoFit/>
          </a:bodyPr>
          <a:lstStyle/>
          <a:p>
            <a:r>
              <a:rPr lang="el-GR" sz="800" dirty="0"/>
              <a:t>ΣΚΟΠΟΣ ΤΟΥ</a:t>
            </a:r>
          </a:p>
          <a:p>
            <a:pPr algn="ctr"/>
            <a:endParaRPr lang="el-GR" sz="800" dirty="0"/>
          </a:p>
        </p:txBody>
      </p:sp>
      <p:sp>
        <p:nvSpPr>
          <p:cNvPr id="80" name="TextBox 79"/>
          <p:cNvSpPr txBox="1"/>
          <p:nvPr/>
        </p:nvSpPr>
        <p:spPr>
          <a:xfrm>
            <a:off x="7429699" y="3726147"/>
            <a:ext cx="712802" cy="461665"/>
          </a:xfrm>
          <a:prstGeom prst="rect">
            <a:avLst/>
          </a:prstGeom>
          <a:noFill/>
        </p:spPr>
        <p:txBody>
          <a:bodyPr wrap="square" rtlCol="0">
            <a:spAutoFit/>
          </a:bodyPr>
          <a:lstStyle/>
          <a:p>
            <a:r>
              <a:rPr lang="el-GR" sz="800" dirty="0"/>
              <a:t>ΣΚΟΠΟΣ ΤΟΥ</a:t>
            </a:r>
          </a:p>
          <a:p>
            <a:pPr algn="ctr"/>
            <a:endParaRPr lang="el-GR" sz="800" dirty="0"/>
          </a:p>
        </p:txBody>
      </p:sp>
      <p:sp>
        <p:nvSpPr>
          <p:cNvPr id="81" name="Ορθογώνιο 80"/>
          <p:cNvSpPr/>
          <p:nvPr/>
        </p:nvSpPr>
        <p:spPr>
          <a:xfrm>
            <a:off x="8228606" y="3459800"/>
            <a:ext cx="1864628"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ΜΟΛΥΝΕΙ ΤΟΥΣ Η/Υ ΠΟΥ ΕΊΝΑΙ ΣΥΝΔΕΔΕΜΕΝΟΙ ΣΤΟ ΔΙΚΤΥΟ</a:t>
            </a:r>
            <a:endParaRPr lang="en-US" sz="1000" dirty="0">
              <a:solidFill>
                <a:schemeClr val="tx1"/>
              </a:solidFill>
            </a:endParaRPr>
          </a:p>
        </p:txBody>
      </p:sp>
      <p:cxnSp>
        <p:nvCxnSpPr>
          <p:cNvPr id="83" name="Ευθεία γραμμή σύνδεσης 82"/>
          <p:cNvCxnSpPr>
            <a:stCxn id="34" idx="3"/>
            <a:endCxn id="81" idx="1"/>
          </p:cNvCxnSpPr>
          <p:nvPr/>
        </p:nvCxnSpPr>
        <p:spPr>
          <a:xfrm flipV="1">
            <a:off x="7289434" y="3711828"/>
            <a:ext cx="939172" cy="266346"/>
          </a:xfrm>
          <a:prstGeom prst="line">
            <a:avLst/>
          </a:prstGeom>
        </p:spPr>
        <p:style>
          <a:lnRef idx="1">
            <a:schemeClr val="accent1"/>
          </a:lnRef>
          <a:fillRef idx="0">
            <a:schemeClr val="accent1"/>
          </a:fillRef>
          <a:effectRef idx="0">
            <a:schemeClr val="accent1"/>
          </a:effectRef>
          <a:fontRef idx="minor">
            <a:schemeClr val="tx1"/>
          </a:fontRef>
        </p:style>
      </p:cxnSp>
      <p:sp>
        <p:nvSpPr>
          <p:cNvPr id="86" name="Ορθογώνιο 85"/>
          <p:cNvSpPr/>
          <p:nvPr/>
        </p:nvSpPr>
        <p:spPr>
          <a:xfrm>
            <a:off x="8228606" y="4176278"/>
            <a:ext cx="1864628"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ΕΠΙΒΑΡΥΝΕΙ ΤΟ ΔΙΚΤΥΟ ΧΩΡΙΣ ΝΑ ΚΑΤΑΣΤΡΕΦΕΙ ΤΟΝ Η/Υ</a:t>
            </a:r>
            <a:endParaRPr lang="en-US" sz="1000" dirty="0">
              <a:solidFill>
                <a:schemeClr val="tx1"/>
              </a:solidFill>
            </a:endParaRPr>
          </a:p>
        </p:txBody>
      </p:sp>
      <p:cxnSp>
        <p:nvCxnSpPr>
          <p:cNvPr id="88" name="Ευθεία γραμμή σύνδεσης 87"/>
          <p:cNvCxnSpPr>
            <a:endCxn id="86" idx="1"/>
          </p:cNvCxnSpPr>
          <p:nvPr/>
        </p:nvCxnSpPr>
        <p:spPr>
          <a:xfrm>
            <a:off x="7318550" y="3978174"/>
            <a:ext cx="910057" cy="450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Ευθεία γραμμή σύνδεσης 90"/>
          <p:cNvCxnSpPr>
            <a:stCxn id="40" idx="3"/>
            <a:endCxn id="93" idx="1"/>
          </p:cNvCxnSpPr>
          <p:nvPr/>
        </p:nvCxnSpPr>
        <p:spPr>
          <a:xfrm>
            <a:off x="7750597" y="4823580"/>
            <a:ext cx="629766" cy="1125066"/>
          </a:xfrm>
          <a:prstGeom prst="line">
            <a:avLst/>
          </a:prstGeom>
        </p:spPr>
        <p:style>
          <a:lnRef idx="1">
            <a:schemeClr val="accent1"/>
          </a:lnRef>
          <a:fillRef idx="0">
            <a:schemeClr val="accent1"/>
          </a:fillRef>
          <a:effectRef idx="0">
            <a:schemeClr val="accent1"/>
          </a:effectRef>
          <a:fontRef idx="minor">
            <a:schemeClr val="tx1"/>
          </a:fontRef>
        </p:style>
      </p:cxnSp>
      <p:sp>
        <p:nvSpPr>
          <p:cNvPr id="92" name="Ορθογώνιο 91"/>
          <p:cNvSpPr/>
          <p:nvPr/>
        </p:nvSpPr>
        <p:spPr>
          <a:xfrm>
            <a:off x="8378386" y="5004312"/>
            <a:ext cx="1864628"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ΣΥΛΛΕΓΕΙ ΠΛΗΡΟΦΟΡΙΕΣ ΤΟΥ ΧΡΗΣΤΗ</a:t>
            </a:r>
            <a:endParaRPr lang="en-US" sz="1000" dirty="0">
              <a:solidFill>
                <a:schemeClr val="tx1"/>
              </a:solidFill>
            </a:endParaRPr>
          </a:p>
        </p:txBody>
      </p:sp>
      <p:sp>
        <p:nvSpPr>
          <p:cNvPr id="93" name="Ορθογώνιο 92"/>
          <p:cNvSpPr/>
          <p:nvPr/>
        </p:nvSpPr>
        <p:spPr>
          <a:xfrm>
            <a:off x="8380363" y="5696618"/>
            <a:ext cx="1864628" cy="504056"/>
          </a:xfrm>
          <a:prstGeom prst="rect">
            <a:avLst/>
          </a:prstGeom>
          <a:solidFill>
            <a:srgbClr val="F8DF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ΕΠΙΒΑΡΥΝΕΙ ΤΟ ΛΕΙΤΟΥΡΓΙΚΟ ΣΥΣΤΗΜΑ</a:t>
            </a:r>
            <a:endParaRPr lang="en-US" sz="1000" dirty="0">
              <a:solidFill>
                <a:schemeClr val="tx1"/>
              </a:solidFill>
            </a:endParaRPr>
          </a:p>
        </p:txBody>
      </p:sp>
      <p:cxnSp>
        <p:nvCxnSpPr>
          <p:cNvPr id="96" name="Ευθεία γραμμή σύνδεσης 95"/>
          <p:cNvCxnSpPr>
            <a:stCxn id="40" idx="3"/>
            <a:endCxn id="92" idx="1"/>
          </p:cNvCxnSpPr>
          <p:nvPr/>
        </p:nvCxnSpPr>
        <p:spPr>
          <a:xfrm>
            <a:off x="7750598" y="4823580"/>
            <a:ext cx="627789" cy="432760"/>
          </a:xfrm>
          <a:prstGeom prst="line">
            <a:avLst/>
          </a:prstGeom>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736864" y="5254724"/>
            <a:ext cx="712802" cy="461665"/>
          </a:xfrm>
          <a:prstGeom prst="rect">
            <a:avLst/>
          </a:prstGeom>
          <a:noFill/>
        </p:spPr>
        <p:txBody>
          <a:bodyPr wrap="square" rtlCol="0">
            <a:spAutoFit/>
          </a:bodyPr>
          <a:lstStyle/>
          <a:p>
            <a:r>
              <a:rPr lang="el-GR" sz="800" dirty="0"/>
              <a:t>ΣΚΟΠΟΣ ΤΟΥ</a:t>
            </a:r>
          </a:p>
          <a:p>
            <a:pPr algn="ctr"/>
            <a:endParaRPr lang="el-GR" sz="800" dirty="0"/>
          </a:p>
        </p:txBody>
      </p:sp>
      <p:sp>
        <p:nvSpPr>
          <p:cNvPr id="102" name="Ορθογώνιο 101"/>
          <p:cNvSpPr/>
          <p:nvPr/>
        </p:nvSpPr>
        <p:spPr>
          <a:xfrm>
            <a:off x="4655841" y="1321803"/>
            <a:ext cx="909597" cy="4232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schemeClr val="tx1"/>
                </a:solidFill>
              </a:rPr>
              <a:t>ΧΑΚΕΡΣ</a:t>
            </a:r>
          </a:p>
        </p:txBody>
      </p:sp>
      <p:sp>
        <p:nvSpPr>
          <p:cNvPr id="105" name="Ορθογώνιο 104"/>
          <p:cNvSpPr/>
          <p:nvPr/>
        </p:nvSpPr>
        <p:spPr>
          <a:xfrm>
            <a:off x="3827294" y="308893"/>
            <a:ext cx="909597" cy="4232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ΠΡΟΣΩΠΙΚΑ ΔΕΔΟΜΕΝΑ</a:t>
            </a:r>
          </a:p>
        </p:txBody>
      </p:sp>
      <p:sp>
        <p:nvSpPr>
          <p:cNvPr id="106" name="Ορθογώνιο 105"/>
          <p:cNvSpPr/>
          <p:nvPr/>
        </p:nvSpPr>
        <p:spPr>
          <a:xfrm>
            <a:off x="4846050" y="291029"/>
            <a:ext cx="909597" cy="4232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ΚΩΔΙΚΟΥΣ</a:t>
            </a:r>
          </a:p>
        </p:txBody>
      </p:sp>
      <p:sp>
        <p:nvSpPr>
          <p:cNvPr id="107" name="Ορθογώνιο 106"/>
          <p:cNvSpPr/>
          <p:nvPr/>
        </p:nvSpPr>
        <p:spPr>
          <a:xfrm>
            <a:off x="5916590" y="278782"/>
            <a:ext cx="909597" cy="42325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ΧΡΗΜΑΤΑ</a:t>
            </a:r>
          </a:p>
        </p:txBody>
      </p:sp>
      <p:cxnSp>
        <p:nvCxnSpPr>
          <p:cNvPr id="108" name="Ευθεία γραμμή σύνδεσης 107"/>
          <p:cNvCxnSpPr>
            <a:stCxn id="105" idx="2"/>
            <a:endCxn id="102" idx="0"/>
          </p:cNvCxnSpPr>
          <p:nvPr/>
        </p:nvCxnSpPr>
        <p:spPr>
          <a:xfrm>
            <a:off x="4282093" y="732151"/>
            <a:ext cx="828547" cy="589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Ευθεία γραμμή σύνδεσης 109"/>
          <p:cNvCxnSpPr>
            <a:stCxn id="107" idx="2"/>
            <a:endCxn id="102" idx="0"/>
          </p:cNvCxnSpPr>
          <p:nvPr/>
        </p:nvCxnSpPr>
        <p:spPr>
          <a:xfrm flipH="1">
            <a:off x="5110640" y="702041"/>
            <a:ext cx="1260749" cy="619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Ευθεία γραμμή σύνδεσης 112"/>
          <p:cNvCxnSpPr>
            <a:stCxn id="106" idx="2"/>
            <a:endCxn id="102" idx="0"/>
          </p:cNvCxnSpPr>
          <p:nvPr/>
        </p:nvCxnSpPr>
        <p:spPr>
          <a:xfrm flipH="1">
            <a:off x="5110640" y="714287"/>
            <a:ext cx="190209" cy="607516"/>
          </a:xfrm>
          <a:prstGeom prst="line">
            <a:avLst/>
          </a:prstGeom>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4753790" y="906413"/>
            <a:ext cx="1001856" cy="400110"/>
          </a:xfrm>
          <a:prstGeom prst="rect">
            <a:avLst/>
          </a:prstGeom>
          <a:noFill/>
        </p:spPr>
        <p:txBody>
          <a:bodyPr wrap="square" rtlCol="0">
            <a:spAutoFit/>
          </a:bodyPr>
          <a:lstStyle/>
          <a:p>
            <a:r>
              <a:rPr lang="el-GR" sz="1000" b="1" dirty="0">
                <a:solidFill>
                  <a:srgbClr val="FF0000"/>
                </a:solidFill>
              </a:rPr>
              <a:t>ΚΛΕΒΟΥΝ</a:t>
            </a:r>
          </a:p>
          <a:p>
            <a:pPr algn="ctr"/>
            <a:endParaRPr lang="el-GR" sz="1000" dirty="0"/>
          </a:p>
        </p:txBody>
      </p:sp>
      <p:sp>
        <p:nvSpPr>
          <p:cNvPr id="119" name="Ορθογώνιο 118"/>
          <p:cNvSpPr/>
          <p:nvPr/>
        </p:nvSpPr>
        <p:spPr>
          <a:xfrm>
            <a:off x="1593584" y="4268196"/>
            <a:ext cx="902017" cy="64807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ΥΛΙΚΟ ΑΠΟ ΑΞΙΟΠΙΣΤΕΣ ΣΕΛΙΔΕΣ ΜΟΝΟ</a:t>
            </a:r>
          </a:p>
        </p:txBody>
      </p:sp>
      <p:sp>
        <p:nvSpPr>
          <p:cNvPr id="120" name="Ορθογώνιο 119"/>
          <p:cNvSpPr/>
          <p:nvPr/>
        </p:nvSpPr>
        <p:spPr>
          <a:xfrm>
            <a:off x="5153971" y="4268196"/>
            <a:ext cx="1001104" cy="64807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a:solidFill>
                  <a:schemeClr val="tx1"/>
                </a:solidFill>
              </a:rPr>
              <a:t>ΕΝΕΡΓΟΠΟΙΗΣΗ ΤΕΙΧΟΥΣ ΠΡΟΣΤΑΣΙΑΣ (</a:t>
            </a:r>
            <a:r>
              <a:rPr lang="en-US" sz="1050" dirty="0">
                <a:solidFill>
                  <a:schemeClr val="tx1"/>
                </a:solidFill>
              </a:rPr>
              <a:t>FIREWALL)</a:t>
            </a:r>
            <a:endParaRPr lang="el-GR" sz="1050" dirty="0">
              <a:solidFill>
                <a:schemeClr val="tx1"/>
              </a:solidFill>
            </a:endParaRPr>
          </a:p>
        </p:txBody>
      </p:sp>
      <p:cxnSp>
        <p:nvCxnSpPr>
          <p:cNvPr id="128" name="Ευθεία γραμμή σύνδεσης 127"/>
          <p:cNvCxnSpPr>
            <a:stCxn id="11" idx="2"/>
            <a:endCxn id="50" idx="0"/>
          </p:cNvCxnSpPr>
          <p:nvPr/>
        </p:nvCxnSpPr>
        <p:spPr>
          <a:xfrm>
            <a:off x="3837274" y="3328352"/>
            <a:ext cx="693600" cy="939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Ευθεία γραμμή σύνδεσης 131"/>
          <p:cNvCxnSpPr>
            <a:stCxn id="11" idx="2"/>
            <a:endCxn id="120" idx="0"/>
          </p:cNvCxnSpPr>
          <p:nvPr/>
        </p:nvCxnSpPr>
        <p:spPr>
          <a:xfrm>
            <a:off x="3837275" y="3328352"/>
            <a:ext cx="1817249" cy="939845"/>
          </a:xfrm>
          <a:prstGeom prst="line">
            <a:avLst/>
          </a:prstGeom>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3082932" y="3535212"/>
            <a:ext cx="2116793" cy="430887"/>
          </a:xfrm>
          <a:prstGeom prst="rect">
            <a:avLst/>
          </a:prstGeom>
          <a:noFill/>
        </p:spPr>
        <p:txBody>
          <a:bodyPr wrap="square" rtlCol="0">
            <a:spAutoFit/>
          </a:bodyPr>
          <a:lstStyle/>
          <a:p>
            <a:r>
              <a:rPr lang="el-GR" sz="1100" b="1" u="sng" dirty="0">
                <a:solidFill>
                  <a:schemeClr val="accent3">
                    <a:lumMod val="50000"/>
                  </a:schemeClr>
                </a:solidFill>
              </a:rPr>
              <a:t>ΤΡΟΠΟΙ ΠΡΟΣΤΑΣΙΑΣ ΤΩΝ Η/Υ</a:t>
            </a:r>
          </a:p>
        </p:txBody>
      </p:sp>
      <p:sp>
        <p:nvSpPr>
          <p:cNvPr id="140" name="Ορθογώνιο 139"/>
          <p:cNvSpPr/>
          <p:nvPr/>
        </p:nvSpPr>
        <p:spPr>
          <a:xfrm>
            <a:off x="1892604" y="5543252"/>
            <a:ext cx="909597" cy="42325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ΔΩΡΕΑΝ</a:t>
            </a:r>
          </a:p>
        </p:txBody>
      </p:sp>
      <p:sp>
        <p:nvSpPr>
          <p:cNvPr id="141" name="Ορθογώνιο 140"/>
          <p:cNvSpPr/>
          <p:nvPr/>
        </p:nvSpPr>
        <p:spPr>
          <a:xfrm>
            <a:off x="2911360" y="5543252"/>
            <a:ext cx="909597" cy="42325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ΜΕ ΣΥΝΔΡΟΜΗ</a:t>
            </a:r>
          </a:p>
        </p:txBody>
      </p:sp>
      <p:sp>
        <p:nvSpPr>
          <p:cNvPr id="142" name="Ορθογώνιο 141"/>
          <p:cNvSpPr/>
          <p:nvPr/>
        </p:nvSpPr>
        <p:spPr>
          <a:xfrm>
            <a:off x="4180969" y="5543252"/>
            <a:ext cx="909597" cy="42325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a:solidFill>
                  <a:schemeClr val="tx1"/>
                </a:solidFill>
              </a:rPr>
              <a:t>ΣΕ ΕΞΩΤΕΡΙΚΟ ΣΚΛΗΡΟ ΔΙΣΚΟ</a:t>
            </a:r>
          </a:p>
        </p:txBody>
      </p:sp>
      <p:sp>
        <p:nvSpPr>
          <p:cNvPr id="143" name="Ορθογώνιο 142"/>
          <p:cNvSpPr/>
          <p:nvPr/>
        </p:nvSpPr>
        <p:spPr>
          <a:xfrm>
            <a:off x="5199725" y="5543252"/>
            <a:ext cx="909597" cy="42325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USB STICK</a:t>
            </a:r>
            <a:endParaRPr lang="el-GR" sz="1100" dirty="0">
              <a:solidFill>
                <a:schemeClr val="tx1"/>
              </a:solidFill>
            </a:endParaRPr>
          </a:p>
        </p:txBody>
      </p:sp>
      <p:cxnSp>
        <p:nvCxnSpPr>
          <p:cNvPr id="144" name="Ευθεία γραμμή σύνδεσης 143"/>
          <p:cNvCxnSpPr>
            <a:endCxn id="140" idx="0"/>
          </p:cNvCxnSpPr>
          <p:nvPr/>
        </p:nvCxnSpPr>
        <p:spPr>
          <a:xfrm flipH="1">
            <a:off x="2347402" y="4916268"/>
            <a:ext cx="740606" cy="626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Ευθεία γραμμή σύνδεσης 145"/>
          <p:cNvCxnSpPr>
            <a:endCxn id="142" idx="0"/>
          </p:cNvCxnSpPr>
          <p:nvPr/>
        </p:nvCxnSpPr>
        <p:spPr>
          <a:xfrm>
            <a:off x="4578543" y="4941232"/>
            <a:ext cx="57224" cy="602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Ευθεία γραμμή σύνδεσης 147"/>
          <p:cNvCxnSpPr>
            <a:endCxn id="141" idx="0"/>
          </p:cNvCxnSpPr>
          <p:nvPr/>
        </p:nvCxnSpPr>
        <p:spPr>
          <a:xfrm>
            <a:off x="3088008" y="4916268"/>
            <a:ext cx="278150" cy="626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Ευθεία γραμμή σύνδεσης 150"/>
          <p:cNvCxnSpPr>
            <a:stCxn id="50" idx="2"/>
            <a:endCxn id="143" idx="0"/>
          </p:cNvCxnSpPr>
          <p:nvPr/>
        </p:nvCxnSpPr>
        <p:spPr>
          <a:xfrm>
            <a:off x="4530875" y="4916268"/>
            <a:ext cx="1123649" cy="6269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60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fade">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500"/>
                                        <p:tgtEl>
                                          <p:spTgt spid="8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fade">
                                      <p:cBhvr>
                                        <p:cTn id="96" dur="500"/>
                                        <p:tgtEl>
                                          <p:spTgt spid="8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fade">
                                      <p:cBhvr>
                                        <p:cTn id="107" dur="500"/>
                                        <p:tgtEl>
                                          <p:spTgt spid="8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00"/>
                                        </p:tgtEl>
                                        <p:attrNameLst>
                                          <p:attrName>style.visibility</p:attrName>
                                        </p:attrNameLst>
                                      </p:cBhvr>
                                      <p:to>
                                        <p:strVal val="visible"/>
                                      </p:to>
                                    </p:set>
                                    <p:animEffect transition="in" filter="fade">
                                      <p:cBhvr>
                                        <p:cTn id="112" dur="500"/>
                                        <p:tgtEl>
                                          <p:spTgt spid="10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96"/>
                                        </p:tgtEl>
                                        <p:attrNameLst>
                                          <p:attrName>style.visibility</p:attrName>
                                        </p:attrNameLst>
                                      </p:cBhvr>
                                      <p:to>
                                        <p:strVal val="visible"/>
                                      </p:to>
                                    </p:set>
                                    <p:animEffect transition="in" filter="fade">
                                      <p:cBhvr>
                                        <p:cTn id="117" dur="500"/>
                                        <p:tgtEl>
                                          <p:spTgt spid="9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2"/>
                                        </p:tgtEl>
                                        <p:attrNameLst>
                                          <p:attrName>style.visibility</p:attrName>
                                        </p:attrNameLst>
                                      </p:cBhvr>
                                      <p:to>
                                        <p:strVal val="visible"/>
                                      </p:to>
                                    </p:set>
                                    <p:animEffect transition="in" filter="fade">
                                      <p:cBhvr>
                                        <p:cTn id="120" dur="500"/>
                                        <p:tgtEl>
                                          <p:spTgt spid="9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91"/>
                                        </p:tgtEl>
                                        <p:attrNameLst>
                                          <p:attrName>style.visibility</p:attrName>
                                        </p:attrNameLst>
                                      </p:cBhvr>
                                      <p:to>
                                        <p:strVal val="visible"/>
                                      </p:to>
                                    </p:set>
                                    <p:animEffect transition="in" filter="fade">
                                      <p:cBhvr>
                                        <p:cTn id="125" dur="500"/>
                                        <p:tgtEl>
                                          <p:spTgt spid="9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93"/>
                                        </p:tgtEl>
                                        <p:attrNameLst>
                                          <p:attrName>style.visibility</p:attrName>
                                        </p:attrNameLst>
                                      </p:cBhvr>
                                      <p:to>
                                        <p:strVal val="visible"/>
                                      </p:to>
                                    </p:set>
                                    <p:animEffect transition="in" filter="fade">
                                      <p:cBhvr>
                                        <p:cTn id="128" dur="500"/>
                                        <p:tgtEl>
                                          <p:spTgt spid="93"/>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1000"/>
                                        <p:tgtEl>
                                          <p:spTgt spid="17"/>
                                        </p:tgtEl>
                                      </p:cBhvr>
                                    </p:animEffect>
                                    <p:anim calcmode="lin" valueType="num">
                                      <p:cBhvr>
                                        <p:cTn id="134" dur="1000" fill="hold"/>
                                        <p:tgtEl>
                                          <p:spTgt spid="17"/>
                                        </p:tgtEl>
                                        <p:attrNameLst>
                                          <p:attrName>ppt_x</p:attrName>
                                        </p:attrNameLst>
                                      </p:cBhvr>
                                      <p:tavLst>
                                        <p:tav tm="0">
                                          <p:val>
                                            <p:strVal val="#ppt_x"/>
                                          </p:val>
                                        </p:tav>
                                        <p:tav tm="100000">
                                          <p:val>
                                            <p:strVal val="#ppt_x"/>
                                          </p:val>
                                        </p:tav>
                                      </p:tavLst>
                                    </p:anim>
                                    <p:anim calcmode="lin" valueType="num">
                                      <p:cBhvr>
                                        <p:cTn id="1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fade">
                                      <p:cBhvr>
                                        <p:cTn id="140" dur="500"/>
                                        <p:tgtEl>
                                          <p:spTgt spid="5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animEffect transition="in" filter="fade">
                                      <p:cBhvr>
                                        <p:cTn id="143" dur="500"/>
                                        <p:tgtEl>
                                          <p:spTgt spid="102"/>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117"/>
                                        </p:tgtEl>
                                        <p:attrNameLst>
                                          <p:attrName>style.visibility</p:attrName>
                                        </p:attrNameLst>
                                      </p:cBhvr>
                                      <p:to>
                                        <p:strVal val="visible"/>
                                      </p:to>
                                    </p:set>
                                    <p:animEffect transition="in" filter="fade">
                                      <p:cBhvr>
                                        <p:cTn id="148" dur="1000"/>
                                        <p:tgtEl>
                                          <p:spTgt spid="117"/>
                                        </p:tgtEl>
                                      </p:cBhvr>
                                    </p:animEffect>
                                    <p:anim calcmode="lin" valueType="num">
                                      <p:cBhvr>
                                        <p:cTn id="149" dur="1000" fill="hold"/>
                                        <p:tgtEl>
                                          <p:spTgt spid="117"/>
                                        </p:tgtEl>
                                        <p:attrNameLst>
                                          <p:attrName>ppt_x</p:attrName>
                                        </p:attrNameLst>
                                      </p:cBhvr>
                                      <p:tavLst>
                                        <p:tav tm="0">
                                          <p:val>
                                            <p:strVal val="#ppt_x"/>
                                          </p:val>
                                        </p:tav>
                                        <p:tav tm="100000">
                                          <p:val>
                                            <p:strVal val="#ppt_x"/>
                                          </p:val>
                                        </p:tav>
                                      </p:tavLst>
                                    </p:anim>
                                    <p:anim calcmode="lin" valueType="num">
                                      <p:cBhvr>
                                        <p:cTn id="150"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08"/>
                                        </p:tgtEl>
                                        <p:attrNameLst>
                                          <p:attrName>style.visibility</p:attrName>
                                        </p:attrNameLst>
                                      </p:cBhvr>
                                      <p:to>
                                        <p:strVal val="visible"/>
                                      </p:to>
                                    </p:set>
                                    <p:animEffect transition="in" filter="fade">
                                      <p:cBhvr>
                                        <p:cTn id="155" dur="500"/>
                                        <p:tgtEl>
                                          <p:spTgt spid="10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05"/>
                                        </p:tgtEl>
                                        <p:attrNameLst>
                                          <p:attrName>style.visibility</p:attrName>
                                        </p:attrNameLst>
                                      </p:cBhvr>
                                      <p:to>
                                        <p:strVal val="visible"/>
                                      </p:to>
                                    </p:set>
                                    <p:animEffect transition="in" filter="fade">
                                      <p:cBhvr>
                                        <p:cTn id="158" dur="500"/>
                                        <p:tgtEl>
                                          <p:spTgt spid="105"/>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13"/>
                                        </p:tgtEl>
                                        <p:attrNameLst>
                                          <p:attrName>style.visibility</p:attrName>
                                        </p:attrNameLst>
                                      </p:cBhvr>
                                      <p:to>
                                        <p:strVal val="visible"/>
                                      </p:to>
                                    </p:set>
                                    <p:animEffect transition="in" filter="fade">
                                      <p:cBhvr>
                                        <p:cTn id="163" dur="500"/>
                                        <p:tgtEl>
                                          <p:spTgt spid="11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fade">
                                      <p:cBhvr>
                                        <p:cTn id="166" dur="500"/>
                                        <p:tgtEl>
                                          <p:spTgt spid="106"/>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110"/>
                                        </p:tgtEl>
                                        <p:attrNameLst>
                                          <p:attrName>style.visibility</p:attrName>
                                        </p:attrNameLst>
                                      </p:cBhvr>
                                      <p:to>
                                        <p:strVal val="visible"/>
                                      </p:to>
                                    </p:set>
                                    <p:animEffect transition="in" filter="fade">
                                      <p:cBhvr>
                                        <p:cTn id="171" dur="500"/>
                                        <p:tgtEl>
                                          <p:spTgt spid="110"/>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07"/>
                                        </p:tgtEl>
                                        <p:attrNameLst>
                                          <p:attrName>style.visibility</p:attrName>
                                        </p:attrNameLst>
                                      </p:cBhvr>
                                      <p:to>
                                        <p:strVal val="visible"/>
                                      </p:to>
                                    </p:set>
                                    <p:animEffect transition="in" filter="fade">
                                      <p:cBhvr>
                                        <p:cTn id="174" dur="500"/>
                                        <p:tgtEl>
                                          <p:spTgt spid="107"/>
                                        </p:tgtEl>
                                      </p:cBhvr>
                                    </p:animEffect>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135"/>
                                        </p:tgtEl>
                                        <p:attrNameLst>
                                          <p:attrName>style.visibility</p:attrName>
                                        </p:attrNameLst>
                                      </p:cBhvr>
                                      <p:to>
                                        <p:strVal val="visible"/>
                                      </p:to>
                                    </p:set>
                                    <p:animEffect transition="in" filter="fade">
                                      <p:cBhvr>
                                        <p:cTn id="179" dur="1000"/>
                                        <p:tgtEl>
                                          <p:spTgt spid="135"/>
                                        </p:tgtEl>
                                      </p:cBhvr>
                                    </p:animEffect>
                                    <p:anim calcmode="lin" valueType="num">
                                      <p:cBhvr>
                                        <p:cTn id="180" dur="1000" fill="hold"/>
                                        <p:tgtEl>
                                          <p:spTgt spid="135"/>
                                        </p:tgtEl>
                                        <p:attrNameLst>
                                          <p:attrName>ppt_x</p:attrName>
                                        </p:attrNameLst>
                                      </p:cBhvr>
                                      <p:tavLst>
                                        <p:tav tm="0">
                                          <p:val>
                                            <p:strVal val="#ppt_x"/>
                                          </p:val>
                                        </p:tav>
                                        <p:tav tm="100000">
                                          <p:val>
                                            <p:strVal val="#ppt_x"/>
                                          </p:val>
                                        </p:tav>
                                      </p:tavLst>
                                    </p:anim>
                                    <p:anim calcmode="lin" valueType="num">
                                      <p:cBhvr>
                                        <p:cTn id="181"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39"/>
                                        </p:tgtEl>
                                        <p:attrNameLst>
                                          <p:attrName>style.visibility</p:attrName>
                                        </p:attrNameLst>
                                      </p:cBhvr>
                                      <p:to>
                                        <p:strVal val="visible"/>
                                      </p:to>
                                    </p:set>
                                    <p:animEffect transition="in" filter="fade">
                                      <p:cBhvr>
                                        <p:cTn id="186" dur="500"/>
                                        <p:tgtEl>
                                          <p:spTgt spid="39"/>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19"/>
                                        </p:tgtEl>
                                        <p:attrNameLst>
                                          <p:attrName>style.visibility</p:attrName>
                                        </p:attrNameLst>
                                      </p:cBhvr>
                                      <p:to>
                                        <p:strVal val="visible"/>
                                      </p:to>
                                    </p:set>
                                    <p:animEffect transition="in" filter="fade">
                                      <p:cBhvr>
                                        <p:cTn id="189" dur="500"/>
                                        <p:tgtEl>
                                          <p:spTgt spid="119"/>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fade">
                                      <p:cBhvr>
                                        <p:cTn id="194" dur="500"/>
                                        <p:tgtEl>
                                          <p:spTgt spid="52"/>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49"/>
                                        </p:tgtEl>
                                        <p:attrNameLst>
                                          <p:attrName>style.visibility</p:attrName>
                                        </p:attrNameLst>
                                      </p:cBhvr>
                                      <p:to>
                                        <p:strVal val="visible"/>
                                      </p:to>
                                    </p:set>
                                    <p:animEffect transition="in" filter="fade">
                                      <p:cBhvr>
                                        <p:cTn id="197" dur="500"/>
                                        <p:tgtEl>
                                          <p:spTgt spid="4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144"/>
                                        </p:tgtEl>
                                        <p:attrNameLst>
                                          <p:attrName>style.visibility</p:attrName>
                                        </p:attrNameLst>
                                      </p:cBhvr>
                                      <p:to>
                                        <p:strVal val="visible"/>
                                      </p:to>
                                    </p:set>
                                    <p:animEffect transition="in" filter="fade">
                                      <p:cBhvr>
                                        <p:cTn id="202" dur="500"/>
                                        <p:tgtEl>
                                          <p:spTgt spid="144"/>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40"/>
                                        </p:tgtEl>
                                        <p:attrNameLst>
                                          <p:attrName>style.visibility</p:attrName>
                                        </p:attrNameLst>
                                      </p:cBhvr>
                                      <p:to>
                                        <p:strVal val="visible"/>
                                      </p:to>
                                    </p:set>
                                    <p:animEffect transition="in" filter="fade">
                                      <p:cBhvr>
                                        <p:cTn id="205" dur="500"/>
                                        <p:tgtEl>
                                          <p:spTgt spid="140"/>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148"/>
                                        </p:tgtEl>
                                        <p:attrNameLst>
                                          <p:attrName>style.visibility</p:attrName>
                                        </p:attrNameLst>
                                      </p:cBhvr>
                                      <p:to>
                                        <p:strVal val="visible"/>
                                      </p:to>
                                    </p:set>
                                    <p:animEffect transition="in" filter="fade">
                                      <p:cBhvr>
                                        <p:cTn id="210" dur="500"/>
                                        <p:tgtEl>
                                          <p:spTgt spid="148"/>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41"/>
                                        </p:tgtEl>
                                        <p:attrNameLst>
                                          <p:attrName>style.visibility</p:attrName>
                                        </p:attrNameLst>
                                      </p:cBhvr>
                                      <p:to>
                                        <p:strVal val="visible"/>
                                      </p:to>
                                    </p:set>
                                    <p:animEffect transition="in" filter="fade">
                                      <p:cBhvr>
                                        <p:cTn id="213" dur="500"/>
                                        <p:tgtEl>
                                          <p:spTgt spid="141"/>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128"/>
                                        </p:tgtEl>
                                        <p:attrNameLst>
                                          <p:attrName>style.visibility</p:attrName>
                                        </p:attrNameLst>
                                      </p:cBhvr>
                                      <p:to>
                                        <p:strVal val="visible"/>
                                      </p:to>
                                    </p:set>
                                    <p:animEffect transition="in" filter="fade">
                                      <p:cBhvr>
                                        <p:cTn id="218" dur="500"/>
                                        <p:tgtEl>
                                          <p:spTgt spid="128"/>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50"/>
                                        </p:tgtEl>
                                        <p:attrNameLst>
                                          <p:attrName>style.visibility</p:attrName>
                                        </p:attrNameLst>
                                      </p:cBhvr>
                                      <p:to>
                                        <p:strVal val="visible"/>
                                      </p:to>
                                    </p:set>
                                    <p:animEffect transition="in" filter="fade">
                                      <p:cBhvr>
                                        <p:cTn id="221" dur="500"/>
                                        <p:tgtEl>
                                          <p:spTgt spid="50"/>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146"/>
                                        </p:tgtEl>
                                        <p:attrNameLst>
                                          <p:attrName>style.visibility</p:attrName>
                                        </p:attrNameLst>
                                      </p:cBhvr>
                                      <p:to>
                                        <p:strVal val="visible"/>
                                      </p:to>
                                    </p:set>
                                    <p:animEffect transition="in" filter="fade">
                                      <p:cBhvr>
                                        <p:cTn id="226" dur="500"/>
                                        <p:tgtEl>
                                          <p:spTgt spid="146"/>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42"/>
                                        </p:tgtEl>
                                        <p:attrNameLst>
                                          <p:attrName>style.visibility</p:attrName>
                                        </p:attrNameLst>
                                      </p:cBhvr>
                                      <p:to>
                                        <p:strVal val="visible"/>
                                      </p:to>
                                    </p:set>
                                    <p:animEffect transition="in" filter="fade">
                                      <p:cBhvr>
                                        <p:cTn id="229" dur="500"/>
                                        <p:tgtEl>
                                          <p:spTgt spid="142"/>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nodeType="clickEffect">
                                  <p:stCondLst>
                                    <p:cond delay="0"/>
                                  </p:stCondLst>
                                  <p:childTnLst>
                                    <p:set>
                                      <p:cBhvr>
                                        <p:cTn id="233" dur="1" fill="hold">
                                          <p:stCondLst>
                                            <p:cond delay="0"/>
                                          </p:stCondLst>
                                        </p:cTn>
                                        <p:tgtEl>
                                          <p:spTgt spid="151"/>
                                        </p:tgtEl>
                                        <p:attrNameLst>
                                          <p:attrName>style.visibility</p:attrName>
                                        </p:attrNameLst>
                                      </p:cBhvr>
                                      <p:to>
                                        <p:strVal val="visible"/>
                                      </p:to>
                                    </p:set>
                                    <p:animEffect transition="in" filter="fade">
                                      <p:cBhvr>
                                        <p:cTn id="234" dur="500"/>
                                        <p:tgtEl>
                                          <p:spTgt spid="151"/>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143"/>
                                        </p:tgtEl>
                                        <p:attrNameLst>
                                          <p:attrName>style.visibility</p:attrName>
                                        </p:attrNameLst>
                                      </p:cBhvr>
                                      <p:to>
                                        <p:strVal val="visible"/>
                                      </p:to>
                                    </p:set>
                                    <p:animEffect transition="in" filter="fade">
                                      <p:cBhvr>
                                        <p:cTn id="237" dur="500"/>
                                        <p:tgtEl>
                                          <p:spTgt spid="143"/>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132"/>
                                        </p:tgtEl>
                                        <p:attrNameLst>
                                          <p:attrName>style.visibility</p:attrName>
                                        </p:attrNameLst>
                                      </p:cBhvr>
                                      <p:to>
                                        <p:strVal val="visible"/>
                                      </p:to>
                                    </p:set>
                                    <p:animEffect transition="in" filter="fade">
                                      <p:cBhvr>
                                        <p:cTn id="242" dur="500"/>
                                        <p:tgtEl>
                                          <p:spTgt spid="132"/>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120"/>
                                        </p:tgtEl>
                                        <p:attrNameLst>
                                          <p:attrName>style.visibility</p:attrName>
                                        </p:attrNameLst>
                                      </p:cBhvr>
                                      <p:to>
                                        <p:strVal val="visible"/>
                                      </p:to>
                                    </p:set>
                                    <p:animEffect transition="in" filter="fade">
                                      <p:cBhvr>
                                        <p:cTn id="24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7" grpId="0"/>
      <p:bldP spid="34" grpId="0" animBg="1"/>
      <p:bldP spid="49" grpId="0" animBg="1"/>
      <p:bldP spid="50" grpId="0" animBg="1"/>
      <p:bldP spid="51" grpId="0"/>
      <p:bldP spid="40" grpId="0" animBg="1"/>
      <p:bldP spid="69" grpId="0" animBg="1"/>
      <p:bldP spid="70" grpId="0" animBg="1"/>
      <p:bldP spid="71" grpId="0" animBg="1"/>
      <p:bldP spid="72" grpId="0" animBg="1"/>
      <p:bldP spid="73" grpId="0"/>
      <p:bldP spid="79" grpId="0"/>
      <p:bldP spid="80" grpId="0"/>
      <p:bldP spid="81" grpId="0" animBg="1"/>
      <p:bldP spid="86" grpId="0" animBg="1"/>
      <p:bldP spid="92" grpId="0" animBg="1"/>
      <p:bldP spid="93" grpId="0" animBg="1"/>
      <p:bldP spid="100" grpId="0"/>
      <p:bldP spid="102" grpId="0" animBg="1"/>
      <p:bldP spid="105" grpId="0" animBg="1"/>
      <p:bldP spid="106" grpId="0" animBg="1"/>
      <p:bldP spid="107" grpId="0" animBg="1"/>
      <p:bldP spid="117" grpId="0"/>
      <p:bldP spid="119" grpId="0" animBg="1"/>
      <p:bldP spid="120" grpId="0" animBg="1"/>
      <p:bldP spid="135" grpId="0"/>
      <p:bldP spid="140" grpId="0" animBg="1"/>
      <p:bldP spid="141" grpId="0" animBg="1"/>
      <p:bldP spid="142" grpId="0" animBg="1"/>
      <p:bldP spid="1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ΦΥΛΛΟ ΑΞΙΟΛΟΓΗΣΗΣ</a:t>
            </a:r>
            <a:endParaRPr lang="el-GR" dirty="0"/>
          </a:p>
        </p:txBody>
      </p:sp>
      <p:sp>
        <p:nvSpPr>
          <p:cNvPr id="3" name="Θέση περιεχομένου 2"/>
          <p:cNvSpPr>
            <a:spLocks noGrp="1"/>
          </p:cNvSpPr>
          <p:nvPr>
            <p:ph idx="1"/>
          </p:nvPr>
        </p:nvSpPr>
        <p:spPr>
          <a:xfrm>
            <a:off x="1981200" y="1196752"/>
            <a:ext cx="8229600" cy="5472608"/>
          </a:xfrm>
        </p:spPr>
        <p:txBody>
          <a:bodyPr>
            <a:normAutofit fontScale="70000" lnSpcReduction="20000"/>
          </a:bodyPr>
          <a:lstStyle/>
          <a:p>
            <a:pPr marL="0" indent="0">
              <a:buNone/>
            </a:pPr>
            <a:r>
              <a:rPr lang="el-GR" sz="3400" b="1" dirty="0">
                <a:solidFill>
                  <a:srgbClr val="FF0000"/>
                </a:solidFill>
              </a:rPr>
              <a:t>Ταιριάξτε τους ορισμούς με τις αντίστοιχες λέξεις:</a:t>
            </a:r>
          </a:p>
          <a:p>
            <a:pPr marL="0" indent="0">
              <a:buNone/>
            </a:pPr>
            <a:endParaRPr lang="el-GR" sz="3400" dirty="0"/>
          </a:p>
          <a:p>
            <a:r>
              <a:rPr lang="el-GR" dirty="0"/>
              <a:t>____________________είναι οι Ιοί, οι δούρειοι ίπποι, τα σκουλήκια (</a:t>
            </a:r>
            <a:r>
              <a:rPr lang="el-GR" dirty="0" err="1"/>
              <a:t>viruses</a:t>
            </a:r>
            <a:r>
              <a:rPr lang="el-GR" dirty="0"/>
              <a:t>, </a:t>
            </a:r>
            <a:r>
              <a:rPr lang="el-GR" dirty="0" err="1"/>
              <a:t>Trojan</a:t>
            </a:r>
            <a:r>
              <a:rPr lang="el-GR" dirty="0"/>
              <a:t> </a:t>
            </a:r>
            <a:r>
              <a:rPr lang="el-GR" dirty="0" err="1"/>
              <a:t>horses</a:t>
            </a:r>
            <a:r>
              <a:rPr lang="el-GR" dirty="0"/>
              <a:t>, </a:t>
            </a:r>
            <a:r>
              <a:rPr lang="el-GR" dirty="0" err="1"/>
              <a:t>worms</a:t>
            </a:r>
            <a:r>
              <a:rPr lang="el-GR" dirty="0"/>
              <a:t>), γενικά είναι προγράμματα τα οποία προκαλούν προβλήματα στη λειτουργία του Η/Υ</a:t>
            </a:r>
            <a:r>
              <a:rPr lang="el-GR" dirty="0" smtClean="0"/>
              <a:t>.</a:t>
            </a:r>
          </a:p>
          <a:p>
            <a:pPr marL="0" indent="0">
              <a:buNone/>
            </a:pPr>
            <a:endParaRPr lang="el-GR" dirty="0"/>
          </a:p>
          <a:p>
            <a:r>
              <a:rPr lang="el-GR" dirty="0"/>
              <a:t>Ο___________ είναι ένα κακόβουλο λογισμικό, σχεδιασμένο για να αντιγράφει τον εαυτό του σε διαφορετικά αρχεία, μολύνοντάς τα, ακριβώς όπως οι βιολογικοί ιοί αντιγράφουν τον εαυτό τους σε διαφορετικά κύτταρα.</a:t>
            </a:r>
          </a:p>
          <a:p>
            <a:r>
              <a:rPr lang="el-GR" dirty="0"/>
              <a:t/>
            </a:r>
            <a:br>
              <a:rPr lang="el-GR" dirty="0"/>
            </a:br>
            <a:r>
              <a:rPr lang="el-GR" dirty="0"/>
              <a:t>Ένα ___________________ δεν θα περιμένει να στείλουμε εμείς ένα μολυσμένο αρχείο σε κάποιον άθελά μας, αλλά μπορεί να μπει στη λίστα των διευθύνσεών μας και να στείλει ένα αντίγραφο του εαυτού του σε όλες τις επαφές μας, καμουφλαρισμένο σαν ένα γνήσιο </a:t>
            </a:r>
            <a:r>
              <a:rPr lang="el-GR" dirty="0" err="1"/>
              <a:t>email</a:t>
            </a:r>
            <a:r>
              <a:rPr lang="el-GR" dirty="0"/>
              <a:t>.</a:t>
            </a:r>
          </a:p>
          <a:p>
            <a:r>
              <a:rPr lang="el-GR" dirty="0"/>
              <a:t/>
            </a:r>
            <a:br>
              <a:rPr lang="el-GR" dirty="0"/>
            </a:br>
            <a:r>
              <a:rPr lang="el-GR" dirty="0"/>
              <a:t>Οι ____________________ έρχονται καμουφλαρισμένοι σαν κανονικά προγράμματα, και αφότου μπουν στον υπολογιστή, τρέχουν στο παρασκήνιο, ανοίγουν κενά ασφαλείας, και δίνουν πρόσβαση σε τρίτους στο σύστημά μας.</a:t>
            </a:r>
          </a:p>
          <a:p>
            <a:r>
              <a:rPr lang="el-GR" dirty="0"/>
              <a:t/>
            </a:r>
            <a:br>
              <a:rPr lang="el-GR" dirty="0"/>
            </a:br>
            <a:r>
              <a:rPr lang="el-GR" dirty="0"/>
              <a:t>Το _________________ πρόγραμμα είναι ένα πρόγραμμα που απομονώνει ή διαγράφει ιούς τους οποίους εντοπίζει στον υπολογιστή μας.</a:t>
            </a:r>
          </a:p>
          <a:p>
            <a:r>
              <a:rPr lang="el-GR" dirty="0"/>
              <a:t/>
            </a:r>
            <a:br>
              <a:rPr lang="el-GR" dirty="0"/>
            </a:br>
            <a:r>
              <a:rPr lang="el-GR" dirty="0"/>
              <a:t>Το ___________________ εμποδίζει εισβολείς ή λογισμικό κακόβουλης λειτουργίας (όπως ιούς τύπου </a:t>
            </a:r>
            <a:r>
              <a:rPr lang="el-GR" dirty="0" err="1"/>
              <a:t>worm</a:t>
            </a:r>
            <a:r>
              <a:rPr lang="el-GR" dirty="0"/>
              <a:t>) να αποκτήσουν πρόσβαση στον υπολογιστή σας μέσω δικτύου ή του Internet.</a:t>
            </a:r>
          </a:p>
          <a:p>
            <a:pPr marL="0" indent="0">
              <a:buNone/>
            </a:pPr>
            <a:endParaRPr lang="el-GR" dirty="0"/>
          </a:p>
        </p:txBody>
      </p:sp>
      <p:sp>
        <p:nvSpPr>
          <p:cNvPr id="4" name="Ορθογώνιο 3"/>
          <p:cNvSpPr/>
          <p:nvPr/>
        </p:nvSpPr>
        <p:spPr>
          <a:xfrm>
            <a:off x="7536160" y="6044086"/>
            <a:ext cx="1763688" cy="3466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ΤΕΙΧΟΣ ΠΡΟΣΤΑΣΙΑΣ</a:t>
            </a:r>
          </a:p>
        </p:txBody>
      </p:sp>
      <p:sp>
        <p:nvSpPr>
          <p:cNvPr id="5" name="Ορθογώνιο 4"/>
          <p:cNvSpPr/>
          <p:nvPr/>
        </p:nvSpPr>
        <p:spPr>
          <a:xfrm>
            <a:off x="4815096" y="6066654"/>
            <a:ext cx="864096" cy="3240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ΑΝΤΙΪΚΟ</a:t>
            </a:r>
          </a:p>
        </p:txBody>
      </p:sp>
      <p:sp>
        <p:nvSpPr>
          <p:cNvPr id="6" name="Ορθογώνιο 5"/>
          <p:cNvSpPr/>
          <p:nvPr/>
        </p:nvSpPr>
        <p:spPr>
          <a:xfrm>
            <a:off x="9408368" y="6052844"/>
            <a:ext cx="792088" cy="288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ΙΟΣ</a:t>
            </a:r>
          </a:p>
        </p:txBody>
      </p:sp>
      <p:sp>
        <p:nvSpPr>
          <p:cNvPr id="7" name="Ορθογώνιο 6"/>
          <p:cNvSpPr/>
          <p:nvPr/>
        </p:nvSpPr>
        <p:spPr>
          <a:xfrm>
            <a:off x="1628860" y="6082110"/>
            <a:ext cx="1656184" cy="288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ΔΟΥΡΕΙΟΙ ΙΠΠΟΙ</a:t>
            </a:r>
          </a:p>
        </p:txBody>
      </p:sp>
      <p:sp>
        <p:nvSpPr>
          <p:cNvPr id="8" name="Ορθογώνιο 7"/>
          <p:cNvSpPr/>
          <p:nvPr/>
        </p:nvSpPr>
        <p:spPr>
          <a:xfrm>
            <a:off x="5807968" y="6003030"/>
            <a:ext cx="1656184" cy="3876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ΚΑΚΟΒΟΥΛΑ ΠΡΟΓΡΑΜΜΑΤΑ</a:t>
            </a:r>
          </a:p>
        </p:txBody>
      </p:sp>
      <p:sp>
        <p:nvSpPr>
          <p:cNvPr id="9" name="Ορθογώνιο 8"/>
          <p:cNvSpPr/>
          <p:nvPr/>
        </p:nvSpPr>
        <p:spPr>
          <a:xfrm>
            <a:off x="3356796" y="6082110"/>
            <a:ext cx="1376536" cy="288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ΣΚΟΥΛΗΚΙ</a:t>
            </a:r>
          </a:p>
        </p:txBody>
      </p:sp>
      <p:sp>
        <p:nvSpPr>
          <p:cNvPr id="10" name="Ορθογώνιο 9"/>
          <p:cNvSpPr/>
          <p:nvPr/>
        </p:nvSpPr>
        <p:spPr>
          <a:xfrm>
            <a:off x="2387761" y="1767924"/>
            <a:ext cx="1656184" cy="3876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ΚΑΚΟΒΟΥΛΑ ΠΡΟΓΡΑΜΜΑΤΑ</a:t>
            </a:r>
          </a:p>
        </p:txBody>
      </p:sp>
      <p:sp>
        <p:nvSpPr>
          <p:cNvPr id="11" name="Ορθογώνιο 10"/>
          <p:cNvSpPr/>
          <p:nvPr/>
        </p:nvSpPr>
        <p:spPr>
          <a:xfrm>
            <a:off x="2592925" y="2586088"/>
            <a:ext cx="792088" cy="288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ΙΟΣ</a:t>
            </a:r>
          </a:p>
        </p:txBody>
      </p:sp>
      <p:sp>
        <p:nvSpPr>
          <p:cNvPr id="12" name="Ορθογώνιο 11"/>
          <p:cNvSpPr/>
          <p:nvPr/>
        </p:nvSpPr>
        <p:spPr>
          <a:xfrm>
            <a:off x="2852444" y="3351399"/>
            <a:ext cx="1376536" cy="288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ΣΚΟΥΛΗΚΙ</a:t>
            </a:r>
          </a:p>
        </p:txBody>
      </p:sp>
      <p:sp>
        <p:nvSpPr>
          <p:cNvPr id="13" name="Ορθογώνιο 12"/>
          <p:cNvSpPr/>
          <p:nvPr/>
        </p:nvSpPr>
        <p:spPr>
          <a:xfrm>
            <a:off x="2712620" y="4143164"/>
            <a:ext cx="1656184" cy="288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ΔΟΥΡΕΙΟΙ ΙΠΠΟΙ</a:t>
            </a:r>
          </a:p>
        </p:txBody>
      </p:sp>
      <p:sp>
        <p:nvSpPr>
          <p:cNvPr id="14" name="Ορθογώνιο 13"/>
          <p:cNvSpPr/>
          <p:nvPr/>
        </p:nvSpPr>
        <p:spPr>
          <a:xfrm>
            <a:off x="2850312" y="4844988"/>
            <a:ext cx="864096" cy="3240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ΑΝΤΙΪΚΟ</a:t>
            </a:r>
          </a:p>
        </p:txBody>
      </p:sp>
      <p:sp>
        <p:nvSpPr>
          <p:cNvPr id="15" name="Ορθογώνιο 14"/>
          <p:cNvSpPr/>
          <p:nvPr/>
        </p:nvSpPr>
        <p:spPr>
          <a:xfrm>
            <a:off x="2605116" y="5436288"/>
            <a:ext cx="1763688" cy="3466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ΤΕΙΧΟΣ ΠΡΟΣΤΑΣΙΑΣ</a:t>
            </a:r>
          </a:p>
        </p:txBody>
      </p:sp>
    </p:spTree>
    <p:extLst>
      <p:ext uri="{BB962C8B-B14F-4D97-AF65-F5344CB8AC3E}">
        <p14:creationId xmlns:p14="http://schemas.microsoft.com/office/powerpoint/2010/main" val="1235120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xit" presetSubtype="4" fill="hold" grpId="0" nodeType="withEffect">
                                  <p:stCondLst>
                                    <p:cond delay="0"/>
                                  </p:stCondLst>
                                  <p:childTnLst>
                                    <p:animEffect transition="out" filter="wipe(dow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xit" presetSubtype="4" fill="hold" grpId="0" nodeType="withEffect">
                                  <p:stCondLst>
                                    <p:cond delay="0"/>
                                  </p:stCondLst>
                                  <p:childTnLst>
                                    <p:animEffect transition="out" filter="wipe(down)">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xit" presetSubtype="4" fill="hold" grpId="0" nodeType="withEffect">
                                  <p:stCondLst>
                                    <p:cond delay="0"/>
                                  </p:stCondLst>
                                  <p:childTnLst>
                                    <p:animEffect transition="out" filter="wipe(down)">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xit" presetSubtype="4" fill="hold" grpId="0" nodeType="withEffect">
                                  <p:stCondLst>
                                    <p:cond delay="0"/>
                                  </p:stCondLst>
                                  <p:childTnLst>
                                    <p:animEffect transition="out" filter="wipe(down)">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xit" presetSubtype="4" fill="hold" grpId="0" nodeType="withEffect">
                                  <p:stCondLst>
                                    <p:cond delay="0"/>
                                  </p:stCondLst>
                                  <p:childTnLst>
                                    <p:animEffect transition="out" filter="wipe(down)">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80748" y="2731293"/>
            <a:ext cx="1771097" cy="1004406"/>
          </a:xfrm>
          <a:prstGeom prst="ellipse">
            <a:avLst/>
          </a:prstGeom>
          <a:solidFill>
            <a:srgbClr val="92D05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chemeClr val="bg1"/>
                </a:solidFill>
              </a:rPr>
              <a:t>Ιοί</a:t>
            </a:r>
            <a:endParaRPr lang="el-GR" sz="2400" b="1" dirty="0">
              <a:solidFill>
                <a:schemeClr val="bg1"/>
              </a:solidFill>
            </a:endParaRPr>
          </a:p>
        </p:txBody>
      </p:sp>
      <p:sp>
        <p:nvSpPr>
          <p:cNvPr id="6" name="Rounded Rectangle 5"/>
          <p:cNvSpPr/>
          <p:nvPr/>
        </p:nvSpPr>
        <p:spPr>
          <a:xfrm>
            <a:off x="7214623" y="1489818"/>
            <a:ext cx="1761815" cy="52182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chemeClr val="tx1"/>
                </a:solidFill>
              </a:rPr>
              <a:t>προβλήματα</a:t>
            </a:r>
            <a:endParaRPr lang="el-GR" sz="1400" dirty="0">
              <a:solidFill>
                <a:schemeClr val="tx1"/>
              </a:solidFill>
            </a:endParaRPr>
          </a:p>
        </p:txBody>
      </p:sp>
      <p:sp>
        <p:nvSpPr>
          <p:cNvPr id="7" name="Rounded Rectangle 6"/>
          <p:cNvSpPr/>
          <p:nvPr/>
        </p:nvSpPr>
        <p:spPr>
          <a:xfrm>
            <a:off x="7110427" y="5539684"/>
            <a:ext cx="2415939" cy="81848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200" dirty="0" smtClean="0">
                <a:solidFill>
                  <a:schemeClr val="tx1"/>
                </a:solidFill>
              </a:rPr>
              <a:t>Δημιουργία προβλημάτων</a:t>
            </a:r>
          </a:p>
          <a:p>
            <a:pPr marL="285750" indent="-285750">
              <a:buFont typeface="Arial" panose="020B0604020202020204" pitchFamily="34" charset="0"/>
              <a:buChar char="•"/>
            </a:pPr>
            <a:r>
              <a:rPr lang="el-GR" sz="1200" dirty="0" smtClean="0">
                <a:solidFill>
                  <a:schemeClr val="tx1"/>
                </a:solidFill>
              </a:rPr>
              <a:t>Κέρδος με </a:t>
            </a:r>
            <a:r>
              <a:rPr lang="el-GR" sz="1200" dirty="0" err="1" smtClean="0">
                <a:solidFill>
                  <a:schemeClr val="tx1"/>
                </a:solidFill>
              </a:rPr>
              <a:t>παραβατικούς</a:t>
            </a:r>
            <a:r>
              <a:rPr lang="el-GR" sz="1200" dirty="0" smtClean="0">
                <a:solidFill>
                  <a:schemeClr val="tx1"/>
                </a:solidFill>
              </a:rPr>
              <a:t> τρόπους</a:t>
            </a:r>
            <a:endParaRPr lang="el-GR" sz="1200" dirty="0">
              <a:solidFill>
                <a:schemeClr val="tx1"/>
              </a:solidFill>
            </a:endParaRPr>
          </a:p>
        </p:txBody>
      </p:sp>
      <p:sp>
        <p:nvSpPr>
          <p:cNvPr id="8" name="Rounded Rectangle 7"/>
          <p:cNvSpPr/>
          <p:nvPr/>
        </p:nvSpPr>
        <p:spPr>
          <a:xfrm>
            <a:off x="7231014" y="2801268"/>
            <a:ext cx="2020465" cy="71483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100" dirty="0" smtClean="0">
                <a:solidFill>
                  <a:schemeClr val="tx1"/>
                </a:solidFill>
              </a:rPr>
              <a:t>Διαδίκτυο</a:t>
            </a:r>
          </a:p>
          <a:p>
            <a:pPr marL="285750" indent="-285750">
              <a:buFont typeface="Arial" panose="020B0604020202020204" pitchFamily="34" charset="0"/>
              <a:buChar char="•"/>
            </a:pPr>
            <a:r>
              <a:rPr lang="el-GR" sz="1100" dirty="0" smtClean="0">
                <a:solidFill>
                  <a:schemeClr val="tx1"/>
                </a:solidFill>
              </a:rPr>
              <a:t>Τι άλλο;</a:t>
            </a:r>
          </a:p>
        </p:txBody>
      </p:sp>
      <p:sp>
        <p:nvSpPr>
          <p:cNvPr id="9" name="Rounded Rectangle 8"/>
          <p:cNvSpPr/>
          <p:nvPr/>
        </p:nvSpPr>
        <p:spPr>
          <a:xfrm>
            <a:off x="7203888" y="4060285"/>
            <a:ext cx="1946656" cy="8952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l-GR" sz="1100" dirty="0" smtClean="0">
                <a:solidFill>
                  <a:schemeClr val="tx1"/>
                </a:solidFill>
              </a:rPr>
              <a:t>Ιός</a:t>
            </a:r>
          </a:p>
          <a:p>
            <a:pPr marL="171450" indent="-171450">
              <a:buFont typeface="Arial" panose="020B0604020202020204" pitchFamily="34" charset="0"/>
              <a:buChar char="•"/>
            </a:pPr>
            <a:r>
              <a:rPr lang="el-GR" sz="1100" dirty="0" smtClean="0">
                <a:solidFill>
                  <a:schemeClr val="tx1"/>
                </a:solidFill>
              </a:rPr>
              <a:t>Τι άλλα;</a:t>
            </a:r>
            <a:endParaRPr lang="en-US" sz="1100" dirty="0" smtClean="0">
              <a:solidFill>
                <a:schemeClr val="tx1"/>
              </a:solidFill>
            </a:endParaRPr>
          </a:p>
          <a:p>
            <a:pPr marL="171450" indent="-171450">
              <a:buFont typeface="Arial" panose="020B0604020202020204" pitchFamily="34" charset="0"/>
              <a:buChar char="•"/>
            </a:pPr>
            <a:endParaRPr lang="el-GR" sz="1100" dirty="0">
              <a:solidFill>
                <a:schemeClr val="tx1"/>
              </a:solidFill>
            </a:endParaRPr>
          </a:p>
        </p:txBody>
      </p:sp>
      <p:sp>
        <p:nvSpPr>
          <p:cNvPr id="10" name="Rounded Rectangle 9"/>
          <p:cNvSpPr/>
          <p:nvPr/>
        </p:nvSpPr>
        <p:spPr>
          <a:xfrm>
            <a:off x="7229665" y="344676"/>
            <a:ext cx="1761815" cy="52182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chemeClr val="tx1"/>
                </a:solidFill>
              </a:rPr>
              <a:t>Κακόβουλα προγράμματα</a:t>
            </a:r>
            <a:endParaRPr lang="el-GR" sz="1400" dirty="0">
              <a:solidFill>
                <a:schemeClr val="tx1"/>
              </a:solidFill>
            </a:endParaRPr>
          </a:p>
        </p:txBody>
      </p:sp>
      <p:sp>
        <p:nvSpPr>
          <p:cNvPr id="11" name="Parallelogram 10"/>
          <p:cNvSpPr/>
          <p:nvPr/>
        </p:nvSpPr>
        <p:spPr>
          <a:xfrm>
            <a:off x="9645603" y="1090980"/>
            <a:ext cx="2546397" cy="1323141"/>
          </a:xfrm>
          <a:prstGeom prst="parallelogram">
            <a:avLst>
              <a:gd name="adj" fmla="val 89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050" dirty="0" smtClean="0">
                <a:solidFill>
                  <a:schemeClr val="tx1"/>
                </a:solidFill>
              </a:rPr>
              <a:t>Διαγραφή αρχείων</a:t>
            </a:r>
          </a:p>
          <a:p>
            <a:pPr marL="285750" indent="-285750">
              <a:buFont typeface="Arial" panose="020B0604020202020204" pitchFamily="34" charset="0"/>
              <a:buChar char="•"/>
            </a:pPr>
            <a:r>
              <a:rPr lang="el-GR" sz="1050" dirty="0" smtClean="0">
                <a:solidFill>
                  <a:schemeClr val="tx1"/>
                </a:solidFill>
              </a:rPr>
              <a:t>Μετάδοση διαφημιστικών μηνυμάτων</a:t>
            </a:r>
          </a:p>
          <a:p>
            <a:pPr marL="285750" indent="-285750">
              <a:buFont typeface="Arial" panose="020B0604020202020204" pitchFamily="34" charset="0"/>
              <a:buChar char="•"/>
            </a:pPr>
            <a:r>
              <a:rPr lang="el-GR" sz="1050" dirty="0" smtClean="0">
                <a:solidFill>
                  <a:schemeClr val="tx1"/>
                </a:solidFill>
              </a:rPr>
              <a:t>Εκτέλεση ανεπιθύμητων εργασιών</a:t>
            </a:r>
          </a:p>
          <a:p>
            <a:pPr marL="285750" indent="-285750">
              <a:buFont typeface="Arial" panose="020B0604020202020204" pitchFamily="34" charset="0"/>
              <a:buChar char="•"/>
            </a:pPr>
            <a:r>
              <a:rPr lang="el-GR" sz="1050" dirty="0" smtClean="0">
                <a:solidFill>
                  <a:schemeClr val="tx1"/>
                </a:solidFill>
              </a:rPr>
              <a:t>Μετάδοση αρχείων και μυστικών κωδικών</a:t>
            </a:r>
            <a:endParaRPr lang="el-GR" sz="1050" dirty="0">
              <a:solidFill>
                <a:schemeClr val="tx1"/>
              </a:solidFill>
            </a:endParaRPr>
          </a:p>
        </p:txBody>
      </p:sp>
      <p:sp>
        <p:nvSpPr>
          <p:cNvPr id="27" name="TextBox 26"/>
          <p:cNvSpPr txBox="1"/>
          <p:nvPr/>
        </p:nvSpPr>
        <p:spPr>
          <a:xfrm>
            <a:off x="6585133" y="302119"/>
            <a:ext cx="579289" cy="253916"/>
          </a:xfrm>
          <a:prstGeom prst="rect">
            <a:avLst/>
          </a:prstGeom>
          <a:noFill/>
        </p:spPr>
        <p:txBody>
          <a:bodyPr wrap="square" rtlCol="0">
            <a:spAutoFit/>
          </a:bodyPr>
          <a:lstStyle/>
          <a:p>
            <a:r>
              <a:rPr lang="el-GR" sz="1050" dirty="0" smtClean="0"/>
              <a:t>είναι</a:t>
            </a:r>
            <a:endParaRPr lang="el-GR" sz="1050" dirty="0"/>
          </a:p>
        </p:txBody>
      </p:sp>
      <p:sp>
        <p:nvSpPr>
          <p:cNvPr id="31" name="TextBox 30"/>
          <p:cNvSpPr txBox="1"/>
          <p:nvPr/>
        </p:nvSpPr>
        <p:spPr>
          <a:xfrm>
            <a:off x="6830864" y="1090980"/>
            <a:ext cx="1084787" cy="253916"/>
          </a:xfrm>
          <a:prstGeom prst="rect">
            <a:avLst/>
          </a:prstGeom>
          <a:noFill/>
        </p:spPr>
        <p:txBody>
          <a:bodyPr wrap="square" rtlCol="0">
            <a:spAutoFit/>
          </a:bodyPr>
          <a:lstStyle/>
          <a:p>
            <a:r>
              <a:rPr lang="el-GR" sz="1050" dirty="0" smtClean="0"/>
              <a:t>προκαλούν</a:t>
            </a:r>
            <a:endParaRPr lang="el-GR" sz="1050" dirty="0"/>
          </a:p>
        </p:txBody>
      </p:sp>
      <p:sp>
        <p:nvSpPr>
          <p:cNvPr id="32" name="TextBox 31"/>
          <p:cNvSpPr txBox="1"/>
          <p:nvPr/>
        </p:nvSpPr>
        <p:spPr>
          <a:xfrm>
            <a:off x="6874778" y="2434744"/>
            <a:ext cx="1346406" cy="253916"/>
          </a:xfrm>
          <a:prstGeom prst="rect">
            <a:avLst/>
          </a:prstGeom>
          <a:noFill/>
        </p:spPr>
        <p:txBody>
          <a:bodyPr wrap="square" rtlCol="0">
            <a:spAutoFit/>
          </a:bodyPr>
          <a:lstStyle/>
          <a:p>
            <a:r>
              <a:rPr lang="el-GR" sz="1050" dirty="0"/>
              <a:t>μ</a:t>
            </a:r>
            <a:r>
              <a:rPr lang="el-GR" sz="1050" dirty="0" smtClean="0"/>
              <a:t>εταδίδονται από</a:t>
            </a:r>
            <a:endParaRPr lang="el-GR" sz="1050" dirty="0"/>
          </a:p>
        </p:txBody>
      </p:sp>
      <p:sp>
        <p:nvSpPr>
          <p:cNvPr id="34" name="TextBox 33"/>
          <p:cNvSpPr txBox="1"/>
          <p:nvPr/>
        </p:nvSpPr>
        <p:spPr>
          <a:xfrm>
            <a:off x="6914242" y="3782187"/>
            <a:ext cx="451054" cy="253916"/>
          </a:xfrm>
          <a:prstGeom prst="rect">
            <a:avLst/>
          </a:prstGeom>
          <a:noFill/>
        </p:spPr>
        <p:txBody>
          <a:bodyPr wrap="square" rtlCol="0">
            <a:spAutoFit/>
          </a:bodyPr>
          <a:lstStyle/>
          <a:p>
            <a:r>
              <a:rPr lang="el-GR" sz="1050" dirty="0"/>
              <a:t>ε</a:t>
            </a:r>
            <a:r>
              <a:rPr lang="el-GR" sz="1050" dirty="0" smtClean="0"/>
              <a:t>ίδη</a:t>
            </a:r>
          </a:p>
        </p:txBody>
      </p:sp>
      <p:sp>
        <p:nvSpPr>
          <p:cNvPr id="35" name="TextBox 34"/>
          <p:cNvSpPr txBox="1"/>
          <p:nvPr/>
        </p:nvSpPr>
        <p:spPr>
          <a:xfrm>
            <a:off x="6834845" y="5076281"/>
            <a:ext cx="1130003" cy="415498"/>
          </a:xfrm>
          <a:prstGeom prst="rect">
            <a:avLst/>
          </a:prstGeom>
          <a:noFill/>
        </p:spPr>
        <p:txBody>
          <a:bodyPr wrap="square" rtlCol="0">
            <a:spAutoFit/>
          </a:bodyPr>
          <a:lstStyle/>
          <a:p>
            <a:r>
              <a:rPr lang="el-GR" sz="1050" dirty="0"/>
              <a:t>σ</a:t>
            </a:r>
            <a:r>
              <a:rPr lang="el-GR" sz="1050" dirty="0" smtClean="0"/>
              <a:t>υνήθως αποσκοπούν</a:t>
            </a:r>
            <a:endParaRPr lang="el-GR" sz="1050" dirty="0"/>
          </a:p>
        </p:txBody>
      </p:sp>
      <p:sp>
        <p:nvSpPr>
          <p:cNvPr id="38" name="TextBox 37"/>
          <p:cNvSpPr txBox="1"/>
          <p:nvPr/>
        </p:nvSpPr>
        <p:spPr>
          <a:xfrm>
            <a:off x="8415075" y="1115181"/>
            <a:ext cx="1321108" cy="253916"/>
          </a:xfrm>
          <a:prstGeom prst="rect">
            <a:avLst/>
          </a:prstGeom>
          <a:noFill/>
        </p:spPr>
        <p:txBody>
          <a:bodyPr wrap="square" rtlCol="0">
            <a:spAutoFit/>
          </a:bodyPr>
          <a:lstStyle/>
          <a:p>
            <a:r>
              <a:rPr lang="el-GR" sz="1050" dirty="0" smtClean="0"/>
              <a:t>Μπορεί να είναι</a:t>
            </a:r>
            <a:endParaRPr lang="el-GR" sz="1050" dirty="0"/>
          </a:p>
        </p:txBody>
      </p:sp>
      <p:sp>
        <p:nvSpPr>
          <p:cNvPr id="48" name="Rounded Rectangle 47"/>
          <p:cNvSpPr/>
          <p:nvPr/>
        </p:nvSpPr>
        <p:spPr>
          <a:xfrm>
            <a:off x="7229665" y="2795657"/>
            <a:ext cx="2020465" cy="71483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l-GR" sz="1050" dirty="0" smtClean="0">
                <a:solidFill>
                  <a:schemeClr val="tx1"/>
                </a:solidFill>
              </a:rPr>
              <a:t>Διαδίκτυο</a:t>
            </a:r>
          </a:p>
          <a:p>
            <a:pPr marL="285750" indent="-285750">
              <a:buFont typeface="Arial" panose="020B0604020202020204" pitchFamily="34" charset="0"/>
              <a:buChar char="•"/>
            </a:pPr>
            <a:r>
              <a:rPr lang="el-GR" sz="1050" dirty="0" smtClean="0">
                <a:solidFill>
                  <a:schemeClr val="tx1"/>
                </a:solidFill>
              </a:rPr>
              <a:t>Αποθηκευτικά μέσα</a:t>
            </a:r>
          </a:p>
          <a:p>
            <a:pPr marL="285750" indent="-285750">
              <a:buFont typeface="Arial" panose="020B0604020202020204" pitchFamily="34" charset="0"/>
              <a:buChar char="•"/>
            </a:pPr>
            <a:r>
              <a:rPr lang="el-GR" sz="1050" dirty="0" smtClean="0">
                <a:solidFill>
                  <a:schemeClr val="tx1"/>
                </a:solidFill>
              </a:rPr>
              <a:t>Τοπικό δίκτυο (π.χ. εργασία)</a:t>
            </a:r>
            <a:endParaRPr lang="el-GR" sz="1050" dirty="0">
              <a:solidFill>
                <a:schemeClr val="tx1"/>
              </a:solidFill>
            </a:endParaRPr>
          </a:p>
        </p:txBody>
      </p:sp>
      <p:sp>
        <p:nvSpPr>
          <p:cNvPr id="49" name="Rounded Rectangle 48"/>
          <p:cNvSpPr/>
          <p:nvPr/>
        </p:nvSpPr>
        <p:spPr>
          <a:xfrm>
            <a:off x="7203887" y="4060285"/>
            <a:ext cx="1972775" cy="8952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l-GR" sz="1100" dirty="0" smtClean="0">
                <a:solidFill>
                  <a:schemeClr val="tx1"/>
                </a:solidFill>
              </a:rPr>
              <a:t>Ιός</a:t>
            </a:r>
          </a:p>
          <a:p>
            <a:pPr marL="171450" indent="-171450">
              <a:buFont typeface="Arial" panose="020B0604020202020204" pitchFamily="34" charset="0"/>
              <a:buChar char="•"/>
            </a:pPr>
            <a:r>
              <a:rPr lang="el-GR" sz="1100" dirty="0" smtClean="0">
                <a:solidFill>
                  <a:schemeClr val="tx1"/>
                </a:solidFill>
              </a:rPr>
              <a:t>Δούρειος ίππος (</a:t>
            </a:r>
            <a:r>
              <a:rPr lang="en-US" sz="1100" dirty="0" smtClean="0">
                <a:solidFill>
                  <a:schemeClr val="tx1"/>
                </a:solidFill>
              </a:rPr>
              <a:t>Trojan)</a:t>
            </a:r>
          </a:p>
          <a:p>
            <a:pPr marL="171450" indent="-171450">
              <a:buFont typeface="Arial" panose="020B0604020202020204" pitchFamily="34" charset="0"/>
              <a:buChar char="•"/>
            </a:pPr>
            <a:r>
              <a:rPr lang="el-GR" sz="1100" dirty="0" smtClean="0">
                <a:solidFill>
                  <a:schemeClr val="tx1"/>
                </a:solidFill>
              </a:rPr>
              <a:t>Σκουλήκια (</a:t>
            </a:r>
            <a:r>
              <a:rPr lang="en-US" sz="1100" dirty="0" smtClean="0">
                <a:solidFill>
                  <a:schemeClr val="tx1"/>
                </a:solidFill>
              </a:rPr>
              <a:t>Worms)</a:t>
            </a:r>
            <a:r>
              <a:rPr lang="el-GR" sz="1100" dirty="0" smtClean="0">
                <a:solidFill>
                  <a:schemeClr val="tx1"/>
                </a:solidFill>
              </a:rPr>
              <a:t> κ.α.</a:t>
            </a:r>
            <a:endParaRPr lang="el-GR" sz="1100" dirty="0">
              <a:solidFill>
                <a:schemeClr val="tx1"/>
              </a:solidFill>
            </a:endParaRPr>
          </a:p>
        </p:txBody>
      </p:sp>
      <p:cxnSp>
        <p:nvCxnSpPr>
          <p:cNvPr id="14" name="Elbow Connector 13"/>
          <p:cNvCxnSpPr>
            <a:stCxn id="4" idx="6"/>
            <a:endCxn id="10" idx="1"/>
          </p:cNvCxnSpPr>
          <p:nvPr/>
        </p:nvCxnSpPr>
        <p:spPr>
          <a:xfrm flipV="1">
            <a:off x="6351845" y="605589"/>
            <a:ext cx="877820" cy="26279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4" idx="6"/>
            <a:endCxn id="6" idx="1"/>
          </p:cNvCxnSpPr>
          <p:nvPr/>
        </p:nvCxnSpPr>
        <p:spPr>
          <a:xfrm flipV="1">
            <a:off x="6351845" y="1750731"/>
            <a:ext cx="862778" cy="14827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4" idx="6"/>
            <a:endCxn id="9" idx="1"/>
          </p:cNvCxnSpPr>
          <p:nvPr/>
        </p:nvCxnSpPr>
        <p:spPr>
          <a:xfrm>
            <a:off x="6351845" y="3233496"/>
            <a:ext cx="852043" cy="12744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4" idx="6"/>
            <a:endCxn id="7" idx="1"/>
          </p:cNvCxnSpPr>
          <p:nvPr/>
        </p:nvCxnSpPr>
        <p:spPr>
          <a:xfrm>
            <a:off x="6351845" y="3233496"/>
            <a:ext cx="758582" cy="2715429"/>
          </a:xfrm>
          <a:prstGeom prst="bentConnector3">
            <a:avLst>
              <a:gd name="adj1" fmla="val 562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4" idx="6"/>
            <a:endCxn id="8" idx="1"/>
          </p:cNvCxnSpPr>
          <p:nvPr/>
        </p:nvCxnSpPr>
        <p:spPr>
          <a:xfrm flipV="1">
            <a:off x="6351845" y="3158684"/>
            <a:ext cx="879169" cy="748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6" idx="3"/>
            <a:endCxn id="11" idx="5"/>
          </p:cNvCxnSpPr>
          <p:nvPr/>
        </p:nvCxnSpPr>
        <p:spPr>
          <a:xfrm>
            <a:off x="8976438" y="1750731"/>
            <a:ext cx="728349" cy="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386719" y="1149376"/>
            <a:ext cx="1898011" cy="483128"/>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Ad </a:t>
            </a:r>
            <a:r>
              <a:rPr lang="en-US" sz="1200" dirty="0" smtClean="0">
                <a:solidFill>
                  <a:schemeClr val="bg1"/>
                </a:solidFill>
              </a:rPr>
              <a:t>Blocker</a:t>
            </a:r>
            <a:endParaRPr lang="el-GR" sz="1400" dirty="0">
              <a:solidFill>
                <a:schemeClr val="bg1"/>
              </a:solidFill>
            </a:endParaRPr>
          </a:p>
        </p:txBody>
      </p:sp>
      <p:sp>
        <p:nvSpPr>
          <p:cNvPr id="64" name="Rounded Rectangle 63"/>
          <p:cNvSpPr/>
          <p:nvPr/>
        </p:nvSpPr>
        <p:spPr>
          <a:xfrm>
            <a:off x="1391195" y="4254736"/>
            <a:ext cx="2516853" cy="82245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chemeClr val="bg1"/>
                </a:solidFill>
              </a:rPr>
              <a:t>?</a:t>
            </a:r>
            <a:endParaRPr lang="el-GR" sz="1400" dirty="0">
              <a:solidFill>
                <a:schemeClr val="bg1"/>
              </a:solidFill>
            </a:endParaRPr>
          </a:p>
        </p:txBody>
      </p:sp>
      <p:sp>
        <p:nvSpPr>
          <p:cNvPr id="65" name="Rounded Rectangle 64"/>
          <p:cNvSpPr/>
          <p:nvPr/>
        </p:nvSpPr>
        <p:spPr>
          <a:xfrm>
            <a:off x="1366415" y="2061922"/>
            <a:ext cx="2167124" cy="551002"/>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1"/>
                </a:solidFill>
              </a:rPr>
              <a:t>Firewall</a:t>
            </a:r>
            <a:endParaRPr lang="el-GR" sz="1200" dirty="0">
              <a:solidFill>
                <a:schemeClr val="bg1"/>
              </a:solidFill>
            </a:endParaRPr>
          </a:p>
        </p:txBody>
      </p:sp>
      <p:sp>
        <p:nvSpPr>
          <p:cNvPr id="66" name="Rounded Rectangle 65"/>
          <p:cNvSpPr/>
          <p:nvPr/>
        </p:nvSpPr>
        <p:spPr>
          <a:xfrm>
            <a:off x="1353386" y="3270732"/>
            <a:ext cx="2167124" cy="54187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1"/>
                </a:solidFill>
              </a:rPr>
              <a:t>Windows</a:t>
            </a:r>
            <a:r>
              <a:rPr lang="en-US" sz="1400" dirty="0" smtClean="0">
                <a:solidFill>
                  <a:schemeClr val="bg1"/>
                </a:solidFill>
              </a:rPr>
              <a:t> updates</a:t>
            </a:r>
          </a:p>
          <a:p>
            <a:pPr marL="171450" indent="-171450">
              <a:buFont typeface="Arial" panose="020B0604020202020204" pitchFamily="34" charset="0"/>
              <a:buChar char="•"/>
            </a:pPr>
            <a:endParaRPr lang="el-GR" sz="1400" dirty="0">
              <a:solidFill>
                <a:schemeClr val="bg1"/>
              </a:solidFill>
            </a:endParaRPr>
          </a:p>
        </p:txBody>
      </p:sp>
      <p:sp>
        <p:nvSpPr>
          <p:cNvPr id="67" name="Rounded Rectangle 66"/>
          <p:cNvSpPr/>
          <p:nvPr/>
        </p:nvSpPr>
        <p:spPr>
          <a:xfrm>
            <a:off x="1319998" y="200978"/>
            <a:ext cx="1966080" cy="638053"/>
          </a:xfrm>
          <a:prstGeom prst="roundRect">
            <a:avLst/>
          </a:prstGeom>
          <a:solidFill>
            <a:srgbClr val="00B0F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bg1"/>
                </a:solidFill>
              </a:rPr>
              <a:t>?</a:t>
            </a:r>
            <a:endParaRPr lang="el-GR" sz="1200" dirty="0">
              <a:solidFill>
                <a:schemeClr val="bg1"/>
              </a:solidFill>
            </a:endParaRPr>
          </a:p>
        </p:txBody>
      </p:sp>
      <p:sp>
        <p:nvSpPr>
          <p:cNvPr id="68" name="Rounded Rectangle 67"/>
          <p:cNvSpPr/>
          <p:nvPr/>
        </p:nvSpPr>
        <p:spPr>
          <a:xfrm>
            <a:off x="1397540" y="5677988"/>
            <a:ext cx="2167124" cy="541875"/>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bg1"/>
                </a:solidFill>
              </a:rPr>
              <a:t>?</a:t>
            </a:r>
            <a:endParaRPr lang="el-GR" sz="1200" dirty="0">
              <a:solidFill>
                <a:schemeClr val="bg1"/>
              </a:solidFill>
            </a:endParaRPr>
          </a:p>
        </p:txBody>
      </p:sp>
      <p:sp>
        <p:nvSpPr>
          <p:cNvPr id="69" name="Rounded Rectangle 68"/>
          <p:cNvSpPr/>
          <p:nvPr/>
        </p:nvSpPr>
        <p:spPr>
          <a:xfrm>
            <a:off x="1347190" y="217560"/>
            <a:ext cx="1966080" cy="638053"/>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err="1" smtClean="0">
                <a:solidFill>
                  <a:schemeClr val="bg1"/>
                </a:solidFill>
              </a:rPr>
              <a:t>Αντιικά</a:t>
            </a:r>
            <a:r>
              <a:rPr lang="el-GR" sz="1200" dirty="0" smtClean="0">
                <a:solidFill>
                  <a:schemeClr val="bg1"/>
                </a:solidFill>
              </a:rPr>
              <a:t> προγράμματα (</a:t>
            </a:r>
            <a:r>
              <a:rPr lang="en-US" sz="1200" dirty="0" smtClean="0">
                <a:solidFill>
                  <a:schemeClr val="bg1"/>
                </a:solidFill>
              </a:rPr>
              <a:t>Antivirus)</a:t>
            </a:r>
            <a:endParaRPr lang="el-GR" sz="1200" dirty="0">
              <a:solidFill>
                <a:schemeClr val="bg1"/>
              </a:solidFill>
            </a:endParaRPr>
          </a:p>
        </p:txBody>
      </p:sp>
      <p:sp>
        <p:nvSpPr>
          <p:cNvPr id="70" name="Rounded Rectangle 69"/>
          <p:cNvSpPr/>
          <p:nvPr/>
        </p:nvSpPr>
        <p:spPr>
          <a:xfrm>
            <a:off x="1397540" y="4266249"/>
            <a:ext cx="2534884" cy="850230"/>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200" dirty="0" smtClean="0">
                <a:solidFill>
                  <a:schemeClr val="bg1"/>
                </a:solidFill>
              </a:rPr>
              <a:t>E-mails</a:t>
            </a:r>
          </a:p>
          <a:p>
            <a:pPr marL="285750" indent="-285750">
              <a:buFont typeface="Arial" panose="020B0604020202020204" pitchFamily="34" charset="0"/>
              <a:buChar char="•"/>
            </a:pPr>
            <a:r>
              <a:rPr lang="el-GR" sz="1200" dirty="0" smtClean="0">
                <a:solidFill>
                  <a:schemeClr val="bg1"/>
                </a:solidFill>
              </a:rPr>
              <a:t>Αποθηκευτικά μέσα (</a:t>
            </a:r>
            <a:r>
              <a:rPr lang="en-US" sz="1200" dirty="0" smtClean="0">
                <a:solidFill>
                  <a:schemeClr val="bg1"/>
                </a:solidFill>
              </a:rPr>
              <a:t>USB sticks, </a:t>
            </a:r>
            <a:r>
              <a:rPr lang="el-GR" sz="1200" dirty="0" smtClean="0">
                <a:solidFill>
                  <a:schemeClr val="bg1"/>
                </a:solidFill>
              </a:rPr>
              <a:t>εξωτερικοί σκληροί δίσκοι)</a:t>
            </a:r>
            <a:endParaRPr lang="el-GR" sz="1200" dirty="0">
              <a:solidFill>
                <a:schemeClr val="bg1"/>
              </a:solidFill>
            </a:endParaRPr>
          </a:p>
        </p:txBody>
      </p:sp>
      <p:sp>
        <p:nvSpPr>
          <p:cNvPr id="71" name="Rounded Rectangle 70"/>
          <p:cNvSpPr/>
          <p:nvPr/>
        </p:nvSpPr>
        <p:spPr>
          <a:xfrm>
            <a:off x="1405528" y="5686154"/>
            <a:ext cx="2167124" cy="54187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chemeClr val="bg1"/>
                </a:solidFill>
              </a:rPr>
              <a:t>Αντίγραφα ασφαλείας</a:t>
            </a:r>
            <a:endParaRPr lang="el-GR" sz="1400" dirty="0">
              <a:solidFill>
                <a:schemeClr val="bg1"/>
              </a:solidFill>
            </a:endParaRPr>
          </a:p>
        </p:txBody>
      </p:sp>
      <p:cxnSp>
        <p:nvCxnSpPr>
          <p:cNvPr id="73" name="Elbow Connector 72"/>
          <p:cNvCxnSpPr>
            <a:stCxn id="4" idx="2"/>
            <a:endCxn id="67" idx="3"/>
          </p:cNvCxnSpPr>
          <p:nvPr/>
        </p:nvCxnSpPr>
        <p:spPr>
          <a:xfrm rot="10800000">
            <a:off x="3286078" y="520006"/>
            <a:ext cx="1294670" cy="2713491"/>
          </a:xfrm>
          <a:prstGeom prst="bentConnector3">
            <a:avLst>
              <a:gd name="adj1" fmla="val 38964"/>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4" idx="2"/>
            <a:endCxn id="66" idx="3"/>
          </p:cNvCxnSpPr>
          <p:nvPr/>
        </p:nvCxnSpPr>
        <p:spPr>
          <a:xfrm rot="10800000" flipV="1">
            <a:off x="3520510" y="3233496"/>
            <a:ext cx="1060238" cy="308174"/>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p:cNvCxnSpPr>
            <a:stCxn id="4" idx="2"/>
            <a:endCxn id="64" idx="3"/>
          </p:cNvCxnSpPr>
          <p:nvPr/>
        </p:nvCxnSpPr>
        <p:spPr>
          <a:xfrm rot="10800000" flipV="1">
            <a:off x="3908048" y="3233496"/>
            <a:ext cx="672700" cy="1432468"/>
          </a:xfrm>
          <a:prstGeom prst="bentConnector3">
            <a:avLst>
              <a:gd name="adj1" fmla="val 7407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363625" y="124317"/>
            <a:ext cx="1446456" cy="430887"/>
          </a:xfrm>
          <a:prstGeom prst="rect">
            <a:avLst/>
          </a:prstGeom>
          <a:solidFill>
            <a:srgbClr val="F4F7EB"/>
          </a:solidFill>
          <a:ln>
            <a:solidFill>
              <a:srgbClr val="0070C0"/>
            </a:solidFill>
          </a:ln>
        </p:spPr>
        <p:txBody>
          <a:bodyPr wrap="square" rtlCol="0">
            <a:spAutoFit/>
          </a:bodyPr>
          <a:lstStyle/>
          <a:p>
            <a:r>
              <a:rPr lang="el-GR" sz="1100" dirty="0" smtClean="0"/>
              <a:t>Να έχουμε εγκαταστήσει</a:t>
            </a:r>
            <a:endParaRPr lang="el-GR" sz="1100" dirty="0"/>
          </a:p>
        </p:txBody>
      </p:sp>
      <p:cxnSp>
        <p:nvCxnSpPr>
          <p:cNvPr id="90" name="Straight Arrow Connector 89"/>
          <p:cNvCxnSpPr>
            <a:stCxn id="88" idx="2"/>
            <a:endCxn id="63" idx="3"/>
          </p:cNvCxnSpPr>
          <p:nvPr/>
        </p:nvCxnSpPr>
        <p:spPr>
          <a:xfrm flipH="1">
            <a:off x="3284730" y="555204"/>
            <a:ext cx="802123" cy="83573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8" idx="2"/>
            <a:endCxn id="65" idx="3"/>
          </p:cNvCxnSpPr>
          <p:nvPr/>
        </p:nvCxnSpPr>
        <p:spPr>
          <a:xfrm flipH="1">
            <a:off x="3533539" y="555204"/>
            <a:ext cx="553314" cy="178221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858936" y="2779787"/>
            <a:ext cx="1458886" cy="430887"/>
          </a:xfrm>
          <a:prstGeom prst="rect">
            <a:avLst/>
          </a:prstGeom>
          <a:noFill/>
        </p:spPr>
        <p:txBody>
          <a:bodyPr wrap="square" rtlCol="0">
            <a:spAutoFit/>
          </a:bodyPr>
          <a:lstStyle/>
          <a:p>
            <a:r>
              <a:rPr lang="el-GR" sz="1100" dirty="0" smtClean="0"/>
              <a:t>Ενημέρωση του Λειτουργικού</a:t>
            </a:r>
          </a:p>
        </p:txBody>
      </p:sp>
      <p:sp>
        <p:nvSpPr>
          <p:cNvPr id="94" name="TextBox 93"/>
          <p:cNvSpPr txBox="1"/>
          <p:nvPr/>
        </p:nvSpPr>
        <p:spPr>
          <a:xfrm>
            <a:off x="1905000" y="3930677"/>
            <a:ext cx="2247136" cy="261610"/>
          </a:xfrm>
          <a:prstGeom prst="rect">
            <a:avLst/>
          </a:prstGeom>
          <a:noFill/>
        </p:spPr>
        <p:txBody>
          <a:bodyPr wrap="square" rtlCol="0">
            <a:spAutoFit/>
          </a:bodyPr>
          <a:lstStyle/>
          <a:p>
            <a:r>
              <a:rPr lang="el-GR" sz="1100" dirty="0" smtClean="0"/>
              <a:t>Έλεγχος σε εξωτερικές πηγές</a:t>
            </a:r>
            <a:endParaRPr lang="el-GR" sz="1100" dirty="0"/>
          </a:p>
        </p:txBody>
      </p:sp>
      <p:cxnSp>
        <p:nvCxnSpPr>
          <p:cNvPr id="123" name="Elbow Connector 122"/>
          <p:cNvCxnSpPr>
            <a:stCxn id="4" idx="2"/>
            <a:endCxn id="68" idx="3"/>
          </p:cNvCxnSpPr>
          <p:nvPr/>
        </p:nvCxnSpPr>
        <p:spPr>
          <a:xfrm rot="10800000" flipV="1">
            <a:off x="3564664" y="3233496"/>
            <a:ext cx="1016084" cy="2715430"/>
          </a:xfrm>
          <a:prstGeom prst="bentConnector3">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91701" y="5176218"/>
            <a:ext cx="1695152" cy="461665"/>
          </a:xfrm>
          <a:prstGeom prst="rect">
            <a:avLst/>
          </a:prstGeom>
          <a:noFill/>
        </p:spPr>
        <p:txBody>
          <a:bodyPr wrap="square" rtlCol="0">
            <a:spAutoFit/>
          </a:bodyPr>
          <a:lstStyle/>
          <a:p>
            <a:r>
              <a:rPr lang="el-GR" sz="1200" dirty="0" smtClean="0"/>
              <a:t>Ανά τακτά χρονικά διαστήματα</a:t>
            </a:r>
            <a:endParaRPr lang="el-GR" sz="1200" dirty="0"/>
          </a:p>
        </p:txBody>
      </p:sp>
      <p:sp>
        <p:nvSpPr>
          <p:cNvPr id="143" name="Left Brace 142"/>
          <p:cNvSpPr/>
          <p:nvPr/>
        </p:nvSpPr>
        <p:spPr>
          <a:xfrm>
            <a:off x="854551" y="200978"/>
            <a:ext cx="465447" cy="6018885"/>
          </a:xfrm>
          <a:prstGeom prst="leftBrace">
            <a:avLst>
              <a:gd name="adj1" fmla="val 36983"/>
              <a:gd name="adj2" fmla="val 50000"/>
            </a:avLst>
          </a:prstGeom>
          <a:ln>
            <a:solidFill>
              <a:srgbClr val="00206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l-GR"/>
          </a:p>
        </p:txBody>
      </p:sp>
      <p:sp>
        <p:nvSpPr>
          <p:cNvPr id="144" name="TextBox 143"/>
          <p:cNvSpPr txBox="1"/>
          <p:nvPr/>
        </p:nvSpPr>
        <p:spPr>
          <a:xfrm>
            <a:off x="511994" y="1961413"/>
            <a:ext cx="343383" cy="2586323"/>
          </a:xfrm>
          <a:prstGeom prst="rect">
            <a:avLst/>
          </a:prstGeom>
          <a:noFill/>
        </p:spPr>
        <p:txBody>
          <a:bodyPr wrap="square" rtlCol="0">
            <a:spAutoFit/>
          </a:bodyPr>
          <a:lstStyle/>
          <a:p>
            <a:pPr algn="ctr"/>
            <a:r>
              <a:rPr lang="el-GR" b="1" dirty="0" smtClean="0">
                <a:solidFill>
                  <a:srgbClr val="7030A0"/>
                </a:solidFill>
              </a:rPr>
              <a:t>ΠΡΟΣΤΑΣΙΑ</a:t>
            </a:r>
            <a:endParaRPr lang="el-GR" b="1" dirty="0">
              <a:solidFill>
                <a:srgbClr val="7030A0"/>
              </a:solidFill>
            </a:endParaRPr>
          </a:p>
        </p:txBody>
      </p:sp>
    </p:spTree>
    <p:extLst>
      <p:ext uri="{BB962C8B-B14F-4D97-AF65-F5344CB8AC3E}">
        <p14:creationId xmlns:p14="http://schemas.microsoft.com/office/powerpoint/2010/main" val="814448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r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351" y="-28190"/>
            <a:ext cx="12242118" cy="6886190"/>
          </a:xfrm>
          <a:prstGeom prst="rect">
            <a:avLst/>
          </a:prstGeom>
        </p:spPr>
      </p:pic>
    </p:spTree>
    <p:extLst>
      <p:ext uri="{BB962C8B-B14F-4D97-AF65-F5344CB8AC3E}">
        <p14:creationId xmlns:p14="http://schemas.microsoft.com/office/powerpoint/2010/main" val="20527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Αιτίες</a:t>
            </a:r>
            <a:endParaRPr lang="el-GR" dirty="0"/>
          </a:p>
        </p:txBody>
      </p:sp>
      <p:sp>
        <p:nvSpPr>
          <p:cNvPr id="3" name="Content Placeholder 2"/>
          <p:cNvSpPr>
            <a:spLocks noGrp="1"/>
          </p:cNvSpPr>
          <p:nvPr>
            <p:ph idx="1"/>
          </p:nvPr>
        </p:nvSpPr>
        <p:spPr>
          <a:xfrm>
            <a:off x="1438275" y="1676400"/>
            <a:ext cx="10553699" cy="1139952"/>
          </a:xfrm>
        </p:spPr>
        <p:txBody>
          <a:bodyPr>
            <a:normAutofit/>
          </a:bodyPr>
          <a:lstStyle/>
          <a:p>
            <a:pPr marL="0" indent="0" algn="just">
              <a:lnSpc>
                <a:spcPct val="150000"/>
              </a:lnSpc>
              <a:buNone/>
            </a:pPr>
            <a:r>
              <a:rPr lang="el-GR" b="1" dirty="0" smtClean="0"/>
              <a:t>Ένα </a:t>
            </a:r>
            <a:r>
              <a:rPr lang="el-GR" b="1" dirty="0"/>
              <a:t>από τα πιο συνηθισμένα αίτια, που ευθύνονται για την απώλεια </a:t>
            </a:r>
            <a:r>
              <a:rPr lang="el-GR" b="1" dirty="0" smtClean="0"/>
              <a:t>δεδομένων και την καταστροφή αρχείων, </a:t>
            </a:r>
            <a:r>
              <a:rPr lang="el-GR" b="1" dirty="0"/>
              <a:t>είναι η ύπαρξη </a:t>
            </a:r>
            <a:r>
              <a:rPr lang="el-GR" b="1" dirty="0">
                <a:solidFill>
                  <a:srgbClr val="FF0000"/>
                </a:solidFill>
              </a:rPr>
              <a:t>κακόβουλου λογισμικού </a:t>
            </a:r>
            <a:r>
              <a:rPr lang="el-GR" b="1" dirty="0"/>
              <a:t>στον υπολογιστή μας. </a:t>
            </a:r>
            <a:endParaRPr lang="en-US" b="1" dirty="0" smtClean="0"/>
          </a:p>
          <a:p>
            <a:pPr marL="361950" indent="0" algn="just">
              <a:lnSpc>
                <a:spcPct val="150000"/>
              </a:lnSpc>
              <a:buNone/>
            </a:pPr>
            <a:endParaRPr lang="el-GR" dirty="0"/>
          </a:p>
        </p:txBody>
      </p:sp>
      <p:sp>
        <p:nvSpPr>
          <p:cNvPr id="4" name="TextBox 3"/>
          <p:cNvSpPr txBox="1"/>
          <p:nvPr/>
        </p:nvSpPr>
        <p:spPr>
          <a:xfrm>
            <a:off x="1438275" y="3236976"/>
            <a:ext cx="9592056"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2000" b="1" dirty="0"/>
              <a:t>Κακόβουλο λογισμικό ονομάζεται το λογισμικό το οποίο εκ προθέσεως διαθέτει τις απαιτούμενες εντολές για να βλάψει ένα υπολογιστικό σύστημα.</a:t>
            </a:r>
            <a:endParaRPr lang="el-GR" sz="2000" dirty="0"/>
          </a:p>
          <a:p>
            <a:endParaRPr lang="el-GR" sz="2000" dirty="0"/>
          </a:p>
        </p:txBody>
      </p:sp>
    </p:spTree>
    <p:extLst>
      <p:ext uri="{BB962C8B-B14F-4D97-AF65-F5344CB8AC3E}">
        <p14:creationId xmlns:p14="http://schemas.microsoft.com/office/powerpoint/2010/main" val="3233219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Αιτίες</a:t>
            </a:r>
            <a:endParaRPr lang="el-GR" dirty="0"/>
          </a:p>
        </p:txBody>
      </p:sp>
      <p:sp>
        <p:nvSpPr>
          <p:cNvPr id="3" name="Content Placeholder 2"/>
          <p:cNvSpPr>
            <a:spLocks noGrp="1"/>
          </p:cNvSpPr>
          <p:nvPr>
            <p:ph idx="1"/>
          </p:nvPr>
        </p:nvSpPr>
        <p:spPr>
          <a:xfrm>
            <a:off x="1438275" y="1676400"/>
            <a:ext cx="10553699" cy="4559808"/>
          </a:xfrm>
        </p:spPr>
        <p:txBody>
          <a:bodyPr>
            <a:normAutofit fontScale="92500" lnSpcReduction="20000"/>
          </a:bodyPr>
          <a:lstStyle/>
          <a:p>
            <a:pPr marL="0" indent="0">
              <a:lnSpc>
                <a:spcPct val="200000"/>
              </a:lnSpc>
              <a:buNone/>
            </a:pPr>
            <a:r>
              <a:rPr lang="el-GR" b="1" dirty="0" smtClean="0"/>
              <a:t>1. Ένα από τα κακόβουλα προγράμματα είναι και οι ιοί.</a:t>
            </a:r>
          </a:p>
          <a:p>
            <a:pPr marL="0" indent="0">
              <a:lnSpc>
                <a:spcPct val="200000"/>
              </a:lnSpc>
              <a:buNone/>
            </a:pPr>
            <a:r>
              <a:rPr lang="el-GR" dirty="0" smtClean="0"/>
              <a:t>Παρότι </a:t>
            </a:r>
            <a:r>
              <a:rPr lang="el-GR" dirty="0"/>
              <a:t>η κατασκευή προγραμμάτων ιών έχει χαρακτηριστεί ως παράνομη </a:t>
            </a:r>
            <a:r>
              <a:rPr lang="el-GR" dirty="0" smtClean="0"/>
              <a:t>πράξη και </a:t>
            </a:r>
            <a:r>
              <a:rPr lang="el-GR" dirty="0"/>
              <a:t>διώκεται, κάθε χρόνο εμφανίζεται ένας μεγάλος αριθμός καινούργιων ιών.</a:t>
            </a:r>
          </a:p>
          <a:p>
            <a:pPr marL="0" indent="0">
              <a:buNone/>
            </a:pPr>
            <a:r>
              <a:rPr lang="el-GR" dirty="0"/>
              <a:t>Πιθανά προβλήματα που μπορεί να μας δημιουργήσει ένας ιός υπολογιστή είναι:</a:t>
            </a:r>
          </a:p>
          <a:p>
            <a:r>
              <a:rPr lang="el-GR" dirty="0" smtClean="0"/>
              <a:t>να </a:t>
            </a:r>
            <a:r>
              <a:rPr lang="el-GR" dirty="0"/>
              <a:t>διαγράψει ότι έχουμε αποθηκεύσει στο σκληρό μας δίσκο,</a:t>
            </a:r>
          </a:p>
          <a:p>
            <a:r>
              <a:rPr lang="el-GR" dirty="0" smtClean="0"/>
              <a:t>να </a:t>
            </a:r>
            <a:r>
              <a:rPr lang="el-GR" dirty="0"/>
              <a:t>ελαττώσει την ταχύτητα επεξεργασίας του υπολογιστή μας,</a:t>
            </a:r>
          </a:p>
          <a:p>
            <a:r>
              <a:rPr lang="el-GR" dirty="0" smtClean="0"/>
              <a:t>να </a:t>
            </a:r>
            <a:r>
              <a:rPr lang="el-GR" dirty="0"/>
              <a:t>εμφανίζονται ενοχλητικά μηνύματα στην </a:t>
            </a:r>
            <a:r>
              <a:rPr lang="el-GR" dirty="0" smtClean="0"/>
              <a:t>οθόνη</a:t>
            </a:r>
          </a:p>
          <a:p>
            <a:endParaRPr lang="el-GR" dirty="0"/>
          </a:p>
          <a:p>
            <a:pPr>
              <a:buFont typeface="Wingdings" panose="05000000000000000000" pitchFamily="2" charset="2"/>
              <a:buChar char="q"/>
            </a:pPr>
            <a:r>
              <a:rPr lang="el-GR" dirty="0" smtClean="0"/>
              <a:t>Σκουλήκι;</a:t>
            </a:r>
          </a:p>
          <a:p>
            <a:pPr>
              <a:buFont typeface="Wingdings" panose="05000000000000000000" pitchFamily="2" charset="2"/>
              <a:buChar char="q"/>
            </a:pPr>
            <a:r>
              <a:rPr lang="el-GR" dirty="0" smtClean="0"/>
              <a:t>Δούρειος ίππος;</a:t>
            </a:r>
          </a:p>
          <a:p>
            <a:pPr>
              <a:buFont typeface="Wingdings" panose="05000000000000000000" pitchFamily="2" charset="2"/>
              <a:buChar char="q"/>
            </a:pPr>
            <a:r>
              <a:rPr lang="en-US" dirty="0" smtClean="0"/>
              <a:t>Spyware</a:t>
            </a:r>
            <a:r>
              <a:rPr lang="el-GR" dirty="0" smtClean="0"/>
              <a:t>;</a:t>
            </a:r>
          </a:p>
          <a:p>
            <a:endParaRPr lang="el-GR" dirty="0"/>
          </a:p>
        </p:txBody>
      </p:sp>
    </p:spTree>
    <p:extLst>
      <p:ext uri="{BB962C8B-B14F-4D97-AF65-F5344CB8AC3E}">
        <p14:creationId xmlns:p14="http://schemas.microsoft.com/office/powerpoint/2010/main" val="1343356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Άλλες αιτίες</a:t>
            </a:r>
            <a:endParaRPr lang="el-GR" dirty="0"/>
          </a:p>
        </p:txBody>
      </p:sp>
      <p:sp>
        <p:nvSpPr>
          <p:cNvPr id="3" name="Content Placeholder 2"/>
          <p:cNvSpPr>
            <a:spLocks noGrp="1"/>
          </p:cNvSpPr>
          <p:nvPr>
            <p:ph idx="1"/>
          </p:nvPr>
        </p:nvSpPr>
        <p:spPr/>
        <p:txBody>
          <a:bodyPr/>
          <a:lstStyle/>
          <a:p>
            <a:pPr marL="0" indent="0">
              <a:buNone/>
            </a:pPr>
            <a:r>
              <a:rPr lang="el-GR" b="1" dirty="0" smtClean="0"/>
              <a:t>2. Τα </a:t>
            </a:r>
            <a:r>
              <a:rPr lang="el-GR" b="1" dirty="0"/>
              <a:t>αποθηκευτικά μέσα μπορεί να χαλάσουν</a:t>
            </a:r>
          </a:p>
          <a:p>
            <a:pPr marL="0" indent="0">
              <a:lnSpc>
                <a:spcPct val="250000"/>
              </a:lnSpc>
              <a:buNone/>
            </a:pPr>
            <a:r>
              <a:rPr lang="el-GR" dirty="0"/>
              <a:t>Παρότι θεωρούμε ότι ο σκληρός δίσκος αποθηκεύει μόνιμα τα προγράμματα </a:t>
            </a:r>
            <a:r>
              <a:rPr lang="el-GR" dirty="0" smtClean="0"/>
              <a:t>και τις </a:t>
            </a:r>
            <a:r>
              <a:rPr lang="el-GR" dirty="0"/>
              <a:t>εργασίες μας, υπάρχει πάντα η πιθανότητα βλάβης του σκληρού δίσκου. </a:t>
            </a:r>
            <a:r>
              <a:rPr lang="el-GR" dirty="0" smtClean="0"/>
              <a:t>Στην περίπτωση </a:t>
            </a:r>
            <a:r>
              <a:rPr lang="el-GR" dirty="0"/>
              <a:t>αυτή είναι πιθανό να χάσουμε όλες τις εργασίες που έχουμε </a:t>
            </a:r>
            <a:r>
              <a:rPr lang="el-GR" dirty="0" smtClean="0"/>
              <a:t>αποθηκεύσει</a:t>
            </a:r>
            <a:r>
              <a:rPr lang="el-GR" dirty="0"/>
              <a:t>.</a:t>
            </a:r>
          </a:p>
        </p:txBody>
      </p:sp>
    </p:spTree>
    <p:extLst>
      <p:ext uri="{BB962C8B-B14F-4D97-AF65-F5344CB8AC3E}">
        <p14:creationId xmlns:p14="http://schemas.microsoft.com/office/powerpoint/2010/main" val="1010476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Άλλες αιτίες</a:t>
            </a:r>
            <a:endParaRPr lang="el-GR" dirty="0"/>
          </a:p>
        </p:txBody>
      </p:sp>
      <p:sp>
        <p:nvSpPr>
          <p:cNvPr id="3" name="Content Placeholder 2"/>
          <p:cNvSpPr>
            <a:spLocks noGrp="1"/>
          </p:cNvSpPr>
          <p:nvPr>
            <p:ph idx="1"/>
          </p:nvPr>
        </p:nvSpPr>
        <p:spPr>
          <a:xfrm>
            <a:off x="1627632" y="2133600"/>
            <a:ext cx="9876980" cy="4477512"/>
          </a:xfrm>
        </p:spPr>
        <p:txBody>
          <a:bodyPr>
            <a:normAutofit/>
          </a:bodyPr>
          <a:lstStyle/>
          <a:p>
            <a:pPr marL="0" indent="0">
              <a:buNone/>
            </a:pPr>
            <a:r>
              <a:rPr lang="el-GR" b="1" dirty="0" smtClean="0"/>
              <a:t>3. Δεν </a:t>
            </a:r>
            <a:r>
              <a:rPr lang="el-GR" b="1" dirty="0"/>
              <a:t>πρέπει να ξεχνάμε τον ανθρώπινο παράγοντα</a:t>
            </a:r>
          </a:p>
          <a:p>
            <a:pPr marL="0" indent="0">
              <a:lnSpc>
                <a:spcPct val="150000"/>
              </a:lnSpc>
              <a:buNone/>
            </a:pPr>
            <a:r>
              <a:rPr lang="el-GR" dirty="0"/>
              <a:t>Πολλές φορές αιτία για να χαθούν σημαντικές εργασίες </a:t>
            </a:r>
            <a:r>
              <a:rPr lang="el-GR" dirty="0" smtClean="0"/>
              <a:t>σε έναν </a:t>
            </a:r>
            <a:r>
              <a:rPr lang="el-GR" dirty="0"/>
              <a:t>υπολογιστή είναι η διαγραφή τους από κάποιον άλλο </a:t>
            </a:r>
            <a:r>
              <a:rPr lang="el-GR" dirty="0" smtClean="0"/>
              <a:t>χειριστή</a:t>
            </a:r>
            <a:r>
              <a:rPr lang="el-GR" dirty="0"/>
              <a:t>, ειδικά, όταν περισσότεροι από ένας χειριστές έχουν τη </a:t>
            </a:r>
            <a:r>
              <a:rPr lang="el-GR" dirty="0" smtClean="0"/>
              <a:t>δυνατότητα </a:t>
            </a:r>
            <a:r>
              <a:rPr lang="el-GR" dirty="0"/>
              <a:t>της διαγραφής στον αποθηκευτικό χώρο του υπολογιστή.</a:t>
            </a:r>
          </a:p>
          <a:p>
            <a:pPr marL="0" indent="0">
              <a:lnSpc>
                <a:spcPct val="150000"/>
              </a:lnSpc>
              <a:buNone/>
            </a:pPr>
            <a:r>
              <a:rPr lang="el-GR" dirty="0"/>
              <a:t>Ας μην ξεχνάμε ότι ο υπολογιστής είναι μια ευαίσθητη </a:t>
            </a:r>
            <a:r>
              <a:rPr lang="el-GR" dirty="0" smtClean="0"/>
              <a:t>ηλεκτρονική </a:t>
            </a:r>
            <a:r>
              <a:rPr lang="el-GR" dirty="0"/>
              <a:t>μηχανή, που δουλεύει με ηλεκτρικό ρεύμα. Κακή συντήρηση </a:t>
            </a:r>
            <a:r>
              <a:rPr lang="el-GR" dirty="0" smtClean="0"/>
              <a:t>του υλικού </a:t>
            </a:r>
            <a:r>
              <a:rPr lang="el-GR" dirty="0"/>
              <a:t>(έκθεση σε σκόνη ή σε υπερβολική ζέστη ή υγρασία), </a:t>
            </a:r>
            <a:r>
              <a:rPr lang="el-GR" dirty="0" smtClean="0"/>
              <a:t>ατυχείς ενέργειες </a:t>
            </a:r>
            <a:r>
              <a:rPr lang="el-GR" dirty="0"/>
              <a:t>(ρίψη νερού ή αναψυκτικού στο πληκτρολόγιο) ή </a:t>
            </a:r>
            <a:r>
              <a:rPr lang="el-GR" dirty="0" smtClean="0"/>
              <a:t>κακός χειρισμός </a:t>
            </a:r>
            <a:r>
              <a:rPr lang="el-GR" dirty="0"/>
              <a:t>(νευρικές και απότομες κινήσεις για τη σύνδεση </a:t>
            </a:r>
            <a:r>
              <a:rPr lang="el-GR" dirty="0" smtClean="0"/>
              <a:t>των περιφερειακών </a:t>
            </a:r>
            <a:r>
              <a:rPr lang="el-GR" dirty="0"/>
              <a:t>συσκευών, όταν ο υπολογιστής βρίσκεται σε </a:t>
            </a:r>
            <a:r>
              <a:rPr lang="el-GR" dirty="0" smtClean="0"/>
              <a:t>λειτουργία</a:t>
            </a:r>
            <a:r>
              <a:rPr lang="el-GR" dirty="0"/>
              <a:t>) μπορούν να έχουν καταστρεπτικές συνέπειες, ακόμη και ολική απώλεια </a:t>
            </a:r>
            <a:r>
              <a:rPr lang="el-GR" dirty="0" smtClean="0"/>
              <a:t>των δεδομένων</a:t>
            </a:r>
            <a:r>
              <a:rPr lang="el-GR" dirty="0"/>
              <a:t>.</a:t>
            </a:r>
          </a:p>
        </p:txBody>
      </p:sp>
    </p:spTree>
    <p:extLst>
      <p:ext uri="{BB962C8B-B14F-4D97-AF65-F5344CB8AC3E}">
        <p14:creationId xmlns:p14="http://schemas.microsoft.com/office/powerpoint/2010/main" val="2751514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Άλλες αιτίες</a:t>
            </a:r>
            <a:endParaRPr lang="el-GR" dirty="0"/>
          </a:p>
        </p:txBody>
      </p:sp>
      <p:sp>
        <p:nvSpPr>
          <p:cNvPr id="3" name="Content Placeholder 2"/>
          <p:cNvSpPr>
            <a:spLocks noGrp="1"/>
          </p:cNvSpPr>
          <p:nvPr>
            <p:ph idx="1"/>
          </p:nvPr>
        </p:nvSpPr>
        <p:spPr>
          <a:xfrm>
            <a:off x="1572768" y="2133600"/>
            <a:ext cx="9931844" cy="3777622"/>
          </a:xfrm>
        </p:spPr>
        <p:txBody>
          <a:bodyPr>
            <a:normAutofit lnSpcReduction="10000"/>
          </a:bodyPr>
          <a:lstStyle/>
          <a:p>
            <a:pPr marL="0" indent="0">
              <a:buNone/>
            </a:pPr>
            <a:r>
              <a:rPr lang="el-GR" b="1" dirty="0" smtClean="0"/>
              <a:t>4. Εισβολή </a:t>
            </a:r>
            <a:r>
              <a:rPr lang="el-GR" b="1" dirty="0"/>
              <a:t>ανεπιθύμητων στον υπολογιστή μας</a:t>
            </a:r>
          </a:p>
          <a:p>
            <a:pPr marL="0" indent="0">
              <a:lnSpc>
                <a:spcPct val="150000"/>
              </a:lnSpc>
              <a:buNone/>
            </a:pPr>
            <a:r>
              <a:rPr lang="el-GR" dirty="0"/>
              <a:t>Εκτός από τα φιλικά πρόσωπα που χειρίζονται τον υπολογιστή μας, είναι </a:t>
            </a:r>
            <a:r>
              <a:rPr lang="el-GR" dirty="0" smtClean="0"/>
              <a:t>πιθανό και </a:t>
            </a:r>
            <a:r>
              <a:rPr lang="el-GR" dirty="0"/>
              <a:t>άλλα κακόβουλα άτομα να εισβάλουν, παρά τη θέλησή μας, στο σκληρό </a:t>
            </a:r>
            <a:r>
              <a:rPr lang="el-GR" dirty="0" smtClean="0"/>
              <a:t>του δίσκο </a:t>
            </a:r>
            <a:r>
              <a:rPr lang="el-GR" dirty="0"/>
              <a:t>για να αλλοιώσουν, να διαγράψουν ή να υποκλέψουν τις εργασίες μας. </a:t>
            </a:r>
            <a:r>
              <a:rPr lang="el-GR" dirty="0" smtClean="0"/>
              <a:t>Το φαινόμενο </a:t>
            </a:r>
            <a:r>
              <a:rPr lang="el-GR" dirty="0"/>
              <a:t>αυτό γνωρίζει ιδιαίτερη έξαρση την τελευταία εικοσαετία, ιδιαίτερα με </a:t>
            </a:r>
            <a:r>
              <a:rPr lang="el-GR" dirty="0" smtClean="0"/>
              <a:t>τη σύνδεση </a:t>
            </a:r>
            <a:r>
              <a:rPr lang="el-GR" dirty="0"/>
              <a:t>των υπολογιστών στο Διαδίκτυο (Internet). Οι άνθρωποι αυτοί </a:t>
            </a:r>
            <a:r>
              <a:rPr lang="el-GR" dirty="0" smtClean="0"/>
              <a:t>ονομάζονται  «</a:t>
            </a:r>
            <a:r>
              <a:rPr lang="el-GR" dirty="0" err="1"/>
              <a:t>Χάκερς</a:t>
            </a:r>
            <a:r>
              <a:rPr lang="el-GR" dirty="0"/>
              <a:t>» (</a:t>
            </a:r>
            <a:r>
              <a:rPr lang="el-GR" dirty="0" err="1"/>
              <a:t>Hackers</a:t>
            </a:r>
            <a:r>
              <a:rPr lang="el-GR" dirty="0"/>
              <a:t>) και η ιστορία τους ξεκίνησε σαν παιχνίδι, καθώς μ’ αυτό </a:t>
            </a:r>
            <a:r>
              <a:rPr lang="el-GR" dirty="0" smtClean="0"/>
              <a:t>τον τρόπο </a:t>
            </a:r>
            <a:r>
              <a:rPr lang="el-GR" dirty="0"/>
              <a:t>ήθελαν να επιδείξουν τις προγραμματιστικές τους ικανότητες. Στις μέρες </a:t>
            </a:r>
            <a:r>
              <a:rPr lang="el-GR" dirty="0" smtClean="0"/>
              <a:t>μας οι </a:t>
            </a:r>
            <a:r>
              <a:rPr lang="el-GR" dirty="0"/>
              <a:t>πράξεις αυτές χαρακτηρίζονται ως ηλεκτρονικά εγκλήματα και τιμωρούνται, </a:t>
            </a:r>
            <a:r>
              <a:rPr lang="el-GR" dirty="0" smtClean="0"/>
              <a:t>όταν γίνονται </a:t>
            </a:r>
            <a:r>
              <a:rPr lang="el-GR" dirty="0"/>
              <a:t>αντιληπτές.</a:t>
            </a:r>
          </a:p>
        </p:txBody>
      </p:sp>
    </p:spTree>
    <p:extLst>
      <p:ext uri="{BB962C8B-B14F-4D97-AF65-F5344CB8AC3E}">
        <p14:creationId xmlns:p14="http://schemas.microsoft.com/office/powerpoint/2010/main" val="2060134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Αντίγραφα ασφαλείας</a:t>
            </a:r>
            <a:endParaRPr lang="el-GR" dirty="0"/>
          </a:p>
        </p:txBody>
      </p:sp>
      <p:sp>
        <p:nvSpPr>
          <p:cNvPr id="3" name="Content Placeholder 2"/>
          <p:cNvSpPr>
            <a:spLocks noGrp="1"/>
          </p:cNvSpPr>
          <p:nvPr>
            <p:ph idx="1"/>
          </p:nvPr>
        </p:nvSpPr>
        <p:spPr/>
        <p:txBody>
          <a:bodyPr/>
          <a:lstStyle/>
          <a:p>
            <a:pPr marL="0" indent="0">
              <a:lnSpc>
                <a:spcPct val="150000"/>
              </a:lnSpc>
              <a:buNone/>
            </a:pPr>
            <a:r>
              <a:rPr lang="el-GR" dirty="0"/>
              <a:t>Η δημιουργία αντιγράφων </a:t>
            </a:r>
            <a:r>
              <a:rPr lang="el-GR" dirty="0" smtClean="0"/>
              <a:t>ασφαλείας (</a:t>
            </a:r>
            <a:r>
              <a:rPr lang="en-US" dirty="0" smtClean="0"/>
              <a:t>Back-up) </a:t>
            </a:r>
            <a:r>
              <a:rPr lang="el-GR" dirty="0" smtClean="0"/>
              <a:t>είναι </a:t>
            </a:r>
            <a:r>
              <a:rPr lang="el-GR" dirty="0"/>
              <a:t>εξαιρετικά σημαντική ενέργεια και είναι αναγκαίο να γίνεται τακτικά </a:t>
            </a:r>
            <a:r>
              <a:rPr lang="el-GR" dirty="0" smtClean="0"/>
              <a:t>από όλους </a:t>
            </a:r>
            <a:r>
              <a:rPr lang="el-GR" dirty="0"/>
              <a:t>τους χειριστές υπολογιστών, εφόσον επιθυμούν να διασφαλίσουν τις </a:t>
            </a:r>
            <a:r>
              <a:rPr lang="el-GR" dirty="0" smtClean="0"/>
              <a:t>αποθηκευμένες </a:t>
            </a:r>
            <a:r>
              <a:rPr lang="el-GR" dirty="0"/>
              <a:t>εργασίες τους από πιθανή απώλεια</a:t>
            </a:r>
            <a:r>
              <a:rPr lang="el-GR" dirty="0" smtClean="0"/>
              <a:t>.</a:t>
            </a:r>
            <a:endParaRPr lang="en-US" dirty="0" smtClean="0"/>
          </a:p>
          <a:p>
            <a:pPr marL="0" indent="0">
              <a:lnSpc>
                <a:spcPct val="150000"/>
              </a:lnSpc>
              <a:buNone/>
            </a:pPr>
            <a:r>
              <a:rPr lang="el-GR" dirty="0" smtClean="0"/>
              <a:t>Τα αντίγραφα ασφαλείας δεν πρέπει να δημιουργούνται στο ίδιο αποθηκευτικό μέσο, αλλά σε διαφορετικό.</a:t>
            </a:r>
          </a:p>
          <a:p>
            <a:pPr marL="0" indent="0">
              <a:lnSpc>
                <a:spcPct val="150000"/>
              </a:lnSpc>
              <a:buNone/>
            </a:pPr>
            <a:endParaRPr lang="el-GR" dirty="0"/>
          </a:p>
          <a:p>
            <a:pPr marL="0" indent="0">
              <a:lnSpc>
                <a:spcPct val="150000"/>
              </a:lnSpc>
              <a:buNone/>
            </a:pPr>
            <a:r>
              <a:rPr lang="en-US" dirty="0" smtClean="0"/>
              <a:t>Cloud? Datacenter?</a:t>
            </a:r>
            <a:endParaRPr lang="el-GR" dirty="0"/>
          </a:p>
        </p:txBody>
      </p:sp>
    </p:spTree>
    <p:extLst>
      <p:ext uri="{BB962C8B-B14F-4D97-AF65-F5344CB8AC3E}">
        <p14:creationId xmlns:p14="http://schemas.microsoft.com/office/powerpoint/2010/main" val="3292355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taverse data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633" y="870175"/>
            <a:ext cx="8784767" cy="58528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24912" y="182880"/>
            <a:ext cx="5468112" cy="646331"/>
          </a:xfrm>
          <a:prstGeom prst="rect">
            <a:avLst/>
          </a:prstGeom>
          <a:noFill/>
        </p:spPr>
        <p:txBody>
          <a:bodyPr wrap="square" rtlCol="0">
            <a:spAutoFit/>
          </a:bodyPr>
          <a:lstStyle/>
          <a:p>
            <a:pPr algn="ctr"/>
            <a:r>
              <a:rPr lang="en-US" sz="3600" b="1" dirty="0" smtClean="0"/>
              <a:t>Datacenters</a:t>
            </a:r>
            <a:endParaRPr lang="el-GR" sz="3600" b="1" dirty="0"/>
          </a:p>
        </p:txBody>
      </p:sp>
    </p:spTree>
    <p:extLst>
      <p:ext uri="{BB962C8B-B14F-4D97-AF65-F5344CB8AC3E}">
        <p14:creationId xmlns:p14="http://schemas.microsoft.com/office/powerpoint/2010/main" val="184941682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883</TotalTime>
  <Words>916</Words>
  <Application>Microsoft Office PowerPoint</Application>
  <PresentationFormat>Widescreen</PresentationFormat>
  <Paragraphs>177</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Century Gothic</vt:lpstr>
      <vt:lpstr>Wingdings</vt:lpstr>
      <vt:lpstr>Wingdings 3</vt:lpstr>
      <vt:lpstr>Wisp</vt:lpstr>
      <vt:lpstr>Μαθημα Πληροφορικης Α΄ΛΥΚΕΙΟΥ</vt:lpstr>
      <vt:lpstr>PowerPoint Presentation</vt:lpstr>
      <vt:lpstr>Αιτίες</vt:lpstr>
      <vt:lpstr>Αιτίες</vt:lpstr>
      <vt:lpstr>Άλλες αιτίες</vt:lpstr>
      <vt:lpstr>Άλλες αιτίες</vt:lpstr>
      <vt:lpstr>Άλλες αιτίες</vt:lpstr>
      <vt:lpstr>Αντίγραφα ασφαλείας</vt:lpstr>
      <vt:lpstr>PowerPoint Presentation</vt:lpstr>
      <vt:lpstr>PowerPoint Presentation</vt:lpstr>
      <vt:lpstr>PowerPoint Presentation</vt:lpstr>
      <vt:lpstr>PowerPoint Presentation</vt:lpstr>
      <vt:lpstr>PowerPoint Presentation</vt:lpstr>
      <vt:lpstr>Άσκηση Αντιστοίχισης</vt:lpstr>
      <vt:lpstr>PowerPoint Presentation</vt:lpstr>
      <vt:lpstr>ΦΥΛΛΟ ΑΞΙΟΛΟΓΗΣΗΣ</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81</cp:revision>
  <dcterms:created xsi:type="dcterms:W3CDTF">2021-04-10T16:09:44Z</dcterms:created>
  <dcterms:modified xsi:type="dcterms:W3CDTF">2023-11-10T16:28:33Z</dcterms:modified>
</cp:coreProperties>
</file>