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96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0264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554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49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955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9065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4426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98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373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27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908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9BE1B17-E576-43C1-B54F-07A7B7EF815C}" type="datetimeFigureOut">
              <a:rPr lang="el-GR" smtClean="0"/>
              <a:t>16/1/2025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E7B7EB50-E42B-468C-96B9-C0F780669E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9912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3752D-B0F7-3C5B-E505-EC19152411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HTML</a:t>
            </a:r>
            <a:endParaRPr lang="el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C09342-C2AB-0E0D-C14B-768E7445340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latin typeface="Palatino Linotype" panose="02040502050505030304" pitchFamily="18" charset="0"/>
              </a:rPr>
              <a:t>Α ΛΥΚΕΙΟΥ</a:t>
            </a:r>
          </a:p>
        </p:txBody>
      </p:sp>
    </p:spTree>
    <p:extLst>
      <p:ext uri="{BB962C8B-B14F-4D97-AF65-F5344CB8AC3E}">
        <p14:creationId xmlns:p14="http://schemas.microsoft.com/office/powerpoint/2010/main" val="355973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DF0B9-108E-6F62-014E-634137595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319752"/>
            <a:ext cx="10058400" cy="1470581"/>
          </a:xfrm>
        </p:spPr>
        <p:txBody>
          <a:bodyPr/>
          <a:lstStyle/>
          <a:p>
            <a:pPr algn="ctr"/>
            <a:r>
              <a:rPr lang="el-GR" dirty="0"/>
              <a:t>ΙΣΤΟΡΙΑ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41B8A-A928-3B6D-295F-9F824C5E3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035" y="2790334"/>
            <a:ext cx="10553213" cy="3120272"/>
          </a:xfrm>
        </p:spPr>
        <p:txBody>
          <a:bodyPr>
            <a:noAutofit/>
          </a:bodyPr>
          <a:lstStyle/>
          <a:p>
            <a:r>
              <a:rPr lang="el-GR" sz="2800" b="1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HyperText Markup Language</a:t>
            </a:r>
            <a:r>
              <a:rPr lang="el-GR" sz="28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, δηλαδή Γλώσσα Χαρακτηρισμού Υπερ-Κειμένου και βασίζεται στη γλώσσα </a:t>
            </a:r>
            <a:r>
              <a:rPr lang="el-GR" sz="2800" b="1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SGML, Standard Generalized Markup Language</a:t>
            </a:r>
            <a:r>
              <a:rPr lang="el-GR" sz="2800" b="0" i="0" dirty="0">
                <a:solidFill>
                  <a:srgbClr val="000000"/>
                </a:solidFill>
                <a:effectLst/>
                <a:latin typeface="Palatino Linotype" panose="02040502050505030304" pitchFamily="18" charset="0"/>
              </a:rPr>
              <a:t>, που είναι ένα πολύ μεγαλύτερο σύστημα επεξεργασίας εγγράφων και είναι η βασική γλώσσα με την οποία πραγματοποιείται η δόμηση σελίδων του Παγκόσμιου Ιστού.</a:t>
            </a:r>
            <a:endParaRPr lang="el-GR" sz="2800" dirty="0">
              <a:latin typeface="Palatino Linotype" panose="0204050205050503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EBB79A-A77A-A495-E1E8-33D4519FA15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7256"/>
          <a:stretch/>
        </p:blipFill>
        <p:spPr>
          <a:xfrm>
            <a:off x="8870622" y="354387"/>
            <a:ext cx="2401970" cy="2360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32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3B979-A15F-F512-D438-9D983BFC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2882" y="763571"/>
            <a:ext cx="8305452" cy="3355942"/>
          </a:xfrm>
        </p:spPr>
        <p:txBody>
          <a:bodyPr>
            <a:normAutofit/>
          </a:bodyPr>
          <a:lstStyle/>
          <a:p>
            <a:r>
              <a:rPr lang="el-GR" dirty="0"/>
              <a:t>Η γλώσσα σήμανσης υπερκειμένου (HTML) αναπτύχθηκε αρχικά από τον Sir Tim Berners-Lee στα τέλη του 1991. </a:t>
            </a:r>
          </a:p>
          <a:p>
            <a:r>
              <a:rPr lang="el-GR" dirty="0"/>
              <a:t>Σχεδιάστηκε ως τυπική γλώσσα για τη δημιουργία και τη μορφοποίηση εγγράφων στον Παγκόσμιο Ιστό. </a:t>
            </a:r>
          </a:p>
          <a:p>
            <a:r>
              <a:rPr lang="el-GR" dirty="0"/>
              <a:t>Όλες οι ιστοσελίδες στο διαδίκτυο είναι κατασκευασμένες από HTML.</a:t>
            </a:r>
          </a:p>
          <a:p>
            <a:r>
              <a:rPr lang="el-GR" dirty="0"/>
              <a:t>Από το 1990 έως το 1995, η HTML υπέστη αλλαγές και επεκτάσεις, αρχικά στο CERN και στη συνέχεια στο IETF. Το World Wide Web Consortium (W3C) έγινε το νέο σπίτι για την ανάπτυξη HTML.</a:t>
            </a:r>
          </a:p>
        </p:txBody>
      </p:sp>
    </p:spTree>
    <p:extLst>
      <p:ext uri="{BB962C8B-B14F-4D97-AF65-F5344CB8AC3E}">
        <p14:creationId xmlns:p14="http://schemas.microsoft.com/office/powerpoint/2010/main" val="1032766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7EE58-26B7-6206-C6E3-6FDCD6F5B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4726" y="311086"/>
            <a:ext cx="9967274" cy="4524866"/>
          </a:xfrm>
        </p:spPr>
        <p:txBody>
          <a:bodyPr/>
          <a:lstStyle/>
          <a:p>
            <a:r>
              <a:rPr lang="el-GR" sz="2400" dirty="0">
                <a:latin typeface="Palatino Linotype" panose="02040502050505030304" pitchFamily="18" charset="0"/>
              </a:rPr>
              <a:t>Πρωτοπόροι των αρχών του 20ου αιώνα, όπως ο Vannevar Bush, πρότειναν την έννοια της σύνδεσης πληροφοριών μέσω υπερκειμένου, οραματιζόμενοι μια μηχανή "memex" που θα μπορούσε να οργανώσει τεράστιους όγκους πληροφοριών χρησιμοποιώντας συνδεδεμένο μικροφίλμ.</a:t>
            </a:r>
          </a:p>
          <a:p>
            <a:endParaRPr lang="el-GR" sz="2400" dirty="0">
              <a:latin typeface="Palatino Linotype" panose="02040502050505030304" pitchFamily="18" charset="0"/>
            </a:endParaRPr>
          </a:p>
          <a:p>
            <a:r>
              <a:rPr lang="el-GR" sz="2400" dirty="0">
                <a:latin typeface="Palatino Linotype" panose="02040502050505030304" pitchFamily="18" charset="0"/>
              </a:rPr>
              <a:t>Ωστόσο, ο Τεντ Νέλσον, ένας Αμερικανός φιλόσοφος και κοινωνιολόγος, χρησιμοποίησε για πρώτη φορά τη λέξη «υπερκείμενο» τη δεκαετία του 1960. Η ιδέα του Nelson για το υπερκείμενο ήταν να αναπτύξει ένα δίκτυο συνδεδεμένου κειμένου και πολυμέσων που θα επέτρεπε τη μη γραμμική πλοήγηση πληροφοριών.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5581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C30893-6620-697A-F3A9-B25466394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3846137"/>
            <a:ext cx="11840068" cy="2762054"/>
          </a:xfrm>
        </p:spPr>
        <p:txBody>
          <a:bodyPr/>
          <a:lstStyle/>
          <a:p>
            <a:r>
              <a:rPr lang="el-GR" dirty="0"/>
              <a:t>Οι ετικέτες HTML είναι τα θεμελιώδη στοιχεία της HTML που χρησιμοποιούνται για τον καθορισμό της δομής του εγγράφου. </a:t>
            </a:r>
          </a:p>
          <a:p>
            <a:r>
              <a:rPr lang="el-GR" dirty="0"/>
              <a:t>Αυτά είναι γράμματα ή λέξεις που περικλείονται από αγκύλες (&lt; και &gt;).</a:t>
            </a:r>
          </a:p>
          <a:p>
            <a:r>
              <a:rPr lang="el-GR" dirty="0"/>
              <a:t>Συνήθως, οι περισσότερες από τις ετικέτες HTML περιέχουν μια ετικέτα ανοίγματος και μια ετικέτα κλεισίματος. </a:t>
            </a:r>
          </a:p>
          <a:p>
            <a:r>
              <a:rPr lang="el-GR" dirty="0"/>
              <a:t>Κάθε ετικέτα έχει διαφορετικό νόημα και το πρόγραμμα περιήγησης διαβάζει τις ετικέτες και εμφανίζει ανάλογα τα περιεχόμενα που περικλείονται από αυτές.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93E423-508F-7C06-12D4-83E44D83E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4091" y="468198"/>
            <a:ext cx="5403818" cy="306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372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79333DE-4A3B-FCDE-AEE7-37219A45C439}"/>
              </a:ext>
            </a:extLst>
          </p:cNvPr>
          <p:cNvSpPr txBox="1"/>
          <p:nvPr/>
        </p:nvSpPr>
        <p:spPr>
          <a:xfrm>
            <a:off x="709367" y="874784"/>
            <a:ext cx="381549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&lt;!DOCTYPE html&gt;</a:t>
            </a:r>
          </a:p>
          <a:p>
            <a:r>
              <a:rPr lang="en-US" dirty="0"/>
              <a:t>&lt;html&gt;</a:t>
            </a:r>
          </a:p>
          <a:p>
            <a:r>
              <a:rPr lang="en-US" dirty="0"/>
              <a:t>&lt;head&gt;</a:t>
            </a:r>
          </a:p>
          <a:p>
            <a:r>
              <a:rPr lang="en-US" dirty="0"/>
              <a:t>&lt;title&gt;</a:t>
            </a:r>
            <a:r>
              <a:rPr lang="el-GR" dirty="0"/>
              <a:t>Άσκηση 1&lt;/</a:t>
            </a:r>
            <a:r>
              <a:rPr lang="en-US" dirty="0"/>
              <a:t>title&gt;</a:t>
            </a:r>
          </a:p>
          <a:p>
            <a:r>
              <a:rPr lang="en-US" dirty="0"/>
              <a:t>&lt;/head&gt;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&lt;h1&gt;</a:t>
            </a:r>
            <a:r>
              <a:rPr lang="el-GR" dirty="0"/>
              <a:t>Αρχική σελίδα &lt;/</a:t>
            </a:r>
            <a:r>
              <a:rPr lang="en-US" dirty="0"/>
              <a:t>h1&gt;</a:t>
            </a:r>
          </a:p>
          <a:p>
            <a:r>
              <a:rPr lang="en-US" dirty="0"/>
              <a:t>&lt;p&gt;</a:t>
            </a:r>
            <a:r>
              <a:rPr lang="el-GR" dirty="0"/>
              <a:t>Η πρώτη μου παράγραφος βρίσκεται εδώ!&lt;/</a:t>
            </a:r>
            <a:r>
              <a:rPr lang="en-US" dirty="0"/>
              <a:t>p&gt;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4D763D-CF71-2328-EDCA-B0F40D28168D}"/>
              </a:ext>
            </a:extLst>
          </p:cNvPr>
          <p:cNvSpPr txBox="1"/>
          <p:nvPr/>
        </p:nvSpPr>
        <p:spPr>
          <a:xfrm>
            <a:off x="5113256" y="956523"/>
            <a:ext cx="60944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/>
              <a:t>Αρχική σελίδα</a:t>
            </a:r>
          </a:p>
          <a:p>
            <a:endParaRPr lang="el-GR" sz="2400" b="1" dirty="0"/>
          </a:p>
          <a:p>
            <a:endParaRPr lang="el-GR" sz="2400" b="1" dirty="0"/>
          </a:p>
          <a:p>
            <a:r>
              <a:rPr lang="el-GR" dirty="0"/>
              <a:t>Η πρώτη μου παράγραφος βρίσκεται εδώ!</a:t>
            </a:r>
          </a:p>
        </p:txBody>
      </p:sp>
    </p:spTree>
    <p:extLst>
      <p:ext uri="{BB962C8B-B14F-4D97-AF65-F5344CB8AC3E}">
        <p14:creationId xmlns:p14="http://schemas.microsoft.com/office/powerpoint/2010/main" val="3763235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94B9F-FDC9-9797-F6F4-D654F1070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/>
              <a:t>ΕΙΣΑΓΩΓΗ ΕΙΚΟΝΑΣ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AE58F0E-996B-AD08-A55A-F25FB4B465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17905" y="2922309"/>
            <a:ext cx="2819226" cy="31744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FF57A1A-A2C3-BFA7-B38A-D55C79E926B9}"/>
              </a:ext>
            </a:extLst>
          </p:cNvPr>
          <p:cNvSpPr txBox="1"/>
          <p:nvPr/>
        </p:nvSpPr>
        <p:spPr>
          <a:xfrm>
            <a:off x="838986" y="1970202"/>
            <a:ext cx="57974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&lt;!DOCTYPE html&gt;</a:t>
            </a:r>
          </a:p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&lt;h2&gt;</a:t>
            </a:r>
            <a:r>
              <a:rPr lang="el-GR" dirty="0"/>
              <a:t>Ο τόπος μου</a:t>
            </a:r>
            <a:r>
              <a:rPr lang="en-US" dirty="0"/>
              <a:t>&lt;/h2&gt;</a:t>
            </a:r>
          </a:p>
          <a:p>
            <a:r>
              <a:rPr lang="en-US" dirty="0"/>
              <a:t>&lt;p&gt;</a:t>
            </a:r>
            <a:r>
              <a:rPr lang="el-GR" dirty="0"/>
              <a:t>Εικόνες από τον τόπο μου</a:t>
            </a:r>
            <a:r>
              <a:rPr lang="en-US" dirty="0"/>
              <a:t>:&lt;/p&gt;</a:t>
            </a:r>
          </a:p>
          <a:p>
            <a:endParaRPr lang="en-US" dirty="0"/>
          </a:p>
          <a:p>
            <a:r>
              <a:rPr lang="en-US" dirty="0"/>
              <a:t>&lt;</a:t>
            </a:r>
            <a:r>
              <a:rPr lang="en-US" dirty="0" err="1"/>
              <a:t>img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="img_girl.jpg" width="500" height="600"&gt;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  <a:p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9AD0C9-840B-D401-800E-08DB60562AB1}"/>
              </a:ext>
            </a:extLst>
          </p:cNvPr>
          <p:cNvSpPr txBox="1"/>
          <p:nvPr/>
        </p:nvSpPr>
        <p:spPr>
          <a:xfrm>
            <a:off x="7917905" y="1844663"/>
            <a:ext cx="35444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Ο τόπος μου</a:t>
            </a:r>
          </a:p>
          <a:p>
            <a:pPr algn="l"/>
            <a:r>
              <a:rPr lang="el-GR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Εικόνες από τον τόπο μου: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473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2E19-3BAF-AFB4-BBEC-4E1CF10A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χρωμα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5F9E049-78BD-5609-FE0F-17C5A6529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91469"/>
            <a:ext cx="7145516" cy="485442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&lt;!DOCTYPE html&gt;</a:t>
            </a:r>
          </a:p>
          <a:p>
            <a:r>
              <a:rPr lang="en-US" dirty="0"/>
              <a:t>&lt;html&gt;</a:t>
            </a:r>
          </a:p>
          <a:p>
            <a:r>
              <a:rPr lang="en-US" dirty="0"/>
              <a:t>&lt;body&gt;</a:t>
            </a:r>
          </a:p>
          <a:p>
            <a:endParaRPr lang="en-US" dirty="0"/>
          </a:p>
          <a:p>
            <a:r>
              <a:rPr lang="en-US" dirty="0"/>
              <a:t>&lt;h3 style="</a:t>
            </a:r>
            <a:r>
              <a:rPr lang="en-US" dirty="0" err="1"/>
              <a:t>color:Tomato</a:t>
            </a:r>
            <a:r>
              <a:rPr lang="en-US" dirty="0"/>
              <a:t>;"&gt;</a:t>
            </a:r>
            <a:r>
              <a:rPr lang="el-GR" dirty="0"/>
              <a:t>Καλημέρα &lt;/</a:t>
            </a:r>
            <a:r>
              <a:rPr lang="en-US" dirty="0"/>
              <a:t>h3&gt;</a:t>
            </a:r>
          </a:p>
          <a:p>
            <a:endParaRPr lang="en-US" dirty="0"/>
          </a:p>
          <a:p>
            <a:r>
              <a:rPr lang="en-US" dirty="0"/>
              <a:t>&lt;p style="</a:t>
            </a:r>
            <a:r>
              <a:rPr lang="en-US" dirty="0" err="1"/>
              <a:t>color:DodgerBlue</a:t>
            </a:r>
            <a:r>
              <a:rPr lang="en-US" dirty="0"/>
              <a:t>;"&gt;</a:t>
            </a:r>
            <a:r>
              <a:rPr lang="el-GR" dirty="0"/>
              <a:t>καλωσήρθατε &lt;/</a:t>
            </a:r>
            <a:r>
              <a:rPr lang="en-US" dirty="0"/>
              <a:t>p&gt;</a:t>
            </a:r>
          </a:p>
          <a:p>
            <a:endParaRPr lang="en-US" dirty="0"/>
          </a:p>
          <a:p>
            <a:r>
              <a:rPr lang="en-US" dirty="0"/>
              <a:t>&lt;p style="</a:t>
            </a:r>
            <a:r>
              <a:rPr lang="en-US" dirty="0" err="1"/>
              <a:t>color:MediumSeaGreen</a:t>
            </a:r>
            <a:r>
              <a:rPr lang="en-US" dirty="0"/>
              <a:t>;"&gt;</a:t>
            </a:r>
            <a:r>
              <a:rPr lang="el-GR" dirty="0"/>
              <a:t>Πως σας φαίνεται αυτό το χρώμα;.&lt;/</a:t>
            </a:r>
            <a:r>
              <a:rPr lang="en-US" dirty="0"/>
              <a:t>p&gt;</a:t>
            </a:r>
          </a:p>
          <a:p>
            <a:endParaRPr lang="en-US" dirty="0"/>
          </a:p>
          <a:p>
            <a:r>
              <a:rPr lang="en-US" dirty="0"/>
              <a:t>&lt;/body&gt;</a:t>
            </a:r>
          </a:p>
          <a:p>
            <a:r>
              <a:rPr lang="en-US" dirty="0"/>
              <a:t>&lt;/html&gt;</a:t>
            </a:r>
          </a:p>
          <a:p>
            <a:endParaRPr lang="el-G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8E39C9-CD76-45C4-296A-75D1469B62FD}"/>
              </a:ext>
            </a:extLst>
          </p:cNvPr>
          <p:cNvSpPr txBox="1"/>
          <p:nvPr/>
        </p:nvSpPr>
        <p:spPr>
          <a:xfrm>
            <a:off x="7239786" y="2554912"/>
            <a:ext cx="457199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l-GR" sz="3600" b="1" i="0" dirty="0">
                <a:solidFill>
                  <a:srgbClr val="FF6347"/>
                </a:solidFill>
                <a:effectLst/>
                <a:latin typeface="Times New Roman" panose="02020603050405020304" pitchFamily="18" charset="0"/>
              </a:rPr>
              <a:t>Καλημέρα</a:t>
            </a:r>
            <a:endParaRPr lang="en-US" sz="3600" b="1" i="0" dirty="0">
              <a:solidFill>
                <a:srgbClr val="FF6347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el-GR" sz="3600" b="1" i="0" dirty="0">
              <a:solidFill>
                <a:srgbClr val="FF6347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l-GR" sz="3600" b="0" i="0" dirty="0">
                <a:solidFill>
                  <a:srgbClr val="1E90FF"/>
                </a:solidFill>
                <a:effectLst/>
                <a:latin typeface="Times New Roman" panose="02020603050405020304" pitchFamily="18" charset="0"/>
              </a:rPr>
              <a:t>Καλωσήρθατε</a:t>
            </a:r>
            <a:endParaRPr lang="en-US" sz="3600" b="0" i="0" dirty="0">
              <a:solidFill>
                <a:srgbClr val="1E90FF"/>
              </a:solidFill>
              <a:effectLst/>
              <a:latin typeface="Times New Roman" panose="02020603050405020304" pitchFamily="18" charset="0"/>
            </a:endParaRPr>
          </a:p>
          <a:p>
            <a:pPr algn="l"/>
            <a:endParaRPr lang="el-GR" sz="3600" b="0" i="0" dirty="0">
              <a:solidFill>
                <a:srgbClr val="1E90FF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el-GR" sz="3600" b="0" i="0" dirty="0">
                <a:solidFill>
                  <a:srgbClr val="3CB371"/>
                </a:solidFill>
                <a:effectLst/>
                <a:latin typeface="Times New Roman" panose="02020603050405020304" pitchFamily="18" charset="0"/>
              </a:rPr>
              <a:t>Πως σας φαίνεται αυτό το χρώμα;.</a:t>
            </a:r>
          </a:p>
        </p:txBody>
      </p:sp>
    </p:spTree>
    <p:extLst>
      <p:ext uri="{BB962C8B-B14F-4D97-AF65-F5344CB8AC3E}">
        <p14:creationId xmlns:p14="http://schemas.microsoft.com/office/powerpoint/2010/main" val="33892472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25</TotalTime>
  <Words>482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Cambria</vt:lpstr>
      <vt:lpstr>Palatino Linotype</vt:lpstr>
      <vt:lpstr>Rockwell</vt:lpstr>
      <vt:lpstr>Rockwell Condensed</vt:lpstr>
      <vt:lpstr>Times New Roman</vt:lpstr>
      <vt:lpstr>Wingdings</vt:lpstr>
      <vt:lpstr>Wood Type</vt:lpstr>
      <vt:lpstr>HTML</vt:lpstr>
      <vt:lpstr>ΙΣΤΟΡΙΑ</vt:lpstr>
      <vt:lpstr>PowerPoint Presentation</vt:lpstr>
      <vt:lpstr>PowerPoint Presentation</vt:lpstr>
      <vt:lpstr>PowerPoint Presentation</vt:lpstr>
      <vt:lpstr>PowerPoint Presentation</vt:lpstr>
      <vt:lpstr>ΕΙΣΑΓΩΓΗ ΕΙΚΟΝΑΣ</vt:lpstr>
      <vt:lpstr>χρωμα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Χρυσάνθη Χαρίσκου</dc:creator>
  <cp:lastModifiedBy>Xristiana Xariskou</cp:lastModifiedBy>
  <cp:revision>3</cp:revision>
  <dcterms:created xsi:type="dcterms:W3CDTF">2024-12-05T15:31:57Z</dcterms:created>
  <dcterms:modified xsi:type="dcterms:W3CDTF">2025-01-16T15:51:30Z</dcterms:modified>
</cp:coreProperties>
</file>