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9" r:id="rId3"/>
    <p:sldId id="262" r:id="rId4"/>
    <p:sldId id="260" r:id="rId5"/>
    <p:sldId id="261" r:id="rId6"/>
    <p:sldId id="258" r:id="rId7"/>
    <p:sldId id="263" r:id="rId8"/>
    <p:sldId id="266" r:id="rId9"/>
    <p:sldId id="265" r:id="rId10"/>
    <p:sldId id="264" r:id="rId11"/>
    <p:sldId id="267" r:id="rId12"/>
    <p:sldId id="269" r:id="rId13"/>
    <p:sldId id="271" r:id="rId14"/>
    <p:sldId id="270" r:id="rId15"/>
    <p:sldId id="272" r:id="rId16"/>
    <p:sldId id="277" r:id="rId17"/>
    <p:sldId id="275" r:id="rId18"/>
    <p:sldId id="276" r:id="rId19"/>
    <p:sldId id="273" r:id="rId20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8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440" autoAdjust="0"/>
  </p:normalViewPr>
  <p:slideViewPr>
    <p:cSldViewPr snapToGrid="0">
      <p:cViewPr varScale="1">
        <p:scale>
          <a:sx n="90" d="100"/>
          <a:sy n="90" d="100"/>
        </p:scale>
        <p:origin x="27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6F51AF-A732-4B95-AD80-88A162DEE581}" type="datetime1">
              <a:rPr lang="el-GR" smtClean="0"/>
              <a:t>16/3/2024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69EF6C-D7CA-4F0B-BF31-83834918D93B}" type="datetime1">
              <a:rPr lang="el-GR" smtClean="0"/>
              <a:t>16/3/2024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0" name="Ορθογώνιο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Ορθογώνιο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Ορθογώνιο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Θέση ημερομηνίας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8AFCD6D-186F-4CB1-A992-04633AC8A8C3}" type="datetime1">
              <a:rPr lang="el-GR" smtClean="0"/>
              <a:t>16/3/2024</a:t>
            </a:fld>
            <a:endParaRPr lang="en-US" dirty="0"/>
          </a:p>
        </p:txBody>
      </p:sp>
      <p:sp>
        <p:nvSpPr>
          <p:cNvPr id="21" name="Σύμβολο κράτησης θέσης υποσέλιδου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Σύμβολο κράτησης θέσης αριθμού διαφάνειας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8ECF41-DDC8-4B30-8D26-EF64C934BA07}" type="datetime1">
              <a:rPr lang="el-GR" smtClean="0"/>
              <a:t>16/3/2024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28F978-E265-4C28-B13C-7CC9AF31FB44}" type="datetime1">
              <a:rPr lang="el-GR" smtClean="0"/>
              <a:t>16/3/2024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2EF7337-642E-41C0-A996-E878DE5B1E2D}" type="datetime1">
              <a:rPr lang="el-GR" smtClean="0"/>
              <a:t>16/3/2024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23" name="Ορθογώνιο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Ορθογώνιο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Ορθογώνιο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4726F15-017D-47C2-A8E2-C8FB3AD810B8}" type="datetime1">
              <a:rPr lang="el-GR" smtClean="0"/>
              <a:t>16/3/2024</a:t>
            </a:fld>
            <a:endParaRPr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47ADBAD-8C7A-4EC0-9718-CA6DB5272FEE}" type="datetime1">
              <a:rPr lang="el-GR" smtClean="0"/>
              <a:t>16/3/2024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028775A-533D-4449-9986-9EFA972C7D2A}" type="datetime1">
              <a:rPr lang="el-GR" smtClean="0"/>
              <a:t>16/3/2024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966C6D0-2DBD-4904-AD46-9927370509CC}" type="datetime1">
              <a:rPr lang="el-GR" smtClean="0"/>
              <a:t>16/3/2024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E55D1BC-25AA-49FA-931F-2B51A7604E1A}" type="datetime1">
              <a:rPr lang="el-GR" smtClean="0"/>
              <a:t>16/3/2024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CA78744-24EC-494D-B7CB-8839643E769B}" type="datetime1">
              <a:rPr lang="el-GR" smtClean="0"/>
              <a:t>16/3/2024</a:t>
            </a:fld>
            <a:endParaRPr lang="en-US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Σύμβολο κράτησης θέσης εικόνας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CAB2649-1202-4868-BA4A-60237461304C}" type="datetime1">
              <a:rPr lang="el-GR" smtClean="0"/>
              <a:t>16/3/2024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Ορθογώνιο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Ορθογώνιο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" dirty="0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9B721D6-F633-492A-8060-B74549A20BB4}" type="datetime1">
              <a:rPr lang="el-GR" smtClean="0"/>
              <a:t>16/3/2024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Ορθογώνιο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65" name="Ορθογώνιο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en-US" sz="4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KAHOOT!</a:t>
            </a:r>
            <a:endParaRPr lang="el" sz="4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Site: 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https://create.kahoot.it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0FC0F15-5CDE-56FB-74AB-15EE489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57200"/>
            <a:ext cx="10058400" cy="1371600"/>
          </a:xfrm>
        </p:spPr>
        <p:txBody>
          <a:bodyPr/>
          <a:lstStyle/>
          <a:p>
            <a:r>
              <a:rPr lang="el-GR" sz="4400" b="1" cap="all" spc="-100" dirty="0">
                <a:solidFill>
                  <a:srgbClr val="7030A0"/>
                </a:solidFill>
              </a:rPr>
              <a:t>ΔΗΜΙΟΥΡΓΙΑ </a:t>
            </a:r>
            <a:r>
              <a:rPr lang="en-US" sz="4400" b="1" cap="all" spc="-100" dirty="0">
                <a:solidFill>
                  <a:srgbClr val="7030A0"/>
                </a:solidFill>
              </a:rPr>
              <a:t>QUIZ</a:t>
            </a:r>
            <a:endParaRPr lang="el-GR" sz="4400" b="1" cap="all" spc="-100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A185FC-563C-39F8-A85D-4C47801D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1516711"/>
            <a:ext cx="11430000" cy="4297680"/>
          </a:xfrm>
        </p:spPr>
        <p:txBody>
          <a:bodyPr>
            <a:noAutofit/>
          </a:bodyPr>
          <a:lstStyle/>
          <a:p>
            <a:r>
              <a:rPr lang="el-GR" sz="2400" dirty="0"/>
              <a:t>Πάνω δεξιά, κλικ στο κουμπί </a:t>
            </a:r>
            <a:r>
              <a:rPr lang="en-US" sz="2400" b="1" dirty="0"/>
              <a:t>Create</a:t>
            </a:r>
          </a:p>
          <a:p>
            <a:r>
              <a:rPr lang="el-GR" sz="2400" dirty="0"/>
              <a:t>Στο μενού που ανοίγει επιλέγετε </a:t>
            </a:r>
            <a:r>
              <a:rPr lang="en-US" sz="2400" b="1" dirty="0" err="1"/>
              <a:t>kahoot</a:t>
            </a:r>
            <a:endParaRPr lang="en-US" sz="2400" b="1" dirty="0"/>
          </a:p>
          <a:p>
            <a:r>
              <a:rPr lang="el-GR" sz="2400" dirty="0"/>
              <a:t>Στην οθόνη που ανοίγει επιλέγετε </a:t>
            </a:r>
            <a:r>
              <a:rPr lang="en-US" sz="2400" b="1" dirty="0"/>
              <a:t>Templates</a:t>
            </a:r>
          </a:p>
          <a:p>
            <a:r>
              <a:rPr lang="el-GR" sz="2400" dirty="0"/>
              <a:t>Στην οθόνη που ανοίγει επιλέγετε </a:t>
            </a:r>
            <a:r>
              <a:rPr lang="en-US" sz="2400" b="1" dirty="0"/>
              <a:t>Reinforce Knowledge with </a:t>
            </a:r>
            <a:r>
              <a:rPr lang="en-US" sz="2400" b="1" dirty="0" err="1"/>
              <a:t>kahoot</a:t>
            </a:r>
            <a:endParaRPr lang="en-US" sz="2400" b="1" dirty="0"/>
          </a:p>
          <a:p>
            <a:r>
              <a:rPr lang="el-GR" sz="2400" dirty="0"/>
              <a:t>Μεταφέρεστε στην επιφάνεια εργασίας για το </a:t>
            </a:r>
            <a:r>
              <a:rPr lang="en-US" sz="2400" dirty="0"/>
              <a:t>quiz </a:t>
            </a:r>
            <a:r>
              <a:rPr lang="el-GR" sz="2400" dirty="0"/>
              <a:t>που θέλετε να δημιουργήσετε</a:t>
            </a:r>
          </a:p>
          <a:p>
            <a:r>
              <a:rPr lang="el-GR" sz="2400" dirty="0"/>
              <a:t>Κλικ στο κουμπί </a:t>
            </a:r>
            <a:r>
              <a:rPr lang="en-US" sz="2400" dirty="0"/>
              <a:t>Settings </a:t>
            </a:r>
            <a:r>
              <a:rPr lang="el-GR" sz="2400" dirty="0"/>
              <a:t>ώστε να ορίσετε γενικές ρυθμίσεις για το </a:t>
            </a:r>
            <a:r>
              <a:rPr lang="en-US" sz="2400" dirty="0"/>
              <a:t>quiz</a:t>
            </a:r>
            <a:r>
              <a:rPr lang="el-GR" sz="2400" dirty="0"/>
              <a:t> όπως  Τίτλος, Γλώσσα κ.α. </a:t>
            </a:r>
            <a:endParaRPr lang="en-US" sz="2400" b="1" dirty="0"/>
          </a:p>
          <a:p>
            <a:endParaRPr lang="en-US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455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0FC0F15-5CDE-56FB-74AB-15EE489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57200"/>
            <a:ext cx="10058400" cy="804333"/>
          </a:xfrm>
        </p:spPr>
        <p:txBody>
          <a:bodyPr/>
          <a:lstStyle/>
          <a:p>
            <a:r>
              <a:rPr lang="el-GR" sz="4400" b="1" cap="all" spc="-100" dirty="0">
                <a:solidFill>
                  <a:srgbClr val="7030A0"/>
                </a:solidFill>
              </a:rPr>
              <a:t>ΔΗΜΙΟΥΡΓΙΑ </a:t>
            </a:r>
            <a:r>
              <a:rPr lang="en-US" sz="4400" b="1" cap="all" spc="-100" dirty="0">
                <a:solidFill>
                  <a:srgbClr val="7030A0"/>
                </a:solidFill>
              </a:rPr>
              <a:t>QUIZ</a:t>
            </a:r>
            <a:endParaRPr lang="el-GR" sz="4400" b="1" cap="all" spc="-100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A185FC-563C-39F8-A85D-4C47801D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02" y="1261532"/>
            <a:ext cx="10883348" cy="5215467"/>
          </a:xfrm>
        </p:spPr>
        <p:txBody>
          <a:bodyPr>
            <a:noAutofit/>
          </a:bodyPr>
          <a:lstStyle/>
          <a:p>
            <a:r>
              <a:rPr lang="en-US" sz="2400" u="sng" dirty="0"/>
              <a:t>Title</a:t>
            </a:r>
            <a:r>
              <a:rPr lang="en-US" sz="2400" dirty="0"/>
              <a:t>: </a:t>
            </a:r>
            <a:r>
              <a:rPr lang="el-GR" sz="2400" dirty="0"/>
              <a:t>ορίζετε ένα τίτλο για το </a:t>
            </a:r>
            <a:r>
              <a:rPr lang="en-US" sz="2400" dirty="0"/>
              <a:t>quiz</a:t>
            </a:r>
            <a:endParaRPr lang="el-GR" sz="2400" dirty="0"/>
          </a:p>
          <a:p>
            <a:r>
              <a:rPr lang="en-US" sz="2400" u="sng" dirty="0"/>
              <a:t>Description</a:t>
            </a:r>
            <a:r>
              <a:rPr lang="el-GR" sz="2400" dirty="0"/>
              <a:t>: ορίζετε μία συνοπτική περιγραφή του </a:t>
            </a:r>
            <a:r>
              <a:rPr lang="en-US" sz="2400" dirty="0"/>
              <a:t>quiz</a:t>
            </a:r>
            <a:endParaRPr lang="el-GR" sz="2400" dirty="0"/>
          </a:p>
          <a:p>
            <a:r>
              <a:rPr lang="en-US" sz="2400" u="sng" dirty="0"/>
              <a:t>Cover Image</a:t>
            </a:r>
            <a:r>
              <a:rPr lang="en-US" sz="2400" dirty="0"/>
              <a:t>: </a:t>
            </a:r>
            <a:r>
              <a:rPr lang="el-GR" sz="2400" dirty="0"/>
              <a:t>ορίζετε μία εικόνα που θα έχει το </a:t>
            </a:r>
            <a:r>
              <a:rPr lang="en-US" sz="2400" dirty="0"/>
              <a:t>quiz </a:t>
            </a:r>
            <a:r>
              <a:rPr lang="el-GR" sz="2400" dirty="0"/>
              <a:t>σας</a:t>
            </a:r>
          </a:p>
          <a:p>
            <a:r>
              <a:rPr lang="en-US" sz="2400" u="sng" dirty="0"/>
              <a:t>Language</a:t>
            </a:r>
            <a:r>
              <a:rPr lang="en-US" sz="2400" dirty="0"/>
              <a:t>: </a:t>
            </a:r>
            <a:r>
              <a:rPr lang="el-GR" sz="2400" dirty="0"/>
              <a:t>Ελληνικά</a:t>
            </a:r>
          </a:p>
          <a:p>
            <a:r>
              <a:rPr lang="en-US" sz="2400" u="sng" dirty="0"/>
              <a:t>Visibility</a:t>
            </a:r>
            <a:r>
              <a:rPr lang="en-US" sz="2400" dirty="0"/>
              <a:t>: </a:t>
            </a:r>
            <a:r>
              <a:rPr lang="el-GR" sz="2400" dirty="0"/>
              <a:t>ορίζετε αν το </a:t>
            </a:r>
            <a:r>
              <a:rPr lang="en-US" sz="2400" dirty="0"/>
              <a:t>quiz</a:t>
            </a:r>
            <a:r>
              <a:rPr lang="el-GR" sz="2400" dirty="0"/>
              <a:t> είναι ιδιωτικό ή δημόσιο ώστε να μπορεί οποιοσδήποτε συνάδελφος να το εντοπίσει κάνοντας αναζήτηση μέσα στην εφαρμογή</a:t>
            </a:r>
          </a:p>
          <a:p>
            <a:r>
              <a:rPr lang="en-US" sz="2400" u="sng" dirty="0"/>
              <a:t>Save To</a:t>
            </a:r>
            <a:r>
              <a:rPr lang="en-US" sz="2400" dirty="0"/>
              <a:t>: </a:t>
            </a:r>
            <a:r>
              <a:rPr lang="el-GR" sz="2400" dirty="0"/>
              <a:t>ορίζετε που θέλετε να αποθηκευτεί το </a:t>
            </a:r>
            <a:r>
              <a:rPr lang="en-US" sz="2400" dirty="0"/>
              <a:t>quiz</a:t>
            </a:r>
            <a:r>
              <a:rPr lang="el-GR" sz="2400" dirty="0"/>
              <a:t> (π.χ. </a:t>
            </a:r>
            <a:r>
              <a:rPr lang="en-US" sz="2400" dirty="0"/>
              <a:t>My Kahoot)</a:t>
            </a:r>
            <a:endParaRPr lang="el-GR" sz="2400" dirty="0"/>
          </a:p>
          <a:p>
            <a:r>
              <a:rPr lang="en-US" sz="2400" u="sng" dirty="0"/>
              <a:t>Lobby Video</a:t>
            </a:r>
            <a:r>
              <a:rPr lang="en-US" sz="2400" dirty="0"/>
              <a:t>: </a:t>
            </a:r>
            <a:r>
              <a:rPr lang="el-GR" sz="2400" dirty="0"/>
              <a:t>Μπορείτε να κάνετε επικόλληση ενός </a:t>
            </a:r>
            <a:r>
              <a:rPr lang="en-US" sz="2400" dirty="0"/>
              <a:t>video</a:t>
            </a:r>
            <a:r>
              <a:rPr lang="el-GR" sz="2400" dirty="0"/>
              <a:t> από το </a:t>
            </a:r>
            <a:r>
              <a:rPr lang="en-US" sz="2400" dirty="0"/>
              <a:t>YouTube</a:t>
            </a:r>
            <a:r>
              <a:rPr lang="el-GR" sz="2400" dirty="0"/>
              <a:t> αν θέλετε να ορίσετε ένα εισαγωγικό </a:t>
            </a:r>
            <a:r>
              <a:rPr lang="en-US" sz="2400" dirty="0"/>
              <a:t>video</a:t>
            </a:r>
            <a:r>
              <a:rPr lang="el-GR" sz="2400" dirty="0"/>
              <a:t> για το </a:t>
            </a:r>
            <a:r>
              <a:rPr lang="en-US" sz="2400" dirty="0"/>
              <a:t>quiz</a:t>
            </a:r>
            <a:r>
              <a:rPr lang="el-GR" sz="2400" dirty="0"/>
              <a:t>  </a:t>
            </a:r>
          </a:p>
          <a:p>
            <a:r>
              <a:rPr lang="el-GR" sz="2400" dirty="0"/>
              <a:t>Κλικ στο κουμπί </a:t>
            </a:r>
            <a:r>
              <a:rPr lang="en-US" sz="2400" b="1" dirty="0"/>
              <a:t>Done</a:t>
            </a:r>
          </a:p>
          <a:p>
            <a:endParaRPr lang="el-GR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93145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0FC0F15-5CDE-56FB-74AB-15EE489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57200"/>
            <a:ext cx="10058400" cy="1371600"/>
          </a:xfrm>
        </p:spPr>
        <p:txBody>
          <a:bodyPr/>
          <a:lstStyle/>
          <a:p>
            <a:r>
              <a:rPr lang="el-GR" sz="4400" b="1" cap="all" spc="-100" dirty="0">
                <a:solidFill>
                  <a:srgbClr val="7030A0"/>
                </a:solidFill>
              </a:rPr>
              <a:t>ΔΗΜΙΟΥΡΓΙΑ </a:t>
            </a:r>
            <a:r>
              <a:rPr lang="en-US" sz="4400" b="1" cap="all" spc="-100" dirty="0">
                <a:solidFill>
                  <a:srgbClr val="7030A0"/>
                </a:solidFill>
              </a:rPr>
              <a:t>QUIZ</a:t>
            </a:r>
            <a:endParaRPr lang="el-GR" sz="4400" b="1" cap="all" spc="-100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A185FC-563C-39F8-A85D-4C47801D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73912"/>
            <a:ext cx="11430000" cy="3989566"/>
          </a:xfrm>
        </p:spPr>
        <p:txBody>
          <a:bodyPr>
            <a:noAutofit/>
          </a:bodyPr>
          <a:lstStyle/>
          <a:p>
            <a:r>
              <a:rPr lang="el-GR" sz="2400" dirty="0"/>
              <a:t>Στα δεξιά της οθόνης, στην ενότητα </a:t>
            </a:r>
            <a:r>
              <a:rPr lang="en-US" sz="2400" b="1" dirty="0"/>
              <a:t>Question Type </a:t>
            </a:r>
            <a:r>
              <a:rPr lang="el-GR" sz="2400" dirty="0"/>
              <a:t>ορίζετε τον τύπο του τεστ (</a:t>
            </a:r>
            <a:r>
              <a:rPr lang="en-US" sz="2400" dirty="0"/>
              <a:t>Quiz, True or False, Type answer, Puzzle). </a:t>
            </a:r>
            <a:r>
              <a:rPr lang="el-GR" sz="2400" dirty="0"/>
              <a:t>Ας επιλέξουμε </a:t>
            </a:r>
            <a:r>
              <a:rPr lang="en-US" sz="2400" dirty="0"/>
              <a:t>Quiz</a:t>
            </a:r>
          </a:p>
          <a:p>
            <a:r>
              <a:rPr lang="el-GR" sz="2400" dirty="0"/>
              <a:t>Στο πεδίο </a:t>
            </a:r>
            <a:r>
              <a:rPr lang="en-US" sz="2400" b="1" dirty="0"/>
              <a:t>Time Limit </a:t>
            </a:r>
            <a:r>
              <a:rPr lang="el-GR" sz="2400" dirty="0"/>
              <a:t>ορίζετε το χρόνο μέσα στον οποίο πρέπει να απαντηθεί η συγκεκριμένη ερώτηση</a:t>
            </a:r>
          </a:p>
          <a:p>
            <a:r>
              <a:rPr lang="el-GR" sz="2400" dirty="0"/>
              <a:t>Στο πεδίο </a:t>
            </a:r>
            <a:r>
              <a:rPr lang="en-US" sz="2400" b="1" dirty="0"/>
              <a:t>Points</a:t>
            </a:r>
            <a:r>
              <a:rPr lang="en-US" sz="2400" dirty="0"/>
              <a:t> </a:t>
            </a:r>
            <a:r>
              <a:rPr lang="el-GR" sz="2400" dirty="0"/>
              <a:t>ορίζετε πόσους πόντους θε δίνει η συγκεκριμένη ερώτηση</a:t>
            </a:r>
          </a:p>
          <a:p>
            <a:r>
              <a:rPr lang="el-GR" sz="2400" dirty="0"/>
              <a:t>Στο πεδίο </a:t>
            </a:r>
            <a:r>
              <a:rPr lang="en-US" sz="2400" b="1" dirty="0"/>
              <a:t>Answer Options </a:t>
            </a:r>
            <a:r>
              <a:rPr lang="el-GR" sz="2400" dirty="0"/>
              <a:t>ορίζετε αν ο μαθητής μπορεί να επιλέξει μία ή περισσότερες απαντήσεις για τη συγκεκριμένη ερώτηση</a:t>
            </a:r>
            <a:endParaRPr lang="en-US" sz="2400" dirty="0"/>
          </a:p>
          <a:p>
            <a:endParaRPr lang="en-US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882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0FC0F15-5CDE-56FB-74AB-15EE489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57200"/>
            <a:ext cx="10058400" cy="1371600"/>
          </a:xfrm>
        </p:spPr>
        <p:txBody>
          <a:bodyPr/>
          <a:lstStyle/>
          <a:p>
            <a:r>
              <a:rPr lang="el-GR" sz="4400" b="1" cap="all" spc="-100" dirty="0">
                <a:solidFill>
                  <a:srgbClr val="7030A0"/>
                </a:solidFill>
              </a:rPr>
              <a:t>ΔΗΜΙΟΥΡΓΙΑ </a:t>
            </a:r>
            <a:r>
              <a:rPr lang="en-US" sz="4400" b="1" cap="all" spc="-100" dirty="0">
                <a:solidFill>
                  <a:srgbClr val="7030A0"/>
                </a:solidFill>
              </a:rPr>
              <a:t>QUIZ</a:t>
            </a:r>
            <a:endParaRPr lang="el-GR" sz="4400" b="1" cap="all" spc="-100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A185FC-563C-39F8-A85D-4C47801D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73912"/>
            <a:ext cx="11430000" cy="3989566"/>
          </a:xfrm>
        </p:spPr>
        <p:txBody>
          <a:bodyPr>
            <a:noAutofit/>
          </a:bodyPr>
          <a:lstStyle/>
          <a:p>
            <a:r>
              <a:rPr lang="el-GR" sz="2400" dirty="0"/>
              <a:t>Στο πεδίο </a:t>
            </a:r>
            <a:r>
              <a:rPr lang="en-US" sz="2400" b="1" dirty="0"/>
              <a:t>Image Reveal </a:t>
            </a:r>
            <a:r>
              <a:rPr lang="el-GR" sz="2400" dirty="0"/>
              <a:t>μπορείτε να επιλέξετε μία εικόνα για την ερώτηση σας (μπορείτε να την έχετε αποθηκεύσει στον υπολογιστή σας και κλικ στο </a:t>
            </a:r>
            <a:r>
              <a:rPr lang="en-US" sz="2400" b="1" dirty="0"/>
              <a:t>Upload image</a:t>
            </a:r>
            <a:r>
              <a:rPr lang="en-US" sz="2400" dirty="0"/>
              <a:t>)</a:t>
            </a:r>
            <a:endParaRPr lang="el-GR" sz="2400" dirty="0"/>
          </a:p>
          <a:p>
            <a:r>
              <a:rPr lang="el-GR" sz="2400" dirty="0"/>
              <a:t>Αν θέλετε να διαγράψετε την ερώτηση, κλικ στο κουμπί </a:t>
            </a:r>
            <a:r>
              <a:rPr lang="en-US" sz="2400" b="1" dirty="0"/>
              <a:t>Delete</a:t>
            </a:r>
          </a:p>
          <a:p>
            <a:r>
              <a:rPr lang="el-GR" sz="2400" dirty="0"/>
              <a:t>Αν θέλετε να αναπαράγετε την ερώτηση, κλικ στο κουμπί </a:t>
            </a:r>
            <a:r>
              <a:rPr lang="en-US" sz="2400" b="1" dirty="0"/>
              <a:t>Duplicate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4824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0FC0F15-5CDE-56FB-74AB-15EE489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57200"/>
            <a:ext cx="10058400" cy="1371600"/>
          </a:xfrm>
        </p:spPr>
        <p:txBody>
          <a:bodyPr/>
          <a:lstStyle/>
          <a:p>
            <a:r>
              <a:rPr lang="el-GR" sz="4400" b="1" cap="all" spc="-100" dirty="0">
                <a:solidFill>
                  <a:srgbClr val="7030A0"/>
                </a:solidFill>
              </a:rPr>
              <a:t>ΔΗΜΙΟΥΡΓΙΑ </a:t>
            </a:r>
            <a:r>
              <a:rPr lang="en-US" sz="4400" b="1" cap="all" spc="-100" dirty="0">
                <a:solidFill>
                  <a:srgbClr val="7030A0"/>
                </a:solidFill>
              </a:rPr>
              <a:t>QUIZ</a:t>
            </a:r>
            <a:endParaRPr lang="el-GR" sz="4400" b="1" cap="all" spc="-100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A185FC-563C-39F8-A85D-4C47801D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34153"/>
            <a:ext cx="11430000" cy="4307621"/>
          </a:xfrm>
        </p:spPr>
        <p:txBody>
          <a:bodyPr>
            <a:noAutofit/>
          </a:bodyPr>
          <a:lstStyle/>
          <a:p>
            <a:r>
              <a:rPr lang="el-GR" sz="2400" dirty="0"/>
              <a:t>Στο κέντρο της οθόνης, στο αντίστοιχο πλαίσιο πληκτρολογείτε την εκφώνηση της ερώτησης</a:t>
            </a:r>
          </a:p>
          <a:p>
            <a:r>
              <a:rPr lang="el-GR" sz="2400" dirty="0"/>
              <a:t>Πληκτρολογείτε και τις πιθανές απαντήσεις</a:t>
            </a:r>
            <a:r>
              <a:rPr lang="en-US" sz="2400" dirty="0"/>
              <a:t> (</a:t>
            </a:r>
            <a:r>
              <a:rPr lang="el-GR" sz="2400" dirty="0"/>
              <a:t>τουλάχιστον 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200" dirty="0"/>
              <a:t>Το υπόδειγμα ανοίγει με 4 κάρτες –πιθανές απαντήσεις, διαφορετικού χρώματος η καθεμία.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200" dirty="0"/>
              <a:t>Αν δεν θέλετε 4 πιθανές απαντήσεις, πληκτρολογείτε όσες θέλετε και κλικ στο κουμπί </a:t>
            </a:r>
            <a:r>
              <a:rPr lang="en-US" sz="2200" dirty="0"/>
              <a:t>Remove additional answers</a:t>
            </a:r>
            <a:endParaRPr lang="el-GR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200" dirty="0"/>
              <a:t>Αν θέλετε να προσθέσετε απαντήσεις, κλικ στο κουμπί </a:t>
            </a:r>
            <a:r>
              <a:rPr lang="en-US" sz="2200" dirty="0"/>
              <a:t>Add Answers</a:t>
            </a:r>
          </a:p>
          <a:p>
            <a:r>
              <a:rPr lang="el-GR" sz="2400" dirty="0"/>
              <a:t>Κλικ ώστε να επιλέξετε την απάντηση που είναι σωστή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878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0FC0F15-5CDE-56FB-74AB-15EE489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57200"/>
            <a:ext cx="10058400" cy="1371600"/>
          </a:xfrm>
        </p:spPr>
        <p:txBody>
          <a:bodyPr/>
          <a:lstStyle/>
          <a:p>
            <a:r>
              <a:rPr lang="el-GR" sz="4400" b="1" cap="all" spc="-100" dirty="0">
                <a:solidFill>
                  <a:srgbClr val="7030A0"/>
                </a:solidFill>
              </a:rPr>
              <a:t>ΔΗΜΙΟΥΡΓΙΑ </a:t>
            </a:r>
            <a:r>
              <a:rPr lang="en-US" sz="4400" b="1" cap="all" spc="-100" dirty="0">
                <a:solidFill>
                  <a:srgbClr val="7030A0"/>
                </a:solidFill>
              </a:rPr>
              <a:t>QUIZ</a:t>
            </a:r>
            <a:endParaRPr lang="el-GR" sz="4400" b="1" cap="all" spc="-100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A185FC-563C-39F8-A85D-4C47801D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34153"/>
            <a:ext cx="11430000" cy="4307621"/>
          </a:xfrm>
        </p:spPr>
        <p:txBody>
          <a:bodyPr>
            <a:noAutofit/>
          </a:bodyPr>
          <a:lstStyle/>
          <a:p>
            <a:r>
              <a:rPr lang="el-GR" sz="2400" dirty="0"/>
              <a:t>Για να προσθέσετε ερωτήσεις, κλικ στο κουμπί </a:t>
            </a:r>
            <a:r>
              <a:rPr lang="en-US" sz="2400" b="1" dirty="0"/>
              <a:t>Add Question </a:t>
            </a:r>
            <a:r>
              <a:rPr lang="el-GR" sz="2400" dirty="0"/>
              <a:t>στα αριστερά</a:t>
            </a:r>
          </a:p>
          <a:p>
            <a:r>
              <a:rPr lang="el-GR" sz="2400" dirty="0"/>
              <a:t>Αν θέλετε να δείτε πως θα εμφανίζεται η εκάστοτε ερώτηση ή όλο το τεστ κλικ στο κουμπί </a:t>
            </a:r>
            <a:r>
              <a:rPr lang="en-US" sz="2400" b="1" dirty="0"/>
              <a:t>Preview</a:t>
            </a:r>
          </a:p>
          <a:p>
            <a:r>
              <a:rPr lang="el-GR" sz="2400" dirty="0"/>
              <a:t>Για να ορίσετε ένα θέμα για το τεστ κλικ στο κουμπί</a:t>
            </a:r>
            <a:r>
              <a:rPr lang="en-US" sz="2400" dirty="0"/>
              <a:t> </a:t>
            </a:r>
            <a:r>
              <a:rPr lang="en-US" sz="2400" b="1" dirty="0"/>
              <a:t>Themes</a:t>
            </a:r>
          </a:p>
          <a:p>
            <a:r>
              <a:rPr lang="el-GR" sz="2400" dirty="0"/>
              <a:t>Όταν ολοκληρώσετε το τεστ, κλικ στο κουμπί </a:t>
            </a:r>
            <a:r>
              <a:rPr lang="en-US" sz="2400" b="1" dirty="0"/>
              <a:t>Save</a:t>
            </a:r>
            <a:endParaRPr lang="el-GR" sz="2400" b="1" dirty="0"/>
          </a:p>
          <a:p>
            <a:r>
              <a:rPr lang="el-GR" sz="2400" dirty="0"/>
              <a:t>Στο αριστερό </a:t>
            </a:r>
            <a:r>
              <a:rPr lang="en-US" sz="2400" dirty="0"/>
              <a:t>menu</a:t>
            </a:r>
            <a:r>
              <a:rPr lang="el-GR" sz="2400" dirty="0"/>
              <a:t>, κλικ στο </a:t>
            </a:r>
            <a:r>
              <a:rPr lang="en-US" sz="2400" b="1" dirty="0"/>
              <a:t>Library</a:t>
            </a:r>
            <a:r>
              <a:rPr lang="el-GR" sz="2400" dirty="0"/>
              <a:t> (ενότητα </a:t>
            </a:r>
            <a:r>
              <a:rPr lang="en-US" sz="2400" b="1" dirty="0"/>
              <a:t>Recent</a:t>
            </a:r>
            <a:r>
              <a:rPr lang="en-US" sz="2400" dirty="0"/>
              <a:t>) </a:t>
            </a:r>
            <a:r>
              <a:rPr lang="el-GR" sz="2400" dirty="0"/>
              <a:t>ώστε να </a:t>
            </a:r>
            <a:r>
              <a:rPr lang="el-GR" sz="2400" u="sng" dirty="0"/>
              <a:t>δείτε</a:t>
            </a:r>
            <a:r>
              <a:rPr lang="el-GR" sz="2400" dirty="0"/>
              <a:t>, να </a:t>
            </a:r>
            <a:r>
              <a:rPr lang="el-GR" sz="2400" u="sng" dirty="0"/>
              <a:t>επεξεργαστείτε</a:t>
            </a:r>
            <a:r>
              <a:rPr lang="en-US" sz="2400" dirty="0"/>
              <a:t>,</a:t>
            </a:r>
            <a:r>
              <a:rPr lang="el-GR" sz="2400" dirty="0"/>
              <a:t> να </a:t>
            </a:r>
            <a:r>
              <a:rPr lang="el-GR" sz="2400" u="sng" dirty="0"/>
              <a:t>διαγράψετε</a:t>
            </a:r>
            <a:r>
              <a:rPr lang="el-GR" sz="2400" dirty="0"/>
              <a:t> ή να αναθέσετε τα </a:t>
            </a:r>
            <a:r>
              <a:rPr lang="en-US" sz="2400" dirty="0" err="1"/>
              <a:t>kahoot</a:t>
            </a:r>
            <a:r>
              <a:rPr lang="el-GR" sz="2400" dirty="0"/>
              <a:t> που έχετε δημιουργήσει στους/στις μαθητές/μαθήτριες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57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0FC0F15-5CDE-56FB-74AB-15EE489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57200"/>
            <a:ext cx="10058400" cy="1371600"/>
          </a:xfrm>
        </p:spPr>
        <p:txBody>
          <a:bodyPr/>
          <a:lstStyle/>
          <a:p>
            <a:r>
              <a:rPr lang="el-GR" sz="4400" b="1" cap="all" spc="-100" dirty="0">
                <a:solidFill>
                  <a:srgbClr val="7030A0"/>
                </a:solidFill>
              </a:rPr>
              <a:t>ΔΗΜΙΟΥΡΓΙΑ ΟΜΑΔΑΣ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A185FC-563C-39F8-A85D-4C47801D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34153"/>
            <a:ext cx="11430000" cy="4307621"/>
          </a:xfrm>
        </p:spPr>
        <p:txBody>
          <a:bodyPr>
            <a:noAutofit/>
          </a:bodyPr>
          <a:lstStyle/>
          <a:p>
            <a:r>
              <a:rPr lang="el-GR" sz="2400" dirty="0"/>
              <a:t>Στο </a:t>
            </a:r>
            <a:r>
              <a:rPr lang="en-US" sz="2400" dirty="0"/>
              <a:t>menu </a:t>
            </a:r>
            <a:r>
              <a:rPr lang="el-GR" sz="2400" dirty="0"/>
              <a:t>αριστερά, κλικ στο </a:t>
            </a:r>
            <a:r>
              <a:rPr lang="en-US" sz="2400" b="1" dirty="0"/>
              <a:t>Groups&gt;Create Group</a:t>
            </a:r>
          </a:p>
          <a:p>
            <a:r>
              <a:rPr lang="el-GR" sz="2400" dirty="0"/>
              <a:t>Στο πεδίο </a:t>
            </a:r>
            <a:r>
              <a:rPr lang="en-US" sz="2400" b="1" dirty="0"/>
              <a:t>Name</a:t>
            </a:r>
            <a:r>
              <a:rPr lang="en-US" sz="2400" dirty="0"/>
              <a:t>, </a:t>
            </a:r>
            <a:r>
              <a:rPr lang="el-GR" sz="2400" dirty="0"/>
              <a:t>ορίζετε όνομα για το </a:t>
            </a:r>
            <a:r>
              <a:rPr lang="en-US" sz="2400" dirty="0"/>
              <a:t>group </a:t>
            </a:r>
            <a:endParaRPr lang="el-GR" sz="2400" dirty="0"/>
          </a:p>
          <a:p>
            <a:r>
              <a:rPr lang="el-GR" sz="2400" dirty="0"/>
              <a:t>Κλικ στο </a:t>
            </a:r>
            <a:r>
              <a:rPr lang="en-US" sz="2400" b="1" dirty="0"/>
              <a:t>Invite Members</a:t>
            </a:r>
          </a:p>
          <a:p>
            <a:r>
              <a:rPr lang="el-GR" sz="2400" dirty="0"/>
              <a:t>Πληκτρολογείτε ένα ή περισσότερα </a:t>
            </a:r>
            <a:r>
              <a:rPr lang="en-US" sz="2400" dirty="0"/>
              <a:t>e-mail </a:t>
            </a:r>
            <a:r>
              <a:rPr lang="el-GR" sz="2400" dirty="0"/>
              <a:t>χωρισμένα με κόμμα</a:t>
            </a:r>
          </a:p>
          <a:p>
            <a:r>
              <a:rPr lang="en-US" sz="2400" b="1" dirty="0"/>
              <a:t>Send Invite&gt; Done</a:t>
            </a:r>
          </a:p>
          <a:p>
            <a:endParaRPr lang="el-GR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34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0FC0F15-5CDE-56FB-74AB-15EE489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57200"/>
            <a:ext cx="10058400" cy="872067"/>
          </a:xfrm>
        </p:spPr>
        <p:txBody>
          <a:bodyPr/>
          <a:lstStyle/>
          <a:p>
            <a:r>
              <a:rPr lang="el-GR" sz="4400" b="1" cap="all" spc="-100" dirty="0">
                <a:solidFill>
                  <a:srgbClr val="7030A0"/>
                </a:solidFill>
              </a:rPr>
              <a:t>ΑΝΑΘΕΣΗ </a:t>
            </a:r>
            <a:r>
              <a:rPr lang="en-US" sz="4400" b="1" cap="all" spc="-100" dirty="0">
                <a:solidFill>
                  <a:srgbClr val="7030A0"/>
                </a:solidFill>
              </a:rPr>
              <a:t>QUIZ</a:t>
            </a:r>
            <a:endParaRPr lang="el-GR" sz="4400" b="1" cap="all" spc="-100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A185FC-563C-39F8-A85D-4C47801D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2287"/>
            <a:ext cx="11430000" cy="4788380"/>
          </a:xfrm>
        </p:spPr>
        <p:txBody>
          <a:bodyPr>
            <a:noAutofit/>
          </a:bodyPr>
          <a:lstStyle/>
          <a:p>
            <a:r>
              <a:rPr lang="el-GR" sz="2400" dirty="0"/>
              <a:t>Για να αναθέσουμε το κουίζ επιλέγουμε </a:t>
            </a:r>
            <a:r>
              <a:rPr lang="el-GR" sz="2400" b="1" dirty="0" err="1"/>
              <a:t>Play</a:t>
            </a:r>
            <a:r>
              <a:rPr lang="el-GR" sz="2400" dirty="0"/>
              <a:t>. </a:t>
            </a:r>
          </a:p>
          <a:p>
            <a:r>
              <a:rPr lang="el-GR" sz="2400" dirty="0"/>
              <a:t>Υπάρχουν δύο τρόποι για να ανατεθεί το κουίζ: </a:t>
            </a:r>
          </a:p>
          <a:p>
            <a:pPr lvl="1"/>
            <a:r>
              <a:rPr lang="el-GR" sz="2200" b="1" dirty="0" err="1"/>
              <a:t>Start</a:t>
            </a:r>
            <a:r>
              <a:rPr lang="el-GR" sz="2200" dirty="0"/>
              <a:t>: o/η εκπαιδευτικός παρουσιάζει τις ερωτήσεις του κουίζ στην ολομέλεια της τάξης και οι μαθητές/μαθήτριες απαντούν μέσω της ηλεκτρονικής τους συσκευής.</a:t>
            </a:r>
          </a:p>
          <a:p>
            <a:pPr lvl="1"/>
            <a:r>
              <a:rPr lang="el-GR" sz="2200" b="1" dirty="0" err="1"/>
              <a:t>Assign</a:t>
            </a:r>
            <a:r>
              <a:rPr lang="el-GR" sz="2200" dirty="0"/>
              <a:t>: τόσο οι ερωτήσεις και οι πιθανές απαντήσεις εμφανίζονται στην ηλεκτρονική συσκευή του/της μαθητή/μαθήτριας. Στην περίπτωση αυτή θα πρέπει: </a:t>
            </a:r>
          </a:p>
          <a:p>
            <a:pPr marL="548640" lvl="2" indent="0">
              <a:buNone/>
            </a:pPr>
            <a:r>
              <a:rPr lang="el-GR" sz="2100" dirty="0"/>
              <a:t>	i. να ορίσουμε την καταληκτική ημερομηνία για την οποία θα είναι διαθέσιμο το κουίζ προς απάντηση, </a:t>
            </a:r>
          </a:p>
          <a:p>
            <a:pPr marL="548640" lvl="2" indent="0">
              <a:buNone/>
            </a:pPr>
            <a:r>
              <a:rPr lang="el-GR" sz="2100" dirty="0"/>
              <a:t>	</a:t>
            </a:r>
            <a:r>
              <a:rPr lang="el-GR" sz="2100" dirty="0" err="1"/>
              <a:t>ii</a:t>
            </a:r>
            <a:r>
              <a:rPr lang="el-GR" sz="2100" dirty="0"/>
              <a:t>. να επιλέξουμε, αν επιθυμούμε οι ερωτήσεις να εμφανίζονται με τυχαία σειρά στους μαθητές/μαθήτριες, </a:t>
            </a:r>
          </a:p>
          <a:p>
            <a:pPr marL="548640" lvl="2" indent="0">
              <a:buNone/>
            </a:pPr>
            <a:r>
              <a:rPr lang="el-GR" sz="2100" dirty="0"/>
              <a:t>	</a:t>
            </a:r>
            <a:r>
              <a:rPr lang="el-GR" sz="2100" dirty="0" err="1"/>
              <a:t>iii</a:t>
            </a:r>
            <a:r>
              <a:rPr lang="el-GR" sz="2100" dirty="0"/>
              <a:t>. να επιτρέψουμε, αν επιθυμούμε, την αυτόματη δημιουργία ψευδώνυμου για τους μαθητές/μαθήτριες. </a:t>
            </a:r>
          </a:p>
        </p:txBody>
      </p:sp>
    </p:spTree>
    <p:extLst>
      <p:ext uri="{BB962C8B-B14F-4D97-AF65-F5344CB8AC3E}">
        <p14:creationId xmlns:p14="http://schemas.microsoft.com/office/powerpoint/2010/main" val="16051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0FC0F15-5CDE-56FB-74AB-15EE489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57200"/>
            <a:ext cx="10058400" cy="872067"/>
          </a:xfrm>
        </p:spPr>
        <p:txBody>
          <a:bodyPr/>
          <a:lstStyle/>
          <a:p>
            <a:r>
              <a:rPr lang="el-GR" sz="4400" b="1" cap="all" spc="-100" dirty="0">
                <a:solidFill>
                  <a:srgbClr val="7030A0"/>
                </a:solidFill>
              </a:rPr>
              <a:t>ΑΝΑΘΕΣΗ </a:t>
            </a:r>
            <a:r>
              <a:rPr lang="en-US" sz="4400" b="1" cap="all" spc="-100" dirty="0">
                <a:solidFill>
                  <a:srgbClr val="7030A0"/>
                </a:solidFill>
              </a:rPr>
              <a:t>QUIZ</a:t>
            </a:r>
            <a:endParaRPr lang="el-GR" sz="4400" b="1" cap="all" spc="-100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A185FC-563C-39F8-A85D-4C47801D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2287"/>
            <a:ext cx="11430000" cy="4788380"/>
          </a:xfrm>
        </p:spPr>
        <p:txBody>
          <a:bodyPr>
            <a:noAutofit/>
          </a:bodyPr>
          <a:lstStyle/>
          <a:p>
            <a:pPr lvl="2">
              <a:buFont typeface="Courier New" panose="02070309020205020404" pitchFamily="49" charset="0"/>
              <a:buChar char="o"/>
            </a:pPr>
            <a:r>
              <a:rPr lang="el-GR" sz="2100" dirty="0"/>
              <a:t> Από το </a:t>
            </a:r>
            <a:r>
              <a:rPr lang="en-US" sz="2100" dirty="0"/>
              <a:t>menu</a:t>
            </a:r>
            <a:r>
              <a:rPr lang="el-GR" sz="2100" dirty="0"/>
              <a:t> επιλέγετε </a:t>
            </a:r>
            <a:r>
              <a:rPr lang="en-US" sz="2100" b="1" dirty="0"/>
              <a:t>Groups</a:t>
            </a:r>
            <a:r>
              <a:rPr lang="en-US" sz="2100" dirty="0"/>
              <a:t>. </a:t>
            </a:r>
            <a:r>
              <a:rPr lang="el-GR" sz="2100" dirty="0"/>
              <a:t>Επιλέγετε το </a:t>
            </a:r>
            <a:r>
              <a:rPr lang="en-US" sz="2100" dirty="0"/>
              <a:t>group </a:t>
            </a:r>
            <a:r>
              <a:rPr lang="el-GR" sz="2100" dirty="0"/>
              <a:t>στο οποίο θέλετε να αναθέσετε το </a:t>
            </a:r>
            <a:r>
              <a:rPr lang="en-US" sz="2100" dirty="0"/>
              <a:t>quiz </a:t>
            </a:r>
            <a:r>
              <a:rPr lang="el-GR" sz="2100" dirty="0"/>
              <a:t>και κλικ στο </a:t>
            </a:r>
            <a:r>
              <a:rPr lang="en-US" sz="2100" b="1" dirty="0"/>
              <a:t>Assign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l-GR" sz="2100" dirty="0"/>
              <a:t> Αφού ολοκληρωθεί η διαδικασία ανάθεσης του κουίζ, εμφανίζεται ο κωδικός που θα δοθεί στους/στις μαθητές/μαθήτριες. </a:t>
            </a:r>
          </a:p>
          <a:p>
            <a:pPr marL="548640" lvl="2" indent="0">
              <a:buNone/>
            </a:pPr>
            <a:r>
              <a:rPr lang="el-GR" sz="2100" dirty="0"/>
              <a:t>Και στις δύο περιπτώσεις οι μαθητές/μαθήτριες θα πρέπει να μεταβούν στο www.kahoot.it, να καταχωρήσουν τον κωδικό και το όνομά τους και στη συνέχεια να απαντήσουν στα ερωτήματα του κουίζ. </a:t>
            </a:r>
          </a:p>
          <a:p>
            <a:pPr marL="548640" lvl="2" indent="0">
              <a:buNone/>
            </a:pPr>
            <a:r>
              <a:rPr lang="el-GR" sz="2100" dirty="0"/>
              <a:t>Επιλέγοντας </a:t>
            </a:r>
            <a:r>
              <a:rPr lang="el-GR" sz="2100" b="1" dirty="0"/>
              <a:t>Reports</a:t>
            </a:r>
            <a:r>
              <a:rPr lang="el-GR" sz="2100" dirty="0"/>
              <a:t> στην αριστερή στήλη έχουμε πρόσβαση στα αποτελέσματα του κουίζ: </a:t>
            </a:r>
          </a:p>
          <a:p>
            <a:pPr marL="548640" lvl="2" indent="0">
              <a:buNone/>
            </a:pPr>
            <a:r>
              <a:rPr lang="el-GR" sz="2100" dirty="0"/>
              <a:t>	(α) συνοπτικά (</a:t>
            </a:r>
            <a:r>
              <a:rPr lang="el-GR" sz="2100" dirty="0" err="1"/>
              <a:t>Summary</a:t>
            </a:r>
            <a:r>
              <a:rPr lang="el-GR" sz="2100" dirty="0"/>
              <a:t>), </a:t>
            </a:r>
          </a:p>
          <a:p>
            <a:pPr marL="548640" lvl="2" indent="0">
              <a:buNone/>
            </a:pPr>
            <a:r>
              <a:rPr lang="el-GR" sz="2100" dirty="0"/>
              <a:t>	(β) για κάθε μαθητή (</a:t>
            </a:r>
            <a:r>
              <a:rPr lang="el-GR" sz="2100" dirty="0" err="1"/>
              <a:t>Players</a:t>
            </a:r>
            <a:r>
              <a:rPr lang="el-GR" sz="2100" dirty="0"/>
              <a:t>), </a:t>
            </a:r>
          </a:p>
          <a:p>
            <a:pPr marL="548640" lvl="2" indent="0">
              <a:buNone/>
            </a:pPr>
            <a:r>
              <a:rPr lang="el-GR" sz="2100" dirty="0"/>
              <a:t>	(γ) για την κάθε ερώτηση (</a:t>
            </a:r>
            <a:r>
              <a:rPr lang="el-GR" sz="2100" dirty="0" err="1"/>
              <a:t>Questions</a:t>
            </a:r>
            <a:r>
              <a:rPr lang="el-GR" sz="21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4280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8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422C83-EB42-3B58-B864-F44D9FD8A323}"/>
              </a:ext>
            </a:extLst>
          </p:cNvPr>
          <p:cNvSpPr txBox="1"/>
          <p:nvPr/>
        </p:nvSpPr>
        <p:spPr>
          <a:xfrm>
            <a:off x="4417103" y="2782956"/>
            <a:ext cx="71222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Ευχαριστώ πολύ για την προσοχή σας!!!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u="sng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294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A6D1E2A-AE77-7BBA-FC34-CD82540C9E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017" y="2504661"/>
            <a:ext cx="10813774" cy="993913"/>
          </a:xfrm>
        </p:spPr>
        <p:txBody>
          <a:bodyPr>
            <a:normAutofit fontScale="90000"/>
          </a:bodyPr>
          <a:lstStyle/>
          <a:p>
            <a:r>
              <a:rPr lang="el-GR" sz="3600" u="sng" dirty="0">
                <a:solidFill>
                  <a:schemeClr val="tx1"/>
                </a:solidFill>
              </a:rPr>
              <a:t>Ένα εξαιρετικό διαδικτυακό λογισμικό που:</a:t>
            </a:r>
            <a:br>
              <a:rPr lang="el-GR" sz="3600" u="sng" dirty="0">
                <a:solidFill>
                  <a:schemeClr val="tx1"/>
                </a:solidFill>
              </a:rPr>
            </a:br>
            <a:endParaRPr lang="el-GR" sz="3600" dirty="0">
              <a:solidFill>
                <a:schemeClr val="tx1"/>
              </a:solidFill>
            </a:endParaRPr>
          </a:p>
        </p:txBody>
      </p:sp>
      <p:pic>
        <p:nvPicPr>
          <p:cNvPr id="9" name="Θέση εικόνας 8">
            <a:extLst>
              <a:ext uri="{FF2B5EF4-FFF2-40B4-BE49-F238E27FC236}">
                <a16:creationId xmlns:a16="http://schemas.microsoft.com/office/drawing/2014/main" id="{B3C84348-538A-3A95-6A58-419F7723161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3" r="16233"/>
          <a:stretch>
            <a:fillRect/>
          </a:stretch>
        </p:blipFill>
        <p:spPr>
          <a:xfrm>
            <a:off x="3950803" y="486948"/>
            <a:ext cx="3886201" cy="181893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D11CB6-7D41-CFA5-862A-C5F2A05ED0D0}"/>
              </a:ext>
            </a:extLst>
          </p:cNvPr>
          <p:cNvSpPr txBox="1"/>
          <p:nvPr/>
        </p:nvSpPr>
        <p:spPr>
          <a:xfrm>
            <a:off x="626166" y="3697357"/>
            <a:ext cx="91241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600" dirty="0">
                <a:solidFill>
                  <a:schemeClr val="tx1"/>
                </a:solidFill>
              </a:rPr>
              <a:t>αυξάνει τα κίνητρα μάθησης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600" dirty="0">
                <a:solidFill>
                  <a:schemeClr val="tx1"/>
                </a:solidFill>
              </a:rPr>
              <a:t>κάνει το μάθημα πιο ενδιαφέρον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600" dirty="0">
                <a:solidFill>
                  <a:schemeClr val="tx1"/>
                </a:solidFill>
              </a:rPr>
              <a:t>δίνει άμεσα ανατροφοδότηση στους μαθητές μας</a:t>
            </a:r>
            <a:endParaRPr lang="el-GR" sz="2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600" dirty="0">
                <a:solidFill>
                  <a:schemeClr val="tx1"/>
                </a:solidFill>
              </a:rPr>
              <a:t>είναι ιδιαίτερα εύχρηστο</a:t>
            </a:r>
            <a:endParaRPr lang="el-GR" sz="2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600" dirty="0">
                <a:solidFill>
                  <a:schemeClr val="tx1"/>
                </a:solidFill>
              </a:rPr>
              <a:t>είναι αγαπητό σε μαθητές κάθε ηλικίας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30007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8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964" y="2362053"/>
            <a:ext cx="6718433" cy="1746504"/>
          </a:xfrm>
        </p:spPr>
        <p:txBody>
          <a:bodyPr rtlCol="0">
            <a:normAutofit/>
          </a:bodyPr>
          <a:lstStyle/>
          <a:p>
            <a:pPr rtl="0"/>
            <a:r>
              <a:rPr lang="el-GR" sz="2600" b="1" spc="-100" dirty="0">
                <a:solidFill>
                  <a:srgbClr val="7030A0"/>
                </a:solidFill>
              </a:rPr>
              <a:t>Το </a:t>
            </a:r>
            <a:r>
              <a:rPr lang="en-US" sz="2600" b="1" spc="-100" dirty="0">
                <a:solidFill>
                  <a:srgbClr val="7030A0"/>
                </a:solidFill>
              </a:rPr>
              <a:t>Kahoot </a:t>
            </a:r>
            <a:r>
              <a:rPr lang="el-GR" sz="2600" b="1" spc="-100" dirty="0">
                <a:solidFill>
                  <a:srgbClr val="7030A0"/>
                </a:solidFill>
              </a:rPr>
              <a:t>είναι δωρεάν αλλά έχει και μία έκδοση </a:t>
            </a:r>
            <a:r>
              <a:rPr lang="en-US" sz="2600" b="1" spc="-100" dirty="0">
                <a:solidFill>
                  <a:srgbClr val="7030A0"/>
                </a:solidFill>
              </a:rPr>
              <a:t>pro</a:t>
            </a:r>
            <a:r>
              <a:rPr lang="el-GR" sz="2600" b="1" spc="-100" dirty="0">
                <a:solidFill>
                  <a:srgbClr val="7030A0"/>
                </a:solidFill>
              </a:rPr>
              <a:t> που με ελάχιστο κόστος ξεκλειδώνονται και παρέχονται απίστευτες δυνατότητες της εν λόγω πλατφόρμας</a:t>
            </a:r>
            <a:r>
              <a:rPr lang="en-US" sz="2600" b="1" spc="-100" dirty="0">
                <a:solidFill>
                  <a:srgbClr val="7030A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65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0FC0F15-5CDE-56FB-74AB-15EE489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2" y="616226"/>
            <a:ext cx="10058400" cy="1371600"/>
          </a:xfrm>
        </p:spPr>
        <p:txBody>
          <a:bodyPr/>
          <a:lstStyle/>
          <a:p>
            <a:r>
              <a:rPr lang="en-US" sz="4400" b="1" cap="all" spc="-100" dirty="0">
                <a:solidFill>
                  <a:srgbClr val="7030A0"/>
                </a:solidFill>
              </a:rPr>
              <a:t>KAHOOT!</a:t>
            </a:r>
            <a:endParaRPr lang="el-GR" sz="4400" b="1" cap="all" spc="-100" dirty="0">
              <a:solidFill>
                <a:srgbClr val="7030A0"/>
              </a:solidFill>
            </a:endParaRP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FAEE0365-B712-AE59-CDCD-2B73B4A11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62" y="1828030"/>
            <a:ext cx="10058400" cy="4208976"/>
          </a:xfrm>
        </p:spPr>
        <p:txBody>
          <a:bodyPr>
            <a:noAutofit/>
          </a:bodyPr>
          <a:lstStyle/>
          <a:p>
            <a:r>
              <a:rPr lang="el-GR" sz="1800" dirty="0"/>
              <a:t>Πρόκειται για εφαρμογή κινητών συσκευών που παρέχει </a:t>
            </a:r>
            <a:r>
              <a:rPr lang="el-GR" sz="1800" dirty="0" err="1"/>
              <a:t>διαδραστικότητα</a:t>
            </a:r>
            <a:r>
              <a:rPr lang="el-GR" sz="1800" dirty="0"/>
              <a:t> και μπορεί να αξιοποιηθεί στην εκπαιδευτική διαδικασία με μεθοδολογία </a:t>
            </a:r>
            <a:r>
              <a:rPr lang="en-US" sz="1800" dirty="0"/>
              <a:t>STEM </a:t>
            </a:r>
            <a:r>
              <a:rPr lang="en-US" sz="1800" b="1" i="0" dirty="0">
                <a:solidFill>
                  <a:srgbClr val="666666"/>
                </a:solidFill>
                <a:effectLst/>
                <a:latin typeface="inherit"/>
              </a:rPr>
              <a:t> </a:t>
            </a:r>
            <a:r>
              <a:rPr lang="en-US" sz="1800" dirty="0"/>
              <a:t>[Science, Technology, Engineering and Mathematics]</a:t>
            </a:r>
            <a:r>
              <a:rPr lang="el-GR" sz="1800" dirty="0"/>
              <a:t>.</a:t>
            </a:r>
            <a:endParaRPr lang="en-US" sz="1800" dirty="0"/>
          </a:p>
          <a:p>
            <a:r>
              <a:rPr lang="el-GR" sz="1800" dirty="0"/>
              <a:t>Η δυνατότητα να χρησιμοποιηθεί σε σύγχρονη ή ασύγχρονη εκπαίδευση το καθιστά ιδιαίτερα καινοτόμο.</a:t>
            </a:r>
          </a:p>
          <a:p>
            <a:r>
              <a:rPr lang="el-GR" sz="1800" dirty="0"/>
              <a:t>Με το </a:t>
            </a:r>
            <a:r>
              <a:rPr lang="en-US" sz="1800" dirty="0"/>
              <a:t>Kahoot! </a:t>
            </a:r>
            <a:r>
              <a:rPr lang="el-GR" sz="1800" dirty="0"/>
              <a:t>στη δωρεάν έκδοση μπορούμε να αναπτύξουμε ένα τεστ Σωστού / Λάθους ή πολλαπλών επιλογών και ο μαθητής από το κινητό του ή τον υπολογιστή του να εργαστεί σε αυτό – σύγχρονα ή ασύγχρονα -  ακόμα και προγραμματισμένα.</a:t>
            </a:r>
          </a:p>
          <a:p>
            <a:r>
              <a:rPr lang="el-GR" sz="1800" dirty="0"/>
              <a:t>Ο χρόνος για τις ασκήσεις σε κάθε ερώτηση ρυθμίζεται κατά την ανάπτυξη του τεστ.</a:t>
            </a:r>
          </a:p>
          <a:p>
            <a:r>
              <a:rPr lang="el-GR" sz="1800" dirty="0"/>
              <a:t>Επίσης μπορεί να ρυθμιστεί και η μοριοδότηση της κάθε ερώτησης ανάλογα με το βαθμό δυσκολίας αυτής. Ο βαθμός που λαμβάνει η κάθε απάντηση μειώνεται ανάλογα με το χρόνο καθυστέρησης του μαθητή κατά την επεξεργασία της.</a:t>
            </a:r>
          </a:p>
        </p:txBody>
      </p:sp>
    </p:spTree>
    <p:extLst>
      <p:ext uri="{BB962C8B-B14F-4D97-AF65-F5344CB8AC3E}">
        <p14:creationId xmlns:p14="http://schemas.microsoft.com/office/powerpoint/2010/main" val="254688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0FC0F15-5CDE-56FB-74AB-15EE489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57200"/>
            <a:ext cx="10058400" cy="1371600"/>
          </a:xfrm>
        </p:spPr>
        <p:txBody>
          <a:bodyPr/>
          <a:lstStyle/>
          <a:p>
            <a:r>
              <a:rPr lang="en-US" sz="4400" b="1" cap="all" spc="-100" dirty="0">
                <a:solidFill>
                  <a:srgbClr val="7030A0"/>
                </a:solidFill>
              </a:rPr>
              <a:t>KAHOOT!</a:t>
            </a:r>
            <a:endParaRPr lang="el-GR" sz="4400" b="1" cap="all" spc="-100" dirty="0">
              <a:solidFill>
                <a:srgbClr val="7030A0"/>
              </a:solidFill>
            </a:endParaRP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FAEE0365-B712-AE59-CDCD-2B73B4A11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9" y="1755250"/>
            <a:ext cx="10058400" cy="2707420"/>
          </a:xfrm>
        </p:spPr>
        <p:txBody>
          <a:bodyPr>
            <a:noAutofit/>
          </a:bodyPr>
          <a:lstStyle/>
          <a:p>
            <a:r>
              <a:rPr lang="el-GR" sz="1800" dirty="0"/>
              <a:t>Η τελική αξιολόγηση των 5 πρώτων του τμήματος παρουσιάζεται στο κινητό όλων των μαθητών και ο καθένας από αυτούς μπορεί να δει την επίδοση του στην οθόνη της κινητής συσκευής που χειρίζεται.</a:t>
            </a:r>
          </a:p>
          <a:p>
            <a:r>
              <a:rPr lang="el-GR" sz="1800" dirty="0"/>
              <a:t>Ο εκπαιδευτικός έχει στο κινητό ή στον Η/Υ του τα συνολικά αποτελέσματα με τα ονόματα ή τα ψευδώνυμα των μαθητών.</a:t>
            </a:r>
          </a:p>
          <a:p>
            <a:r>
              <a:rPr lang="el-GR" sz="1800" dirty="0"/>
              <a:t>Δίνεται η δυνατότητα στο μαθητή να χρησιμοποιήσει κινητή συσκευή για να καταστήσει αυτή πεδίο μάθησης και αξιολόγησης</a:t>
            </a:r>
          </a:p>
        </p:txBody>
      </p:sp>
    </p:spTree>
    <p:extLst>
      <p:ext uri="{BB962C8B-B14F-4D97-AF65-F5344CB8AC3E}">
        <p14:creationId xmlns:p14="http://schemas.microsoft.com/office/powerpoint/2010/main" val="21072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8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ύφασμα, πίνακα, κόκκινο, καλυμμένο&#10;&#10;Αυτόματη δημιουργία περιγραφής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29" name="Ορθογώνιο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0" name="Ορθογώνιο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2" y="642584"/>
            <a:ext cx="6718433" cy="1746504"/>
          </a:xfrm>
        </p:spPr>
        <p:txBody>
          <a:bodyPr rtlCol="0">
            <a:normAutofit fontScale="90000"/>
          </a:bodyPr>
          <a:lstStyle/>
          <a:p>
            <a:pPr rtl="0"/>
            <a:r>
              <a:rPr lang="el" sz="4400" b="1" cap="all" spc="-100" dirty="0">
                <a:solidFill>
                  <a:srgbClr val="7030A0"/>
                </a:solidFill>
              </a:rPr>
              <a:t>Συμπερ</a:t>
            </a:r>
            <a:r>
              <a:rPr lang="en-US" sz="4400" b="1" cap="all" spc="-100" dirty="0">
                <a:solidFill>
                  <a:srgbClr val="7030A0"/>
                </a:solidFill>
              </a:rPr>
              <a:t>A</a:t>
            </a:r>
            <a:r>
              <a:rPr lang="el" sz="4400" b="1" cap="all" spc="-100" dirty="0">
                <a:solidFill>
                  <a:srgbClr val="7030A0"/>
                </a:solidFill>
              </a:rPr>
              <a:t>σματα απ</a:t>
            </a:r>
            <a:r>
              <a:rPr lang="en-US" sz="4400" b="1" cap="all" spc="-100" dirty="0">
                <a:solidFill>
                  <a:srgbClr val="7030A0"/>
                </a:solidFill>
              </a:rPr>
              <a:t>O</a:t>
            </a:r>
            <a:r>
              <a:rPr lang="el" sz="4400" b="1" cap="all" spc="-100" dirty="0">
                <a:solidFill>
                  <a:srgbClr val="7030A0"/>
                </a:solidFill>
              </a:rPr>
              <a:t> τη χρ</a:t>
            </a:r>
            <a:r>
              <a:rPr lang="en-US" sz="4400" b="1" cap="all" spc="-100" dirty="0">
                <a:solidFill>
                  <a:srgbClr val="7030A0"/>
                </a:solidFill>
              </a:rPr>
              <a:t>H</a:t>
            </a:r>
            <a:r>
              <a:rPr lang="el" sz="4400" b="1" cap="all" spc="-100" dirty="0">
                <a:solidFill>
                  <a:srgbClr val="7030A0"/>
                </a:solidFill>
              </a:rPr>
              <a:t>ση του </a:t>
            </a:r>
            <a:r>
              <a:rPr lang="en-US" sz="4400" b="1" cap="all" spc="-100" dirty="0" err="1">
                <a:solidFill>
                  <a:srgbClr val="7030A0"/>
                </a:solidFill>
              </a:rPr>
              <a:t>KahooT</a:t>
            </a:r>
            <a:r>
              <a:rPr lang="en-US" sz="4400" b="1" cap="all" spc="-100" dirty="0">
                <a:solidFill>
                  <a:srgbClr val="7030A0"/>
                </a:solidFill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422C83-EB42-3B58-B864-F44D9FD8A323}"/>
              </a:ext>
            </a:extLst>
          </p:cNvPr>
          <p:cNvSpPr txBox="1"/>
          <p:nvPr/>
        </p:nvSpPr>
        <p:spPr>
          <a:xfrm>
            <a:off x="4880113" y="2613991"/>
            <a:ext cx="6311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/>
              <a:t>Η εφαρμογή του </a:t>
            </a:r>
            <a:r>
              <a:rPr lang="en-US" u="sng" dirty="0"/>
              <a:t>Kahoot! </a:t>
            </a:r>
            <a:r>
              <a:rPr lang="el-GR" u="sng" dirty="0"/>
              <a:t>στην πράξη μας έδειξε ότι: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Οι μαθητές εντυπωσιάζονται και ασχολούνται με ιδιαίτερο ζήλο γιατί ξεφεύγουν από τα καθιερωμένα.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Οι απαντήσεις που δίνονται από το κινητό τους επιλέγονται με χρωματιστές κάρτες και έτσι η διαδικασία ελέγχου αποκτά τη μορφή παιχνιδιού.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/>
              <a:t>Η προσομοίωση με παιχνίδι οφείλεται και στο γεγονός ότι στο τέλος οι μαθητές βλέπουν τα αποτελέσματα με τα ψευδώνυμα που έχουν επιλέξει ή που επίλεξε η πλατφόρμα για αυτούς.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0FC0F15-5CDE-56FB-74AB-15EE489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57200"/>
            <a:ext cx="10058400" cy="1371600"/>
          </a:xfrm>
        </p:spPr>
        <p:txBody>
          <a:bodyPr/>
          <a:lstStyle/>
          <a:p>
            <a:r>
              <a:rPr lang="el-GR" sz="4400" b="1" cap="all" spc="-100" dirty="0" err="1">
                <a:solidFill>
                  <a:srgbClr val="7030A0"/>
                </a:solidFill>
              </a:rPr>
              <a:t>Εγγραφη</a:t>
            </a:r>
            <a:r>
              <a:rPr lang="el-GR" sz="4400" b="1" cap="all" spc="-100" dirty="0">
                <a:solidFill>
                  <a:srgbClr val="7030A0"/>
                </a:solidFill>
              </a:rPr>
              <a:t> στο </a:t>
            </a:r>
            <a:r>
              <a:rPr lang="en-US" sz="4400" b="1" cap="all" spc="-100" dirty="0" err="1">
                <a:solidFill>
                  <a:srgbClr val="7030A0"/>
                </a:solidFill>
              </a:rPr>
              <a:t>kahooT</a:t>
            </a:r>
            <a:r>
              <a:rPr lang="en-US" sz="4400" b="1" cap="all" spc="-100" dirty="0">
                <a:solidFill>
                  <a:srgbClr val="7030A0"/>
                </a:solidFill>
              </a:rPr>
              <a:t>!</a:t>
            </a:r>
            <a:endParaRPr lang="el-GR" sz="4400" b="1" cap="all" spc="-100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A185FC-563C-39F8-A85D-4C47801D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91" y="1954033"/>
            <a:ext cx="10621618" cy="4297680"/>
          </a:xfrm>
        </p:spPr>
        <p:txBody>
          <a:bodyPr>
            <a:noAutofit/>
          </a:bodyPr>
          <a:lstStyle/>
          <a:p>
            <a:r>
              <a:rPr lang="el-GR" sz="2400" dirty="0"/>
              <a:t>Πληκτρολογώ το </a:t>
            </a:r>
            <a:r>
              <a:rPr lang="en-US" sz="2400" dirty="0" err="1"/>
              <a:t>url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https://kahoot.com/</a:t>
            </a:r>
            <a:r>
              <a:rPr lang="en-US" sz="2400" dirty="0"/>
              <a:t> </a:t>
            </a:r>
          </a:p>
          <a:p>
            <a:r>
              <a:rPr lang="el-GR" sz="2400" dirty="0"/>
              <a:t>Στη σελίδα που ανοίγει κλικ στο </a:t>
            </a:r>
            <a:r>
              <a:rPr lang="en-US" sz="2400" dirty="0"/>
              <a:t>Sign up</a:t>
            </a:r>
            <a:r>
              <a:rPr lang="el-GR" sz="2400" dirty="0"/>
              <a:t> και στην οθόνη που ανοίγει επιλέγετε </a:t>
            </a:r>
            <a:r>
              <a:rPr lang="en-US" sz="2400" dirty="0"/>
              <a:t>Teacher</a:t>
            </a:r>
          </a:p>
          <a:p>
            <a:r>
              <a:rPr lang="el-GR" sz="2400" dirty="0"/>
              <a:t>Στην οθόνη που ανοίγει επιλέγετε </a:t>
            </a:r>
            <a:r>
              <a:rPr lang="en-US" sz="2400" dirty="0"/>
              <a:t>Higher Education</a:t>
            </a:r>
          </a:p>
          <a:p>
            <a:r>
              <a:rPr lang="el-GR" sz="2400" dirty="0"/>
              <a:t>Κάνετε εγγραφή είτε μέσω </a:t>
            </a:r>
            <a:r>
              <a:rPr lang="en-US" sz="2400" dirty="0"/>
              <a:t>Google account </a:t>
            </a:r>
            <a:r>
              <a:rPr lang="el-GR" sz="2400" dirty="0"/>
              <a:t>είτε εισάγοντας το </a:t>
            </a:r>
            <a:r>
              <a:rPr lang="en-US" sz="2400" dirty="0"/>
              <a:t>mail </a:t>
            </a:r>
            <a:r>
              <a:rPr lang="el-GR" sz="2400" dirty="0"/>
              <a:t>σας και ορίζοντας κωδικό</a:t>
            </a:r>
          </a:p>
          <a:p>
            <a:r>
              <a:rPr lang="el-GR" sz="2400" dirty="0"/>
              <a:t>Προσθέτετε πληροφορίες στο λογαριασμό  που δημιουργείτε και επιλέγετε κάτω δεξιά </a:t>
            </a:r>
            <a:r>
              <a:rPr lang="en-US" sz="2400" dirty="0"/>
              <a:t>Continue</a:t>
            </a:r>
            <a:r>
              <a:rPr lang="el-GR" sz="2400" dirty="0"/>
              <a:t> </a:t>
            </a:r>
            <a:r>
              <a:rPr lang="en-US" sz="2400" dirty="0"/>
              <a:t>for free</a:t>
            </a:r>
          </a:p>
          <a:p>
            <a:r>
              <a:rPr lang="el-GR" sz="2400" dirty="0"/>
              <a:t>Είστε έτοιμοι!</a:t>
            </a:r>
          </a:p>
        </p:txBody>
      </p:sp>
    </p:spTree>
    <p:extLst>
      <p:ext uri="{BB962C8B-B14F-4D97-AF65-F5344CB8AC3E}">
        <p14:creationId xmlns:p14="http://schemas.microsoft.com/office/powerpoint/2010/main" val="172819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0FC0F15-5CDE-56FB-74AB-15EE489C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457200"/>
            <a:ext cx="10058400" cy="1371600"/>
          </a:xfrm>
        </p:spPr>
        <p:txBody>
          <a:bodyPr/>
          <a:lstStyle/>
          <a:p>
            <a:r>
              <a:rPr lang="en-US" sz="4400" b="1" cap="all" spc="-100" dirty="0">
                <a:solidFill>
                  <a:srgbClr val="7030A0"/>
                </a:solidFill>
              </a:rPr>
              <a:t>Login</a:t>
            </a:r>
            <a:r>
              <a:rPr lang="el-GR" sz="4400" b="1" cap="all" spc="-100" dirty="0">
                <a:solidFill>
                  <a:srgbClr val="7030A0"/>
                </a:solidFill>
              </a:rPr>
              <a:t> στο </a:t>
            </a:r>
            <a:r>
              <a:rPr lang="en-US" sz="4400" b="1" cap="all" spc="-100" dirty="0" err="1">
                <a:solidFill>
                  <a:srgbClr val="7030A0"/>
                </a:solidFill>
              </a:rPr>
              <a:t>kahooT</a:t>
            </a:r>
            <a:r>
              <a:rPr lang="en-US" sz="4400" b="1" cap="all" spc="-100" dirty="0">
                <a:solidFill>
                  <a:srgbClr val="7030A0"/>
                </a:solidFill>
              </a:rPr>
              <a:t>!</a:t>
            </a:r>
            <a:endParaRPr lang="el-GR" sz="4400" b="1" cap="all" spc="-100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A185FC-563C-39F8-A85D-4C47801D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91" y="1954033"/>
            <a:ext cx="10621618" cy="4297680"/>
          </a:xfrm>
        </p:spPr>
        <p:txBody>
          <a:bodyPr>
            <a:noAutofit/>
          </a:bodyPr>
          <a:lstStyle/>
          <a:p>
            <a:r>
              <a:rPr lang="el-GR" sz="2400" dirty="0"/>
              <a:t>Πληκτρολογώ το </a:t>
            </a:r>
            <a:r>
              <a:rPr lang="en-US" sz="2400" dirty="0" err="1"/>
              <a:t>url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https://create.kahoot.it/</a:t>
            </a:r>
            <a:endParaRPr lang="en-US" sz="2400" dirty="0"/>
          </a:p>
          <a:p>
            <a:r>
              <a:rPr lang="el-GR" sz="2400" dirty="0"/>
              <a:t>Στη σελίδα που ανοίγει πληκτρολογείτε το </a:t>
            </a:r>
            <a:r>
              <a:rPr lang="en-US" sz="2400" dirty="0"/>
              <a:t>username  / email </a:t>
            </a:r>
            <a:r>
              <a:rPr lang="el-GR" sz="2400" dirty="0"/>
              <a:t>και το </a:t>
            </a:r>
            <a:r>
              <a:rPr lang="en-US" sz="2400" dirty="0"/>
              <a:t>password </a:t>
            </a:r>
            <a:r>
              <a:rPr lang="el-GR" sz="2400" dirty="0"/>
              <a:t>του λογαριασμού σας και κλικ στο </a:t>
            </a:r>
            <a:r>
              <a:rPr lang="en-US" sz="2400" dirty="0"/>
              <a:t>Login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8796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8A604B-362D-E602-ED7D-23EDBE36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cap="all" spc="-100" dirty="0">
                <a:solidFill>
                  <a:srgbClr val="7030A0"/>
                </a:solidFill>
              </a:rPr>
              <a:t>ΑΡΧΙΚΗ ΟΘΟΝΗ </a:t>
            </a:r>
            <a:r>
              <a:rPr lang="en-US" sz="4400" b="1" cap="all" spc="-100" dirty="0">
                <a:solidFill>
                  <a:srgbClr val="7030A0"/>
                </a:solidFill>
              </a:rPr>
              <a:t>KAHOO!</a:t>
            </a:r>
            <a:endParaRPr lang="el-GR" sz="4400" b="1" cap="all" spc="-100" dirty="0">
              <a:solidFill>
                <a:srgbClr val="7030A0"/>
              </a:solidFill>
            </a:endParaRP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0426BF7-8E38-52C1-7AE8-59A27C5F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7337-642E-41C0-A996-E878DE5B1E2D}" type="datetime1">
              <a:rPr lang="el-GR" smtClean="0"/>
              <a:t>16/3/2024</a:t>
            </a:fld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410F1BA-428D-FDFB-C540-9329794AE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64297"/>
            <a:ext cx="11579087" cy="401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51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97_TF56410444" id="{C55840D0-0A86-479A-9FD3-B8599DC43E6E}" vid="{2B943CE8-C9E5-4E0C-8B94-45BBA14C1D17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{90596E01-22A6-4514-BF9F-C654374A504A}tf56410444_win32</Template>
  <TotalTime>190</TotalTime>
  <Words>1222</Words>
  <Application>Microsoft Office PowerPoint</Application>
  <PresentationFormat>Ευρεία οθόνη</PresentationFormat>
  <Paragraphs>103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6" baseType="lpstr">
      <vt:lpstr>Calibri</vt:lpstr>
      <vt:lpstr>Courier New</vt:lpstr>
      <vt:lpstr>Garamond</vt:lpstr>
      <vt:lpstr>inherit</vt:lpstr>
      <vt:lpstr>Tahoma</vt:lpstr>
      <vt:lpstr>Wingdings</vt:lpstr>
      <vt:lpstr>SavonVTI</vt:lpstr>
      <vt:lpstr>KAHOOT!</vt:lpstr>
      <vt:lpstr>Ένα εξαιρετικό διαδικτυακό λογισμικό που: </vt:lpstr>
      <vt:lpstr>Το Kahoot είναι δωρεάν αλλά έχει και μία έκδοση pro που με ελάχιστο κόστος ξεκλειδώνονται και παρέχονται απίστευτες δυνατότητες της εν λόγω πλατφόρμας!</vt:lpstr>
      <vt:lpstr>KAHOOT!</vt:lpstr>
      <vt:lpstr>KAHOOT!</vt:lpstr>
      <vt:lpstr>ΣυμπερAσματα απO τη χρHση του KahooT!</vt:lpstr>
      <vt:lpstr>Εγγραφη στο kahooT!</vt:lpstr>
      <vt:lpstr>Login στο kahooT!</vt:lpstr>
      <vt:lpstr>ΑΡΧΙΚΗ ΟΘΟΝΗ KAHOO!</vt:lpstr>
      <vt:lpstr>ΔΗΜΙΟΥΡΓΙΑ QUIZ</vt:lpstr>
      <vt:lpstr>ΔΗΜΙΟΥΡΓΙΑ QUIZ</vt:lpstr>
      <vt:lpstr>ΔΗΜΙΟΥΡΓΙΑ QUIZ</vt:lpstr>
      <vt:lpstr>ΔΗΜΙΟΥΡΓΙΑ QUIZ</vt:lpstr>
      <vt:lpstr>ΔΗΜΙΟΥΡΓΙΑ QUIZ</vt:lpstr>
      <vt:lpstr>ΔΗΜΙΟΥΡΓΙΑ QUIZ</vt:lpstr>
      <vt:lpstr>ΔΗΜΙΟΥΡΓΙΑ ΟΜΑΔΑΣ</vt:lpstr>
      <vt:lpstr>ΑΝΑΘΕΣΗ QUIZ</vt:lpstr>
      <vt:lpstr>ΑΝΑΘΕΣΗ QUIZ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KAHOOT!</dc:title>
  <dc:creator>ΕΛΕΝΗ</dc:creator>
  <cp:lastModifiedBy>ΕΛΕΝΗ</cp:lastModifiedBy>
  <cp:revision>21</cp:revision>
  <dcterms:created xsi:type="dcterms:W3CDTF">2023-10-29T16:08:45Z</dcterms:created>
  <dcterms:modified xsi:type="dcterms:W3CDTF">2024-03-16T13:49:59Z</dcterms:modified>
</cp:coreProperties>
</file>