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0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05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4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06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14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66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6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35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3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9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32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43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9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17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49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5"/>
              </a:spcBef>
            </a:pPr>
            <a:r>
              <a:rPr dirty="0"/>
              <a:t>ΚΕΦΑΛΑΙΟ</a:t>
            </a:r>
            <a:r>
              <a:rPr spc="-100" dirty="0"/>
              <a:t> </a:t>
            </a:r>
            <a:r>
              <a:rPr spc="-5" dirty="0"/>
              <a:t>13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1078991"/>
            <a:ext cx="6633972" cy="9464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51760" y="2286000"/>
            <a:ext cx="3916679" cy="4572000"/>
            <a:chOff x="2651760" y="2286000"/>
            <a:chExt cx="3916679" cy="4572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60" y="6313932"/>
              <a:ext cx="3916680" cy="5440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2286000"/>
              <a:ext cx="3886200" cy="403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5B5150-9C5A-BB3A-7059-B8FF1BD5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991599" cy="1447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marL="342900" indent="-342900">
              <a:lnSpc>
                <a:spcPct val="100000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l-GR" sz="2800" b="1" spc="-5" dirty="0" err="1">
                <a:solidFill>
                  <a:schemeClr val="bg1"/>
                </a:solidFill>
                <a:latin typeface="Comic Sans MS"/>
                <a:cs typeface="Comic Sans MS"/>
              </a:rPr>
              <a:t>ΑποθΗκευση</a:t>
            </a:r>
            <a:r>
              <a:rPr lang="el-GR" sz="2800" b="1" spc="-2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l-GR" sz="2800" b="1" spc="-5" dirty="0" err="1">
                <a:solidFill>
                  <a:schemeClr val="bg1"/>
                </a:solidFill>
                <a:latin typeface="Comic Sans MS"/>
                <a:cs typeface="Comic Sans MS"/>
              </a:rPr>
              <a:t>αρχεΙων</a:t>
            </a:r>
            <a:r>
              <a:rPr lang="el-GR" sz="2800" b="1" spc="-2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Comic Sans MS"/>
                <a:cs typeface="Comic Sans MS"/>
              </a:rPr>
              <a:t>στο</a:t>
            </a:r>
            <a:r>
              <a:rPr lang="el-GR" sz="2800" b="1" spc="-2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l-GR" sz="2800" b="1" spc="-5" dirty="0" err="1">
                <a:solidFill>
                  <a:schemeClr val="bg1"/>
                </a:solidFill>
                <a:latin typeface="Comic Sans MS"/>
                <a:cs typeface="Comic Sans MS"/>
              </a:rPr>
              <a:t>υπολογιστικΟ</a:t>
            </a:r>
            <a:r>
              <a:rPr lang="el-GR" sz="2800" b="1" spc="-1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l-GR" sz="2800" b="1" spc="-5" dirty="0" err="1">
                <a:solidFill>
                  <a:schemeClr val="bg1"/>
                </a:solidFill>
                <a:latin typeface="Comic Sans MS"/>
                <a:cs typeface="Comic Sans MS"/>
              </a:rPr>
              <a:t>νΕφος</a:t>
            </a:r>
            <a:r>
              <a:rPr lang="el-GR" sz="2800" b="1" spc="-5" dirty="0">
                <a:solidFill>
                  <a:schemeClr val="bg1"/>
                </a:solidFill>
                <a:latin typeface="Comic Sans MS"/>
                <a:cs typeface="Comic Sans MS"/>
              </a:rPr>
              <a:t> (</a:t>
            </a:r>
            <a:r>
              <a:rPr lang="el-GR" sz="2800" b="1" spc="-5" dirty="0" err="1">
                <a:solidFill>
                  <a:schemeClr val="bg1"/>
                </a:solidFill>
                <a:latin typeface="Comic Sans MS"/>
                <a:cs typeface="Comic Sans MS"/>
              </a:rPr>
              <a:t>Dropbox</a:t>
            </a:r>
            <a:r>
              <a:rPr lang="el-GR" sz="2800" b="1" spc="-5" dirty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  <a:br>
              <a:rPr lang="el-GR" sz="2800" b="1" dirty="0">
                <a:solidFill>
                  <a:schemeClr val="bg1"/>
                </a:solidFill>
                <a:latin typeface="Comic Sans MS"/>
                <a:cs typeface="Comic Sans MS"/>
              </a:rPr>
            </a:b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48019-2165-BB4F-82C4-79601A89CEDE}"/>
              </a:ext>
            </a:extLst>
          </p:cNvPr>
          <p:cNvSpPr txBox="1"/>
          <p:nvPr/>
        </p:nvSpPr>
        <p:spPr>
          <a:xfrm>
            <a:off x="457200" y="26670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pc="-5" dirty="0">
                <a:latin typeface="Comic Sans MS"/>
              </a:rPr>
              <a:t>Η </a:t>
            </a:r>
            <a:r>
              <a:rPr lang="el-GR" u="sng" spc="-5" dirty="0">
                <a:latin typeface="Comic Sans MS"/>
              </a:rPr>
              <a:t>αποθήκευση ενός αρχείου </a:t>
            </a:r>
            <a:r>
              <a:rPr lang="el-GR" spc="-5" dirty="0">
                <a:latin typeface="Comic Sans MS"/>
              </a:rPr>
              <a:t>μπορεί να γίνει:</a:t>
            </a:r>
          </a:p>
          <a:p>
            <a:endParaRPr lang="el-GR" spc="-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Είτε με ανέβασμα του αρχείου μέσω της εφαρμογής διαδικτύου που είναι διαθέσιμη στο </a:t>
            </a:r>
            <a:r>
              <a:rPr lang="en-US" spc="-5" dirty="0">
                <a:latin typeface="Comic Sans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www.dropbox.com</a:t>
            </a:r>
            <a:endParaRPr lang="el-GR" spc="-5" dirty="0">
              <a:latin typeface="Comic Sans MS"/>
            </a:endParaRPr>
          </a:p>
          <a:p>
            <a:endParaRPr lang="el-GR" spc="-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Είτε μέσω της ειδικής εφαρμογής που μπορεί να εγκαταστήσει ο χρήστης  στον υπολογιστή του</a:t>
            </a:r>
          </a:p>
        </p:txBody>
      </p:sp>
    </p:spTree>
    <p:extLst>
      <p:ext uri="{BB962C8B-B14F-4D97-AF65-F5344CB8AC3E}">
        <p14:creationId xmlns:p14="http://schemas.microsoft.com/office/powerpoint/2010/main" val="390709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533EE4-30F6-5C2F-3363-FC8F4277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1371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marL="342900" indent="-342900">
              <a:lnSpc>
                <a:spcPct val="100000"/>
              </a:lnSpc>
              <a:spcBef>
                <a:spcPts val="2880"/>
              </a:spcBef>
              <a:tabLst>
                <a:tab pos="401955" algn="l"/>
              </a:tabLst>
            </a:pPr>
            <a:r>
              <a:rPr lang="el-GR" sz="2800" b="1" spc="-10" dirty="0" err="1">
                <a:solidFill>
                  <a:schemeClr val="bg1"/>
                </a:solidFill>
                <a:latin typeface="Comic Sans MS"/>
                <a:cs typeface="Comic Sans MS"/>
              </a:rPr>
              <a:t>ΑποστολΗ</a:t>
            </a:r>
            <a:r>
              <a:rPr lang="el-GR" sz="2800" b="1" spc="-1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l-GR" sz="2800" b="1" spc="-5" dirty="0" err="1">
                <a:solidFill>
                  <a:schemeClr val="bg1"/>
                </a:solidFill>
                <a:latin typeface="Comic Sans MS"/>
                <a:cs typeface="Comic Sans MS"/>
              </a:rPr>
              <a:t>αρχεΙου</a:t>
            </a:r>
            <a:r>
              <a:rPr lang="el-GR" sz="2800" b="1" spc="-2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Comic Sans MS"/>
                <a:cs typeface="Comic Sans MS"/>
              </a:rPr>
              <a:t>σε</a:t>
            </a:r>
            <a:r>
              <a:rPr lang="el-GR" sz="2800" b="1" spc="-3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l-GR" sz="2800" b="1" spc="-30" dirty="0" err="1">
                <a:solidFill>
                  <a:schemeClr val="bg1"/>
                </a:solidFill>
                <a:latin typeface="Comic Sans MS"/>
                <a:cs typeface="Comic Sans MS"/>
              </a:rPr>
              <a:t>Α</a:t>
            </a:r>
            <a:r>
              <a:rPr lang="el-GR" sz="2800" b="1" dirty="0" err="1">
                <a:solidFill>
                  <a:schemeClr val="bg1"/>
                </a:solidFill>
                <a:latin typeface="Comic Sans MS"/>
                <a:cs typeface="Comic Sans MS"/>
              </a:rPr>
              <a:t>λλους</a:t>
            </a:r>
            <a:r>
              <a:rPr lang="el-GR" sz="2800" b="1" spc="-2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l-GR" sz="2800" b="1" spc="-5" dirty="0" err="1">
                <a:solidFill>
                  <a:schemeClr val="bg1"/>
                </a:solidFill>
                <a:latin typeface="Comic Sans MS"/>
                <a:cs typeface="Comic Sans MS"/>
              </a:rPr>
              <a:t>χρΗστες</a:t>
            </a:r>
            <a:br>
              <a:rPr lang="el-GR" sz="2800" b="1" dirty="0">
                <a:solidFill>
                  <a:schemeClr val="bg1"/>
                </a:solidFill>
                <a:latin typeface="Comic Sans MS"/>
                <a:cs typeface="Comic Sans MS"/>
              </a:rPr>
            </a:br>
            <a:r>
              <a:rPr lang="el-GR" sz="2800" b="1" spc="-5" dirty="0">
                <a:solidFill>
                  <a:schemeClr val="bg1"/>
                </a:solidFill>
                <a:latin typeface="Comic Sans MS"/>
                <a:cs typeface="Comic Sans MS"/>
              </a:rPr>
              <a:t>(</a:t>
            </a:r>
            <a:r>
              <a:rPr lang="el-GR" sz="2800" b="1" spc="-5" dirty="0" err="1">
                <a:solidFill>
                  <a:schemeClr val="bg1"/>
                </a:solidFill>
                <a:latin typeface="Comic Sans MS"/>
                <a:cs typeface="Comic Sans MS"/>
              </a:rPr>
              <a:t>Wetransfer</a:t>
            </a:r>
            <a:r>
              <a:rPr lang="el-GR" sz="2800" spc="-5" dirty="0">
                <a:latin typeface="Comic Sans MS"/>
                <a:cs typeface="Comic Sans MS"/>
              </a:rPr>
              <a:t>)</a:t>
            </a:r>
            <a:br>
              <a:rPr lang="el-GR" sz="2800" dirty="0">
                <a:latin typeface="Comic Sans MS"/>
                <a:cs typeface="Comic Sans MS"/>
              </a:rPr>
            </a:b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5CB32-4A3E-C764-8050-6928C6A481BB}"/>
              </a:ext>
            </a:extLst>
          </p:cNvPr>
          <p:cNvSpPr txBox="1"/>
          <p:nvPr/>
        </p:nvSpPr>
        <p:spPr>
          <a:xfrm>
            <a:off x="685800" y="2438400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pc="-5" dirty="0">
                <a:latin typeface="Comic Sans MS"/>
              </a:rPr>
              <a:t>Η αποστολή αρχείου σε άλλους χρήστες ονομάζεται «</a:t>
            </a:r>
            <a:r>
              <a:rPr lang="el-GR" b="1" spc="-5" dirty="0">
                <a:latin typeface="Comic Sans MS"/>
              </a:rPr>
              <a:t>διαμοιρασμός</a:t>
            </a:r>
            <a:r>
              <a:rPr lang="el-GR" spc="-5" dirty="0">
                <a:latin typeface="Comic Sans MS"/>
              </a:rPr>
              <a:t>» και γίνεται με το πάτημα του κουμπιού </a:t>
            </a:r>
            <a:r>
              <a:rPr lang="en-US" spc="-5" dirty="0">
                <a:latin typeface="Comic Sans MS"/>
              </a:rPr>
              <a:t>“Share”</a:t>
            </a:r>
            <a:endParaRPr lang="el-GR" spc="-5" dirty="0">
              <a:latin typeface="Comic Sans MS"/>
            </a:endParaRPr>
          </a:p>
          <a:p>
            <a:endParaRPr lang="el-GR" spc="-5" dirty="0">
              <a:latin typeface="Comic Sans MS"/>
            </a:endParaRPr>
          </a:p>
          <a:p>
            <a:r>
              <a:rPr lang="el-GR" u="sng" spc="-5" dirty="0">
                <a:latin typeface="Comic Sans MS"/>
              </a:rPr>
              <a:t>Ο διαμοιρασμός γίνεται είτε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Με αποστολή ενημερωτικού </a:t>
            </a:r>
            <a:r>
              <a:rPr lang="en-US" spc="-5" dirty="0">
                <a:latin typeface="Comic Sans MS"/>
              </a:rPr>
              <a:t>email</a:t>
            </a:r>
            <a:r>
              <a:rPr lang="el-GR" spc="-5" dirty="0">
                <a:latin typeface="Comic Sans MS"/>
              </a:rPr>
              <a:t> από το </a:t>
            </a:r>
            <a:r>
              <a:rPr lang="en-US" spc="-5" dirty="0" err="1">
                <a:latin typeface="Comic Sans MS"/>
              </a:rPr>
              <a:t>dropbox</a:t>
            </a:r>
            <a:endParaRPr lang="el-GR" spc="-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Με αποστολή μίας διεύθυνσης ιστού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Με ανάρτηση σε κοινωνικά δίκτυα π.χ. </a:t>
            </a:r>
            <a:r>
              <a:rPr lang="en-US" spc="-5" dirty="0" err="1">
                <a:latin typeface="Comic Sans MS"/>
              </a:rPr>
              <a:t>facebook</a:t>
            </a:r>
            <a:r>
              <a:rPr lang="el-GR" spc="-5" dirty="0">
                <a:latin typeface="Comic Sans MS"/>
              </a:rPr>
              <a:t>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9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C83FCB-C9DD-9C6A-5D40-79D879C1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399" cy="1188720"/>
          </a:xfrm>
          <a:solidFill>
            <a:srgbClr val="00B0F0"/>
          </a:solidFill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ΠΛΕΟΝΕΚΤΗΜΑ ΧΡΗΣΗΣ ΥΠΗΡΕΣΙΩΝ ΝΕΦΟΥΣ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A0821-725F-125F-BAB3-C35E95C66D06}"/>
              </a:ext>
            </a:extLst>
          </p:cNvPr>
          <p:cNvSpPr txBox="1"/>
          <p:nvPr/>
        </p:nvSpPr>
        <p:spPr>
          <a:xfrm>
            <a:off x="304800" y="1981200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Δεν απαιτείται αγορά εξοπλισμού για την αποθήκευση των αρχείων</a:t>
            </a:r>
          </a:p>
          <a:p>
            <a:endParaRPr lang="el-GR" spc="-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Τα αρχεία είναι διαθέσιμα σε οποιαδήποτε χρονική στιγμή και από οποιαδήποτε συσκευή</a:t>
            </a:r>
          </a:p>
          <a:p>
            <a:endParaRPr lang="el-GR" spc="-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Λαμβάνοντα αντίγραφα ασφαλείας των αρχείων αυτόματα</a:t>
            </a:r>
          </a:p>
          <a:p>
            <a:endParaRPr lang="el-GR" spc="-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Τα αρχεία προστατεύονται από ιούς ή άλλο κακόβουλο λογισμικό, καθώς και από υποκλοπή</a:t>
            </a:r>
          </a:p>
          <a:p>
            <a:endParaRPr lang="el-GR" spc="-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Ο διαμοιρασμός των αρχείων γίνεται ευκολότερος</a:t>
            </a:r>
            <a:endParaRPr lang="en-US" spc="-5" dirty="0">
              <a:latin typeface="Comic Sans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pc="-5" dirty="0">
                <a:latin typeface="Comic Sans MS"/>
              </a:rPr>
              <a:t>Μερικές φορές παρέχεται η δυνατότητα συγχρονισμού των αρχείων σε όλες τις συσκευές του χρήστη και η διατήρηση πολλαπλών εκδόσεων ενός αρχείου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33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C83FCB-C9DD-9C6A-5D40-79D879C1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399" cy="1188720"/>
          </a:xfrm>
          <a:solidFill>
            <a:srgbClr val="00B0F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Animoto- </a:t>
            </a:r>
            <a:r>
              <a:rPr lang="el-GR" b="1" dirty="0" err="1">
                <a:solidFill>
                  <a:schemeClr val="bg1"/>
                </a:solidFill>
              </a:rPr>
              <a:t>δημιουργια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βιντεο</a:t>
            </a:r>
            <a:r>
              <a:rPr lang="el-GR" b="1" dirty="0">
                <a:solidFill>
                  <a:schemeClr val="bg1"/>
                </a:solidFill>
              </a:rPr>
              <a:t> στο </a:t>
            </a:r>
            <a:r>
              <a:rPr lang="el-GR" b="1" dirty="0" err="1">
                <a:solidFill>
                  <a:schemeClr val="bg1"/>
                </a:solidFill>
              </a:rPr>
              <a:t>συννεφο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A0821-725F-125F-BAB3-C35E95C66D06}"/>
              </a:ext>
            </a:extLst>
          </p:cNvPr>
          <p:cNvSpPr txBox="1"/>
          <p:nvPr/>
        </p:nvSpPr>
        <p:spPr>
          <a:xfrm>
            <a:off x="304800" y="1981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Λιτό και εύκολο στη χρήση περιβάλλον εφαρμογής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Η σύνθεση των βίντεο γίνεται με την τοποθέτηση των φωτογραφιών και του κειμένου στη σειρά με την οποία θα προβληθούν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1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C83FCB-C9DD-9C6A-5D40-79D879C1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399" cy="1188720"/>
          </a:xfrm>
          <a:solidFill>
            <a:srgbClr val="00B0F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Google drive 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A0821-725F-125F-BAB3-C35E95C66D06}"/>
              </a:ext>
            </a:extLst>
          </p:cNvPr>
          <p:cNvSpPr txBox="1"/>
          <p:nvPr/>
        </p:nvSpPr>
        <p:spPr>
          <a:xfrm>
            <a:off x="304800" y="19812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Είναι πακέτο εφαρμογών γραφείου συνεργατικής δημιουργίας και κοινής χρήσης αρχείων στο διαδίκτυο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Μπορούμε να δημιουργήσουμε αρχεία κειμένου, λογιστικά φύλλα, παρουσιάσεις, φόρμες και όλα αυτά συνεργατικά σε πραγματικό χρόνο και την ίδια χρονική στιγμή</a:t>
            </a:r>
          </a:p>
          <a:p>
            <a:r>
              <a:rPr lang="el-GR" u="sng" dirty="0"/>
              <a:t>Το </a:t>
            </a:r>
            <a:r>
              <a:rPr lang="en-US" u="sng" dirty="0"/>
              <a:t>Google Drive </a:t>
            </a:r>
            <a:r>
              <a:rPr lang="el-GR" u="sng" dirty="0"/>
              <a:t>παρακολουθεί: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Ποιος κάνει αλλαγές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Τι έχει αλλαχθεί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Πότε έχει γίνει η αλλαγή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Την ώρα και ημερομηνία κάθε αλλαγής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/>
          </a:p>
          <a:p>
            <a:r>
              <a:rPr lang="el-GR" dirty="0"/>
              <a:t>Όλοι οι συνεργαζόμενοι χρήστες μπορούν να επεξεργάζονται ταυτόχρονα το ίδιο αρχείο αρκεί να έχουν τον απαιτούμενο σύνδεσμο.</a:t>
            </a:r>
          </a:p>
          <a:p>
            <a:r>
              <a:rPr lang="el-GR" dirty="0"/>
              <a:t>Κάθε χρήστης βλέπει τις αλλαγές που κάνουν οι άλλοι χρήστες. Μπορεί να σχολιάζει ή </a:t>
            </a:r>
            <a:r>
              <a:rPr lang="el-GR"/>
              <a:t>να απαντά</a:t>
            </a:r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284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4983" y="809244"/>
            <a:ext cx="4215765" cy="1010919"/>
            <a:chOff x="1014983" y="809244"/>
            <a:chExt cx="4215765" cy="10109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983" y="809244"/>
              <a:ext cx="4215384" cy="1010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9739" y="864108"/>
              <a:ext cx="2805684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1619" y="1014857"/>
              <a:ext cx="2205101" cy="4745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7340" y="2942970"/>
            <a:ext cx="781939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2000" spc="-5" dirty="0">
                <a:latin typeface="Comic Sans MS"/>
                <a:cs typeface="Comic Sans MS"/>
              </a:rPr>
              <a:t>Όλες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οι</a:t>
            </a:r>
            <a:r>
              <a:rPr sz="2000" spc="-5" dirty="0">
                <a:latin typeface="Comic Sans MS"/>
                <a:cs typeface="Comic Sans MS"/>
              </a:rPr>
              <a:t> υπηρεσίες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είναι διαθέσιμες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μέσω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διαδικτύου.</a:t>
            </a:r>
            <a:endParaRPr sz="2000">
              <a:latin typeface="Comic Sans MS"/>
              <a:cs typeface="Comic Sans MS"/>
            </a:endParaRPr>
          </a:p>
          <a:p>
            <a:pPr marL="277495" marR="168275" indent="-26543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2000" spc="-5" dirty="0">
                <a:latin typeface="Comic Sans MS"/>
                <a:cs typeface="Comic Sans MS"/>
              </a:rPr>
              <a:t>Οι υπηρεσίες νέφους </a:t>
            </a:r>
            <a:r>
              <a:rPr sz="2000" dirty="0">
                <a:latin typeface="Comic Sans MS"/>
                <a:cs typeface="Comic Sans MS"/>
              </a:rPr>
              <a:t>παρέχονται </a:t>
            </a:r>
            <a:r>
              <a:rPr sz="2000" spc="-5" dirty="0">
                <a:latin typeface="Comic Sans MS"/>
                <a:cs typeface="Comic Sans MS"/>
              </a:rPr>
              <a:t>με </a:t>
            </a:r>
            <a:r>
              <a:rPr sz="2000" dirty="0">
                <a:latin typeface="Comic Sans MS"/>
                <a:cs typeface="Comic Sans MS"/>
              </a:rPr>
              <a:t>τέτοιο τρόπο </a:t>
            </a:r>
            <a:r>
              <a:rPr sz="2000" spc="-5" dirty="0">
                <a:latin typeface="Comic Sans MS"/>
                <a:cs typeface="Comic Sans MS"/>
              </a:rPr>
              <a:t>ώστε </a:t>
            </a:r>
            <a:r>
              <a:rPr sz="2000" dirty="0">
                <a:latin typeface="Comic Sans MS"/>
                <a:cs typeface="Comic Sans MS"/>
              </a:rPr>
              <a:t>ο </a:t>
            </a:r>
            <a:r>
              <a:rPr sz="2000" spc="-5" dirty="0">
                <a:latin typeface="Comic Sans MS"/>
                <a:cs typeface="Comic Sans MS"/>
              </a:rPr>
              <a:t>τελικός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χρήστης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δεν μπορεί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να</a:t>
            </a:r>
            <a:r>
              <a:rPr sz="2000" dirty="0">
                <a:latin typeface="Comic Sans MS"/>
                <a:cs typeface="Comic Sans MS"/>
              </a:rPr>
              <a:t> διακρίνει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τεχνικές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λεπτομέρειες.</a:t>
            </a:r>
            <a:endParaRPr sz="2000">
              <a:latin typeface="Comic Sans MS"/>
              <a:cs typeface="Comic Sans MS"/>
            </a:endParaRPr>
          </a:p>
          <a:p>
            <a:pPr marL="277495" marR="290830" indent="-26543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2000" dirty="0">
                <a:latin typeface="Comic Sans MS"/>
                <a:cs typeface="Comic Sans MS"/>
              </a:rPr>
              <a:t>Η </a:t>
            </a:r>
            <a:r>
              <a:rPr sz="2000" spc="-5" dirty="0">
                <a:latin typeface="Comic Sans MS"/>
                <a:cs typeface="Comic Sans MS"/>
              </a:rPr>
              <a:t>χρηστικότητα, </a:t>
            </a:r>
            <a:r>
              <a:rPr sz="2000" dirty="0">
                <a:latin typeface="Comic Sans MS"/>
                <a:cs typeface="Comic Sans MS"/>
              </a:rPr>
              <a:t>η διαθεσιμότητα </a:t>
            </a:r>
            <a:r>
              <a:rPr sz="2000" spc="-5" dirty="0">
                <a:latin typeface="Comic Sans MS"/>
                <a:cs typeface="Comic Sans MS"/>
              </a:rPr>
              <a:t>και </a:t>
            </a:r>
            <a:r>
              <a:rPr sz="2000" dirty="0">
                <a:latin typeface="Comic Sans MS"/>
                <a:cs typeface="Comic Sans MS"/>
              </a:rPr>
              <a:t>η </a:t>
            </a:r>
            <a:r>
              <a:rPr sz="2000" spc="-5" dirty="0">
                <a:latin typeface="Comic Sans MS"/>
                <a:cs typeface="Comic Sans MS"/>
              </a:rPr>
              <a:t>αποτελεσματικότητα των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υπηρεσιών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είναι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το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κύριο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κριτήριο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επιλογής </a:t>
            </a:r>
            <a:r>
              <a:rPr sz="2000" spc="-5" dirty="0">
                <a:latin typeface="Comic Sans MS"/>
                <a:cs typeface="Comic Sans MS"/>
              </a:rPr>
              <a:t>τους.</a:t>
            </a:r>
            <a:endParaRPr sz="2000">
              <a:latin typeface="Comic Sans MS"/>
              <a:cs typeface="Comic Sans MS"/>
            </a:endParaRPr>
          </a:p>
          <a:p>
            <a:pPr marL="277495" marR="5080" indent="-26543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2000" dirty="0">
                <a:latin typeface="Comic Sans MS"/>
                <a:cs typeface="Comic Sans MS"/>
              </a:rPr>
              <a:t>Με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τον </a:t>
            </a:r>
            <a:r>
              <a:rPr sz="2000" dirty="0">
                <a:latin typeface="Comic Sans MS"/>
                <a:cs typeface="Comic Sans MS"/>
              </a:rPr>
              <a:t>τρόπο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αυτό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οι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υπηρεσίες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διατίθενται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πέρα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από</a:t>
            </a:r>
            <a:r>
              <a:rPr sz="2000" spc="-5" dirty="0">
                <a:latin typeface="Comic Sans MS"/>
                <a:cs typeface="Comic Sans MS"/>
              </a:rPr>
              <a:t> γεωγραφικά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όρια </a:t>
            </a:r>
            <a:r>
              <a:rPr sz="2000" spc="-5" dirty="0">
                <a:latin typeface="Comic Sans MS"/>
                <a:cs typeface="Comic Sans MS"/>
              </a:rPr>
              <a:t>και, </a:t>
            </a:r>
            <a:r>
              <a:rPr sz="2000" dirty="0">
                <a:latin typeface="Comic Sans MS"/>
                <a:cs typeface="Comic Sans MS"/>
              </a:rPr>
              <a:t>συνήθως, </a:t>
            </a:r>
            <a:r>
              <a:rPr sz="2000" spc="-5" dirty="0">
                <a:latin typeface="Comic Sans MS"/>
                <a:cs typeface="Comic Sans MS"/>
              </a:rPr>
              <a:t>μέσω σύνθετων δικτυακών </a:t>
            </a:r>
            <a:r>
              <a:rPr sz="2000" dirty="0">
                <a:latin typeface="Comic Sans MS"/>
                <a:cs typeface="Comic Sans MS"/>
              </a:rPr>
              <a:t>υποδομών </a:t>
            </a:r>
            <a:r>
              <a:rPr sz="2000" spc="-5" dirty="0">
                <a:latin typeface="Comic Sans MS"/>
                <a:cs typeface="Comic Sans MS"/>
              </a:rPr>
              <a:t>και </a:t>
            </a:r>
            <a:r>
              <a:rPr sz="2000" dirty="0">
                <a:latin typeface="Comic Sans MS"/>
                <a:cs typeface="Comic Sans MS"/>
              </a:rPr>
              <a:t> υπολογιστικών συστημάτων </a:t>
            </a:r>
            <a:r>
              <a:rPr sz="2000" spc="-5" dirty="0">
                <a:latin typeface="Comic Sans MS"/>
                <a:cs typeface="Comic Sans MS"/>
              </a:rPr>
              <a:t>(Ένα </a:t>
            </a:r>
            <a:r>
              <a:rPr sz="2000" dirty="0">
                <a:latin typeface="Comic Sans MS"/>
                <a:cs typeface="Comic Sans MS"/>
              </a:rPr>
              <a:t>«σύννεφο» σκιάζει </a:t>
            </a:r>
            <a:r>
              <a:rPr sz="2000" spc="-5" dirty="0">
                <a:latin typeface="Comic Sans MS"/>
                <a:cs typeface="Comic Sans MS"/>
              </a:rPr>
              <a:t>και καλύπτει </a:t>
            </a:r>
            <a:r>
              <a:rPr sz="2000" dirty="0">
                <a:latin typeface="Comic Sans MS"/>
                <a:cs typeface="Comic Sans MS"/>
              </a:rPr>
              <a:t> όλες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αυτές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τις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λεπτομέρειες).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4559" y="2656332"/>
            <a:ext cx="3078480" cy="26212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9800" y="76200"/>
            <a:ext cx="3048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74320"/>
            <a:ext cx="6221095" cy="1402080"/>
            <a:chOff x="152400" y="274320"/>
            <a:chExt cx="6221095" cy="1402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274320"/>
              <a:ext cx="5513832" cy="1014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772" y="330708"/>
              <a:ext cx="4046220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425" y="479806"/>
              <a:ext cx="3493897" cy="4768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762000"/>
              <a:ext cx="1470660" cy="9144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3540" y="2126360"/>
            <a:ext cx="8441055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6162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sz="1800" b="1" spc="-5" dirty="0" err="1">
                <a:latin typeface="Comic Sans MS"/>
                <a:cs typeface="Comic Sans MS"/>
              </a:rPr>
              <a:t>Εξυ</a:t>
            </a:r>
            <a:r>
              <a:rPr sz="1800" b="1" spc="-5" dirty="0">
                <a:latin typeface="Comic Sans MS"/>
                <a:cs typeface="Comic Sans MS"/>
              </a:rPr>
              <a:t>πηρέτηση κατ’ </a:t>
            </a:r>
            <a:r>
              <a:rPr sz="1800" b="1" dirty="0">
                <a:latin typeface="Comic Sans MS"/>
                <a:cs typeface="Comic Sans MS"/>
              </a:rPr>
              <a:t>απαίτηση</a:t>
            </a:r>
            <a:r>
              <a:rPr sz="1800" dirty="0">
                <a:latin typeface="Comic Sans MS"/>
                <a:cs typeface="Comic Sans MS"/>
              </a:rPr>
              <a:t>: άμεσα </a:t>
            </a:r>
            <a:r>
              <a:rPr sz="1800" spc="-5" dirty="0">
                <a:latin typeface="Comic Sans MS"/>
                <a:cs typeface="Comic Sans MS"/>
              </a:rPr>
              <a:t>και χωρίς </a:t>
            </a:r>
            <a:r>
              <a:rPr sz="1800" dirty="0">
                <a:latin typeface="Comic Sans MS"/>
                <a:cs typeface="Comic Sans MS"/>
              </a:rPr>
              <a:t>καθυστέρηση ο χρήστης </a:t>
            </a:r>
            <a:r>
              <a:rPr sz="1800" spc="-5" dirty="0">
                <a:latin typeface="Comic Sans MS"/>
                <a:cs typeface="Comic Sans MS"/>
              </a:rPr>
              <a:t>μπορεί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να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χρησιμοποιήσει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την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υπηρεσία,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όταν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το επιθυμήσει,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χωρίς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να </a:t>
            </a:r>
            <a:r>
              <a:rPr sz="1800" dirty="0">
                <a:latin typeface="Comic Sans MS"/>
                <a:cs typeface="Comic Sans MS"/>
              </a:rPr>
              <a:t>απαιτείται</a:t>
            </a:r>
            <a:r>
              <a:rPr lang="el-GR" sz="18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α</a:t>
            </a:r>
            <a:r>
              <a:rPr sz="1800" dirty="0" err="1">
                <a:latin typeface="Comic Sans MS"/>
                <a:cs typeface="Comic Sans MS"/>
              </a:rPr>
              <a:t>νθρώ</a:t>
            </a:r>
            <a:r>
              <a:rPr sz="1800" dirty="0">
                <a:latin typeface="Comic Sans MS"/>
                <a:cs typeface="Comic Sans MS"/>
              </a:rPr>
              <a:t>πινη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παρέμβαση.</a:t>
            </a:r>
            <a:endParaRPr lang="el-GR" sz="1800" dirty="0">
              <a:latin typeface="Comic Sans MS"/>
              <a:cs typeface="Comic Sans MS"/>
            </a:endParaRPr>
          </a:p>
          <a:p>
            <a:pPr marL="12700" marR="261620">
              <a:lnSpc>
                <a:spcPct val="100000"/>
              </a:lnSpc>
              <a:spcBef>
                <a:spcPts val="100"/>
              </a:spcBef>
            </a:pPr>
            <a:endParaRPr lang="el-GR" sz="1800" dirty="0">
              <a:latin typeface="Comic Sans MS"/>
              <a:cs typeface="Comic Sans MS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800" b="1" spc="-5" dirty="0" err="1">
                <a:latin typeface="Comic Sans MS"/>
                <a:cs typeface="Comic Sans MS"/>
              </a:rPr>
              <a:t>Ευρεί</a:t>
            </a:r>
            <a:r>
              <a:rPr sz="1800" b="1" spc="-5" dirty="0">
                <a:latin typeface="Comic Sans MS"/>
                <a:cs typeface="Comic Sans MS"/>
              </a:rPr>
              <a:t>α </a:t>
            </a:r>
            <a:r>
              <a:rPr sz="1800" b="1" dirty="0">
                <a:latin typeface="Comic Sans MS"/>
                <a:cs typeface="Comic Sans MS"/>
              </a:rPr>
              <a:t>πρόσβαση στο </a:t>
            </a:r>
            <a:r>
              <a:rPr sz="1800" b="1" spc="-5" dirty="0">
                <a:latin typeface="Comic Sans MS"/>
                <a:cs typeface="Comic Sans MS"/>
              </a:rPr>
              <a:t>δίκτυο: </a:t>
            </a:r>
            <a:r>
              <a:rPr sz="1800" dirty="0">
                <a:latin typeface="Comic Sans MS"/>
                <a:cs typeface="Comic Sans MS"/>
              </a:rPr>
              <a:t>οι </a:t>
            </a:r>
            <a:r>
              <a:rPr sz="1800" spc="-5" dirty="0">
                <a:latin typeface="Comic Sans MS"/>
                <a:cs typeface="Comic Sans MS"/>
              </a:rPr>
              <a:t>δυνατότητες </a:t>
            </a:r>
            <a:r>
              <a:rPr sz="1800" dirty="0">
                <a:latin typeface="Comic Sans MS"/>
                <a:cs typeface="Comic Sans MS"/>
              </a:rPr>
              <a:t>είναι διαθέσιμες σε όλο το </a:t>
            </a:r>
            <a:r>
              <a:rPr sz="1800" spc="-5" dirty="0">
                <a:latin typeface="Comic Sans MS"/>
                <a:cs typeface="Comic Sans MS"/>
              </a:rPr>
              <a:t>δίκτυο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είναι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προσβάσιμες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μέσα </a:t>
            </a:r>
            <a:r>
              <a:rPr sz="1800" dirty="0">
                <a:latin typeface="Comic Sans MS"/>
                <a:cs typeface="Comic Sans MS"/>
              </a:rPr>
              <a:t>από σταθερούς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μηχανισμούς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 με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οποιαδήποτε</a:t>
            </a:r>
            <a:r>
              <a:rPr lang="el-GR" sz="1800" dirty="0">
                <a:latin typeface="Comic Sans MS"/>
                <a:cs typeface="Comic Sans MS"/>
              </a:rPr>
              <a:t> </a:t>
            </a:r>
            <a:r>
              <a:rPr sz="1800" spc="-5" dirty="0" err="1">
                <a:latin typeface="Comic Sans MS"/>
                <a:cs typeface="Comic Sans MS"/>
              </a:rPr>
              <a:t>συνδεδεμένη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 err="1">
                <a:latin typeface="Comic Sans MS"/>
                <a:cs typeface="Comic Sans MS"/>
              </a:rPr>
              <a:t>συσκευή</a:t>
            </a:r>
            <a:r>
              <a:rPr sz="1800" dirty="0">
                <a:latin typeface="Comic Sans MS"/>
                <a:cs typeface="Comic Sans MS"/>
              </a:rPr>
              <a:t>.</a:t>
            </a:r>
            <a:endParaRPr lang="el-GR"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endParaRPr lang="el-GR" sz="1800" dirty="0">
              <a:latin typeface="Comic Sans MS"/>
              <a:cs typeface="Comic Sans MS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800" b="1" spc="-5" dirty="0" err="1">
                <a:latin typeface="Comic Sans MS"/>
                <a:cs typeface="Comic Sans MS"/>
              </a:rPr>
              <a:t>Δι</a:t>
            </a:r>
            <a:r>
              <a:rPr sz="1800" b="1" spc="-5" dirty="0">
                <a:latin typeface="Comic Sans MS"/>
                <a:cs typeface="Comic Sans MS"/>
              </a:rPr>
              <a:t>αθεσιμότητα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πόρων: </a:t>
            </a:r>
            <a:r>
              <a:rPr sz="1800" dirty="0">
                <a:latin typeface="Comic Sans MS"/>
                <a:cs typeface="Comic Sans MS"/>
              </a:rPr>
              <a:t>η </a:t>
            </a:r>
            <a:r>
              <a:rPr sz="1800" spc="-5" dirty="0">
                <a:latin typeface="Comic Sans MS"/>
                <a:cs typeface="Comic Sans MS"/>
              </a:rPr>
              <a:t>υπηρεσία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χρησιμοποιεί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πόρους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όπως </a:t>
            </a:r>
            <a:r>
              <a:rPr sz="1800" spc="-5" dirty="0">
                <a:latin typeface="Comic Sans MS"/>
                <a:cs typeface="Comic Sans MS"/>
              </a:rPr>
              <a:t>υπολογιστικό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χρόνο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 αποθηκευτικό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χώρο,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που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μοιράζονται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σε πολλούς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χρήστες.</a:t>
            </a:r>
            <a:endParaRPr lang="el-GR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endParaRPr lang="el-GR" sz="1800" dirty="0">
              <a:latin typeface="Comic Sans MS"/>
              <a:cs typeface="Comic Sans MS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800" b="1" dirty="0" err="1">
                <a:latin typeface="Comic Sans MS"/>
                <a:cs typeface="Comic Sans MS"/>
              </a:rPr>
              <a:t>Γρήγορη</a:t>
            </a:r>
            <a:r>
              <a:rPr sz="1800" b="1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ευελιξία: </a:t>
            </a:r>
            <a:r>
              <a:rPr sz="1800" dirty="0">
                <a:latin typeface="Comic Sans MS"/>
                <a:cs typeface="Comic Sans MS"/>
              </a:rPr>
              <a:t>η υπηρεσία </a:t>
            </a:r>
            <a:r>
              <a:rPr sz="1800" spc="-5" dirty="0">
                <a:latin typeface="Comic Sans MS"/>
                <a:cs typeface="Comic Sans MS"/>
              </a:rPr>
              <a:t>μπορεί να κλιμακωθεί γρήγορα χωρίς πρόβλημα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να αντιμετωπίσει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περιόδους </a:t>
            </a:r>
            <a:r>
              <a:rPr sz="1800" spc="-5" dirty="0">
                <a:latin typeface="Comic Sans MS"/>
                <a:cs typeface="Comic Sans MS"/>
              </a:rPr>
              <a:t>ιδιαίτερα αυξημένου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φόρτου.</a:t>
            </a:r>
            <a:endParaRPr lang="el-GR" sz="1800" spc="-5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endParaRPr lang="el-GR" dirty="0">
              <a:latin typeface="Comic Sans MS"/>
              <a:cs typeface="Comic Sans MS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800" b="1" spc="-5" dirty="0">
                <a:latin typeface="Comic Sans MS"/>
                <a:cs typeface="Comic Sans MS"/>
              </a:rPr>
              <a:t>Υπ</a:t>
            </a:r>
            <a:r>
              <a:rPr sz="1800" b="1" spc="-5" dirty="0" err="1">
                <a:latin typeface="Comic Sans MS"/>
                <a:cs typeface="Comic Sans MS"/>
              </a:rPr>
              <a:t>ηρεσί</a:t>
            </a:r>
            <a:r>
              <a:rPr sz="1800" b="1" spc="-5" dirty="0">
                <a:latin typeface="Comic Sans MS"/>
                <a:cs typeface="Comic Sans MS"/>
              </a:rPr>
              <a:t>α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μέτρησης: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η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υπηρεσία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καταγράφει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τη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χρήση,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ώστε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ανάλογα </a:t>
            </a:r>
            <a:r>
              <a:rPr sz="1800" spc="-5" dirty="0">
                <a:latin typeface="Comic Sans MS"/>
                <a:cs typeface="Comic Sans MS"/>
              </a:rPr>
              <a:t>με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τη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χρήση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να γίνεται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χρέωση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ή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βελτιστοποίηση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της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υπηρεσίας.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05600" y="0"/>
            <a:ext cx="2438400" cy="24167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2102" y="327756"/>
            <a:ext cx="2939795" cy="877824"/>
            <a:chOff x="1851660" y="882395"/>
            <a:chExt cx="2939795" cy="8778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60" y="882395"/>
              <a:ext cx="2939795" cy="87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6440" y="940308"/>
              <a:ext cx="2583180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635" y="1089405"/>
              <a:ext cx="1855343" cy="38900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4939" y="2622041"/>
            <a:ext cx="8683625" cy="4172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8775" algn="l"/>
              </a:tabLst>
            </a:pPr>
            <a:r>
              <a:rPr sz="1800" b="1" spc="-5" dirty="0">
                <a:latin typeface="Comic Sans MS"/>
                <a:cs typeface="Comic Sans MS"/>
              </a:rPr>
              <a:t>Υποδομές ως </a:t>
            </a:r>
            <a:r>
              <a:rPr sz="1800" b="1" dirty="0">
                <a:latin typeface="Comic Sans MS"/>
                <a:cs typeface="Comic Sans MS"/>
              </a:rPr>
              <a:t>υπη</a:t>
            </a:r>
            <a:r>
              <a:rPr sz="1800" dirty="0">
                <a:latin typeface="Comic Sans MS"/>
                <a:cs typeface="Comic Sans MS"/>
              </a:rPr>
              <a:t>ρεσία </a:t>
            </a:r>
            <a:r>
              <a:rPr sz="1800" spc="-5" dirty="0">
                <a:latin typeface="Comic Sans MS"/>
                <a:cs typeface="Comic Sans MS"/>
              </a:rPr>
              <a:t>(Infrastructure </a:t>
            </a:r>
            <a:r>
              <a:rPr sz="1800" dirty="0">
                <a:latin typeface="Comic Sans MS"/>
                <a:cs typeface="Comic Sans MS"/>
              </a:rPr>
              <a:t>as a service – </a:t>
            </a:r>
            <a:r>
              <a:rPr sz="1800" b="1" spc="-5" dirty="0">
                <a:latin typeface="Comic Sans MS"/>
                <a:cs typeface="Comic Sans MS"/>
              </a:rPr>
              <a:t>IaaS</a:t>
            </a:r>
            <a:r>
              <a:rPr sz="1800" spc="-5" dirty="0">
                <a:latin typeface="Comic Sans MS"/>
                <a:cs typeface="Comic Sans MS"/>
              </a:rPr>
              <a:t>) </a:t>
            </a:r>
            <a:r>
              <a:rPr sz="1800" dirty="0">
                <a:latin typeface="Comic Sans MS"/>
                <a:cs typeface="Comic Sans MS"/>
              </a:rPr>
              <a:t>που αφορά στην 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παροχή </a:t>
            </a:r>
            <a:r>
              <a:rPr sz="1800" spc="-5" dirty="0">
                <a:latin typeface="Comic Sans MS"/>
                <a:cs typeface="Comic Sans MS"/>
              </a:rPr>
              <a:t>υπολογιστικών πόρων και </a:t>
            </a:r>
            <a:r>
              <a:rPr sz="1800" dirty="0">
                <a:latin typeface="Comic Sans MS"/>
                <a:cs typeface="Comic Sans MS"/>
              </a:rPr>
              <a:t>απευθύνεται </a:t>
            </a:r>
            <a:r>
              <a:rPr sz="1800" spc="-5" dirty="0">
                <a:latin typeface="Comic Sans MS"/>
                <a:cs typeface="Comic Sans MS"/>
              </a:rPr>
              <a:t>κυρίως </a:t>
            </a:r>
            <a:r>
              <a:rPr sz="1800" spc="-10" dirty="0">
                <a:latin typeface="Comic Sans MS"/>
                <a:cs typeface="Comic Sans MS"/>
              </a:rPr>
              <a:t>σε </a:t>
            </a:r>
            <a:r>
              <a:rPr sz="1800" dirty="0">
                <a:latin typeface="Comic Sans MS"/>
                <a:cs typeface="Comic Sans MS"/>
              </a:rPr>
              <a:t>ειδικούς </a:t>
            </a:r>
            <a:r>
              <a:rPr sz="1800" spc="-5" dirty="0">
                <a:latin typeface="Comic Sans MS"/>
                <a:cs typeface="Comic Sans MS"/>
              </a:rPr>
              <a:t>διαχείρισης </a:t>
            </a:r>
            <a:r>
              <a:rPr sz="1800" dirty="0">
                <a:latin typeface="Comic Sans MS"/>
                <a:cs typeface="Comic Sans MS"/>
              </a:rPr>
              <a:t> δικτύων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υπολογιστικών </a:t>
            </a:r>
            <a:r>
              <a:rPr sz="1800" dirty="0">
                <a:latin typeface="Comic Sans MS"/>
                <a:cs typeface="Comic Sans MS"/>
              </a:rPr>
              <a:t>συστημάτων.</a:t>
            </a:r>
            <a:r>
              <a:rPr lang="el-GR" sz="1800" dirty="0">
                <a:latin typeface="Comic Sans MS"/>
                <a:cs typeface="Comic Sans MS"/>
              </a:rPr>
              <a:t> (Αποθηκευτικός χώρος, Εξυπηρετητές, Εικονικές Μηχανές)</a:t>
            </a:r>
            <a:endParaRPr sz="1800" dirty="0">
              <a:latin typeface="Comic Sans MS"/>
              <a:cs typeface="Comic Sans MS"/>
            </a:endParaRPr>
          </a:p>
          <a:p>
            <a:pPr marL="358140" indent="-346075" algn="just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358775" algn="l"/>
              </a:tabLst>
            </a:pPr>
            <a:r>
              <a:rPr sz="1800" b="1" spc="-5" dirty="0">
                <a:latin typeface="Comic Sans MS"/>
                <a:cs typeface="Comic Sans MS"/>
              </a:rPr>
              <a:t>Πλατφόρμα</a:t>
            </a:r>
            <a:r>
              <a:rPr sz="1800" b="1" spc="35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ως</a:t>
            </a:r>
            <a:r>
              <a:rPr sz="1800" b="1" spc="35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υπηρεσία</a:t>
            </a:r>
            <a:r>
              <a:rPr sz="1800" b="1" spc="35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(Platform</a:t>
            </a:r>
            <a:r>
              <a:rPr sz="1800" spc="6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as</a:t>
            </a:r>
            <a:r>
              <a:rPr sz="1800" spc="5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5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service</a:t>
            </a:r>
            <a:r>
              <a:rPr sz="1800" spc="5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–</a:t>
            </a:r>
            <a:r>
              <a:rPr sz="1800" spc="59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PaaS</a:t>
            </a:r>
            <a:r>
              <a:rPr sz="1800" spc="-5" dirty="0">
                <a:latin typeface="Comic Sans MS"/>
                <a:cs typeface="Comic Sans MS"/>
              </a:rPr>
              <a:t>)</a:t>
            </a:r>
            <a:r>
              <a:rPr sz="1800" spc="6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που</a:t>
            </a:r>
            <a:r>
              <a:rPr sz="1800" spc="59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αφορά</a:t>
            </a:r>
            <a:r>
              <a:rPr sz="1800" spc="6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στην</a:t>
            </a:r>
          </a:p>
          <a:p>
            <a:pPr marL="358140" marR="6350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παροχή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υπολογιστικών</a:t>
            </a:r>
            <a:r>
              <a:rPr sz="1800" dirty="0">
                <a:latin typeface="Comic Sans MS"/>
                <a:cs typeface="Comic Sans MS"/>
              </a:rPr>
              <a:t> πλατφόρμων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</a:t>
            </a:r>
            <a:r>
              <a:rPr sz="1800" dirty="0">
                <a:latin typeface="Comic Sans MS"/>
                <a:cs typeface="Comic Sans MS"/>
              </a:rPr>
              <a:t> απευθύνεται</a:t>
            </a:r>
            <a:r>
              <a:rPr sz="1800" spc="5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κυρίως</a:t>
            </a:r>
            <a:r>
              <a:rPr sz="1800" spc="530" dirty="0">
                <a:latin typeface="Comic Sans MS"/>
                <a:cs typeface="Comic Sans MS"/>
              </a:rPr>
              <a:t> </a:t>
            </a:r>
            <a:r>
              <a:rPr sz="1800" spc="-15" dirty="0">
                <a:latin typeface="Comic Sans MS"/>
                <a:cs typeface="Comic Sans MS"/>
              </a:rPr>
              <a:t>σε 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προγραμματιστές.</a:t>
            </a:r>
            <a:r>
              <a:rPr lang="el-GR" sz="1800" dirty="0">
                <a:latin typeface="Comic Sans MS"/>
                <a:cs typeface="Comic Sans MS"/>
              </a:rPr>
              <a:t> (Βάσεις Δεδομένων, Εξυπηρετητές ιστοσελίδων)</a:t>
            </a:r>
            <a:endParaRPr sz="1800" dirty="0">
              <a:latin typeface="Comic Sans MS"/>
              <a:cs typeface="Comic Sans MS"/>
            </a:endParaRPr>
          </a:p>
          <a:p>
            <a:pPr marL="358140" marR="5080" indent="-346075" algn="just">
              <a:lnSpc>
                <a:spcPct val="150000"/>
              </a:lnSpc>
              <a:buFont typeface="Arial MT"/>
              <a:buChar char="•"/>
              <a:tabLst>
                <a:tab pos="358775" algn="l"/>
              </a:tabLst>
            </a:pPr>
            <a:r>
              <a:rPr sz="1800" b="1" spc="-5" dirty="0">
                <a:latin typeface="Comic Sans MS"/>
                <a:cs typeface="Comic Sans MS"/>
              </a:rPr>
              <a:t>Λογισμικό ως </a:t>
            </a:r>
            <a:r>
              <a:rPr sz="1800" b="1" dirty="0">
                <a:latin typeface="Comic Sans MS"/>
                <a:cs typeface="Comic Sans MS"/>
              </a:rPr>
              <a:t>υπηρεσία </a:t>
            </a:r>
            <a:r>
              <a:rPr sz="1800" spc="-5" dirty="0">
                <a:latin typeface="Comic Sans MS"/>
                <a:cs typeface="Comic Sans MS"/>
              </a:rPr>
              <a:t>(Software</a:t>
            </a:r>
            <a:r>
              <a:rPr sz="1800" dirty="0">
                <a:latin typeface="Comic Sans MS"/>
                <a:cs typeface="Comic Sans MS"/>
              </a:rPr>
              <a:t> as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service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–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SaaS</a:t>
            </a:r>
            <a:r>
              <a:rPr sz="1800" spc="-5" dirty="0">
                <a:latin typeface="Comic Sans MS"/>
                <a:cs typeface="Comic Sans MS"/>
              </a:rPr>
              <a:t>)</a:t>
            </a:r>
            <a:r>
              <a:rPr sz="1800" dirty="0">
                <a:latin typeface="Comic Sans MS"/>
                <a:cs typeface="Comic Sans MS"/>
              </a:rPr>
              <a:t> που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αφορά</a:t>
            </a:r>
            <a:r>
              <a:rPr sz="1800" spc="5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στην 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παροχή</a:t>
            </a:r>
            <a:r>
              <a:rPr sz="1800" spc="3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εφαρμογών</a:t>
            </a:r>
            <a:r>
              <a:rPr sz="1800" spc="3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για</a:t>
            </a:r>
            <a:r>
              <a:rPr sz="1800" spc="3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τους</a:t>
            </a:r>
            <a:r>
              <a:rPr sz="1800" spc="3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τελικούς</a:t>
            </a:r>
            <a:r>
              <a:rPr sz="1800" spc="3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χρήστες</a:t>
            </a:r>
            <a:r>
              <a:rPr sz="1800" spc="3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και</a:t>
            </a:r>
            <a:r>
              <a:rPr sz="1800" spc="3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απευθύνεται</a:t>
            </a:r>
            <a:r>
              <a:rPr sz="1800" spc="3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σε</a:t>
            </a:r>
            <a:r>
              <a:rPr sz="1800" spc="3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όλους</a:t>
            </a:r>
            <a:r>
              <a:rPr sz="1800" spc="3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τους</a:t>
            </a:r>
            <a:endParaRPr sz="1800" dirty="0">
              <a:latin typeface="Comic Sans MS"/>
              <a:cs typeface="Comic Sans MS"/>
            </a:endParaRPr>
          </a:p>
          <a:p>
            <a:pPr marL="358140">
              <a:lnSpc>
                <a:spcPct val="100000"/>
              </a:lnSpc>
              <a:spcBef>
                <a:spcPts val="1080"/>
              </a:spcBef>
            </a:pPr>
            <a:r>
              <a:rPr sz="1800" dirty="0" err="1">
                <a:latin typeface="Comic Sans MS"/>
                <a:cs typeface="Comic Sans MS"/>
              </a:rPr>
              <a:t>χρήστες</a:t>
            </a:r>
            <a:r>
              <a:rPr sz="1800" dirty="0">
                <a:latin typeface="Comic Sans MS"/>
                <a:cs typeface="Comic Sans MS"/>
              </a:rPr>
              <a:t>.</a:t>
            </a:r>
            <a:r>
              <a:rPr lang="el-GR" sz="1800" dirty="0">
                <a:latin typeface="Comic Sans MS"/>
                <a:cs typeface="Comic Sans MS"/>
              </a:rPr>
              <a:t> (Εφαρμογές, Κοινωνική Δικτύωση)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459" y="158432"/>
            <a:ext cx="1982724" cy="2162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843BC-D14D-254F-D8B0-4B72952670E6}"/>
              </a:ext>
            </a:extLst>
          </p:cNvPr>
          <p:cNvSpPr txBox="1"/>
          <p:nvPr/>
        </p:nvSpPr>
        <p:spPr>
          <a:xfrm>
            <a:off x="3035342" y="1284574"/>
            <a:ext cx="5589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pc="-5" dirty="0">
                <a:latin typeface="Comic Sans MS"/>
              </a:rPr>
              <a:t>Οι υπηρεσίες νέφους παρέχονται σε 3 μοντέλα, </a:t>
            </a:r>
            <a:r>
              <a:rPr lang="el-GR" spc="-5" dirty="0" err="1">
                <a:latin typeface="Comic Sans MS"/>
              </a:rPr>
              <a:t>στοχευμένα</a:t>
            </a:r>
            <a:r>
              <a:rPr lang="el-GR" spc="-5" dirty="0">
                <a:latin typeface="Comic Sans MS"/>
              </a:rPr>
              <a:t> το καθένα σε διαφορετική κατηγορία χρηστών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001516" cy="2895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2438400"/>
            <a:ext cx="5638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600200" cy="13921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752" y="2005330"/>
            <a:ext cx="8511540" cy="4896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450" dirty="0">
                <a:latin typeface="Comic Sans MS"/>
                <a:cs typeface="Comic Sans MS"/>
              </a:rPr>
              <a:t>O</a:t>
            </a:r>
            <a:r>
              <a:rPr sz="1450" spc="-5" dirty="0">
                <a:latin typeface="Comic Sans MS"/>
                <a:cs typeface="Comic Sans MS"/>
              </a:rPr>
              <a:t> πάροχος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του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νέφους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δίνει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dirty="0">
                <a:latin typeface="Comic Sans MS"/>
                <a:cs typeface="Comic Sans MS"/>
              </a:rPr>
              <a:t>πρόσβαση</a:t>
            </a:r>
            <a:r>
              <a:rPr sz="1450" spc="10" dirty="0">
                <a:latin typeface="Comic Sans MS"/>
                <a:cs typeface="Comic Sans MS"/>
              </a:rPr>
              <a:t> </a:t>
            </a:r>
            <a:r>
              <a:rPr sz="1450" dirty="0">
                <a:latin typeface="Comic Sans MS"/>
                <a:cs typeface="Comic Sans MS"/>
              </a:rPr>
              <a:t>σε</a:t>
            </a:r>
            <a:r>
              <a:rPr sz="1450" spc="-5" dirty="0">
                <a:latin typeface="Comic Sans MS"/>
                <a:cs typeface="Comic Sans MS"/>
              </a:rPr>
              <a:t> εφαρμογές</a:t>
            </a:r>
            <a:r>
              <a:rPr sz="1450" dirty="0">
                <a:latin typeface="Comic Sans MS"/>
                <a:cs typeface="Comic Sans MS"/>
              </a:rPr>
              <a:t> που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έχουν</a:t>
            </a:r>
            <a:r>
              <a:rPr sz="1450" spc="-1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ήδη</a:t>
            </a:r>
            <a:r>
              <a:rPr sz="1450" spc="1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αναπτυχθεί</a:t>
            </a:r>
            <a:r>
              <a:rPr sz="1450" spc="1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στην</a:t>
            </a:r>
            <a:r>
              <a:rPr sz="1450" spc="15" dirty="0">
                <a:latin typeface="Comic Sans MS"/>
                <a:cs typeface="Comic Sans MS"/>
              </a:rPr>
              <a:t> </a:t>
            </a:r>
            <a:r>
              <a:rPr sz="1450" dirty="0">
                <a:latin typeface="Comic Sans MS"/>
                <a:cs typeface="Comic Sans MS"/>
              </a:rPr>
              <a:t>υποδομή</a:t>
            </a:r>
            <a:r>
              <a:rPr sz="1450" spc="-2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του.</a:t>
            </a:r>
            <a:endParaRPr sz="1450" dirty="0">
              <a:latin typeface="Comic Sans MS"/>
              <a:cs typeface="Comic Sans MS"/>
            </a:endParaRPr>
          </a:p>
          <a:p>
            <a:pPr marL="242570" marR="6985" indent="-230504" algn="just">
              <a:lnSpc>
                <a:spcPct val="100000"/>
              </a:lnSpc>
              <a:spcBef>
                <a:spcPts val="1745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450" dirty="0">
                <a:latin typeface="Comic Sans MS"/>
                <a:cs typeface="Comic Sans MS"/>
              </a:rPr>
              <a:t>Οι </a:t>
            </a:r>
            <a:r>
              <a:rPr sz="1450" spc="-5" dirty="0">
                <a:latin typeface="Comic Sans MS"/>
                <a:cs typeface="Comic Sans MS"/>
              </a:rPr>
              <a:t>εφαρμογές είναι τυπικά διαθέσιμες μέσω διεπαφών διαδικτύου </a:t>
            </a:r>
            <a:r>
              <a:rPr sz="1450" dirty="0">
                <a:latin typeface="Comic Sans MS"/>
                <a:cs typeface="Comic Sans MS"/>
              </a:rPr>
              <a:t>όπως </a:t>
            </a:r>
            <a:r>
              <a:rPr sz="1450" spc="-5" dirty="0">
                <a:latin typeface="Comic Sans MS"/>
                <a:cs typeface="Comic Sans MS"/>
              </a:rPr>
              <a:t>ένας φυλλομετρητής </a:t>
            </a:r>
            <a:r>
              <a:rPr sz="1450" dirty="0">
                <a:latin typeface="Comic Sans MS"/>
                <a:cs typeface="Comic Sans MS"/>
              </a:rPr>
              <a:t>σε 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συσκευές </a:t>
            </a:r>
            <a:r>
              <a:rPr sz="1450" dirty="0">
                <a:latin typeface="Comic Sans MS"/>
                <a:cs typeface="Comic Sans MS"/>
              </a:rPr>
              <a:t>όπως</a:t>
            </a:r>
            <a:r>
              <a:rPr sz="1450" spc="2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προσωπικοί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υπολογιστές,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ταμπλέτες,</a:t>
            </a:r>
            <a:r>
              <a:rPr sz="1450" spc="2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έξυπνα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κινητά</a:t>
            </a:r>
            <a:r>
              <a:rPr sz="1450" spc="30" dirty="0">
                <a:latin typeface="Comic Sans MS"/>
                <a:cs typeface="Comic Sans MS"/>
              </a:rPr>
              <a:t> </a:t>
            </a:r>
            <a:r>
              <a:rPr sz="1450" spc="-10" dirty="0">
                <a:latin typeface="Comic Sans MS"/>
                <a:cs typeface="Comic Sans MS"/>
              </a:rPr>
              <a:t>και</a:t>
            </a:r>
            <a:r>
              <a:rPr sz="1450" spc="3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άλλες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φορητές</a:t>
            </a:r>
            <a:r>
              <a:rPr sz="1450" spc="2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συσκευές.</a:t>
            </a:r>
            <a:endParaRPr sz="1450" dirty="0">
              <a:latin typeface="Comic Sans MS"/>
              <a:cs typeface="Comic Sans MS"/>
            </a:endParaRPr>
          </a:p>
          <a:p>
            <a:pPr marL="242570" marR="5080" indent="-230504" algn="just">
              <a:lnSpc>
                <a:spcPct val="100000"/>
              </a:lnSpc>
              <a:spcBef>
                <a:spcPts val="1740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450" dirty="0">
                <a:latin typeface="Comic Sans MS"/>
                <a:cs typeface="Comic Sans MS"/>
              </a:rPr>
              <a:t>Ο </a:t>
            </a:r>
            <a:r>
              <a:rPr sz="1450" spc="-5" dirty="0">
                <a:latin typeface="Comic Sans MS"/>
                <a:cs typeface="Comic Sans MS"/>
              </a:rPr>
              <a:t>χρήστης </a:t>
            </a:r>
            <a:r>
              <a:rPr sz="1450" dirty="0">
                <a:latin typeface="Comic Sans MS"/>
                <a:cs typeface="Comic Sans MS"/>
              </a:rPr>
              <a:t>δεν μπορεί να επηρεάσει τις </a:t>
            </a:r>
            <a:r>
              <a:rPr sz="1450" spc="-5" dirty="0">
                <a:latin typeface="Comic Sans MS"/>
                <a:cs typeface="Comic Sans MS"/>
              </a:rPr>
              <a:t>δικτυακές υποδομές, τους διακομιστές, τα λειτουργικά 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συστήματα </a:t>
            </a:r>
            <a:r>
              <a:rPr sz="1450" dirty="0">
                <a:latin typeface="Comic Sans MS"/>
                <a:cs typeface="Comic Sans MS"/>
              </a:rPr>
              <a:t>ή </a:t>
            </a:r>
            <a:r>
              <a:rPr sz="1450" spc="-5" dirty="0">
                <a:latin typeface="Comic Sans MS"/>
                <a:cs typeface="Comic Sans MS"/>
              </a:rPr>
              <a:t>τους αποθηκευτικούς χώρους, και στις </a:t>
            </a:r>
            <a:r>
              <a:rPr sz="1450" dirty="0">
                <a:latin typeface="Comic Sans MS"/>
                <a:cs typeface="Comic Sans MS"/>
              </a:rPr>
              <a:t>περισσότερες </a:t>
            </a:r>
            <a:r>
              <a:rPr sz="1450" spc="-5" dirty="0">
                <a:latin typeface="Comic Sans MS"/>
                <a:cs typeface="Comic Sans MS"/>
              </a:rPr>
              <a:t>περιπτώσεις </a:t>
            </a:r>
            <a:r>
              <a:rPr sz="1450" dirty="0">
                <a:latin typeface="Comic Sans MS"/>
                <a:cs typeface="Comic Sans MS"/>
              </a:rPr>
              <a:t>δεν </a:t>
            </a:r>
            <a:r>
              <a:rPr sz="1450" spc="-10" dirty="0">
                <a:latin typeface="Comic Sans MS"/>
                <a:cs typeface="Comic Sans MS"/>
              </a:rPr>
              <a:t>έχει </a:t>
            </a:r>
            <a:r>
              <a:rPr sz="1450" spc="-5" dirty="0">
                <a:latin typeface="Comic Sans MS"/>
                <a:cs typeface="Comic Sans MS"/>
              </a:rPr>
              <a:t>καθόλου </a:t>
            </a:r>
            <a:r>
              <a:rPr sz="1450" dirty="0">
                <a:latin typeface="Comic Sans MS"/>
                <a:cs typeface="Comic Sans MS"/>
              </a:rPr>
              <a:t>ή 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10" dirty="0">
                <a:latin typeface="Comic Sans MS"/>
                <a:cs typeface="Comic Sans MS"/>
              </a:rPr>
              <a:t>έχει</a:t>
            </a:r>
            <a:r>
              <a:rPr sz="1450" spc="-5" dirty="0">
                <a:latin typeface="Comic Sans MS"/>
                <a:cs typeface="Comic Sans MS"/>
              </a:rPr>
              <a:t> περιορισμένο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έλεγχο</a:t>
            </a:r>
            <a:r>
              <a:rPr sz="1450" spc="-1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πάνω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στην ίδια</a:t>
            </a:r>
            <a:r>
              <a:rPr sz="1450" spc="2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την εφαρμογή.</a:t>
            </a:r>
            <a:r>
              <a:rPr lang="en-US" sz="1450" spc="-5" dirty="0">
                <a:latin typeface="Comic Sans MS"/>
                <a:cs typeface="Comic Sans MS"/>
              </a:rPr>
              <a:t> </a:t>
            </a:r>
            <a:r>
              <a:rPr lang="el-GR" sz="1450" spc="-5" dirty="0">
                <a:latin typeface="Comic Sans MS"/>
                <a:cs typeface="Comic Sans MS"/>
              </a:rPr>
              <a:t>Π.χ. ο χρήστης του </a:t>
            </a:r>
            <a:r>
              <a:rPr lang="en-US" sz="1450" spc="-5" dirty="0">
                <a:latin typeface="Comic Sans MS"/>
                <a:cs typeface="Comic Sans MS"/>
              </a:rPr>
              <a:t>Google Drive </a:t>
            </a:r>
            <a:r>
              <a:rPr lang="el-GR" sz="1450" spc="-5" dirty="0">
                <a:latin typeface="Comic Sans MS"/>
                <a:cs typeface="Comic Sans MS"/>
              </a:rPr>
              <a:t>δε ξέρει που είναι αποθηκευμένα τα αρχεία του</a:t>
            </a:r>
            <a:endParaRPr sz="1450" dirty="0">
              <a:latin typeface="Comic Sans MS"/>
              <a:cs typeface="Comic Sans MS"/>
            </a:endParaRPr>
          </a:p>
          <a:p>
            <a:pPr marL="242570" marR="6350" indent="-230504" algn="just">
              <a:lnSpc>
                <a:spcPct val="100000"/>
              </a:lnSpc>
              <a:spcBef>
                <a:spcPts val="1739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450" dirty="0">
                <a:latin typeface="Comic Sans MS"/>
                <a:cs typeface="Comic Sans MS"/>
              </a:rPr>
              <a:t>Ο </a:t>
            </a:r>
            <a:r>
              <a:rPr sz="1450" spc="-5" dirty="0">
                <a:latin typeface="Comic Sans MS"/>
                <a:cs typeface="Comic Sans MS"/>
              </a:rPr>
              <a:t>χρήστης </a:t>
            </a:r>
            <a:r>
              <a:rPr sz="1450" dirty="0">
                <a:latin typeface="Comic Sans MS"/>
                <a:cs typeface="Comic Sans MS"/>
              </a:rPr>
              <a:t>ή </a:t>
            </a:r>
            <a:r>
              <a:rPr sz="1450" spc="-5" dirty="0">
                <a:latin typeface="Comic Sans MS"/>
                <a:cs typeface="Comic Sans MS"/>
              </a:rPr>
              <a:t>πελάτης, αφού </a:t>
            </a:r>
            <a:r>
              <a:rPr sz="1450" dirty="0">
                <a:latin typeface="Comic Sans MS"/>
                <a:cs typeface="Comic Sans MS"/>
              </a:rPr>
              <a:t>μπορεί να πληρώσει για </a:t>
            </a:r>
            <a:r>
              <a:rPr sz="1450" spc="5" dirty="0">
                <a:latin typeface="Comic Sans MS"/>
                <a:cs typeface="Comic Sans MS"/>
              </a:rPr>
              <a:t>τη </a:t>
            </a:r>
            <a:r>
              <a:rPr sz="1450" dirty="0">
                <a:latin typeface="Comic Sans MS"/>
                <a:cs typeface="Comic Sans MS"/>
              </a:rPr>
              <a:t>χρήση </a:t>
            </a:r>
            <a:r>
              <a:rPr sz="1450" spc="-5" dirty="0">
                <a:latin typeface="Comic Sans MS"/>
                <a:cs typeface="Comic Sans MS"/>
              </a:rPr>
              <a:t>των εφαρμογών του υπολογιστικού 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νέφους, χρησιμοποιεί </a:t>
            </a:r>
            <a:r>
              <a:rPr sz="1450" dirty="0">
                <a:latin typeface="Comic Sans MS"/>
                <a:cs typeface="Comic Sans MS"/>
              </a:rPr>
              <a:t>τις υπηρεσίες </a:t>
            </a:r>
            <a:r>
              <a:rPr sz="1450" spc="-5" dirty="0">
                <a:latin typeface="Comic Sans MS"/>
                <a:cs typeface="Comic Sans MS"/>
              </a:rPr>
              <a:t>του νέφους, επικοινωνεί </a:t>
            </a:r>
            <a:r>
              <a:rPr sz="1450" dirty="0">
                <a:latin typeface="Comic Sans MS"/>
                <a:cs typeface="Comic Sans MS"/>
              </a:rPr>
              <a:t>με </a:t>
            </a:r>
            <a:r>
              <a:rPr sz="1450" spc="-5" dirty="0">
                <a:latin typeface="Comic Sans MS"/>
                <a:cs typeface="Comic Sans MS"/>
              </a:rPr>
              <a:t>τον </a:t>
            </a:r>
            <a:r>
              <a:rPr sz="1450" dirty="0">
                <a:latin typeface="Comic Sans MS"/>
                <a:cs typeface="Comic Sans MS"/>
              </a:rPr>
              <a:t>πάροχο, </a:t>
            </a:r>
            <a:r>
              <a:rPr sz="1450" spc="-5" dirty="0">
                <a:latin typeface="Comic Sans MS"/>
                <a:cs typeface="Comic Sans MS"/>
              </a:rPr>
              <a:t>εξετάζει και επιλέγει 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από</a:t>
            </a:r>
            <a:r>
              <a:rPr sz="1450" dirty="0">
                <a:latin typeface="Comic Sans MS"/>
                <a:cs typeface="Comic Sans MS"/>
              </a:rPr>
              <a:t> τις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dirty="0">
                <a:latin typeface="Comic Sans MS"/>
                <a:cs typeface="Comic Sans MS"/>
              </a:rPr>
              <a:t>υπηρεσίες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dirty="0">
                <a:latin typeface="Comic Sans MS"/>
                <a:cs typeface="Comic Sans MS"/>
              </a:rPr>
              <a:t>που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παρέχονται,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αφού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πρώτα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συμφωνήσει</a:t>
            </a:r>
            <a:r>
              <a:rPr sz="1450" dirty="0">
                <a:latin typeface="Comic Sans MS"/>
                <a:cs typeface="Comic Sans MS"/>
              </a:rPr>
              <a:t> με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τους</a:t>
            </a:r>
            <a:r>
              <a:rPr sz="1450" dirty="0">
                <a:latin typeface="Comic Sans MS"/>
                <a:cs typeface="Comic Sans MS"/>
              </a:rPr>
              <a:t> όρους</a:t>
            </a:r>
            <a:r>
              <a:rPr sz="1450" spc="43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παροχής</a:t>
            </a:r>
            <a:r>
              <a:rPr sz="1450" spc="42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των </a:t>
            </a:r>
            <a:r>
              <a:rPr sz="1450" dirty="0">
                <a:latin typeface="Comic Sans MS"/>
                <a:cs typeface="Comic Sans MS"/>
              </a:rPr>
              <a:t> υπηρεσιών.</a:t>
            </a:r>
          </a:p>
          <a:p>
            <a:pPr marL="242570" marR="8255" indent="-230504" algn="just">
              <a:lnSpc>
                <a:spcPct val="100000"/>
              </a:lnSpc>
              <a:spcBef>
                <a:spcPts val="1745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450" dirty="0">
                <a:latin typeface="Comic Sans MS"/>
                <a:cs typeface="Comic Sans MS"/>
              </a:rPr>
              <a:t>Οι </a:t>
            </a:r>
            <a:r>
              <a:rPr sz="1450" spc="-5" dirty="0">
                <a:latin typeface="Comic Sans MS"/>
                <a:cs typeface="Comic Sans MS"/>
              </a:rPr>
              <a:t>χρήστες SaaS </a:t>
            </a:r>
            <a:r>
              <a:rPr sz="1450" dirty="0">
                <a:latin typeface="Comic Sans MS"/>
                <a:cs typeface="Comic Sans MS"/>
              </a:rPr>
              <a:t>μπορεί να </a:t>
            </a:r>
            <a:r>
              <a:rPr sz="1450" spc="-5" dirty="0">
                <a:latin typeface="Comic Sans MS"/>
                <a:cs typeface="Comic Sans MS"/>
              </a:rPr>
              <a:t>είναι οργανισμοί </a:t>
            </a:r>
            <a:r>
              <a:rPr sz="1450" dirty="0">
                <a:latin typeface="Comic Sans MS"/>
                <a:cs typeface="Comic Sans MS"/>
              </a:rPr>
              <a:t>που </a:t>
            </a:r>
            <a:r>
              <a:rPr sz="1450" spc="-5" dirty="0">
                <a:latin typeface="Comic Sans MS"/>
                <a:cs typeface="Comic Sans MS"/>
              </a:rPr>
              <a:t>παρέχουν </a:t>
            </a:r>
            <a:r>
              <a:rPr sz="1450" dirty="0">
                <a:latin typeface="Comic Sans MS"/>
                <a:cs typeface="Comic Sans MS"/>
              </a:rPr>
              <a:t>στα </a:t>
            </a:r>
            <a:r>
              <a:rPr sz="1450" spc="-5" dirty="0">
                <a:latin typeface="Comic Sans MS"/>
                <a:cs typeface="Comic Sans MS"/>
              </a:rPr>
              <a:t>μέλη τους </a:t>
            </a:r>
            <a:r>
              <a:rPr sz="1450" dirty="0">
                <a:latin typeface="Comic Sans MS"/>
                <a:cs typeface="Comic Sans MS"/>
              </a:rPr>
              <a:t>πρόσβαση σε </a:t>
            </a:r>
            <a:r>
              <a:rPr sz="1450" spc="-5" dirty="0">
                <a:latin typeface="Comic Sans MS"/>
                <a:cs typeface="Comic Sans MS"/>
              </a:rPr>
              <a:t>εφαρμογές 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λογισμικού, τελικοί χρήστες </a:t>
            </a:r>
            <a:r>
              <a:rPr sz="1450" dirty="0">
                <a:latin typeface="Comic Sans MS"/>
                <a:cs typeface="Comic Sans MS"/>
              </a:rPr>
              <a:t>που </a:t>
            </a:r>
            <a:r>
              <a:rPr sz="1450" spc="-5" dirty="0">
                <a:latin typeface="Comic Sans MS"/>
                <a:cs typeface="Comic Sans MS"/>
              </a:rPr>
              <a:t>χρησιμοποιούν απευθείας εφαρμογές λογισμικού </a:t>
            </a:r>
            <a:r>
              <a:rPr sz="1450" dirty="0">
                <a:latin typeface="Comic Sans MS"/>
                <a:cs typeface="Comic Sans MS"/>
              </a:rPr>
              <a:t>ή </a:t>
            </a:r>
            <a:r>
              <a:rPr sz="1450" spc="-5" dirty="0">
                <a:latin typeface="Comic Sans MS"/>
                <a:cs typeface="Comic Sans MS"/>
              </a:rPr>
              <a:t>διαχειριστές 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εφαρμογών</a:t>
            </a:r>
            <a:r>
              <a:rPr sz="1450" spc="-35" dirty="0">
                <a:latin typeface="Comic Sans MS"/>
                <a:cs typeface="Comic Sans MS"/>
              </a:rPr>
              <a:t> </a:t>
            </a:r>
            <a:r>
              <a:rPr sz="1450" dirty="0">
                <a:latin typeface="Comic Sans MS"/>
                <a:cs typeface="Comic Sans MS"/>
              </a:rPr>
              <a:t>λογισμικού</a:t>
            </a:r>
            <a:r>
              <a:rPr sz="1450" spc="-20" dirty="0">
                <a:latin typeface="Comic Sans MS"/>
                <a:cs typeface="Comic Sans MS"/>
              </a:rPr>
              <a:t> </a:t>
            </a:r>
            <a:r>
              <a:rPr sz="1450" dirty="0">
                <a:latin typeface="Comic Sans MS"/>
                <a:cs typeface="Comic Sans MS"/>
              </a:rPr>
              <a:t>που </a:t>
            </a:r>
            <a:r>
              <a:rPr sz="1450" spc="-5" dirty="0">
                <a:latin typeface="Comic Sans MS"/>
                <a:cs typeface="Comic Sans MS"/>
              </a:rPr>
              <a:t>ρυθμίζουν</a:t>
            </a:r>
            <a:r>
              <a:rPr sz="1450" spc="-1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τις</a:t>
            </a:r>
            <a:r>
              <a:rPr sz="1450" spc="2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εφαρμογές </a:t>
            </a:r>
            <a:r>
              <a:rPr sz="1450" dirty="0">
                <a:latin typeface="Comic Sans MS"/>
                <a:cs typeface="Comic Sans MS"/>
              </a:rPr>
              <a:t>για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τους τελικούς</a:t>
            </a:r>
            <a:r>
              <a:rPr sz="1450" spc="1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χρήστες.</a:t>
            </a:r>
            <a:endParaRPr sz="1450" dirty="0">
              <a:latin typeface="Comic Sans MS"/>
              <a:cs typeface="Comic Sans MS"/>
            </a:endParaRPr>
          </a:p>
          <a:p>
            <a:pPr marL="242570" marR="7620" indent="-230504" algn="just">
              <a:lnSpc>
                <a:spcPct val="100000"/>
              </a:lnSpc>
              <a:spcBef>
                <a:spcPts val="1740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450" dirty="0">
                <a:latin typeface="Comic Sans MS"/>
                <a:cs typeface="Comic Sans MS"/>
              </a:rPr>
              <a:t>Οι </a:t>
            </a:r>
            <a:r>
              <a:rPr sz="1450" spc="-5" dirty="0">
                <a:latin typeface="Comic Sans MS"/>
                <a:cs typeface="Comic Sans MS"/>
              </a:rPr>
              <a:t>πελάτες του SaaS χρεώνονται </a:t>
            </a:r>
            <a:r>
              <a:rPr sz="1450" dirty="0">
                <a:latin typeface="Comic Sans MS"/>
                <a:cs typeface="Comic Sans MS"/>
              </a:rPr>
              <a:t>με </a:t>
            </a:r>
            <a:r>
              <a:rPr sz="1450" spc="-5" dirty="0">
                <a:latin typeface="Comic Sans MS"/>
                <a:cs typeface="Comic Sans MS"/>
              </a:rPr>
              <a:t>βάση τον αριθμό των τελικών χρηστών, τον χρόνο χρήσης, το 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εύρος </a:t>
            </a:r>
            <a:r>
              <a:rPr sz="1450" dirty="0">
                <a:latin typeface="Comic Sans MS"/>
                <a:cs typeface="Comic Sans MS"/>
              </a:rPr>
              <a:t>ζώνης που </a:t>
            </a:r>
            <a:r>
              <a:rPr sz="1450" spc="-10" dirty="0">
                <a:latin typeface="Comic Sans MS"/>
                <a:cs typeface="Comic Sans MS"/>
              </a:rPr>
              <a:t>έχει </a:t>
            </a:r>
            <a:r>
              <a:rPr sz="1450" spc="-5" dirty="0">
                <a:latin typeface="Comic Sans MS"/>
                <a:cs typeface="Comic Sans MS"/>
              </a:rPr>
              <a:t>χρησιμοποιηθεί, τον </a:t>
            </a:r>
            <a:r>
              <a:rPr sz="1450" dirty="0">
                <a:latin typeface="Comic Sans MS"/>
                <a:cs typeface="Comic Sans MS"/>
              </a:rPr>
              <a:t>όγκο </a:t>
            </a:r>
            <a:r>
              <a:rPr sz="1450" spc="-5" dirty="0">
                <a:latin typeface="Comic Sans MS"/>
                <a:cs typeface="Comic Sans MS"/>
              </a:rPr>
              <a:t>των δεδομένων </a:t>
            </a:r>
            <a:r>
              <a:rPr sz="1450" dirty="0">
                <a:latin typeface="Comic Sans MS"/>
                <a:cs typeface="Comic Sans MS"/>
              </a:rPr>
              <a:t>που </a:t>
            </a:r>
            <a:r>
              <a:rPr sz="1450" spc="-10" dirty="0">
                <a:latin typeface="Comic Sans MS"/>
                <a:cs typeface="Comic Sans MS"/>
              </a:rPr>
              <a:t>έχει </a:t>
            </a:r>
            <a:r>
              <a:rPr sz="1450" spc="-5" dirty="0">
                <a:latin typeface="Comic Sans MS"/>
                <a:cs typeface="Comic Sans MS"/>
              </a:rPr>
              <a:t>αποθηκευτεί </a:t>
            </a:r>
            <a:r>
              <a:rPr sz="1450" dirty="0">
                <a:latin typeface="Comic Sans MS"/>
                <a:cs typeface="Comic Sans MS"/>
              </a:rPr>
              <a:t>ή </a:t>
            </a:r>
            <a:r>
              <a:rPr sz="1450" spc="5" dirty="0">
                <a:latin typeface="Comic Sans MS"/>
                <a:cs typeface="Comic Sans MS"/>
              </a:rPr>
              <a:t>τη </a:t>
            </a:r>
            <a:r>
              <a:rPr sz="1450" spc="-5" dirty="0">
                <a:latin typeface="Comic Sans MS"/>
                <a:cs typeface="Comic Sans MS"/>
              </a:rPr>
              <a:t>διάρκεια </a:t>
            </a:r>
            <a:r>
              <a:rPr sz="1450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αποθήκευσης</a:t>
            </a:r>
            <a:r>
              <a:rPr sz="1450" spc="5" dirty="0">
                <a:latin typeface="Comic Sans MS"/>
                <a:cs typeface="Comic Sans MS"/>
              </a:rPr>
              <a:t> </a:t>
            </a:r>
            <a:r>
              <a:rPr sz="1450" spc="-5" dirty="0">
                <a:latin typeface="Comic Sans MS"/>
                <a:cs typeface="Comic Sans MS"/>
              </a:rPr>
              <a:t>των</a:t>
            </a:r>
            <a:r>
              <a:rPr sz="1450" dirty="0">
                <a:latin typeface="Comic Sans MS"/>
                <a:cs typeface="Comic Sans MS"/>
              </a:rPr>
              <a:t> δεδομένων.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71116" y="737616"/>
            <a:ext cx="7073265" cy="780415"/>
            <a:chOff x="2071116" y="737616"/>
            <a:chExt cx="7073265" cy="7804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8756" y="737616"/>
              <a:ext cx="6492240" cy="7802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1116" y="760476"/>
              <a:ext cx="7072883" cy="652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761987"/>
              <a:ext cx="6398006" cy="6847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6000" y="761987"/>
              <a:ext cx="6398260" cy="685165"/>
            </a:xfrm>
            <a:custGeom>
              <a:avLst/>
              <a:gdLst/>
              <a:ahLst/>
              <a:cxnLst/>
              <a:rect l="l" t="t" r="r" b="b"/>
              <a:pathLst>
                <a:path w="6398259" h="685165">
                  <a:moveTo>
                    <a:pt x="0" y="684796"/>
                  </a:moveTo>
                  <a:lnTo>
                    <a:pt x="6398006" y="684796"/>
                  </a:lnTo>
                  <a:lnTo>
                    <a:pt x="6398006" y="0"/>
                  </a:lnTo>
                  <a:lnTo>
                    <a:pt x="0" y="0"/>
                  </a:lnTo>
                  <a:lnTo>
                    <a:pt x="0" y="684796"/>
                  </a:lnTo>
                  <a:close/>
                </a:path>
              </a:pathLst>
            </a:custGeom>
            <a:ln w="9525">
              <a:solidFill>
                <a:srgbClr val="FDB6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2264" y="778764"/>
              <a:ext cx="1179576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2468" y="778764"/>
              <a:ext cx="678180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1276" y="778764"/>
              <a:ext cx="5647944" cy="569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30069" y="933704"/>
              <a:ext cx="741807" cy="2496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41421" y="1058037"/>
              <a:ext cx="188595" cy="28575"/>
            </a:xfrm>
            <a:custGeom>
              <a:avLst/>
              <a:gdLst/>
              <a:ahLst/>
              <a:cxnLst/>
              <a:rect l="l" t="t" r="r" b="b"/>
              <a:pathLst>
                <a:path w="188595" h="28575">
                  <a:moveTo>
                    <a:pt x="160528" y="0"/>
                  </a:moveTo>
                  <a:lnTo>
                    <a:pt x="155547" y="192"/>
                  </a:lnTo>
                  <a:lnTo>
                    <a:pt x="149542" y="777"/>
                  </a:lnTo>
                  <a:lnTo>
                    <a:pt x="119205" y="5572"/>
                  </a:lnTo>
                  <a:lnTo>
                    <a:pt x="113381" y="6157"/>
                  </a:lnTo>
                  <a:lnTo>
                    <a:pt x="105029" y="6350"/>
                  </a:lnTo>
                  <a:lnTo>
                    <a:pt x="99314" y="5841"/>
                  </a:lnTo>
                  <a:lnTo>
                    <a:pt x="77469" y="3175"/>
                  </a:lnTo>
                  <a:lnTo>
                    <a:pt x="73787" y="3175"/>
                  </a:lnTo>
                  <a:lnTo>
                    <a:pt x="21843" y="6223"/>
                  </a:lnTo>
                  <a:lnTo>
                    <a:pt x="13589" y="6350"/>
                  </a:lnTo>
                  <a:lnTo>
                    <a:pt x="8636" y="6730"/>
                  </a:lnTo>
                  <a:lnTo>
                    <a:pt x="5334" y="7874"/>
                  </a:lnTo>
                  <a:lnTo>
                    <a:pt x="3810" y="9271"/>
                  </a:lnTo>
                  <a:lnTo>
                    <a:pt x="762" y="13842"/>
                  </a:lnTo>
                  <a:lnTo>
                    <a:pt x="0" y="15493"/>
                  </a:lnTo>
                  <a:lnTo>
                    <a:pt x="0" y="19558"/>
                  </a:lnTo>
                  <a:lnTo>
                    <a:pt x="1524" y="21843"/>
                  </a:lnTo>
                  <a:lnTo>
                    <a:pt x="8001" y="24891"/>
                  </a:lnTo>
                  <a:lnTo>
                    <a:pt x="10794" y="25400"/>
                  </a:lnTo>
                  <a:lnTo>
                    <a:pt x="13081" y="24764"/>
                  </a:lnTo>
                  <a:lnTo>
                    <a:pt x="17271" y="24129"/>
                  </a:lnTo>
                  <a:lnTo>
                    <a:pt x="19812" y="24129"/>
                  </a:lnTo>
                  <a:lnTo>
                    <a:pt x="33528" y="27559"/>
                  </a:lnTo>
                  <a:lnTo>
                    <a:pt x="37973" y="28193"/>
                  </a:lnTo>
                  <a:lnTo>
                    <a:pt x="98425" y="27686"/>
                  </a:lnTo>
                  <a:lnTo>
                    <a:pt x="113950" y="27305"/>
                  </a:lnTo>
                  <a:lnTo>
                    <a:pt x="127000" y="26162"/>
                  </a:lnTo>
                  <a:lnTo>
                    <a:pt x="147304" y="22907"/>
                  </a:lnTo>
                  <a:lnTo>
                    <a:pt x="154557" y="22107"/>
                  </a:lnTo>
                  <a:lnTo>
                    <a:pt x="161544" y="21843"/>
                  </a:lnTo>
                  <a:lnTo>
                    <a:pt x="173101" y="23749"/>
                  </a:lnTo>
                  <a:lnTo>
                    <a:pt x="176403" y="24129"/>
                  </a:lnTo>
                  <a:lnTo>
                    <a:pt x="182626" y="24129"/>
                  </a:lnTo>
                  <a:lnTo>
                    <a:pt x="185166" y="23495"/>
                  </a:lnTo>
                  <a:lnTo>
                    <a:pt x="187706" y="20954"/>
                  </a:lnTo>
                  <a:lnTo>
                    <a:pt x="188341" y="18541"/>
                  </a:lnTo>
                  <a:lnTo>
                    <a:pt x="188341" y="14859"/>
                  </a:lnTo>
                  <a:lnTo>
                    <a:pt x="186602" y="8358"/>
                  </a:lnTo>
                  <a:lnTo>
                    <a:pt x="181387" y="3714"/>
                  </a:lnTo>
                  <a:lnTo>
                    <a:pt x="172696" y="928"/>
                  </a:lnTo>
                  <a:lnTo>
                    <a:pt x="160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41421" y="1058037"/>
              <a:ext cx="188595" cy="28575"/>
            </a:xfrm>
            <a:custGeom>
              <a:avLst/>
              <a:gdLst/>
              <a:ahLst/>
              <a:cxnLst/>
              <a:rect l="l" t="t" r="r" b="b"/>
              <a:pathLst>
                <a:path w="188595" h="28575">
                  <a:moveTo>
                    <a:pt x="160528" y="0"/>
                  </a:moveTo>
                  <a:lnTo>
                    <a:pt x="172696" y="928"/>
                  </a:lnTo>
                  <a:lnTo>
                    <a:pt x="181387" y="3714"/>
                  </a:lnTo>
                  <a:lnTo>
                    <a:pt x="186602" y="8358"/>
                  </a:lnTo>
                  <a:lnTo>
                    <a:pt x="188341" y="14859"/>
                  </a:lnTo>
                  <a:lnTo>
                    <a:pt x="188341" y="18541"/>
                  </a:lnTo>
                  <a:lnTo>
                    <a:pt x="187706" y="20954"/>
                  </a:lnTo>
                  <a:lnTo>
                    <a:pt x="186436" y="22225"/>
                  </a:lnTo>
                  <a:lnTo>
                    <a:pt x="185166" y="23495"/>
                  </a:lnTo>
                  <a:lnTo>
                    <a:pt x="182626" y="24129"/>
                  </a:lnTo>
                  <a:lnTo>
                    <a:pt x="178816" y="24129"/>
                  </a:lnTo>
                  <a:lnTo>
                    <a:pt x="176403" y="24129"/>
                  </a:lnTo>
                  <a:lnTo>
                    <a:pt x="173101" y="23749"/>
                  </a:lnTo>
                  <a:lnTo>
                    <a:pt x="169164" y="22987"/>
                  </a:lnTo>
                  <a:lnTo>
                    <a:pt x="164592" y="22225"/>
                  </a:lnTo>
                  <a:lnTo>
                    <a:pt x="161544" y="21843"/>
                  </a:lnTo>
                  <a:lnTo>
                    <a:pt x="159893" y="21843"/>
                  </a:lnTo>
                  <a:lnTo>
                    <a:pt x="154557" y="22107"/>
                  </a:lnTo>
                  <a:lnTo>
                    <a:pt x="147304" y="22907"/>
                  </a:lnTo>
                  <a:lnTo>
                    <a:pt x="138122" y="24255"/>
                  </a:lnTo>
                  <a:lnTo>
                    <a:pt x="127000" y="26162"/>
                  </a:lnTo>
                  <a:lnTo>
                    <a:pt x="120784" y="26828"/>
                  </a:lnTo>
                  <a:lnTo>
                    <a:pt x="113950" y="27305"/>
                  </a:lnTo>
                  <a:lnTo>
                    <a:pt x="106497" y="27590"/>
                  </a:lnTo>
                  <a:lnTo>
                    <a:pt x="98425" y="27686"/>
                  </a:lnTo>
                  <a:lnTo>
                    <a:pt x="41529" y="28193"/>
                  </a:lnTo>
                  <a:lnTo>
                    <a:pt x="37973" y="28193"/>
                  </a:lnTo>
                  <a:lnTo>
                    <a:pt x="33528" y="27559"/>
                  </a:lnTo>
                  <a:lnTo>
                    <a:pt x="28193" y="26162"/>
                  </a:lnTo>
                  <a:lnTo>
                    <a:pt x="22987" y="24764"/>
                  </a:lnTo>
                  <a:lnTo>
                    <a:pt x="20193" y="24129"/>
                  </a:lnTo>
                  <a:lnTo>
                    <a:pt x="19812" y="24129"/>
                  </a:lnTo>
                  <a:lnTo>
                    <a:pt x="17271" y="24129"/>
                  </a:lnTo>
                  <a:lnTo>
                    <a:pt x="14986" y="24384"/>
                  </a:lnTo>
                  <a:lnTo>
                    <a:pt x="13081" y="24764"/>
                  </a:lnTo>
                  <a:lnTo>
                    <a:pt x="10794" y="25400"/>
                  </a:lnTo>
                  <a:lnTo>
                    <a:pt x="8001" y="24891"/>
                  </a:lnTo>
                  <a:lnTo>
                    <a:pt x="4826" y="23367"/>
                  </a:lnTo>
                  <a:lnTo>
                    <a:pt x="1524" y="21843"/>
                  </a:lnTo>
                  <a:lnTo>
                    <a:pt x="0" y="19558"/>
                  </a:lnTo>
                  <a:lnTo>
                    <a:pt x="0" y="16383"/>
                  </a:lnTo>
                  <a:lnTo>
                    <a:pt x="0" y="15493"/>
                  </a:lnTo>
                  <a:lnTo>
                    <a:pt x="762" y="13842"/>
                  </a:lnTo>
                  <a:lnTo>
                    <a:pt x="2286" y="11557"/>
                  </a:lnTo>
                  <a:lnTo>
                    <a:pt x="3810" y="9271"/>
                  </a:lnTo>
                  <a:lnTo>
                    <a:pt x="5334" y="7874"/>
                  </a:lnTo>
                  <a:lnTo>
                    <a:pt x="6985" y="7365"/>
                  </a:lnTo>
                  <a:lnTo>
                    <a:pt x="8636" y="6730"/>
                  </a:lnTo>
                  <a:lnTo>
                    <a:pt x="13589" y="6350"/>
                  </a:lnTo>
                  <a:lnTo>
                    <a:pt x="21843" y="6223"/>
                  </a:lnTo>
                  <a:lnTo>
                    <a:pt x="73787" y="3175"/>
                  </a:lnTo>
                  <a:lnTo>
                    <a:pt x="77469" y="3175"/>
                  </a:lnTo>
                  <a:lnTo>
                    <a:pt x="83439" y="3810"/>
                  </a:lnTo>
                  <a:lnTo>
                    <a:pt x="91820" y="4825"/>
                  </a:lnTo>
                  <a:lnTo>
                    <a:pt x="99314" y="5841"/>
                  </a:lnTo>
                  <a:lnTo>
                    <a:pt x="105029" y="6350"/>
                  </a:lnTo>
                  <a:lnTo>
                    <a:pt x="108712" y="6350"/>
                  </a:lnTo>
                  <a:lnTo>
                    <a:pt x="113381" y="6157"/>
                  </a:lnTo>
                  <a:lnTo>
                    <a:pt x="119205" y="5572"/>
                  </a:lnTo>
                  <a:lnTo>
                    <a:pt x="126196" y="4581"/>
                  </a:lnTo>
                  <a:lnTo>
                    <a:pt x="134366" y="3175"/>
                  </a:lnTo>
                  <a:lnTo>
                    <a:pt x="142490" y="1768"/>
                  </a:lnTo>
                  <a:lnTo>
                    <a:pt x="149542" y="777"/>
                  </a:lnTo>
                  <a:lnTo>
                    <a:pt x="155547" y="192"/>
                  </a:lnTo>
                  <a:lnTo>
                    <a:pt x="16052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51174" y="890143"/>
              <a:ext cx="5117338" cy="3684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815592" cy="1600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0" y="386377"/>
            <a:ext cx="3933825" cy="1313815"/>
            <a:chOff x="1987295" y="509016"/>
            <a:chExt cx="3933825" cy="1313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2555" y="509016"/>
              <a:ext cx="3447288" cy="13136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7295" y="531876"/>
              <a:ext cx="3933444" cy="1200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799" y="533400"/>
              <a:ext cx="3352800" cy="1219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09799" y="533400"/>
              <a:ext cx="3352800" cy="1219200"/>
            </a:xfrm>
            <a:custGeom>
              <a:avLst/>
              <a:gdLst/>
              <a:ahLst/>
              <a:cxnLst/>
              <a:rect l="l" t="t" r="r" b="b"/>
              <a:pathLst>
                <a:path w="3352800" h="1219200">
                  <a:moveTo>
                    <a:pt x="0" y="1219200"/>
                  </a:moveTo>
                  <a:lnTo>
                    <a:pt x="3352800" y="12192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9525">
              <a:solidFill>
                <a:srgbClr val="FDB6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7023" y="550164"/>
              <a:ext cx="1199388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7039" y="550164"/>
              <a:ext cx="678179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5847" y="550164"/>
              <a:ext cx="2461260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8443" y="1098804"/>
              <a:ext cx="3729228" cy="569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32989" y="703580"/>
              <a:ext cx="744855" cy="25120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47262" y="829437"/>
              <a:ext cx="188595" cy="28575"/>
            </a:xfrm>
            <a:custGeom>
              <a:avLst/>
              <a:gdLst/>
              <a:ahLst/>
              <a:cxnLst/>
              <a:rect l="l" t="t" r="r" b="b"/>
              <a:pathLst>
                <a:path w="188595" h="28575">
                  <a:moveTo>
                    <a:pt x="160654" y="0"/>
                  </a:moveTo>
                  <a:lnTo>
                    <a:pt x="155656" y="192"/>
                  </a:lnTo>
                  <a:lnTo>
                    <a:pt x="149621" y="777"/>
                  </a:lnTo>
                  <a:lnTo>
                    <a:pt x="142563" y="1768"/>
                  </a:lnTo>
                  <a:lnTo>
                    <a:pt x="126251" y="4581"/>
                  </a:lnTo>
                  <a:lnTo>
                    <a:pt x="113436" y="6157"/>
                  </a:lnTo>
                  <a:lnTo>
                    <a:pt x="105028" y="6350"/>
                  </a:lnTo>
                  <a:lnTo>
                    <a:pt x="99440" y="5841"/>
                  </a:lnTo>
                  <a:lnTo>
                    <a:pt x="77597" y="3175"/>
                  </a:lnTo>
                  <a:lnTo>
                    <a:pt x="73913" y="3175"/>
                  </a:lnTo>
                  <a:lnTo>
                    <a:pt x="21971" y="6223"/>
                  </a:lnTo>
                  <a:lnTo>
                    <a:pt x="13715" y="6350"/>
                  </a:lnTo>
                  <a:lnTo>
                    <a:pt x="8762" y="6730"/>
                  </a:lnTo>
                  <a:lnTo>
                    <a:pt x="5461" y="7874"/>
                  </a:lnTo>
                  <a:lnTo>
                    <a:pt x="3937" y="9271"/>
                  </a:lnTo>
                  <a:lnTo>
                    <a:pt x="762" y="13842"/>
                  </a:lnTo>
                  <a:lnTo>
                    <a:pt x="0" y="15493"/>
                  </a:lnTo>
                  <a:lnTo>
                    <a:pt x="0" y="19558"/>
                  </a:lnTo>
                  <a:lnTo>
                    <a:pt x="1650" y="21843"/>
                  </a:lnTo>
                  <a:lnTo>
                    <a:pt x="8127" y="24891"/>
                  </a:lnTo>
                  <a:lnTo>
                    <a:pt x="10922" y="25400"/>
                  </a:lnTo>
                  <a:lnTo>
                    <a:pt x="13208" y="24764"/>
                  </a:lnTo>
                  <a:lnTo>
                    <a:pt x="17399" y="24129"/>
                  </a:lnTo>
                  <a:lnTo>
                    <a:pt x="19812" y="24129"/>
                  </a:lnTo>
                  <a:lnTo>
                    <a:pt x="33527" y="27559"/>
                  </a:lnTo>
                  <a:lnTo>
                    <a:pt x="37973" y="28193"/>
                  </a:lnTo>
                  <a:lnTo>
                    <a:pt x="98551" y="27686"/>
                  </a:lnTo>
                  <a:lnTo>
                    <a:pt x="114077" y="27305"/>
                  </a:lnTo>
                  <a:lnTo>
                    <a:pt x="127126" y="26162"/>
                  </a:lnTo>
                  <a:lnTo>
                    <a:pt x="147431" y="22907"/>
                  </a:lnTo>
                  <a:lnTo>
                    <a:pt x="154684" y="22107"/>
                  </a:lnTo>
                  <a:lnTo>
                    <a:pt x="161671" y="21843"/>
                  </a:lnTo>
                  <a:lnTo>
                    <a:pt x="173227" y="23749"/>
                  </a:lnTo>
                  <a:lnTo>
                    <a:pt x="176402" y="24129"/>
                  </a:lnTo>
                  <a:lnTo>
                    <a:pt x="182752" y="24129"/>
                  </a:lnTo>
                  <a:lnTo>
                    <a:pt x="185292" y="23495"/>
                  </a:lnTo>
                  <a:lnTo>
                    <a:pt x="187833" y="20954"/>
                  </a:lnTo>
                  <a:lnTo>
                    <a:pt x="188467" y="18541"/>
                  </a:lnTo>
                  <a:lnTo>
                    <a:pt x="188467" y="14859"/>
                  </a:lnTo>
                  <a:lnTo>
                    <a:pt x="186729" y="8358"/>
                  </a:lnTo>
                  <a:lnTo>
                    <a:pt x="181514" y="3714"/>
                  </a:lnTo>
                  <a:lnTo>
                    <a:pt x="172823" y="928"/>
                  </a:lnTo>
                  <a:lnTo>
                    <a:pt x="160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47262" y="829437"/>
              <a:ext cx="188595" cy="28575"/>
            </a:xfrm>
            <a:custGeom>
              <a:avLst/>
              <a:gdLst/>
              <a:ahLst/>
              <a:cxnLst/>
              <a:rect l="l" t="t" r="r" b="b"/>
              <a:pathLst>
                <a:path w="188595" h="28575">
                  <a:moveTo>
                    <a:pt x="160654" y="0"/>
                  </a:moveTo>
                  <a:lnTo>
                    <a:pt x="172823" y="928"/>
                  </a:lnTo>
                  <a:lnTo>
                    <a:pt x="181514" y="3714"/>
                  </a:lnTo>
                  <a:lnTo>
                    <a:pt x="186729" y="8358"/>
                  </a:lnTo>
                  <a:lnTo>
                    <a:pt x="188467" y="14859"/>
                  </a:lnTo>
                  <a:lnTo>
                    <a:pt x="188467" y="18541"/>
                  </a:lnTo>
                  <a:lnTo>
                    <a:pt x="187833" y="20954"/>
                  </a:lnTo>
                  <a:lnTo>
                    <a:pt x="186562" y="22225"/>
                  </a:lnTo>
                  <a:lnTo>
                    <a:pt x="185292" y="23495"/>
                  </a:lnTo>
                  <a:lnTo>
                    <a:pt x="182752" y="24129"/>
                  </a:lnTo>
                  <a:lnTo>
                    <a:pt x="178942" y="24129"/>
                  </a:lnTo>
                  <a:lnTo>
                    <a:pt x="176402" y="24129"/>
                  </a:lnTo>
                  <a:lnTo>
                    <a:pt x="173227" y="23749"/>
                  </a:lnTo>
                  <a:lnTo>
                    <a:pt x="169290" y="22987"/>
                  </a:lnTo>
                  <a:lnTo>
                    <a:pt x="164719" y="22225"/>
                  </a:lnTo>
                  <a:lnTo>
                    <a:pt x="161671" y="21843"/>
                  </a:lnTo>
                  <a:lnTo>
                    <a:pt x="160020" y="21843"/>
                  </a:lnTo>
                  <a:lnTo>
                    <a:pt x="154684" y="22107"/>
                  </a:lnTo>
                  <a:lnTo>
                    <a:pt x="147431" y="22907"/>
                  </a:lnTo>
                  <a:lnTo>
                    <a:pt x="138249" y="24255"/>
                  </a:lnTo>
                  <a:lnTo>
                    <a:pt x="127126" y="26162"/>
                  </a:lnTo>
                  <a:lnTo>
                    <a:pt x="120911" y="26828"/>
                  </a:lnTo>
                  <a:lnTo>
                    <a:pt x="114077" y="27305"/>
                  </a:lnTo>
                  <a:lnTo>
                    <a:pt x="106624" y="27590"/>
                  </a:lnTo>
                  <a:lnTo>
                    <a:pt x="98551" y="27686"/>
                  </a:lnTo>
                  <a:lnTo>
                    <a:pt x="41528" y="28193"/>
                  </a:lnTo>
                  <a:lnTo>
                    <a:pt x="37973" y="28193"/>
                  </a:lnTo>
                  <a:lnTo>
                    <a:pt x="33527" y="27559"/>
                  </a:lnTo>
                  <a:lnTo>
                    <a:pt x="28321" y="26162"/>
                  </a:lnTo>
                  <a:lnTo>
                    <a:pt x="23113" y="24764"/>
                  </a:lnTo>
                  <a:lnTo>
                    <a:pt x="20192" y="24129"/>
                  </a:lnTo>
                  <a:lnTo>
                    <a:pt x="19812" y="24129"/>
                  </a:lnTo>
                  <a:lnTo>
                    <a:pt x="17399" y="24129"/>
                  </a:lnTo>
                  <a:lnTo>
                    <a:pt x="15112" y="24384"/>
                  </a:lnTo>
                  <a:lnTo>
                    <a:pt x="13208" y="24764"/>
                  </a:lnTo>
                  <a:lnTo>
                    <a:pt x="10922" y="25400"/>
                  </a:lnTo>
                  <a:lnTo>
                    <a:pt x="8127" y="24891"/>
                  </a:lnTo>
                  <a:lnTo>
                    <a:pt x="4952" y="23367"/>
                  </a:lnTo>
                  <a:lnTo>
                    <a:pt x="1650" y="21843"/>
                  </a:lnTo>
                  <a:lnTo>
                    <a:pt x="0" y="19558"/>
                  </a:lnTo>
                  <a:lnTo>
                    <a:pt x="0" y="16383"/>
                  </a:lnTo>
                  <a:lnTo>
                    <a:pt x="0" y="15493"/>
                  </a:lnTo>
                  <a:lnTo>
                    <a:pt x="762" y="13842"/>
                  </a:lnTo>
                  <a:lnTo>
                    <a:pt x="2412" y="11557"/>
                  </a:lnTo>
                  <a:lnTo>
                    <a:pt x="3937" y="9271"/>
                  </a:lnTo>
                  <a:lnTo>
                    <a:pt x="5461" y="7874"/>
                  </a:lnTo>
                  <a:lnTo>
                    <a:pt x="7112" y="7365"/>
                  </a:lnTo>
                  <a:lnTo>
                    <a:pt x="8762" y="6730"/>
                  </a:lnTo>
                  <a:lnTo>
                    <a:pt x="13715" y="6350"/>
                  </a:lnTo>
                  <a:lnTo>
                    <a:pt x="21971" y="6223"/>
                  </a:lnTo>
                  <a:lnTo>
                    <a:pt x="73913" y="3175"/>
                  </a:lnTo>
                  <a:lnTo>
                    <a:pt x="77597" y="3175"/>
                  </a:lnTo>
                  <a:lnTo>
                    <a:pt x="83565" y="3810"/>
                  </a:lnTo>
                  <a:lnTo>
                    <a:pt x="91821" y="4825"/>
                  </a:lnTo>
                  <a:lnTo>
                    <a:pt x="99440" y="5841"/>
                  </a:lnTo>
                  <a:lnTo>
                    <a:pt x="105028" y="6350"/>
                  </a:lnTo>
                  <a:lnTo>
                    <a:pt x="108838" y="6350"/>
                  </a:lnTo>
                  <a:lnTo>
                    <a:pt x="113436" y="6157"/>
                  </a:lnTo>
                  <a:lnTo>
                    <a:pt x="119237" y="5572"/>
                  </a:lnTo>
                  <a:lnTo>
                    <a:pt x="126251" y="4581"/>
                  </a:lnTo>
                  <a:lnTo>
                    <a:pt x="134492" y="3175"/>
                  </a:lnTo>
                  <a:lnTo>
                    <a:pt x="142563" y="1768"/>
                  </a:lnTo>
                  <a:lnTo>
                    <a:pt x="149621" y="777"/>
                  </a:lnTo>
                  <a:lnTo>
                    <a:pt x="155656" y="192"/>
                  </a:lnTo>
                  <a:lnTo>
                    <a:pt x="16065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79494" y="665734"/>
              <a:ext cx="1899158" cy="3591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7899" y="1210183"/>
              <a:ext cx="3303905" cy="36842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03352" y="2081606"/>
            <a:ext cx="8206105" cy="4677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95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lang="el-GR" sz="1600" spc="-10" dirty="0">
                <a:latin typeface="Comic Sans MS"/>
                <a:cs typeface="Comic Sans MS"/>
              </a:rPr>
              <a:t>Αφορά στην π</a:t>
            </a:r>
            <a:r>
              <a:rPr sz="1600" spc="-10" dirty="0">
                <a:latin typeface="Comic Sans MS"/>
                <a:cs typeface="Comic Sans MS"/>
              </a:rPr>
              <a:t>α</a:t>
            </a:r>
            <a:r>
              <a:rPr sz="1600" spc="-10" dirty="0" err="1">
                <a:latin typeface="Comic Sans MS"/>
                <a:cs typeface="Comic Sans MS"/>
              </a:rPr>
              <a:t>ροχή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υπολογιστικών πλατφόρμων</a:t>
            </a:r>
            <a:r>
              <a:rPr sz="1600" spc="-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για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προγραμματιστές.</a:t>
            </a:r>
            <a:endParaRPr sz="1600" dirty="0">
              <a:latin typeface="Comic Sans MS"/>
              <a:cs typeface="Comic Sans MS"/>
            </a:endParaRPr>
          </a:p>
          <a:p>
            <a:pPr marL="242570" marR="6350" indent="-230504">
              <a:lnSpc>
                <a:spcPct val="100000"/>
              </a:lnSpc>
              <a:spcBef>
                <a:spcPts val="1920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600" spc="-5" dirty="0">
                <a:latin typeface="Comic Sans MS"/>
                <a:cs typeface="Comic Sans MS"/>
              </a:rPr>
              <a:t>Επιτρέπει τη γρήγορη </a:t>
            </a:r>
            <a:r>
              <a:rPr sz="1600" spc="-10" dirty="0">
                <a:latin typeface="Comic Sans MS"/>
                <a:cs typeface="Comic Sans MS"/>
              </a:rPr>
              <a:t>ανάπτυξη εφαρμογών </a:t>
            </a:r>
            <a:r>
              <a:rPr sz="1600" spc="-5" dirty="0">
                <a:latin typeface="Comic Sans MS"/>
                <a:cs typeface="Comic Sans MS"/>
              </a:rPr>
              <a:t>διαδικτύου και διευκολύνει δραστικά </a:t>
            </a:r>
            <a:r>
              <a:rPr sz="1600" spc="-15" dirty="0">
                <a:latin typeface="Comic Sans MS"/>
                <a:cs typeface="Comic Sans MS"/>
              </a:rPr>
              <a:t>τη 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διάθεσή </a:t>
            </a:r>
            <a:r>
              <a:rPr sz="1600" spc="-10" dirty="0">
                <a:latin typeface="Comic Sans MS"/>
                <a:cs typeface="Comic Sans MS"/>
              </a:rPr>
              <a:t>τους </a:t>
            </a:r>
            <a:r>
              <a:rPr sz="1600" spc="-5" dirty="0">
                <a:latin typeface="Comic Sans MS"/>
                <a:cs typeface="Comic Sans MS"/>
              </a:rPr>
              <a:t>στους τελικούς χρήστες, </a:t>
            </a:r>
            <a:r>
              <a:rPr sz="1600" spc="-10" dirty="0">
                <a:latin typeface="Comic Sans MS"/>
                <a:cs typeface="Comic Sans MS"/>
              </a:rPr>
              <a:t>ενώ παράλληλα </a:t>
            </a:r>
            <a:r>
              <a:rPr sz="1600" spc="-5" dirty="0">
                <a:latin typeface="Comic Sans MS"/>
                <a:cs typeface="Comic Sans MS"/>
              </a:rPr>
              <a:t>ακυρώνει </a:t>
            </a:r>
            <a:r>
              <a:rPr sz="1600" spc="-10" dirty="0">
                <a:latin typeface="Comic Sans MS"/>
                <a:cs typeface="Comic Sans MS"/>
              </a:rPr>
              <a:t>την </a:t>
            </a:r>
            <a:r>
              <a:rPr sz="1600" spc="-5" dirty="0">
                <a:latin typeface="Comic Sans MS"/>
                <a:cs typeface="Comic Sans MS"/>
              </a:rPr>
              <a:t>ανάγκη </a:t>
            </a:r>
            <a:r>
              <a:rPr sz="1600" spc="-10" dirty="0">
                <a:latin typeface="Comic Sans MS"/>
                <a:cs typeface="Comic Sans MS"/>
              </a:rPr>
              <a:t>αγοράς 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ειδικευμένου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εξοπλισμού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και </a:t>
            </a:r>
            <a:r>
              <a:rPr sz="1600" spc="-10" dirty="0">
                <a:latin typeface="Comic Sans MS"/>
                <a:cs typeface="Comic Sans MS"/>
              </a:rPr>
              <a:t>λογισμικού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καθώς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και τη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διαχείρισή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του.</a:t>
            </a:r>
            <a:endParaRPr sz="1600" dirty="0">
              <a:latin typeface="Comic Sans MS"/>
              <a:cs typeface="Comic Sans MS"/>
            </a:endParaRPr>
          </a:p>
          <a:p>
            <a:pPr marL="242570" marR="5080" indent="-230504">
              <a:lnSpc>
                <a:spcPct val="100000"/>
              </a:lnSpc>
              <a:spcBef>
                <a:spcPts val="1925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600" spc="-10" dirty="0">
                <a:latin typeface="Comic Sans MS"/>
                <a:cs typeface="Comic Sans MS"/>
              </a:rPr>
              <a:t>Αποτελεί </a:t>
            </a:r>
            <a:r>
              <a:rPr sz="1600" spc="-5" dirty="0">
                <a:latin typeface="Comic Sans MS"/>
                <a:cs typeface="Comic Sans MS"/>
              </a:rPr>
              <a:t>ιδανική λύση για ομάδες </a:t>
            </a:r>
            <a:r>
              <a:rPr sz="1600" spc="-10" dirty="0">
                <a:latin typeface="Comic Sans MS"/>
                <a:cs typeface="Comic Sans MS"/>
              </a:rPr>
              <a:t>προγραμματιστών </a:t>
            </a:r>
            <a:r>
              <a:rPr sz="1600" spc="-5" dirty="0">
                <a:latin typeface="Comic Sans MS"/>
                <a:cs typeface="Comic Sans MS"/>
              </a:rPr>
              <a:t>που πρέπει να συνεργαστούν </a:t>
            </a:r>
            <a:r>
              <a:rPr sz="1600" spc="-10" dirty="0">
                <a:latin typeface="Comic Sans MS"/>
                <a:cs typeface="Comic Sans MS"/>
              </a:rPr>
              <a:t>στην </a:t>
            </a:r>
            <a:r>
              <a:rPr sz="1600" spc="-5" dirty="0">
                <a:latin typeface="Comic Sans MS"/>
                <a:cs typeface="Comic Sans MS"/>
              </a:rPr>
              <a:t> ανάπτυξη μιας εφαρμογής. </a:t>
            </a:r>
            <a:r>
              <a:rPr lang="el-GR" sz="1600" spc="-10" dirty="0">
                <a:latin typeface="Comic Sans MS"/>
                <a:cs typeface="Comic Sans MS"/>
              </a:rPr>
              <a:t>Π</a:t>
            </a:r>
            <a:r>
              <a:rPr sz="1600" spc="-10" dirty="0">
                <a:latin typeface="Comic Sans MS"/>
                <a:cs typeface="Comic Sans MS"/>
              </a:rPr>
              <a:t>α</a:t>
            </a:r>
            <a:r>
              <a:rPr sz="1600" spc="-10" dirty="0" err="1">
                <a:latin typeface="Comic Sans MS"/>
                <a:cs typeface="Comic Sans MS"/>
              </a:rPr>
              <a:t>ρέχει</a:t>
            </a:r>
            <a:r>
              <a:rPr lang="el-GR" sz="1600" spc="-10" dirty="0">
                <a:latin typeface="Comic Sans MS"/>
                <a:cs typeface="Comic Sans MS"/>
              </a:rPr>
              <a:t> π</a:t>
            </a:r>
            <a:r>
              <a:rPr sz="1600" spc="-10" dirty="0" err="1">
                <a:latin typeface="Comic Sans MS"/>
                <a:cs typeface="Comic Sans MS"/>
              </a:rPr>
              <a:t>λεονεκτήμ</a:t>
            </a:r>
            <a:r>
              <a:rPr sz="1600" spc="-10" dirty="0">
                <a:latin typeface="Comic Sans MS"/>
                <a:cs typeface="Comic Sans MS"/>
              </a:rPr>
              <a:t>ατα όπως, </a:t>
            </a:r>
            <a:r>
              <a:rPr lang="el-GR" sz="1600" spc="-10" dirty="0">
                <a:latin typeface="Comic Sans MS"/>
                <a:cs typeface="Comic Sans MS"/>
              </a:rPr>
              <a:t>π.χ.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 εργαλεία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προγραμματισμού,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δοκιμής,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διανομής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και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φιλοξενίας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της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εφαρμογής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μέσω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διαδικτύου,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και υπηρεσίες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αυτόματης κλιμάκωσης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της εφαρμογής.</a:t>
            </a:r>
            <a:endParaRPr sz="1600" dirty="0">
              <a:latin typeface="Comic Sans MS"/>
              <a:cs typeface="Comic Sans MS"/>
            </a:endParaRPr>
          </a:p>
          <a:p>
            <a:pPr marL="242570" marR="5080" indent="-230504" algn="just">
              <a:lnSpc>
                <a:spcPct val="100000"/>
              </a:lnSpc>
              <a:spcBef>
                <a:spcPts val="1920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600" dirty="0">
                <a:latin typeface="Comic Sans MS"/>
                <a:cs typeface="Comic Sans MS"/>
              </a:rPr>
              <a:t>Σε </a:t>
            </a:r>
            <a:r>
              <a:rPr sz="1600" spc="-5" dirty="0">
                <a:latin typeface="Comic Sans MS"/>
                <a:cs typeface="Comic Sans MS"/>
              </a:rPr>
              <a:t>περιπτώσεις όμως που η μεταφερσιμότητα </a:t>
            </a:r>
            <a:r>
              <a:rPr sz="1600" spc="-10" dirty="0">
                <a:latin typeface="Comic Sans MS"/>
                <a:cs typeface="Comic Sans MS"/>
              </a:rPr>
              <a:t>της </a:t>
            </a:r>
            <a:r>
              <a:rPr sz="1600" spc="-5" dirty="0">
                <a:latin typeface="Comic Sans MS"/>
                <a:cs typeface="Comic Sans MS"/>
              </a:rPr>
              <a:t>εφαρμογής είναι απαραίτητη</a:t>
            </a:r>
            <a:r>
              <a:rPr sz="1600" spc="-10" dirty="0">
                <a:latin typeface="Comic Sans MS"/>
                <a:cs typeface="Comic Sans MS"/>
              </a:rPr>
              <a:t>, </a:t>
            </a:r>
            <a:r>
              <a:rPr sz="1600" spc="-5" dirty="0">
                <a:latin typeface="Comic Sans MS"/>
                <a:cs typeface="Comic Sans MS"/>
              </a:rPr>
              <a:t>η χρήση υπηρεσιών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νέφους</a:t>
            </a:r>
            <a:r>
              <a:rPr sz="1600" spc="-5" dirty="0">
                <a:latin typeface="Comic Sans MS"/>
                <a:cs typeface="Comic Sans MS"/>
              </a:rPr>
              <a:t> δεν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κρίνεται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σωστή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επιλογή.</a:t>
            </a:r>
            <a:endParaRPr sz="1600" dirty="0">
              <a:latin typeface="Comic Sans MS"/>
              <a:cs typeface="Comic Sans MS"/>
            </a:endParaRPr>
          </a:p>
          <a:p>
            <a:pPr marL="242570" marR="6350" indent="-230504" algn="just">
              <a:lnSpc>
                <a:spcPct val="100000"/>
              </a:lnSpc>
              <a:spcBef>
                <a:spcPts val="1920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sz="1600" spc="-5" dirty="0">
                <a:latin typeface="Comic Sans MS"/>
                <a:cs typeface="Comic Sans MS"/>
              </a:rPr>
              <a:t>Ο </a:t>
            </a:r>
            <a:r>
              <a:rPr sz="1600" spc="-10" dirty="0">
                <a:latin typeface="Comic Sans MS"/>
                <a:cs typeface="Comic Sans MS"/>
              </a:rPr>
              <a:t>καταναλωτής </a:t>
            </a:r>
            <a:r>
              <a:rPr sz="1600" b="1" spc="-5" dirty="0">
                <a:latin typeface="Comic Sans MS"/>
                <a:cs typeface="Comic Sans MS"/>
              </a:rPr>
              <a:t>δε</a:t>
            </a:r>
            <a:r>
              <a:rPr sz="1600" spc="-5" dirty="0">
                <a:latin typeface="Comic Sans MS"/>
                <a:cs typeface="Comic Sans MS"/>
              </a:rPr>
              <a:t> διαχειρίζεται</a:t>
            </a:r>
            <a:r>
              <a:rPr sz="1600" spc="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ούτε ελέγχει το υφιστάμενο δίκτυο, </a:t>
            </a:r>
            <a:r>
              <a:rPr sz="1600" spc="-10" dirty="0">
                <a:latin typeface="Comic Sans MS"/>
                <a:cs typeface="Comic Sans MS"/>
              </a:rPr>
              <a:t>τους </a:t>
            </a:r>
            <a:r>
              <a:rPr sz="1600" spc="-5" dirty="0">
                <a:latin typeface="Comic Sans MS"/>
                <a:cs typeface="Comic Sans MS"/>
              </a:rPr>
              <a:t>διακομιστές,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τα </a:t>
            </a:r>
            <a:r>
              <a:rPr sz="1600" spc="-10" dirty="0">
                <a:latin typeface="Comic Sans MS"/>
                <a:cs typeface="Comic Sans MS"/>
              </a:rPr>
              <a:t>λειτουργικά </a:t>
            </a:r>
            <a:r>
              <a:rPr sz="1600" spc="-5" dirty="0">
                <a:latin typeface="Comic Sans MS"/>
                <a:cs typeface="Comic Sans MS"/>
              </a:rPr>
              <a:t>συστήματα ή </a:t>
            </a:r>
            <a:r>
              <a:rPr sz="1600" spc="-10" dirty="0">
                <a:latin typeface="Comic Sans MS"/>
                <a:cs typeface="Comic Sans MS"/>
              </a:rPr>
              <a:t>τους </a:t>
            </a:r>
            <a:r>
              <a:rPr sz="1600" spc="-5" dirty="0">
                <a:latin typeface="Comic Sans MS"/>
                <a:cs typeface="Comic Sans MS"/>
              </a:rPr>
              <a:t>αποθηκευτικούς </a:t>
            </a:r>
            <a:r>
              <a:rPr sz="1600" spc="-10" dirty="0">
                <a:latin typeface="Comic Sans MS"/>
                <a:cs typeface="Comic Sans MS"/>
              </a:rPr>
              <a:t>χώρους, </a:t>
            </a:r>
            <a:r>
              <a:rPr sz="1600" spc="-5" dirty="0">
                <a:latin typeface="Comic Sans MS"/>
                <a:cs typeface="Comic Sans MS"/>
              </a:rPr>
              <a:t>αλλά μπορεί να </a:t>
            </a:r>
            <a:r>
              <a:rPr sz="1600" spc="-10" dirty="0">
                <a:latin typeface="Comic Sans MS"/>
                <a:cs typeface="Comic Sans MS"/>
              </a:rPr>
              <a:t>ελέγξει τις 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ίδιες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τις </a:t>
            </a:r>
            <a:r>
              <a:rPr sz="1600" spc="-10" dirty="0">
                <a:latin typeface="Comic Sans MS"/>
                <a:cs typeface="Comic Sans MS"/>
              </a:rPr>
              <a:t>εφαρμογές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και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σε μερικές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περιπτώσεις το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περιβάλλον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των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εφαρμογών.</a:t>
            </a:r>
            <a:endParaRPr lang="el-GR" sz="1600" spc="-5" dirty="0">
              <a:latin typeface="Comic Sans MS"/>
              <a:cs typeface="Comic Sans MS"/>
            </a:endParaRPr>
          </a:p>
          <a:p>
            <a:pPr marL="242570" marR="6350" indent="-230504" algn="just">
              <a:lnSpc>
                <a:spcPct val="100000"/>
              </a:lnSpc>
              <a:spcBef>
                <a:spcPts val="1920"/>
              </a:spcBef>
              <a:buClr>
                <a:srgbClr val="F88530"/>
              </a:buClr>
              <a:buFont typeface="Wingdings"/>
              <a:buChar char=""/>
              <a:tabLst>
                <a:tab pos="243204" algn="l"/>
              </a:tabLst>
            </a:pPr>
            <a:r>
              <a:rPr lang="el-GR" sz="1600" spc="-5" dirty="0">
                <a:latin typeface="Comic Sans MS"/>
                <a:cs typeface="Comic Sans MS"/>
              </a:rPr>
              <a:t>Παραδείγματα </a:t>
            </a:r>
            <a:r>
              <a:rPr lang="en-US" sz="1600" spc="-5" dirty="0">
                <a:latin typeface="Comic Sans MS"/>
                <a:cs typeface="Comic Sans MS"/>
              </a:rPr>
              <a:t>PaaS</a:t>
            </a:r>
            <a:r>
              <a:rPr lang="el-GR" sz="1600" spc="-5" dirty="0">
                <a:latin typeface="Comic Sans MS"/>
                <a:cs typeface="Comic Sans MS"/>
              </a:rPr>
              <a:t>: </a:t>
            </a:r>
            <a:r>
              <a:rPr lang="en-US" sz="1600" spc="-5" dirty="0">
                <a:latin typeface="Comic Sans MS"/>
                <a:cs typeface="Comic Sans MS"/>
              </a:rPr>
              <a:t>Windows </a:t>
            </a:r>
            <a:r>
              <a:rPr lang="en-US" sz="1600" spc="-5" dirty="0" err="1">
                <a:latin typeface="Comic Sans MS"/>
                <a:cs typeface="Comic Sans MS"/>
              </a:rPr>
              <a:t>Azzure</a:t>
            </a:r>
            <a:r>
              <a:rPr lang="en-US" sz="1600" spc="-5" dirty="0">
                <a:latin typeface="Comic Sans MS"/>
                <a:cs typeface="Comic Sans MS"/>
              </a:rPr>
              <a:t>, Amazon Web Services, Force.com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128015"/>
            <a:ext cx="4133215" cy="1224280"/>
            <a:chOff x="181355" y="128015"/>
            <a:chExt cx="4133215" cy="1224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128015"/>
              <a:ext cx="4133088" cy="1161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150875"/>
              <a:ext cx="3848100" cy="1200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99" y="152399"/>
              <a:ext cx="4038600" cy="1066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599" y="152399"/>
              <a:ext cx="4038600" cy="1066800"/>
            </a:xfrm>
            <a:custGeom>
              <a:avLst/>
              <a:gdLst/>
              <a:ahLst/>
              <a:cxnLst/>
              <a:rect l="l" t="t" r="r" b="b"/>
              <a:pathLst>
                <a:path w="4038600" h="1066800">
                  <a:moveTo>
                    <a:pt x="0" y="1066800"/>
                  </a:moveTo>
                  <a:lnTo>
                    <a:pt x="4038600" y="106680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9525">
              <a:solidFill>
                <a:srgbClr val="FDB6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39" y="169163"/>
              <a:ext cx="1078992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5483" y="169163"/>
              <a:ext cx="676655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4292" y="169163"/>
              <a:ext cx="2625852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939" y="717803"/>
              <a:ext cx="3185160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575" y="324103"/>
              <a:ext cx="627189" cy="2496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64183" y="448436"/>
              <a:ext cx="188595" cy="28575"/>
            </a:xfrm>
            <a:custGeom>
              <a:avLst/>
              <a:gdLst/>
              <a:ahLst/>
              <a:cxnLst/>
              <a:rect l="l" t="t" r="r" b="b"/>
              <a:pathLst>
                <a:path w="188594" h="28575">
                  <a:moveTo>
                    <a:pt x="160654" y="0"/>
                  </a:moveTo>
                  <a:lnTo>
                    <a:pt x="155656" y="192"/>
                  </a:lnTo>
                  <a:lnTo>
                    <a:pt x="149621" y="777"/>
                  </a:lnTo>
                  <a:lnTo>
                    <a:pt x="142563" y="1768"/>
                  </a:lnTo>
                  <a:lnTo>
                    <a:pt x="126251" y="4581"/>
                  </a:lnTo>
                  <a:lnTo>
                    <a:pt x="113436" y="6157"/>
                  </a:lnTo>
                  <a:lnTo>
                    <a:pt x="105028" y="6350"/>
                  </a:lnTo>
                  <a:lnTo>
                    <a:pt x="99440" y="5841"/>
                  </a:lnTo>
                  <a:lnTo>
                    <a:pt x="77597" y="3175"/>
                  </a:lnTo>
                  <a:lnTo>
                    <a:pt x="73913" y="3175"/>
                  </a:lnTo>
                  <a:lnTo>
                    <a:pt x="21970" y="6223"/>
                  </a:lnTo>
                  <a:lnTo>
                    <a:pt x="13715" y="6350"/>
                  </a:lnTo>
                  <a:lnTo>
                    <a:pt x="8762" y="6730"/>
                  </a:lnTo>
                  <a:lnTo>
                    <a:pt x="5460" y="7874"/>
                  </a:lnTo>
                  <a:lnTo>
                    <a:pt x="3936" y="9271"/>
                  </a:lnTo>
                  <a:lnTo>
                    <a:pt x="761" y="13842"/>
                  </a:lnTo>
                  <a:lnTo>
                    <a:pt x="0" y="15493"/>
                  </a:lnTo>
                  <a:lnTo>
                    <a:pt x="0" y="19558"/>
                  </a:lnTo>
                  <a:lnTo>
                    <a:pt x="1650" y="21843"/>
                  </a:lnTo>
                  <a:lnTo>
                    <a:pt x="8128" y="24891"/>
                  </a:lnTo>
                  <a:lnTo>
                    <a:pt x="10921" y="25400"/>
                  </a:lnTo>
                  <a:lnTo>
                    <a:pt x="13207" y="24764"/>
                  </a:lnTo>
                  <a:lnTo>
                    <a:pt x="17398" y="24129"/>
                  </a:lnTo>
                  <a:lnTo>
                    <a:pt x="19811" y="24129"/>
                  </a:lnTo>
                  <a:lnTo>
                    <a:pt x="33528" y="27559"/>
                  </a:lnTo>
                  <a:lnTo>
                    <a:pt x="37972" y="28193"/>
                  </a:lnTo>
                  <a:lnTo>
                    <a:pt x="98551" y="27686"/>
                  </a:lnTo>
                  <a:lnTo>
                    <a:pt x="114077" y="27305"/>
                  </a:lnTo>
                  <a:lnTo>
                    <a:pt x="127126" y="26162"/>
                  </a:lnTo>
                  <a:lnTo>
                    <a:pt x="147431" y="22907"/>
                  </a:lnTo>
                  <a:lnTo>
                    <a:pt x="154684" y="22107"/>
                  </a:lnTo>
                  <a:lnTo>
                    <a:pt x="161671" y="21843"/>
                  </a:lnTo>
                  <a:lnTo>
                    <a:pt x="173228" y="23749"/>
                  </a:lnTo>
                  <a:lnTo>
                    <a:pt x="176403" y="24129"/>
                  </a:lnTo>
                  <a:lnTo>
                    <a:pt x="182753" y="24129"/>
                  </a:lnTo>
                  <a:lnTo>
                    <a:pt x="185292" y="23495"/>
                  </a:lnTo>
                  <a:lnTo>
                    <a:pt x="187833" y="20954"/>
                  </a:lnTo>
                  <a:lnTo>
                    <a:pt x="188467" y="18541"/>
                  </a:lnTo>
                  <a:lnTo>
                    <a:pt x="188467" y="14859"/>
                  </a:lnTo>
                  <a:lnTo>
                    <a:pt x="186729" y="8358"/>
                  </a:lnTo>
                  <a:lnTo>
                    <a:pt x="181514" y="3714"/>
                  </a:lnTo>
                  <a:lnTo>
                    <a:pt x="172823" y="928"/>
                  </a:lnTo>
                  <a:lnTo>
                    <a:pt x="160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4183" y="448436"/>
              <a:ext cx="188595" cy="28575"/>
            </a:xfrm>
            <a:custGeom>
              <a:avLst/>
              <a:gdLst/>
              <a:ahLst/>
              <a:cxnLst/>
              <a:rect l="l" t="t" r="r" b="b"/>
              <a:pathLst>
                <a:path w="188594" h="28575">
                  <a:moveTo>
                    <a:pt x="160654" y="0"/>
                  </a:moveTo>
                  <a:lnTo>
                    <a:pt x="172823" y="928"/>
                  </a:lnTo>
                  <a:lnTo>
                    <a:pt x="181514" y="3714"/>
                  </a:lnTo>
                  <a:lnTo>
                    <a:pt x="186729" y="8358"/>
                  </a:lnTo>
                  <a:lnTo>
                    <a:pt x="188467" y="14859"/>
                  </a:lnTo>
                  <a:lnTo>
                    <a:pt x="188467" y="18541"/>
                  </a:lnTo>
                  <a:lnTo>
                    <a:pt x="187833" y="20954"/>
                  </a:lnTo>
                  <a:lnTo>
                    <a:pt x="186562" y="22225"/>
                  </a:lnTo>
                  <a:lnTo>
                    <a:pt x="185292" y="23495"/>
                  </a:lnTo>
                  <a:lnTo>
                    <a:pt x="182753" y="24129"/>
                  </a:lnTo>
                  <a:lnTo>
                    <a:pt x="178942" y="24129"/>
                  </a:lnTo>
                  <a:lnTo>
                    <a:pt x="176403" y="24129"/>
                  </a:lnTo>
                  <a:lnTo>
                    <a:pt x="173228" y="23749"/>
                  </a:lnTo>
                  <a:lnTo>
                    <a:pt x="169290" y="22987"/>
                  </a:lnTo>
                  <a:lnTo>
                    <a:pt x="164718" y="22225"/>
                  </a:lnTo>
                  <a:lnTo>
                    <a:pt x="161671" y="21843"/>
                  </a:lnTo>
                  <a:lnTo>
                    <a:pt x="160019" y="21843"/>
                  </a:lnTo>
                  <a:lnTo>
                    <a:pt x="154684" y="22107"/>
                  </a:lnTo>
                  <a:lnTo>
                    <a:pt x="147431" y="22907"/>
                  </a:lnTo>
                  <a:lnTo>
                    <a:pt x="138249" y="24255"/>
                  </a:lnTo>
                  <a:lnTo>
                    <a:pt x="127126" y="26162"/>
                  </a:lnTo>
                  <a:lnTo>
                    <a:pt x="120911" y="26828"/>
                  </a:lnTo>
                  <a:lnTo>
                    <a:pt x="114077" y="27305"/>
                  </a:lnTo>
                  <a:lnTo>
                    <a:pt x="106624" y="27590"/>
                  </a:lnTo>
                  <a:lnTo>
                    <a:pt x="98551" y="27686"/>
                  </a:lnTo>
                  <a:lnTo>
                    <a:pt x="41528" y="28193"/>
                  </a:lnTo>
                  <a:lnTo>
                    <a:pt x="37972" y="28193"/>
                  </a:lnTo>
                  <a:lnTo>
                    <a:pt x="33528" y="27559"/>
                  </a:lnTo>
                  <a:lnTo>
                    <a:pt x="28320" y="26162"/>
                  </a:lnTo>
                  <a:lnTo>
                    <a:pt x="23113" y="24764"/>
                  </a:lnTo>
                  <a:lnTo>
                    <a:pt x="20192" y="24129"/>
                  </a:lnTo>
                  <a:lnTo>
                    <a:pt x="19811" y="24129"/>
                  </a:lnTo>
                  <a:lnTo>
                    <a:pt x="17398" y="24129"/>
                  </a:lnTo>
                  <a:lnTo>
                    <a:pt x="15112" y="24384"/>
                  </a:lnTo>
                  <a:lnTo>
                    <a:pt x="13207" y="24764"/>
                  </a:lnTo>
                  <a:lnTo>
                    <a:pt x="10921" y="25400"/>
                  </a:lnTo>
                  <a:lnTo>
                    <a:pt x="8128" y="24891"/>
                  </a:lnTo>
                  <a:lnTo>
                    <a:pt x="4953" y="23367"/>
                  </a:lnTo>
                  <a:lnTo>
                    <a:pt x="1650" y="21843"/>
                  </a:lnTo>
                  <a:lnTo>
                    <a:pt x="0" y="19558"/>
                  </a:lnTo>
                  <a:lnTo>
                    <a:pt x="0" y="16383"/>
                  </a:lnTo>
                  <a:lnTo>
                    <a:pt x="0" y="15493"/>
                  </a:lnTo>
                  <a:lnTo>
                    <a:pt x="761" y="13842"/>
                  </a:lnTo>
                  <a:lnTo>
                    <a:pt x="2412" y="11557"/>
                  </a:lnTo>
                  <a:lnTo>
                    <a:pt x="3936" y="9271"/>
                  </a:lnTo>
                  <a:lnTo>
                    <a:pt x="5460" y="7874"/>
                  </a:lnTo>
                  <a:lnTo>
                    <a:pt x="7111" y="7365"/>
                  </a:lnTo>
                  <a:lnTo>
                    <a:pt x="8762" y="6730"/>
                  </a:lnTo>
                  <a:lnTo>
                    <a:pt x="13715" y="6350"/>
                  </a:lnTo>
                  <a:lnTo>
                    <a:pt x="21970" y="6223"/>
                  </a:lnTo>
                  <a:lnTo>
                    <a:pt x="73913" y="3175"/>
                  </a:lnTo>
                  <a:lnTo>
                    <a:pt x="77597" y="3175"/>
                  </a:lnTo>
                  <a:lnTo>
                    <a:pt x="83565" y="3810"/>
                  </a:lnTo>
                  <a:lnTo>
                    <a:pt x="91820" y="4825"/>
                  </a:lnTo>
                  <a:lnTo>
                    <a:pt x="99440" y="5841"/>
                  </a:lnTo>
                  <a:lnTo>
                    <a:pt x="105028" y="6350"/>
                  </a:lnTo>
                  <a:lnTo>
                    <a:pt x="108838" y="6350"/>
                  </a:lnTo>
                  <a:lnTo>
                    <a:pt x="113436" y="6157"/>
                  </a:lnTo>
                  <a:lnTo>
                    <a:pt x="119237" y="5572"/>
                  </a:lnTo>
                  <a:lnTo>
                    <a:pt x="126251" y="4581"/>
                  </a:lnTo>
                  <a:lnTo>
                    <a:pt x="134492" y="3175"/>
                  </a:lnTo>
                  <a:lnTo>
                    <a:pt x="142563" y="1768"/>
                  </a:lnTo>
                  <a:lnTo>
                    <a:pt x="149621" y="777"/>
                  </a:lnTo>
                  <a:lnTo>
                    <a:pt x="155656" y="192"/>
                  </a:lnTo>
                  <a:lnTo>
                    <a:pt x="16065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8922" y="282067"/>
              <a:ext cx="2081911" cy="3669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641" y="829182"/>
              <a:ext cx="2773591" cy="36842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31140" y="1395730"/>
            <a:ext cx="8378825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5715" indent="-341630" algn="just">
              <a:lnSpc>
                <a:spcPct val="100000"/>
              </a:lnSpc>
              <a:spcBef>
                <a:spcPts val="105"/>
              </a:spcBef>
              <a:buClr>
                <a:srgbClr val="F88530"/>
              </a:buClr>
              <a:buFont typeface="Wingdings"/>
              <a:buChar char=""/>
              <a:tabLst>
                <a:tab pos="354330" algn="l"/>
              </a:tabLst>
            </a:pPr>
            <a:r>
              <a:rPr sz="1400" spc="-5" dirty="0">
                <a:latin typeface="Comic Sans MS"/>
                <a:cs typeface="Comic Sans MS"/>
              </a:rPr>
              <a:t>Αφορά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στην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παροχή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υπολογιστικών</a:t>
            </a:r>
            <a:r>
              <a:rPr sz="1400" spc="-5" dirty="0">
                <a:latin typeface="Comic Sans MS"/>
                <a:cs typeface="Comic Sans MS"/>
              </a:rPr>
              <a:t> πόρων,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ώστε</a:t>
            </a:r>
            <a:r>
              <a:rPr sz="1400" dirty="0">
                <a:latin typeface="Comic Sans MS"/>
                <a:cs typeface="Comic Sans MS"/>
              </a:rPr>
              <a:t> ο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χρήστης</a:t>
            </a:r>
            <a:r>
              <a:rPr sz="1400" dirty="0">
                <a:latin typeface="Comic Sans MS"/>
                <a:cs typeface="Comic Sans MS"/>
              </a:rPr>
              <a:t> να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μην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χρειάζεται</a:t>
            </a:r>
            <a:r>
              <a:rPr sz="1400" dirty="0">
                <a:latin typeface="Comic Sans MS"/>
                <a:cs typeface="Comic Sans MS"/>
              </a:rPr>
              <a:t> να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αγοράσει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εξυπηρετητές,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λογισμικό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ή </a:t>
            </a:r>
            <a:r>
              <a:rPr sz="1400" spc="-5" dirty="0">
                <a:latin typeface="Comic Sans MS"/>
                <a:cs typeface="Comic Sans MS"/>
              </a:rPr>
              <a:t>δικτυακό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εξοπλισμό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και </a:t>
            </a:r>
            <a:r>
              <a:rPr sz="1400" dirty="0">
                <a:latin typeface="Comic Sans MS"/>
                <a:cs typeface="Comic Sans MS"/>
              </a:rPr>
              <a:t>σύνδεση.</a:t>
            </a:r>
          </a:p>
          <a:p>
            <a:pPr marL="353695" marR="5080" indent="-341630" algn="just">
              <a:lnSpc>
                <a:spcPct val="100000"/>
              </a:lnSpc>
              <a:spcBef>
                <a:spcPts val="1675"/>
              </a:spcBef>
              <a:buClr>
                <a:srgbClr val="F88530"/>
              </a:buClr>
              <a:buFont typeface="Wingdings"/>
              <a:buChar char=""/>
              <a:tabLst>
                <a:tab pos="354330" algn="l"/>
              </a:tabLst>
            </a:pPr>
            <a:r>
              <a:rPr sz="1400" dirty="0">
                <a:latin typeface="Comic Sans MS"/>
                <a:cs typeface="Comic Sans MS"/>
              </a:rPr>
              <a:t>Ο </a:t>
            </a:r>
            <a:r>
              <a:rPr sz="1400" spc="-5" dirty="0">
                <a:latin typeface="Comic Sans MS"/>
                <a:cs typeface="Comic Sans MS"/>
              </a:rPr>
              <a:t>καταναλωτής </a:t>
            </a:r>
            <a:r>
              <a:rPr sz="1400" b="1" spc="-5" dirty="0">
                <a:latin typeface="Comic Sans MS"/>
                <a:cs typeface="Comic Sans MS"/>
              </a:rPr>
              <a:t>δε</a:t>
            </a:r>
            <a:r>
              <a:rPr sz="1400" spc="-5" dirty="0">
                <a:latin typeface="Comic Sans MS"/>
                <a:cs typeface="Comic Sans MS"/>
              </a:rPr>
              <a:t> διαχειρίζεται ούτε </a:t>
            </a:r>
            <a:r>
              <a:rPr sz="1400" spc="-10" dirty="0">
                <a:latin typeface="Comic Sans MS"/>
                <a:cs typeface="Comic Sans MS"/>
              </a:rPr>
              <a:t>ελέγχει </a:t>
            </a:r>
            <a:r>
              <a:rPr sz="1400" spc="-5" dirty="0">
                <a:latin typeface="Comic Sans MS"/>
                <a:cs typeface="Comic Sans MS"/>
              </a:rPr>
              <a:t>την υφιστάμενη υποδομή του νέφους, αλλά ελέγχει τα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λειτουργικά συστήματα, την αποθήκευση των πληροφοριών, τις εφαρμογές ανάπτυξης </a:t>
            </a:r>
            <a:r>
              <a:rPr sz="1400" spc="-10" dirty="0">
                <a:latin typeface="Comic Sans MS"/>
                <a:cs typeface="Comic Sans MS"/>
              </a:rPr>
              <a:t>λογισμικού </a:t>
            </a:r>
            <a:r>
              <a:rPr sz="1400" spc="-5" dirty="0">
                <a:latin typeface="Comic Sans MS"/>
                <a:cs typeface="Comic Sans MS"/>
              </a:rPr>
              <a:t>και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υπηρεσιών.</a:t>
            </a:r>
            <a:endParaRPr sz="1400" dirty="0">
              <a:latin typeface="Comic Sans MS"/>
              <a:cs typeface="Comic Sans MS"/>
            </a:endParaRPr>
          </a:p>
          <a:p>
            <a:pPr marL="353695" marR="5080" indent="-341630" algn="just">
              <a:lnSpc>
                <a:spcPct val="100000"/>
              </a:lnSpc>
              <a:spcBef>
                <a:spcPts val="1685"/>
              </a:spcBef>
              <a:buClr>
                <a:srgbClr val="F88530"/>
              </a:buClr>
              <a:buFont typeface="Wingdings"/>
              <a:buChar char=""/>
              <a:tabLst>
                <a:tab pos="354330" algn="l"/>
              </a:tabLst>
            </a:pPr>
            <a:r>
              <a:rPr sz="1400" dirty="0">
                <a:latin typeface="Comic Sans MS"/>
                <a:cs typeface="Comic Sans MS"/>
              </a:rPr>
              <a:t>Ο </a:t>
            </a:r>
            <a:r>
              <a:rPr sz="1400" spc="-5" dirty="0">
                <a:latin typeface="Comic Sans MS"/>
                <a:cs typeface="Comic Sans MS"/>
              </a:rPr>
              <a:t>καταναλωτής μπ</a:t>
            </a:r>
            <a:r>
              <a:rPr sz="1400" spc="-5" dirty="0" err="1">
                <a:latin typeface="Comic Sans MS"/>
                <a:cs typeface="Comic Sans MS"/>
              </a:rPr>
              <a:t>ορεί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να </a:t>
            </a:r>
            <a:r>
              <a:rPr sz="1400" spc="-10" dirty="0">
                <a:latin typeface="Comic Sans MS"/>
                <a:cs typeface="Comic Sans MS"/>
              </a:rPr>
              <a:t>ελέγχει </a:t>
            </a:r>
            <a:r>
              <a:rPr sz="1400" spc="-5" dirty="0">
                <a:latin typeface="Comic Sans MS"/>
                <a:cs typeface="Comic Sans MS"/>
              </a:rPr>
              <a:t>σε μικρότερο βαθμό κάποια στοιχεία όπως το τείχος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προστασίας και την αξιοποίηση </a:t>
            </a:r>
            <a:r>
              <a:rPr sz="1400" spc="-10" dirty="0">
                <a:latin typeface="Comic Sans MS"/>
                <a:cs typeface="Comic Sans MS"/>
              </a:rPr>
              <a:t>υπολογιστικών </a:t>
            </a:r>
            <a:r>
              <a:rPr sz="1400" spc="-5" dirty="0">
                <a:latin typeface="Comic Sans MS"/>
                <a:cs typeface="Comic Sans MS"/>
              </a:rPr>
              <a:t>πόρων </a:t>
            </a:r>
            <a:r>
              <a:rPr sz="1400" dirty="0">
                <a:latin typeface="Comic Sans MS"/>
                <a:cs typeface="Comic Sans MS"/>
              </a:rPr>
              <a:t>ή </a:t>
            </a:r>
            <a:r>
              <a:rPr sz="1400" spc="-5" dirty="0">
                <a:latin typeface="Comic Sans MS"/>
                <a:cs typeface="Comic Sans MS"/>
              </a:rPr>
              <a:t>δικτυακού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εξοπλισμού, ώστε </a:t>
            </a:r>
            <a:r>
              <a:rPr sz="1400" dirty="0">
                <a:latin typeface="Comic Sans MS"/>
                <a:cs typeface="Comic Sans MS"/>
              </a:rPr>
              <a:t>να </a:t>
            </a:r>
            <a:r>
              <a:rPr sz="1400" spc="-5" dirty="0">
                <a:latin typeface="Comic Sans MS"/>
                <a:cs typeface="Comic Sans MS"/>
              </a:rPr>
              <a:t>γίνεται </a:t>
            </a:r>
            <a:r>
              <a:rPr sz="1400" dirty="0">
                <a:latin typeface="Comic Sans MS"/>
                <a:cs typeface="Comic Sans MS"/>
              </a:rPr>
              <a:t>αυτόματα </a:t>
            </a:r>
            <a:r>
              <a:rPr sz="1400" spc="-5" dirty="0">
                <a:latin typeface="Comic Sans MS"/>
                <a:cs typeface="Comic Sans MS"/>
              </a:rPr>
              <a:t>κατανομή των εργασιών </a:t>
            </a:r>
            <a:r>
              <a:rPr sz="1400" spc="-10" dirty="0">
                <a:latin typeface="Comic Sans MS"/>
                <a:cs typeface="Comic Sans MS"/>
              </a:rPr>
              <a:t>με </a:t>
            </a:r>
            <a:r>
              <a:rPr sz="1400" spc="-5" dirty="0">
                <a:latin typeface="Comic Sans MS"/>
                <a:cs typeface="Comic Sans MS"/>
              </a:rPr>
              <a:t>σκοπό </a:t>
            </a:r>
            <a:r>
              <a:rPr sz="1400" spc="-10" dirty="0">
                <a:latin typeface="Comic Sans MS"/>
                <a:cs typeface="Comic Sans MS"/>
              </a:rPr>
              <a:t>τη </a:t>
            </a:r>
            <a:r>
              <a:rPr sz="1400" spc="-5" dirty="0">
                <a:latin typeface="Comic Sans MS"/>
                <a:cs typeface="Comic Sans MS"/>
              </a:rPr>
              <a:t>βέλτιστη απόδοση και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απόκριση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των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συστημάτων.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Όλες</a:t>
            </a:r>
            <a:r>
              <a:rPr sz="1400" dirty="0">
                <a:latin typeface="Comic Sans MS"/>
                <a:cs typeface="Comic Sans MS"/>
              </a:rPr>
              <a:t> αυτές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οι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υποδομές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παρέχονται</a:t>
            </a:r>
            <a:r>
              <a:rPr sz="1400" dirty="0">
                <a:latin typeface="Comic Sans MS"/>
                <a:cs typeface="Comic Sans MS"/>
              </a:rPr>
              <a:t> ως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υπηρεσία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νέφους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και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κοστολογούνται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με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βάση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τη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χρήση.</a:t>
            </a:r>
            <a:endParaRPr sz="1400" dirty="0">
              <a:latin typeface="Comic Sans MS"/>
              <a:cs typeface="Comic Sans MS"/>
            </a:endParaRPr>
          </a:p>
          <a:p>
            <a:pPr marL="353695" marR="5715" indent="-341630" algn="just">
              <a:lnSpc>
                <a:spcPct val="100000"/>
              </a:lnSpc>
              <a:spcBef>
                <a:spcPts val="1680"/>
              </a:spcBef>
              <a:buClr>
                <a:srgbClr val="F88530"/>
              </a:buClr>
              <a:buFont typeface="Wingdings"/>
              <a:buChar char=""/>
              <a:tabLst>
                <a:tab pos="354330" algn="l"/>
              </a:tabLst>
            </a:pPr>
            <a:r>
              <a:rPr sz="1400" spc="-5" dirty="0">
                <a:latin typeface="Comic Sans MS"/>
                <a:cs typeface="Comic Sans MS"/>
              </a:rPr>
              <a:t>Αυτό το μοντέλο παροχής υπηρεσιών είναι κατάλληλο μεταξύ των </a:t>
            </a:r>
            <a:r>
              <a:rPr sz="1400" spc="-10" dirty="0">
                <a:latin typeface="Comic Sans MS"/>
                <a:cs typeface="Comic Sans MS"/>
              </a:rPr>
              <a:t>άλλων </a:t>
            </a:r>
            <a:r>
              <a:rPr sz="1400" dirty="0">
                <a:latin typeface="Comic Sans MS"/>
                <a:cs typeface="Comic Sans MS"/>
              </a:rPr>
              <a:t>σε </a:t>
            </a:r>
            <a:r>
              <a:rPr sz="1400" spc="-10" dirty="0">
                <a:latin typeface="Comic Sans MS"/>
                <a:cs typeface="Comic Sans MS"/>
              </a:rPr>
              <a:t>περιπτώσεις </a:t>
            </a:r>
            <a:r>
              <a:rPr sz="1400" spc="-5" dirty="0">
                <a:latin typeface="Comic Sans MS"/>
                <a:cs typeface="Comic Sans MS"/>
              </a:rPr>
              <a:t>όπου </a:t>
            </a:r>
            <a:r>
              <a:rPr sz="1400" spc="-10" dirty="0">
                <a:latin typeface="Comic Sans MS"/>
                <a:cs typeface="Comic Sans MS"/>
              </a:rPr>
              <a:t>οι </a:t>
            </a:r>
            <a:r>
              <a:rPr sz="1400" spc="-5" dirty="0">
                <a:latin typeface="Comic Sans MS"/>
                <a:cs typeface="Comic Sans MS"/>
              </a:rPr>
              <a:t> απαιτήσεις </a:t>
            </a:r>
            <a:r>
              <a:rPr sz="1400" dirty="0">
                <a:latin typeface="Comic Sans MS"/>
                <a:cs typeface="Comic Sans MS"/>
              </a:rPr>
              <a:t>σε </a:t>
            </a:r>
            <a:r>
              <a:rPr sz="1400" spc="-10" dirty="0">
                <a:latin typeface="Comic Sans MS"/>
                <a:cs typeface="Comic Sans MS"/>
              </a:rPr>
              <a:t>υπολογιστικούς </a:t>
            </a:r>
            <a:r>
              <a:rPr sz="1400" spc="-5" dirty="0">
                <a:latin typeface="Comic Sans MS"/>
                <a:cs typeface="Comic Sans MS"/>
              </a:rPr>
              <a:t>πόρους μπορεί </a:t>
            </a:r>
            <a:r>
              <a:rPr sz="1400" dirty="0">
                <a:latin typeface="Comic Sans MS"/>
                <a:cs typeface="Comic Sans MS"/>
              </a:rPr>
              <a:t>να </a:t>
            </a:r>
            <a:r>
              <a:rPr sz="1400" spc="-5" dirty="0">
                <a:latin typeface="Comic Sans MS"/>
                <a:cs typeface="Comic Sans MS"/>
              </a:rPr>
              <a:t>αυξομειώνονται σημαντικά </a:t>
            </a:r>
            <a:r>
              <a:rPr sz="1400" dirty="0">
                <a:latin typeface="Comic Sans MS"/>
                <a:cs typeface="Comic Sans MS"/>
              </a:rPr>
              <a:t>ή σε </a:t>
            </a:r>
            <a:r>
              <a:rPr sz="1400" spc="-10" dirty="0">
                <a:latin typeface="Comic Sans MS"/>
                <a:cs typeface="Comic Sans MS"/>
              </a:rPr>
              <a:t>περιπτώσεις </a:t>
            </a:r>
            <a:r>
              <a:rPr sz="1400" spc="-5" dirty="0">
                <a:latin typeface="Comic Sans MS"/>
                <a:cs typeface="Comic Sans MS"/>
              </a:rPr>
              <a:t>που </a:t>
            </a:r>
            <a:r>
              <a:rPr sz="1400" spc="-10" dirty="0">
                <a:latin typeface="Comic Sans MS"/>
                <a:cs typeface="Comic Sans MS"/>
              </a:rPr>
              <a:t>δεν </a:t>
            </a:r>
            <a:r>
              <a:rPr sz="1400" spc="-5" dirty="0">
                <a:latin typeface="Comic Sans MS"/>
                <a:cs typeface="Comic Sans MS"/>
              </a:rPr>
              <a:t> υπάρχει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οικονομική</a:t>
            </a:r>
            <a:r>
              <a:rPr sz="1400" spc="-6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ευχέρεια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για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αγορά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του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αντίστοιχου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εξοπλισμού.</a:t>
            </a:r>
          </a:p>
          <a:p>
            <a:pPr marL="353695" marR="6350" indent="-341630" algn="just">
              <a:lnSpc>
                <a:spcPct val="100000"/>
              </a:lnSpc>
              <a:spcBef>
                <a:spcPts val="1680"/>
              </a:spcBef>
              <a:buClr>
                <a:srgbClr val="F88530"/>
              </a:buClr>
              <a:buFont typeface="Wingdings"/>
              <a:buChar char=""/>
              <a:tabLst>
                <a:tab pos="354330" algn="l"/>
              </a:tabLst>
            </a:pPr>
            <a:r>
              <a:rPr sz="1400" spc="-5" dirty="0">
                <a:latin typeface="Comic Sans MS"/>
                <a:cs typeface="Comic Sans MS"/>
              </a:rPr>
              <a:t>Αντίθετα,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δεν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αποτελεί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την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καλύτερη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επιλογή</a:t>
            </a:r>
            <a:r>
              <a:rPr sz="1400" spc="-5" dirty="0">
                <a:latin typeface="Comic Sans MS"/>
                <a:cs typeface="Comic Sans MS"/>
              </a:rPr>
              <a:t> στις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περιπτώσεις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που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τα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δεδομένα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τα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οποία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διακινούνται δεν επιτρέπεται </a:t>
            </a:r>
            <a:r>
              <a:rPr sz="1400" dirty="0">
                <a:latin typeface="Comic Sans MS"/>
                <a:cs typeface="Comic Sans MS"/>
              </a:rPr>
              <a:t>να </a:t>
            </a:r>
            <a:r>
              <a:rPr sz="1400" spc="-5" dirty="0">
                <a:latin typeface="Comic Sans MS"/>
                <a:cs typeface="Comic Sans MS"/>
              </a:rPr>
              <a:t>αποθηκεύονται </a:t>
            </a:r>
            <a:r>
              <a:rPr sz="1400" dirty="0">
                <a:latin typeface="Comic Sans MS"/>
                <a:cs typeface="Comic Sans MS"/>
              </a:rPr>
              <a:t>σε </a:t>
            </a:r>
            <a:r>
              <a:rPr sz="1400" spc="-5" dirty="0">
                <a:latin typeface="Comic Sans MS"/>
                <a:cs typeface="Comic Sans MS"/>
              </a:rPr>
              <a:t>πόρους </a:t>
            </a:r>
            <a:r>
              <a:rPr sz="1400" dirty="0">
                <a:latin typeface="Comic Sans MS"/>
                <a:cs typeface="Comic Sans MS"/>
              </a:rPr>
              <a:t>έξω </a:t>
            </a:r>
            <a:r>
              <a:rPr sz="1400" spc="-5" dirty="0">
                <a:latin typeface="Comic Sans MS"/>
                <a:cs typeface="Comic Sans MS"/>
              </a:rPr>
              <a:t>από τη δικαιοδοσία </a:t>
            </a:r>
            <a:r>
              <a:rPr sz="1400" dirty="0">
                <a:latin typeface="Comic Sans MS"/>
                <a:cs typeface="Comic Sans MS"/>
              </a:rPr>
              <a:t>του </a:t>
            </a:r>
            <a:r>
              <a:rPr sz="1400" spc="-5" dirty="0">
                <a:latin typeface="Comic Sans MS"/>
                <a:cs typeface="Comic Sans MS"/>
              </a:rPr>
              <a:t>χρήστη </a:t>
            </a:r>
            <a:r>
              <a:rPr sz="1400" dirty="0">
                <a:latin typeface="Comic Sans MS"/>
                <a:cs typeface="Comic Sans MS"/>
              </a:rPr>
              <a:t>ή </a:t>
            </a:r>
            <a:r>
              <a:rPr sz="1400" spc="5" dirty="0">
                <a:latin typeface="Comic Sans MS"/>
                <a:cs typeface="Comic Sans MS"/>
              </a:rPr>
              <a:t>σε </a:t>
            </a:r>
            <a:r>
              <a:rPr sz="1400" spc="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ειδικές </a:t>
            </a:r>
            <a:r>
              <a:rPr sz="1400" spc="-10" dirty="0">
                <a:latin typeface="Comic Sans MS"/>
                <a:cs typeface="Comic Sans MS"/>
              </a:rPr>
              <a:t>περιπτώσεις </a:t>
            </a:r>
            <a:r>
              <a:rPr sz="1400" spc="-5" dirty="0">
                <a:latin typeface="Comic Sans MS"/>
                <a:cs typeface="Comic Sans MS"/>
              </a:rPr>
              <a:t>όπου </a:t>
            </a:r>
            <a:r>
              <a:rPr sz="1400" dirty="0">
                <a:latin typeface="Comic Sans MS"/>
                <a:cs typeface="Comic Sans MS"/>
              </a:rPr>
              <a:t>η </a:t>
            </a:r>
            <a:r>
              <a:rPr sz="1400" spc="-5" dirty="0">
                <a:latin typeface="Comic Sans MS"/>
                <a:cs typeface="Comic Sans MS"/>
              </a:rPr>
              <a:t>τοπική αποθήκευση </a:t>
            </a:r>
            <a:r>
              <a:rPr sz="1400" spc="-10" dirty="0">
                <a:latin typeface="Comic Sans MS"/>
                <a:cs typeface="Comic Sans MS"/>
              </a:rPr>
              <a:t>δίνει πλεονέκτημα </a:t>
            </a:r>
            <a:r>
              <a:rPr sz="1400" spc="-5" dirty="0">
                <a:latin typeface="Comic Sans MS"/>
                <a:cs typeface="Comic Sans MS"/>
              </a:rPr>
              <a:t>κυρίως στην ταχύτητα </a:t>
            </a:r>
            <a:r>
              <a:rPr sz="1400" spc="-10" dirty="0">
                <a:latin typeface="Comic Sans MS"/>
                <a:cs typeface="Comic Sans MS"/>
              </a:rPr>
              <a:t>διακίνησης </a:t>
            </a:r>
            <a:r>
              <a:rPr sz="1400" spc="-5" dirty="0">
                <a:latin typeface="Comic Sans MS"/>
                <a:cs typeface="Comic Sans MS"/>
              </a:rPr>
              <a:t> των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δεδομένων</a:t>
            </a:r>
            <a:r>
              <a:rPr sz="1400" spc="-6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εντός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του</a:t>
            </a:r>
            <a:r>
              <a:rPr sz="1400" spc="-5" dirty="0">
                <a:latin typeface="Comic Sans MS"/>
                <a:cs typeface="Comic Sans MS"/>
              </a:rPr>
              <a:t> ιδιωτικού</a:t>
            </a:r>
            <a:r>
              <a:rPr sz="1400" spc="-6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δικτύου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του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χρήστη.</a:t>
            </a:r>
            <a:endParaRPr sz="1400" dirty="0">
              <a:latin typeface="Comic Sans MS"/>
              <a:cs typeface="Comic Sans MS"/>
            </a:endParaRPr>
          </a:p>
          <a:p>
            <a:pPr marL="353695" marR="5080" indent="-341630" algn="just">
              <a:lnSpc>
                <a:spcPct val="100000"/>
              </a:lnSpc>
              <a:spcBef>
                <a:spcPts val="1685"/>
              </a:spcBef>
              <a:buClr>
                <a:srgbClr val="F88530"/>
              </a:buClr>
              <a:buFont typeface="Wingdings"/>
              <a:buChar char=""/>
              <a:tabLst>
                <a:tab pos="354330" algn="l"/>
              </a:tabLst>
            </a:pPr>
            <a:r>
              <a:rPr sz="1400" spc="-5" dirty="0">
                <a:latin typeface="Comic Sans MS"/>
                <a:cs typeface="Comic Sans MS"/>
              </a:rPr>
              <a:t>Επίσης,</a:t>
            </a:r>
            <a:r>
              <a:rPr sz="1400" dirty="0">
                <a:latin typeface="Comic Sans MS"/>
                <a:cs typeface="Comic Sans MS"/>
              </a:rPr>
              <a:t> στο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μοντέλο</a:t>
            </a:r>
            <a:r>
              <a:rPr sz="1400" spc="-5" dirty="0">
                <a:latin typeface="Comic Sans MS"/>
                <a:cs typeface="Comic Sans MS"/>
              </a:rPr>
              <a:t> IaaS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διατίθενται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απομακρυσμένες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εικονικές</a:t>
            </a:r>
            <a:r>
              <a:rPr sz="1400" spc="-5" dirty="0">
                <a:latin typeface="Comic Sans MS"/>
                <a:cs typeface="Comic Sans MS"/>
              </a:rPr>
              <a:t> μηχανές,</a:t>
            </a:r>
            <a:r>
              <a:rPr sz="1400" spc="409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οι</a:t>
            </a:r>
            <a:r>
              <a:rPr sz="1400" spc="4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οποίες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συμπεριφέρονται ακριβώς όπως </a:t>
            </a:r>
            <a:r>
              <a:rPr sz="1400" dirty="0">
                <a:latin typeface="Comic Sans MS"/>
                <a:cs typeface="Comic Sans MS"/>
              </a:rPr>
              <a:t>οι </a:t>
            </a:r>
            <a:r>
              <a:rPr sz="1400" spc="-5" dirty="0">
                <a:latin typeface="Comic Sans MS"/>
                <a:cs typeface="Comic Sans MS"/>
              </a:rPr>
              <a:t>φυσικές ισοδύναμές </a:t>
            </a:r>
            <a:r>
              <a:rPr sz="1400" dirty="0">
                <a:latin typeface="Comic Sans MS"/>
                <a:cs typeface="Comic Sans MS"/>
              </a:rPr>
              <a:t>τους </a:t>
            </a:r>
            <a:r>
              <a:rPr sz="1400" spc="-5" dirty="0">
                <a:latin typeface="Comic Sans MS"/>
                <a:cs typeface="Comic Sans MS"/>
              </a:rPr>
              <a:t>και εξαρτώνται από την ικανότητα των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διακομιστών</a:t>
            </a:r>
            <a:r>
              <a:rPr sz="1400" spc="-6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(servers).</a:t>
            </a: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13668" y="215010"/>
            <a:ext cx="1109472" cy="98729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95351" y="308102"/>
            <a:ext cx="1368932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6424" y="425195"/>
            <a:ext cx="7498080" cy="878205"/>
            <a:chOff x="1106424" y="425195"/>
            <a:chExt cx="7498080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424" y="425195"/>
              <a:ext cx="7498080" cy="87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716" y="483107"/>
              <a:ext cx="7237476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8976" y="632205"/>
              <a:ext cx="6501765" cy="4836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48308" y="1999310"/>
            <a:ext cx="66497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100"/>
              </a:spcBef>
              <a:buClr>
                <a:srgbClr val="7030A0"/>
              </a:buClr>
              <a:buFont typeface="Wingdings" panose="05000000000000000000" pitchFamily="2" charset="2"/>
              <a:buChar char="J"/>
              <a:tabLst>
                <a:tab pos="401955" algn="l"/>
              </a:tabLst>
            </a:pPr>
            <a:r>
              <a:rPr sz="2400" spc="-5" dirty="0">
                <a:latin typeface="Comic Sans MS"/>
                <a:cs typeface="Comic Sans MS"/>
              </a:rPr>
              <a:t>Απ</a:t>
            </a:r>
            <a:r>
              <a:rPr sz="2400" spc="-5" dirty="0" err="1">
                <a:latin typeface="Comic Sans MS"/>
                <a:cs typeface="Comic Sans MS"/>
              </a:rPr>
              <a:t>οθήκευση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αρχείων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στο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υπολογιστικό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νέφος</a:t>
            </a:r>
            <a:endParaRPr sz="2400" dirty="0">
              <a:latin typeface="Comic Sans MS"/>
              <a:cs typeface="Comic Sans MS"/>
            </a:endParaRPr>
          </a:p>
          <a:p>
            <a:pPr marL="2698115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(Dropbox)</a:t>
            </a:r>
            <a:endParaRPr sz="2400" dirty="0">
              <a:latin typeface="Comic Sans MS"/>
              <a:cs typeface="Comic Sans MS"/>
            </a:endParaRPr>
          </a:p>
          <a:p>
            <a:pPr marL="342900" indent="-342900" algn="ctr">
              <a:lnSpc>
                <a:spcPct val="100000"/>
              </a:lnSpc>
              <a:spcBef>
                <a:spcPts val="2880"/>
              </a:spcBef>
              <a:buClr>
                <a:srgbClr val="7030A0"/>
              </a:buClr>
              <a:buFont typeface="Wingdings" panose="05000000000000000000" pitchFamily="2" charset="2"/>
              <a:buChar char="J"/>
              <a:tabLst>
                <a:tab pos="401955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Comic Sans MS"/>
                <a:cs typeface="Comic Sans MS"/>
              </a:rPr>
              <a:t>Αποστολή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αρχείου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σε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άλλους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χρήστες</a:t>
            </a:r>
            <a:endParaRPr sz="2400" dirty="0">
              <a:latin typeface="Comic Sans MS"/>
              <a:cs typeface="Comic Sans MS"/>
            </a:endParaRPr>
          </a:p>
          <a:p>
            <a:pPr marL="258826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mic Sans MS"/>
                <a:cs typeface="Comic Sans MS"/>
              </a:rPr>
              <a:t>(</a:t>
            </a:r>
            <a:r>
              <a:rPr sz="2400" spc="-5" dirty="0" err="1">
                <a:latin typeface="Comic Sans MS"/>
                <a:cs typeface="Comic Sans MS"/>
              </a:rPr>
              <a:t>Wetransfer</a:t>
            </a:r>
            <a:r>
              <a:rPr sz="2400" spc="-5" dirty="0">
                <a:latin typeface="Comic Sans MS"/>
                <a:cs typeface="Comic Sans MS"/>
              </a:rPr>
              <a:t>)</a:t>
            </a:r>
            <a:endParaRPr lang="el-GR" sz="2400" dirty="0">
              <a:latin typeface="Comic Sans MS"/>
              <a:cs typeface="Comic Sans MS"/>
            </a:endParaRPr>
          </a:p>
          <a:p>
            <a:pPr marL="344170" indent="-342900" algn="ctr">
              <a:lnSpc>
                <a:spcPct val="100000"/>
              </a:lnSpc>
              <a:spcBef>
                <a:spcPts val="2880"/>
              </a:spcBef>
              <a:buClr>
                <a:srgbClr val="7030A0"/>
              </a:buClr>
              <a:buFont typeface="Wingdings" panose="05000000000000000000" pitchFamily="2" charset="2"/>
              <a:buChar char="J"/>
              <a:tabLst>
                <a:tab pos="403860" algn="l"/>
              </a:tabLst>
            </a:pPr>
            <a:r>
              <a:rPr lang="el-GR" sz="2400" dirty="0">
                <a:latin typeface="Comic Sans MS"/>
              </a:rPr>
              <a:t>Δ</a:t>
            </a:r>
            <a:r>
              <a:rPr lang="el-GR" sz="2400" dirty="0">
                <a:latin typeface="Comic Sans MS"/>
                <a:cs typeface="Comic Sans MS"/>
              </a:rPr>
              <a:t>ημιουργία</a:t>
            </a:r>
            <a:r>
              <a:rPr lang="el-GR" sz="2400" spc="-35" dirty="0">
                <a:latin typeface="Comic Sans MS"/>
                <a:cs typeface="Comic Sans MS"/>
              </a:rPr>
              <a:t> </a:t>
            </a:r>
            <a:r>
              <a:rPr lang="el-GR" sz="2400" spc="-5" dirty="0">
                <a:latin typeface="Comic Sans MS"/>
                <a:cs typeface="Comic Sans MS"/>
              </a:rPr>
              <a:t>βίντεο</a:t>
            </a:r>
            <a:r>
              <a:rPr lang="el-GR" sz="2400" spc="-35" dirty="0">
                <a:latin typeface="Comic Sans MS"/>
                <a:cs typeface="Comic Sans MS"/>
              </a:rPr>
              <a:t> </a:t>
            </a:r>
            <a:r>
              <a:rPr lang="el-GR" sz="2400" dirty="0">
                <a:latin typeface="Comic Sans MS"/>
                <a:cs typeface="Comic Sans MS"/>
              </a:rPr>
              <a:t>στο</a:t>
            </a:r>
            <a:r>
              <a:rPr lang="el-GR" sz="2400" spc="-20" dirty="0">
                <a:latin typeface="Comic Sans MS"/>
                <a:cs typeface="Comic Sans MS"/>
              </a:rPr>
              <a:t> </a:t>
            </a:r>
            <a:r>
              <a:rPr lang="el-GR" sz="2400" spc="-5" dirty="0">
                <a:latin typeface="Comic Sans MS"/>
                <a:cs typeface="Comic Sans MS"/>
              </a:rPr>
              <a:t>σύννεφο</a:t>
            </a:r>
            <a:endParaRPr lang="el-GR" sz="2400" dirty="0">
              <a:latin typeface="Comic Sans MS"/>
              <a:cs typeface="Comic Sans MS"/>
            </a:endParaRPr>
          </a:p>
          <a:p>
            <a:pPr marL="457200" algn="ctr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(Animoto)</a:t>
            </a:r>
            <a:endParaRPr sz="2400" dirty="0">
              <a:latin typeface="Comic Sans MS"/>
              <a:cs typeface="Comic Sans MS"/>
            </a:endParaRPr>
          </a:p>
          <a:p>
            <a:pPr marL="342900" indent="-342900" algn="ctr">
              <a:lnSpc>
                <a:spcPct val="100000"/>
              </a:lnSpc>
              <a:spcBef>
                <a:spcPts val="2880"/>
              </a:spcBef>
              <a:buClr>
                <a:srgbClr val="7030A0"/>
              </a:buClr>
              <a:buFont typeface="Wingdings" panose="05000000000000000000" pitchFamily="2" charset="2"/>
              <a:buChar char="J"/>
              <a:tabLst>
                <a:tab pos="402590" algn="l"/>
              </a:tabLst>
            </a:pPr>
            <a:r>
              <a:rPr sz="2400" spc="-5" dirty="0" err="1">
                <a:latin typeface="Comic Sans MS"/>
                <a:cs typeface="Comic Sans MS"/>
              </a:rPr>
              <a:t>Συνεργ</a:t>
            </a:r>
            <a:r>
              <a:rPr sz="2400" spc="-5" dirty="0">
                <a:latin typeface="Comic Sans MS"/>
                <a:cs typeface="Comic Sans MS"/>
              </a:rPr>
              <a:t>ατική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επεξεργασία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αρχείων</a:t>
            </a:r>
          </a:p>
          <a:p>
            <a:pPr marL="457200" algn="ctr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(Google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Drive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1828800"/>
            <a:ext cx="7620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" y="2895600"/>
            <a:ext cx="838200" cy="838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5600" y="4114800"/>
            <a:ext cx="722922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600" y="5181600"/>
            <a:ext cx="737412" cy="76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Δέμα">
  <a:themeElements>
    <a:clrScheme name="Δέμα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Δέμ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έμ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Δέμα</Template>
  <TotalTime>101</TotalTime>
  <Words>1245</Words>
  <Application>Microsoft Office PowerPoint</Application>
  <PresentationFormat>Προβολή στην οθόνη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3" baseType="lpstr">
      <vt:lpstr>Arial</vt:lpstr>
      <vt:lpstr>Arial MT</vt:lpstr>
      <vt:lpstr>Comic Sans MS</vt:lpstr>
      <vt:lpstr>Corbel</vt:lpstr>
      <vt:lpstr>Gill Sans MT</vt:lpstr>
      <vt:lpstr>Segoe Script</vt:lpstr>
      <vt:lpstr>Times New Roman</vt:lpstr>
      <vt:lpstr>Wingdings</vt:lpstr>
      <vt:lpstr>Δέμα</vt:lpstr>
      <vt:lpstr>ΚΕΦΑΛΑΙΟ 13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ΑποθΗκευση αρχεΙων στο υπολογιστικΟ νΕφος (Dropbox) </vt:lpstr>
      <vt:lpstr>ΑποστολΗ αρχεΙου σε Αλλους χρΗστες (Wetransfer) </vt:lpstr>
      <vt:lpstr>ΠΛΕΟΝΕΚΤΗΜΑ ΧΡΗΣΗΣ ΥΠΗΡΕΣΙΩΝ ΝΕΦΟΥΣ</vt:lpstr>
      <vt:lpstr>Animoto- δημιουργια βιντεο στο συννεφο</vt:lpstr>
      <vt:lpstr>Google drive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CHRIS</dc:creator>
  <cp:lastModifiedBy>ΕΛΕΝΗ</cp:lastModifiedBy>
  <cp:revision>2</cp:revision>
  <dcterms:created xsi:type="dcterms:W3CDTF">2022-09-24T12:52:40Z</dcterms:created>
  <dcterms:modified xsi:type="dcterms:W3CDTF">2023-10-06T16:10:40Z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2022-09-24T00:00:00Z</vt:filetime>
  </property>
</Properties>
</file>