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0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ΛΟΥΚΑΣ ΧΑΤΖΑΡΑΣ" userId="7e5b3c5dbe3a3394" providerId="LiveId" clId="{E3066BBD-C730-4721-BE4C-2B050B9768A8}"/>
    <pc:docChg chg="modSld">
      <pc:chgData name="ΛΟΥΚΑΣ ΧΑΤΖΑΡΑΣ" userId="7e5b3c5dbe3a3394" providerId="LiveId" clId="{E3066BBD-C730-4721-BE4C-2B050B9768A8}" dt="2023-10-20T12:54:56.269" v="0" actId="1076"/>
      <pc:docMkLst>
        <pc:docMk/>
      </pc:docMkLst>
      <pc:sldChg chg="modSp mod">
        <pc:chgData name="ΛΟΥΚΑΣ ΧΑΤΖΑΡΑΣ" userId="7e5b3c5dbe3a3394" providerId="LiveId" clId="{E3066BBD-C730-4721-BE4C-2B050B9768A8}" dt="2023-10-20T12:54:56.269" v="0" actId="1076"/>
        <pc:sldMkLst>
          <pc:docMk/>
          <pc:sldMk cId="0" sldId="256"/>
        </pc:sldMkLst>
        <pc:picChg chg="mod">
          <ac:chgData name="ΛΟΥΚΑΣ ΧΑΤΖΑΡΑΣ" userId="7e5b3c5dbe3a3394" providerId="LiveId" clId="{E3066BBD-C730-4721-BE4C-2B050B9768A8}" dt="2023-10-20T12:54:56.269" v="0" actId="1076"/>
          <ac:picMkLst>
            <pc:docMk/>
            <pc:sldMk cId="0" sldId="256"/>
            <ac:picMk id="3" creationId="{00000000-0000-0000-0000-000000000000}"/>
          </ac:picMkLst>
        </pc:picChg>
      </pc:sldChg>
    </pc:docChg>
  </pc:docChgLst>
  <pc:docChgLst>
    <pc:chgData name="Ελενη Σεβη" userId="7e5b3c5dbe3a3394" providerId="LiveId" clId="{00FFC659-7265-4421-BCA9-477020784C60}"/>
    <pc:docChg chg="undo custSel addSld modSld modMainMaster">
      <pc:chgData name="Ελενη Σεβη" userId="7e5b3c5dbe3a3394" providerId="LiveId" clId="{00FFC659-7265-4421-BCA9-477020784C60}" dt="2022-11-08T07:11:56.827" v="2329"/>
      <pc:docMkLst>
        <pc:docMk/>
      </pc:docMkLst>
      <pc:sldChg chg="modSp">
        <pc:chgData name="Ελενη Σεβη" userId="7e5b3c5dbe3a3394" providerId="LiveId" clId="{00FFC659-7265-4421-BCA9-477020784C60}" dt="2022-09-24T15:36:24.687" v="0"/>
        <pc:sldMkLst>
          <pc:docMk/>
          <pc:sldMk cId="0" sldId="256"/>
        </pc:sldMkLst>
        <pc:spChg chg="mod">
          <ac:chgData name="Ελενη Σεβη" userId="7e5b3c5dbe3a3394" providerId="LiveId" clId="{00FFC659-7265-4421-BCA9-477020784C60}" dt="2022-09-24T15:36:24.687" v="0"/>
          <ac:spMkLst>
            <pc:docMk/>
            <pc:sldMk cId="0" sldId="256"/>
            <ac:spMk id="2" creationId="{00000000-0000-0000-0000-000000000000}"/>
          </ac:spMkLst>
        </pc:spChg>
      </pc:sldChg>
      <pc:sldChg chg="modSp mod modAnim">
        <pc:chgData name="Ελενη Σεβη" userId="7e5b3c5dbe3a3394" providerId="LiveId" clId="{00FFC659-7265-4421-BCA9-477020784C60}" dt="2022-11-08T07:05:20.392" v="2182" actId="20577"/>
        <pc:sldMkLst>
          <pc:docMk/>
          <pc:sldMk cId="0" sldId="257"/>
        </pc:sldMkLst>
        <pc:spChg chg="mod">
          <ac:chgData name="Ελενη Σεβη" userId="7e5b3c5dbe3a3394" providerId="LiveId" clId="{00FFC659-7265-4421-BCA9-477020784C60}" dt="2022-11-08T07:05:20.392" v="2182" actId="20577"/>
          <ac:spMkLst>
            <pc:docMk/>
            <pc:sldMk cId="0" sldId="257"/>
            <ac:spMk id="6" creationId="{00000000-0000-0000-0000-000000000000}"/>
          </ac:spMkLst>
        </pc:spChg>
        <pc:grpChg chg="mod">
          <ac:chgData name="Ελενη Σεβη" userId="7e5b3c5dbe3a3394" providerId="LiveId" clId="{00FFC659-7265-4421-BCA9-477020784C60}" dt="2022-09-24T15:38:40.411" v="9" actId="1076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Ελενη Σεβη" userId="7e5b3c5dbe3a3394" providerId="LiveId" clId="{00FFC659-7265-4421-BCA9-477020784C60}" dt="2022-09-24T15:38:43.563" v="10" actId="1076"/>
          <ac:grpSpMkLst>
            <pc:docMk/>
            <pc:sldMk cId="0" sldId="257"/>
            <ac:grpSpMk id="7" creationId="{00000000-0000-0000-0000-000000000000}"/>
          </ac:grpSpMkLst>
        </pc:grpChg>
      </pc:sldChg>
      <pc:sldChg chg="modSp mod modAnim">
        <pc:chgData name="Ελενη Σεβη" userId="7e5b3c5dbe3a3394" providerId="LiveId" clId="{00FFC659-7265-4421-BCA9-477020784C60}" dt="2022-11-08T07:10:05.275" v="2287"/>
        <pc:sldMkLst>
          <pc:docMk/>
          <pc:sldMk cId="0" sldId="258"/>
        </pc:sldMkLst>
        <pc:spChg chg="mod">
          <ac:chgData name="Ελενη Σεβη" userId="7e5b3c5dbe3a3394" providerId="LiveId" clId="{00FFC659-7265-4421-BCA9-477020784C60}" dt="2022-11-08T07:09:31.862" v="2283" actId="5793"/>
          <ac:spMkLst>
            <pc:docMk/>
            <pc:sldMk cId="0" sldId="258"/>
            <ac:spMk id="6" creationId="{00000000-0000-0000-0000-000000000000}"/>
          </ac:spMkLst>
        </pc:spChg>
      </pc:sldChg>
      <pc:sldChg chg="addSp delSp modSp mod addAnim delAnim modAnim">
        <pc:chgData name="Ελενη Σεβη" userId="7e5b3c5dbe3a3394" providerId="LiveId" clId="{00FFC659-7265-4421-BCA9-477020784C60}" dt="2022-11-08T07:11:56.827" v="2329"/>
        <pc:sldMkLst>
          <pc:docMk/>
          <pc:sldMk cId="0" sldId="259"/>
        </pc:sldMkLst>
        <pc:spChg chg="add del mod">
          <ac:chgData name="Ελενη Σεβη" userId="7e5b3c5dbe3a3394" providerId="LiveId" clId="{00FFC659-7265-4421-BCA9-477020784C60}" dt="2022-11-08T07:11:20.280" v="2324" actId="20577"/>
          <ac:spMkLst>
            <pc:docMk/>
            <pc:sldMk cId="0" sldId="259"/>
            <ac:spMk id="9" creationId="{00000000-0000-0000-0000-000000000000}"/>
          </ac:spMkLst>
        </pc:spChg>
        <pc:grpChg chg="mod">
          <ac:chgData name="Ελενη Σεβη" userId="7e5b3c5dbe3a3394" providerId="LiveId" clId="{00FFC659-7265-4421-BCA9-477020784C60}" dt="2022-11-08T07:11:14.742" v="2319" actId="1076"/>
          <ac:grpSpMkLst>
            <pc:docMk/>
            <pc:sldMk cId="0" sldId="259"/>
            <ac:grpSpMk id="10" creationId="{00000000-0000-0000-0000-000000000000}"/>
          </ac:grpSpMkLst>
        </pc:grpChg>
        <pc:picChg chg="mod">
          <ac:chgData name="Ελενη Σεβη" userId="7e5b3c5dbe3a3394" providerId="LiveId" clId="{00FFC659-7265-4421-BCA9-477020784C60}" dt="2022-09-24T16:11:24.536" v="2164" actId="1076"/>
          <ac:picMkLst>
            <pc:docMk/>
            <pc:sldMk cId="0" sldId="259"/>
            <ac:picMk id="13" creationId="{00000000-0000-0000-0000-000000000000}"/>
          </ac:picMkLst>
        </pc:picChg>
        <pc:picChg chg="mod">
          <ac:chgData name="Ελενη Σεβη" userId="7e5b3c5dbe3a3394" providerId="LiveId" clId="{00FFC659-7265-4421-BCA9-477020784C60}" dt="2022-09-24T16:11:36.489" v="2167" actId="1076"/>
          <ac:picMkLst>
            <pc:docMk/>
            <pc:sldMk cId="0" sldId="259"/>
            <ac:picMk id="14" creationId="{00000000-0000-0000-0000-000000000000}"/>
          </ac:picMkLst>
        </pc:picChg>
        <pc:picChg chg="mod">
          <ac:chgData name="Ελενη Σεβη" userId="7e5b3c5dbe3a3394" providerId="LiveId" clId="{00FFC659-7265-4421-BCA9-477020784C60}" dt="2022-09-24T16:11:29.455" v="2165" actId="1076"/>
          <ac:picMkLst>
            <pc:docMk/>
            <pc:sldMk cId="0" sldId="259"/>
            <ac:picMk id="15" creationId="{00000000-0000-0000-0000-000000000000}"/>
          </ac:picMkLst>
        </pc:picChg>
      </pc:sldChg>
      <pc:sldChg chg="addSp modSp new mod modClrScheme modAnim chgLayout">
        <pc:chgData name="Ελενη Σεβη" userId="7e5b3c5dbe3a3394" providerId="LiveId" clId="{00FFC659-7265-4421-BCA9-477020784C60}" dt="2022-11-08T07:07:20.943" v="2216"/>
        <pc:sldMkLst>
          <pc:docMk/>
          <pc:sldMk cId="1950615171" sldId="260"/>
        </pc:sldMkLst>
        <pc:spChg chg="add mod">
          <ac:chgData name="Ελενη Σεβη" userId="7e5b3c5dbe3a3394" providerId="LiveId" clId="{00FFC659-7265-4421-BCA9-477020784C60}" dt="2022-09-24T15:43:02.717" v="62" actId="113"/>
          <ac:spMkLst>
            <pc:docMk/>
            <pc:sldMk cId="1950615171" sldId="260"/>
            <ac:spMk id="2" creationId="{DF8E0758-AF80-5527-F25F-BFF48C8AF4EA}"/>
          </ac:spMkLst>
        </pc:spChg>
        <pc:spChg chg="add mod">
          <ac:chgData name="Ελενη Σεβη" userId="7e5b3c5dbe3a3394" providerId="LiveId" clId="{00FFC659-7265-4421-BCA9-477020784C60}" dt="2022-11-08T07:06:57.752" v="2212" actId="20577"/>
          <ac:spMkLst>
            <pc:docMk/>
            <pc:sldMk cId="1950615171" sldId="260"/>
            <ac:spMk id="3" creationId="{442A845D-6661-5AFB-114E-01B7C7D517C7}"/>
          </ac:spMkLst>
        </pc:spChg>
      </pc:sldChg>
      <pc:sldChg chg="addSp modSp new mod setBg modAnim">
        <pc:chgData name="Ελενη Σεβη" userId="7e5b3c5dbe3a3394" providerId="LiveId" clId="{00FFC659-7265-4421-BCA9-477020784C60}" dt="2022-11-08T07:08:13.846" v="2239" actId="20577"/>
        <pc:sldMkLst>
          <pc:docMk/>
          <pc:sldMk cId="1293105282" sldId="261"/>
        </pc:sldMkLst>
        <pc:spChg chg="mod">
          <ac:chgData name="Ελενη Σεβη" userId="7e5b3c5dbe3a3394" providerId="LiveId" clId="{00FFC659-7265-4421-BCA9-477020784C60}" dt="2022-09-24T15:48:37.390" v="536" actId="122"/>
          <ac:spMkLst>
            <pc:docMk/>
            <pc:sldMk cId="1293105282" sldId="261"/>
            <ac:spMk id="2" creationId="{96C22771-485E-9B0D-25D7-DF6F410BA24B}"/>
          </ac:spMkLst>
        </pc:spChg>
        <pc:spChg chg="add mod">
          <ac:chgData name="Ελενη Σεβη" userId="7e5b3c5dbe3a3394" providerId="LiveId" clId="{00FFC659-7265-4421-BCA9-477020784C60}" dt="2022-11-08T07:08:13.846" v="2239" actId="20577"/>
          <ac:spMkLst>
            <pc:docMk/>
            <pc:sldMk cId="1293105282" sldId="261"/>
            <ac:spMk id="3" creationId="{93898CF1-72E6-F962-0A78-0FF8BB7152F1}"/>
          </ac:spMkLst>
        </pc:spChg>
      </pc:sldChg>
      <pc:sldChg chg="addSp delSp modSp new mod modAnim">
        <pc:chgData name="Ελενη Σεβη" userId="7e5b3c5dbe3a3394" providerId="LiveId" clId="{00FFC659-7265-4421-BCA9-477020784C60}" dt="2022-11-08T07:08:48.601" v="2259" actId="20577"/>
        <pc:sldMkLst>
          <pc:docMk/>
          <pc:sldMk cId="3326176890" sldId="262"/>
        </pc:sldMkLst>
        <pc:spChg chg="del">
          <ac:chgData name="Ελενη Σεβη" userId="7e5b3c5dbe3a3394" providerId="LiveId" clId="{00FFC659-7265-4421-BCA9-477020784C60}" dt="2022-09-24T15:55:26.343" v="1052"/>
          <ac:spMkLst>
            <pc:docMk/>
            <pc:sldMk cId="3326176890" sldId="262"/>
            <ac:spMk id="2" creationId="{F0530681-15D5-1CC7-2870-24704658BED5}"/>
          </ac:spMkLst>
        </pc:spChg>
        <pc:spChg chg="add mod">
          <ac:chgData name="Ελενη Σεβη" userId="7e5b3c5dbe3a3394" providerId="LiveId" clId="{00FFC659-7265-4421-BCA9-477020784C60}" dt="2022-09-24T15:55:37.494" v="1064" actId="20577"/>
          <ac:spMkLst>
            <pc:docMk/>
            <pc:sldMk cId="3326176890" sldId="262"/>
            <ac:spMk id="3" creationId="{EC0AF0B5-B312-AF6F-7460-616EAFD4919D}"/>
          </ac:spMkLst>
        </pc:spChg>
        <pc:spChg chg="add mod">
          <ac:chgData name="Ελενη Σεβη" userId="7e5b3c5dbe3a3394" providerId="LiveId" clId="{00FFC659-7265-4421-BCA9-477020784C60}" dt="2022-11-08T07:08:48.601" v="2259" actId="20577"/>
          <ac:spMkLst>
            <pc:docMk/>
            <pc:sldMk cId="3326176890" sldId="262"/>
            <ac:spMk id="5" creationId="{9339F5AC-04E2-12AF-8124-BD89AC3AABA2}"/>
          </ac:spMkLst>
        </pc:spChg>
      </pc:sldChg>
      <pc:sldChg chg="modSp add mod modAnim">
        <pc:chgData name="Ελενη Σεβη" userId="7e5b3c5dbe3a3394" providerId="LiveId" clId="{00FFC659-7265-4421-BCA9-477020784C60}" dt="2022-11-08T07:09:10.435" v="2275" actId="20577"/>
        <pc:sldMkLst>
          <pc:docMk/>
          <pc:sldMk cId="2310083565" sldId="263"/>
        </pc:sldMkLst>
        <pc:spChg chg="mod">
          <ac:chgData name="Ελενη Σεβη" userId="7e5b3c5dbe3a3394" providerId="LiveId" clId="{00FFC659-7265-4421-BCA9-477020784C60}" dt="2022-09-24T16:01:24.299" v="1498" actId="20577"/>
          <ac:spMkLst>
            <pc:docMk/>
            <pc:sldMk cId="2310083565" sldId="263"/>
            <ac:spMk id="3" creationId="{EC0AF0B5-B312-AF6F-7460-616EAFD4919D}"/>
          </ac:spMkLst>
        </pc:spChg>
        <pc:spChg chg="mod">
          <ac:chgData name="Ελενη Σεβη" userId="7e5b3c5dbe3a3394" providerId="LiveId" clId="{00FFC659-7265-4421-BCA9-477020784C60}" dt="2022-11-08T07:09:10.435" v="2275" actId="20577"/>
          <ac:spMkLst>
            <pc:docMk/>
            <pc:sldMk cId="2310083565" sldId="263"/>
            <ac:spMk id="5" creationId="{9339F5AC-04E2-12AF-8124-BD89AC3AABA2}"/>
          </ac:spMkLst>
        </pc:spChg>
      </pc:sldChg>
      <pc:sldMasterChg chg="modSldLayout">
        <pc:chgData name="Ελενη Σεβη" userId="7e5b3c5dbe3a3394" providerId="LiveId" clId="{00FFC659-7265-4421-BCA9-477020784C60}" dt="2022-09-24T15:36:24.687" v="0"/>
        <pc:sldMasterMkLst>
          <pc:docMk/>
          <pc:sldMasterMk cId="345473329" sldId="2147483666"/>
        </pc:sldMasterMkLst>
        <pc:sldLayoutChg chg="delSp">
          <pc:chgData name="Ελενη Σεβη" userId="7e5b3c5dbe3a3394" providerId="LiveId" clId="{00FFC659-7265-4421-BCA9-477020784C60}" dt="2022-09-24T15:36:24.687" v="0"/>
          <pc:sldLayoutMkLst>
            <pc:docMk/>
            <pc:sldMasterMk cId="345473329" sldId="2147483666"/>
            <pc:sldLayoutMk cId="2063880046" sldId="2147483678"/>
          </pc:sldLayoutMkLst>
          <pc:picChg chg="del">
            <ac:chgData name="Ελενη Σεβη" userId="7e5b3c5dbe3a3394" providerId="LiveId" clId="{00FFC659-7265-4421-BCA9-477020784C60}" dt="2022-09-24T15:36:24.687" v="0"/>
            <ac:picMkLst>
              <pc:docMk/>
              <pc:sldMasterMk cId="345473329" sldId="2147483666"/>
              <pc:sldLayoutMk cId="2063880046" sldId="2147483678"/>
              <ac:picMk id="16" creationId="{00000000-0000-0000-0000-000000000000}"/>
            </ac:picMkLst>
          </pc:picChg>
          <pc:picChg chg="del">
            <ac:chgData name="Ελενη Σεβη" userId="7e5b3c5dbe3a3394" providerId="LiveId" clId="{00FFC659-7265-4421-BCA9-477020784C60}" dt="2022-09-24T15:36:24.687" v="0"/>
            <ac:picMkLst>
              <pc:docMk/>
              <pc:sldMasterMk cId="345473329" sldId="2147483666"/>
              <pc:sldLayoutMk cId="2063880046" sldId="2147483678"/>
              <ac:picMk id="17" creationId="{00000000-0000-0000-0000-000000000000}"/>
            </ac:picMkLst>
          </pc:picChg>
          <pc:picChg chg="del">
            <ac:chgData name="Ελενη Σεβη" userId="7e5b3c5dbe3a3394" providerId="LiveId" clId="{00FFC659-7265-4421-BCA9-477020784C60}" dt="2022-09-24T15:36:24.687" v="0"/>
            <ac:picMkLst>
              <pc:docMk/>
              <pc:sldMasterMk cId="345473329" sldId="2147483666"/>
              <pc:sldLayoutMk cId="2063880046" sldId="2147483678"/>
              <ac:picMk id="18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01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42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02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88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8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37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18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95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2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0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12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90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64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5"/>
              </a:spcBef>
            </a:pPr>
            <a:r>
              <a:rPr dirty="0"/>
              <a:t>ΚΕΦΑΛΑΙΟ</a:t>
            </a:r>
            <a:r>
              <a:rPr spc="-100" dirty="0"/>
              <a:t> </a:t>
            </a:r>
            <a:r>
              <a:rPr spc="-5" dirty="0"/>
              <a:t>14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530" y="1527682"/>
            <a:ext cx="7520940" cy="13898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3200400"/>
            <a:ext cx="2590800" cy="1752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3741165"/>
            <a:ext cx="2743200" cy="1340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3365" y="418433"/>
            <a:ext cx="3557270" cy="878205"/>
            <a:chOff x="3909059" y="425195"/>
            <a:chExt cx="3557270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9059" y="425195"/>
              <a:ext cx="3557016" cy="87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483107"/>
              <a:ext cx="3296411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7608" y="630300"/>
              <a:ext cx="2586482" cy="4787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1125" y="1933908"/>
            <a:ext cx="8608060" cy="42914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7495" marR="5715" indent="-265430" algn="just">
              <a:lnSpc>
                <a:spcPct val="142900"/>
              </a:lnSpc>
              <a:spcBef>
                <a:spcPts val="70"/>
              </a:spcBef>
              <a:buSzPct val="94444"/>
              <a:buFont typeface="Arial MT"/>
              <a:buChar char="•"/>
              <a:tabLst>
                <a:tab pos="278130" algn="l"/>
              </a:tabLst>
            </a:pPr>
            <a:r>
              <a:rPr sz="1800" b="1" i="1" spc="-55" dirty="0">
                <a:latin typeface="Comic Sans MS"/>
                <a:cs typeface="Comic Sans MS"/>
              </a:rPr>
              <a:t>Τηλεργασία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ή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εργασία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60" dirty="0">
                <a:latin typeface="Comic Sans MS"/>
                <a:cs typeface="Comic Sans MS"/>
              </a:rPr>
              <a:t>από</a:t>
            </a:r>
            <a:r>
              <a:rPr sz="1800" i="1" spc="-55" dirty="0">
                <a:latin typeface="Comic Sans MS"/>
                <a:cs typeface="Comic Sans MS"/>
              </a:rPr>
              <a:t> απόσταση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45" dirty="0">
                <a:latin typeface="Comic Sans MS"/>
                <a:cs typeface="Comic Sans MS"/>
              </a:rPr>
              <a:t>είναι</a:t>
            </a:r>
            <a:r>
              <a:rPr sz="1800" i="1" spc="-40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η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μορφή</a:t>
            </a:r>
            <a:r>
              <a:rPr sz="1800" i="1" spc="-50" dirty="0">
                <a:latin typeface="Comic Sans MS"/>
                <a:cs typeface="Comic Sans MS"/>
              </a:rPr>
              <a:t> εργασίας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κατά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την</a:t>
            </a:r>
            <a:r>
              <a:rPr sz="1800" i="1" spc="-50" dirty="0">
                <a:latin typeface="Comic Sans MS"/>
                <a:cs typeface="Comic Sans MS"/>
              </a:rPr>
              <a:t> οποία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ο </a:t>
            </a:r>
            <a:r>
              <a:rPr sz="1800" i="1" spc="-50" dirty="0">
                <a:latin typeface="Comic Sans MS"/>
                <a:cs typeface="Comic Sans MS"/>
              </a:rPr>
              <a:t> εργαζόμενος </a:t>
            </a:r>
            <a:r>
              <a:rPr sz="1800" i="1" spc="-55" dirty="0">
                <a:latin typeface="Comic Sans MS"/>
                <a:cs typeface="Comic Sans MS"/>
              </a:rPr>
              <a:t>εργάζεται από </a:t>
            </a:r>
            <a:r>
              <a:rPr sz="1800" i="1" spc="-50" dirty="0">
                <a:latin typeface="Comic Sans MS"/>
                <a:cs typeface="Comic Sans MS"/>
              </a:rPr>
              <a:t>το </a:t>
            </a:r>
            <a:r>
              <a:rPr sz="1800" i="1" spc="-45" dirty="0">
                <a:latin typeface="Comic Sans MS"/>
                <a:cs typeface="Comic Sans MS"/>
              </a:rPr>
              <a:t>σπίτι </a:t>
            </a:r>
            <a:r>
              <a:rPr sz="1800" i="1" spc="-55" dirty="0">
                <a:latin typeface="Comic Sans MS"/>
                <a:cs typeface="Comic Sans MS"/>
              </a:rPr>
              <a:t>του </a:t>
            </a:r>
            <a:r>
              <a:rPr sz="1800" i="1" spc="-50" dirty="0">
                <a:latin typeface="Comic Sans MS"/>
                <a:cs typeface="Comic Sans MS"/>
              </a:rPr>
              <a:t>ή </a:t>
            </a:r>
            <a:r>
              <a:rPr sz="1800" i="1" spc="-55" dirty="0">
                <a:latin typeface="Comic Sans MS"/>
                <a:cs typeface="Comic Sans MS"/>
              </a:rPr>
              <a:t>κάποια άλλη τοποθεσία, κάνοντας </a:t>
            </a:r>
            <a:r>
              <a:rPr sz="1800" i="1" spc="-60" dirty="0">
                <a:latin typeface="Comic Sans MS"/>
                <a:cs typeface="Comic Sans MS"/>
              </a:rPr>
              <a:t>χρήση </a:t>
            </a:r>
            <a:r>
              <a:rPr sz="1800" i="1" spc="-55" dirty="0">
                <a:latin typeface="Comic Sans MS"/>
                <a:cs typeface="Comic Sans MS"/>
              </a:rPr>
              <a:t> ηλεκτρονικού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υπολογιστή</a:t>
            </a:r>
            <a:r>
              <a:rPr sz="1800" i="1" spc="-50" dirty="0">
                <a:latin typeface="Comic Sans MS"/>
                <a:cs typeface="Comic Sans MS"/>
              </a:rPr>
              <a:t> και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της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τεχνολογίας</a:t>
            </a:r>
            <a:r>
              <a:rPr sz="1800" i="1" spc="-50" dirty="0">
                <a:latin typeface="Comic Sans MS"/>
                <a:cs typeface="Comic Sans MS"/>
              </a:rPr>
              <a:t> γενικότερα,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50" dirty="0">
                <a:latin typeface="Comic Sans MS"/>
                <a:cs typeface="Comic Sans MS"/>
              </a:rPr>
              <a:t>για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επικοινωνία</a:t>
            </a:r>
            <a:r>
              <a:rPr sz="1800" i="1" spc="-50" dirty="0">
                <a:latin typeface="Comic Sans MS"/>
                <a:cs typeface="Comic Sans MS"/>
              </a:rPr>
              <a:t> με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50" dirty="0">
                <a:latin typeface="Comic Sans MS"/>
                <a:cs typeface="Comic Sans MS"/>
              </a:rPr>
              <a:t>τα </a:t>
            </a:r>
            <a:r>
              <a:rPr sz="1800" i="1" spc="-45" dirty="0">
                <a:latin typeface="Comic Sans MS"/>
                <a:cs typeface="Comic Sans MS"/>
              </a:rPr>
              <a:t> </a:t>
            </a:r>
            <a:r>
              <a:rPr sz="1800" i="1" spc="-55" dirty="0">
                <a:latin typeface="Comic Sans MS"/>
                <a:cs typeface="Comic Sans MS"/>
              </a:rPr>
              <a:t>γραφεία της επιχείρησης, τους </a:t>
            </a:r>
            <a:r>
              <a:rPr sz="1800" i="1" spc="-50" dirty="0">
                <a:latin typeface="Comic Sans MS"/>
                <a:cs typeface="Comic Sans MS"/>
              </a:rPr>
              <a:t>συναδέλφους, </a:t>
            </a:r>
            <a:r>
              <a:rPr sz="1800" i="1" spc="-55" dirty="0">
                <a:latin typeface="Comic Sans MS"/>
                <a:cs typeface="Comic Sans MS"/>
              </a:rPr>
              <a:t>τους προϊσταμένους </a:t>
            </a:r>
            <a:r>
              <a:rPr sz="1800" i="1" spc="-50" dirty="0">
                <a:latin typeface="Comic Sans MS"/>
                <a:cs typeface="Comic Sans MS"/>
              </a:rPr>
              <a:t>και </a:t>
            </a:r>
            <a:r>
              <a:rPr sz="1800" i="1" spc="-55" dirty="0">
                <a:latin typeface="Comic Sans MS"/>
                <a:cs typeface="Comic Sans MS"/>
              </a:rPr>
              <a:t>τους </a:t>
            </a:r>
            <a:r>
              <a:rPr sz="1800" i="1" spc="-50" dirty="0">
                <a:latin typeface="Comic Sans MS"/>
                <a:cs typeface="Comic Sans MS"/>
              </a:rPr>
              <a:t>πελάτες</a:t>
            </a:r>
            <a:r>
              <a:rPr sz="1700" spc="-50" dirty="0">
                <a:latin typeface="Comic Sans MS"/>
                <a:cs typeface="Comic Sans MS"/>
              </a:rPr>
              <a:t>. </a:t>
            </a:r>
            <a:endParaRPr lang="en-US" sz="1700" spc="-45" dirty="0">
              <a:latin typeface="Comic Sans MS"/>
              <a:cs typeface="Comic Sans MS"/>
            </a:endParaRPr>
          </a:p>
          <a:p>
            <a:pPr marL="277495" marR="5715" indent="-265430" algn="just">
              <a:lnSpc>
                <a:spcPct val="142900"/>
              </a:lnSpc>
              <a:spcBef>
                <a:spcPts val="70"/>
              </a:spcBef>
              <a:buSzPct val="94444"/>
              <a:buFont typeface="Arial MT"/>
              <a:buChar char="•"/>
              <a:tabLst>
                <a:tab pos="278130" algn="l"/>
              </a:tabLst>
            </a:pPr>
            <a:r>
              <a:rPr sz="1700" spc="-5" dirty="0" err="1">
                <a:latin typeface="Comic Sans MS"/>
                <a:cs typeface="Comic Sans MS"/>
              </a:rPr>
              <a:t>Δεν</a:t>
            </a:r>
            <a:r>
              <a:rPr sz="1700" spc="-1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είναι</a:t>
            </a:r>
            <a:r>
              <a:rPr sz="1700" spc="-2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επάγγελμα</a:t>
            </a:r>
            <a:r>
              <a:rPr sz="1700" spc="-3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από</a:t>
            </a:r>
            <a:r>
              <a:rPr sz="1700" spc="-10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μόνη</a:t>
            </a:r>
            <a:r>
              <a:rPr sz="1700" spc="1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της,</a:t>
            </a:r>
            <a:r>
              <a:rPr sz="1700" dirty="0">
                <a:latin typeface="Comic Sans MS"/>
                <a:cs typeface="Comic Sans MS"/>
              </a:rPr>
              <a:t> αλλά</a:t>
            </a:r>
            <a:r>
              <a:rPr sz="1700" spc="-2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αποτελεί</a:t>
            </a:r>
            <a:r>
              <a:rPr sz="1700" spc="-20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μορφή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οργάνωσης</a:t>
            </a:r>
            <a:r>
              <a:rPr sz="1700" spc="-2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της</a:t>
            </a:r>
            <a:r>
              <a:rPr sz="1700" spc="-10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εργασίας</a:t>
            </a:r>
            <a:endParaRPr lang="en-US" sz="1700" dirty="0">
              <a:latin typeface="Comic Sans MS"/>
              <a:cs typeface="Comic Sans MS"/>
            </a:endParaRPr>
          </a:p>
          <a:p>
            <a:pPr marL="277495" marR="5715" indent="-265430" algn="just">
              <a:lnSpc>
                <a:spcPct val="142900"/>
              </a:lnSpc>
              <a:spcBef>
                <a:spcPts val="70"/>
              </a:spcBef>
              <a:buSzPct val="94444"/>
              <a:buFont typeface="Arial MT"/>
              <a:buChar char="•"/>
              <a:tabLst>
                <a:tab pos="278130" algn="l"/>
              </a:tabLst>
            </a:pPr>
            <a:r>
              <a:rPr sz="1700" dirty="0" err="1">
                <a:latin typeface="Comic Sans MS"/>
                <a:cs typeface="Comic Sans MS"/>
              </a:rPr>
              <a:t>Με</a:t>
            </a:r>
            <a:r>
              <a:rPr sz="1700" spc="9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τηλεργασία</a:t>
            </a:r>
            <a:r>
              <a:rPr sz="1700" spc="9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δεν</a:t>
            </a:r>
            <a:r>
              <a:rPr sz="1700" spc="9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μπορούν</a:t>
            </a:r>
            <a:r>
              <a:rPr sz="1700" spc="105" dirty="0">
                <a:latin typeface="Comic Sans MS"/>
                <a:cs typeface="Comic Sans MS"/>
              </a:rPr>
              <a:t> </a:t>
            </a:r>
            <a:r>
              <a:rPr sz="1700" spc="-10" dirty="0">
                <a:latin typeface="Comic Sans MS"/>
                <a:cs typeface="Comic Sans MS"/>
              </a:rPr>
              <a:t>να</a:t>
            </a:r>
            <a:r>
              <a:rPr sz="1700" spc="8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γίνουν</a:t>
            </a:r>
            <a:r>
              <a:rPr sz="1700" spc="10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επαγγέλματα</a:t>
            </a:r>
            <a:r>
              <a:rPr sz="1700" spc="10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υπηρεσιών</a:t>
            </a:r>
            <a:r>
              <a:rPr sz="1700" spc="9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όπου</a:t>
            </a:r>
            <a:r>
              <a:rPr sz="1700" spc="10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είναι</a:t>
            </a:r>
            <a:r>
              <a:rPr sz="1700" spc="9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απαραίτητη </a:t>
            </a:r>
            <a:r>
              <a:rPr sz="1700" spc="-49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η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προσωπική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επαφή,</a:t>
            </a:r>
            <a:r>
              <a:rPr sz="1700" dirty="0">
                <a:latin typeface="Comic Sans MS"/>
                <a:cs typeface="Comic Sans MS"/>
              </a:rPr>
              <a:t> ή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χειρωνακτικά</a:t>
            </a:r>
            <a:r>
              <a:rPr sz="170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επαγγέλματα</a:t>
            </a:r>
            <a:r>
              <a:rPr sz="1700" dirty="0">
                <a:latin typeface="Comic Sans MS"/>
                <a:cs typeface="Comic Sans MS"/>
              </a:rPr>
              <a:t> στη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γραμμή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παραγωγής</a:t>
            </a:r>
            <a:r>
              <a:rPr sz="1700" dirty="0">
                <a:latin typeface="Comic Sans MS"/>
                <a:cs typeface="Comic Sans MS"/>
              </a:rPr>
              <a:t> μιας 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επιχείρησης, </a:t>
            </a:r>
            <a:r>
              <a:rPr sz="1700" dirty="0">
                <a:latin typeface="Comic Sans MS"/>
                <a:cs typeface="Comic Sans MS"/>
              </a:rPr>
              <a:t>ενώ μπορούν </a:t>
            </a:r>
            <a:r>
              <a:rPr sz="1700" spc="-5" dirty="0">
                <a:latin typeface="Comic Sans MS"/>
                <a:cs typeface="Comic Sans MS"/>
              </a:rPr>
              <a:t>άλλα, </a:t>
            </a:r>
            <a:r>
              <a:rPr sz="1700" dirty="0">
                <a:latin typeface="Comic Sans MS"/>
                <a:cs typeface="Comic Sans MS"/>
              </a:rPr>
              <a:t>όπως </a:t>
            </a:r>
            <a:r>
              <a:rPr sz="1700" spc="-5" dirty="0">
                <a:latin typeface="Comic Sans MS"/>
                <a:cs typeface="Comic Sans MS"/>
              </a:rPr>
              <a:t>προγραμματιστής, </a:t>
            </a:r>
            <a:r>
              <a:rPr sz="1700" dirty="0">
                <a:latin typeface="Comic Sans MS"/>
                <a:cs typeface="Comic Sans MS"/>
              </a:rPr>
              <a:t>σύμβουλος </a:t>
            </a:r>
            <a:r>
              <a:rPr sz="1700" spc="-5" dirty="0">
                <a:latin typeface="Comic Sans MS"/>
                <a:cs typeface="Comic Sans MS"/>
              </a:rPr>
              <a:t>επιχειρήσεων, </a:t>
            </a:r>
            <a:r>
              <a:rPr sz="1700" dirty="0">
                <a:latin typeface="Comic Sans MS"/>
                <a:cs typeface="Comic Sans MS"/>
              </a:rPr>
              <a:t> υπηρεσίες</a:t>
            </a:r>
            <a:r>
              <a:rPr sz="1700" spc="-2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τηλεφωνικών</a:t>
            </a:r>
            <a:r>
              <a:rPr sz="1700" spc="-3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κέντρων</a:t>
            </a:r>
            <a:r>
              <a:rPr sz="1700" spc="-2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κ.ά.</a:t>
            </a:r>
            <a:endParaRPr lang="en-US" sz="1700" dirty="0">
              <a:latin typeface="Comic Sans MS"/>
              <a:cs typeface="Comic Sans MS"/>
            </a:endParaRPr>
          </a:p>
          <a:p>
            <a:pPr marL="277495" marR="5715" indent="-265430" algn="just">
              <a:lnSpc>
                <a:spcPct val="142900"/>
              </a:lnSpc>
              <a:spcBef>
                <a:spcPts val="70"/>
              </a:spcBef>
              <a:buSzPct val="94444"/>
              <a:buFont typeface="Arial MT"/>
              <a:buChar char="•"/>
              <a:tabLst>
                <a:tab pos="278130" algn="l"/>
              </a:tabLst>
            </a:pPr>
            <a:r>
              <a:rPr sz="1700" dirty="0">
                <a:latin typeface="Comic Sans MS"/>
                <a:cs typeface="Comic Sans MS"/>
              </a:rPr>
              <a:t>Η</a:t>
            </a:r>
            <a:r>
              <a:rPr sz="1700" spc="18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τηλεργασία</a:t>
            </a:r>
            <a:r>
              <a:rPr sz="1700" spc="18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χρειάζεται</a:t>
            </a:r>
            <a:r>
              <a:rPr sz="1700" spc="19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την</a:t>
            </a:r>
            <a:r>
              <a:rPr sz="1700" spc="17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επικοινωνία</a:t>
            </a:r>
            <a:r>
              <a:rPr sz="1700" spc="18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και</a:t>
            </a:r>
            <a:r>
              <a:rPr sz="1700" spc="180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τη</a:t>
            </a:r>
            <a:r>
              <a:rPr sz="1700" spc="17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συνεργασία</a:t>
            </a:r>
            <a:r>
              <a:rPr sz="1700" spc="19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μεταξύ</a:t>
            </a:r>
            <a:r>
              <a:rPr sz="1700" spc="190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των</a:t>
            </a:r>
            <a:r>
              <a:rPr sz="1700" spc="17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ατόμων,</a:t>
            </a:r>
            <a:r>
              <a:rPr sz="1700" spc="18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και </a:t>
            </a:r>
            <a:r>
              <a:rPr sz="1700" spc="-49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θα</a:t>
            </a:r>
            <a:r>
              <a:rPr sz="1700" spc="-2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ήταν</a:t>
            </a:r>
            <a:r>
              <a:rPr sz="1700" spc="-15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αδύνατη</a:t>
            </a:r>
            <a:r>
              <a:rPr sz="1700" spc="-30" dirty="0">
                <a:latin typeface="Comic Sans MS"/>
                <a:cs typeface="Comic Sans MS"/>
              </a:rPr>
              <a:t> </a:t>
            </a:r>
            <a:r>
              <a:rPr lang="el-GR" sz="1700" spc="-30" dirty="0">
                <a:latin typeface="Comic Sans MS"/>
                <a:cs typeface="Comic Sans MS"/>
              </a:rPr>
              <a:t> </a:t>
            </a:r>
            <a:r>
              <a:rPr sz="1700" spc="-5" dirty="0" err="1">
                <a:latin typeface="Comic Sans MS"/>
                <a:cs typeface="Comic Sans MS"/>
              </a:rPr>
              <a:t>χωρίς</a:t>
            </a:r>
            <a:r>
              <a:rPr sz="1700" spc="-10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τη</a:t>
            </a:r>
            <a:r>
              <a:rPr sz="1700" spc="-10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χρήση της</a:t>
            </a:r>
            <a:r>
              <a:rPr sz="1700" spc="5" dirty="0">
                <a:latin typeface="Comic Sans MS"/>
                <a:cs typeface="Comic Sans MS"/>
              </a:rPr>
              <a:t> </a:t>
            </a:r>
            <a:r>
              <a:rPr sz="1700" spc="-5" dirty="0">
                <a:latin typeface="Comic Sans MS"/>
                <a:cs typeface="Comic Sans MS"/>
              </a:rPr>
              <a:t>τεχνολογίας</a:t>
            </a:r>
            <a:endParaRPr sz="1700" dirty="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55880" y="161798"/>
            <a:ext cx="2621280" cy="1371600"/>
            <a:chOff x="6233159" y="5486400"/>
            <a:chExt cx="2621280" cy="13716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3159" y="6640066"/>
              <a:ext cx="2621280" cy="2179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399" y="5486400"/>
              <a:ext cx="2590800" cy="116321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95527" y="0"/>
            <a:ext cx="2188845" cy="1935480"/>
            <a:chOff x="795527" y="0"/>
            <a:chExt cx="2188845" cy="193548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527" y="0"/>
              <a:ext cx="2188464" cy="19354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599" y="152400"/>
              <a:ext cx="1600200" cy="13903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8E0758-AF80-5527-F25F-BFF48C8A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91768"/>
          </a:xfrm>
          <a:solidFill>
            <a:srgbClr val="00B0F0"/>
          </a:solidFill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ΜΟΡΦΕΣ ΤΗΛΕΡΓΑΣΙΑΣ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845D-6661-5AFB-114E-01B7C7D517C7}"/>
              </a:ext>
            </a:extLst>
          </p:cNvPr>
          <p:cNvSpPr txBox="1"/>
          <p:nvPr/>
        </p:nvSpPr>
        <p:spPr>
          <a:xfrm>
            <a:off x="685800" y="2133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i="1" spc="-55" dirty="0">
                <a:latin typeface="Comic Sans MS"/>
              </a:rPr>
              <a:t>Εργασία από το σπίτι</a:t>
            </a:r>
            <a:endParaRPr lang="en-US" b="1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i="1" spc="-55" dirty="0">
                <a:latin typeface="Comic Sans MS"/>
              </a:rPr>
              <a:t>Κινητή τηλεργασία</a:t>
            </a:r>
            <a:r>
              <a:rPr lang="el-GR" i="1" spc="-55" dirty="0">
                <a:latin typeface="Comic Sans MS"/>
              </a:rPr>
              <a:t>: ο εργαζόμενος δεν έχει σταθερή βάση αλλά μετακινείται διαρκώς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i="1" spc="-55" dirty="0" err="1">
                <a:latin typeface="Comic Sans MS"/>
              </a:rPr>
              <a:t>Τηλεκέντρα</a:t>
            </a:r>
            <a:r>
              <a:rPr lang="el-GR" i="1" spc="-55" dirty="0">
                <a:latin typeface="Comic Sans MS"/>
              </a:rPr>
              <a:t>: ολοκληρωμένοι λειτουργικοί χώροι στους οποίους μεταβαίνει ο εργαζόμενος και βρίσκονται περιφερειακά, αντί να μεταβαίνει στα κεντρικά γραφεία της επιχείρησης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i="1" spc="-55" dirty="0" err="1">
                <a:latin typeface="Comic Sans MS"/>
              </a:rPr>
              <a:t>Τηλεκατοικίες</a:t>
            </a:r>
            <a:r>
              <a:rPr lang="el-GR" i="1" spc="-55" dirty="0">
                <a:latin typeface="Comic Sans MS"/>
              </a:rPr>
              <a:t>: είναι μία μορφή </a:t>
            </a:r>
            <a:r>
              <a:rPr lang="el-GR" i="1" spc="-55" dirty="0" err="1">
                <a:latin typeface="Comic Sans MS"/>
              </a:rPr>
              <a:t>τηλεκέντρων</a:t>
            </a:r>
            <a:r>
              <a:rPr lang="el-GR" i="1" spc="-55" dirty="0">
                <a:latin typeface="Comic Sans MS"/>
              </a:rPr>
              <a:t> που όμως ανήκουν στις τοπικές κοινωνίες και όχι σε κάποια επιχείρηση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6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22771-485E-9B0D-25D7-DF6F410B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84632"/>
            <a:ext cx="7924800" cy="1609344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ΣΥΝΕΠΕΙΕΣ ΤΗΛΕΡΓΑΣΙΑΣ ΣΤΟΝ ΕΡΓΑΖΟΜΕΝΟ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98CF1-72E6-F962-0A78-0FF8BB7152F1}"/>
              </a:ext>
            </a:extLst>
          </p:cNvPr>
          <p:cNvSpPr txBox="1"/>
          <p:nvPr/>
        </p:nvSpPr>
        <p:spPr>
          <a:xfrm>
            <a:off x="533400" y="25146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spc="-55" dirty="0">
                <a:latin typeface="Comic Sans MS"/>
              </a:rPr>
              <a:t>ΘΕΤΙΚΕΣ ΣΥΝΕΠΕΙΕΣ: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Εξοικονόμηση χρόνου μετακινήσεων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Ευέλικτο  ωράριο εργασίας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Ισορροπία μεταξύ επαγγελματική και οικογενειακής ζωής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Περισσότερες πιθανότητες εύρεσης τέτοιου είδους εργασίας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Ένταξη στην αγορά εργασίας ατόμων με προβλήματα υγείας ή οικογενειακά προβλήματα</a:t>
            </a:r>
          </a:p>
          <a:p>
            <a:endParaRPr lang="el-GR" i="1" spc="-55" dirty="0">
              <a:latin typeface="Comic Sans MS"/>
            </a:endParaRPr>
          </a:p>
          <a:p>
            <a:r>
              <a:rPr lang="el-GR" b="1" i="1" spc="-55" dirty="0">
                <a:latin typeface="Comic Sans MS"/>
              </a:rPr>
              <a:t>ΑΡΝΗΤΙΚΕΣ ΣΥΝΕΠΕΙΕΣ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Εργασιακή απομόνωση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Απώλεια εργασιακών δικαιωμάτων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Απώλεια τεχνικής υποστήριξης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Δυσκολία διαχωρισμού επαγγελματικής και οικογενειακής ζωής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310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id="{EC0AF0B5-B312-AF6F-7460-616EAFD4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ΣΥΝΕΠΕΙΕΣ ΤΗΛΕΡΓΑΣΙΑΣ ΣΤΗΝ ΕΠΙΧΕΙΡΗΣΗ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9F5AC-04E2-12AF-8124-BD89AC3AABA2}"/>
              </a:ext>
            </a:extLst>
          </p:cNvPr>
          <p:cNvSpPr txBox="1"/>
          <p:nvPr/>
        </p:nvSpPr>
        <p:spPr>
          <a:xfrm>
            <a:off x="648878" y="2590800"/>
            <a:ext cx="78462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spc="-55" dirty="0">
                <a:latin typeface="Comic Sans MS"/>
              </a:rPr>
              <a:t>ΘΕΤΙΚΕΣ ΣΥΝΕΠΕΙΕΣ: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Άνοδο παραγωγικότητας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Μείωση κόστους εγκαταστάσεων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Διατήρηση εξειδικευμένου προσωπικού που τυχόν μετακομίζει αλλού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Αύξηση του προσφερόμενου προσωπικού από μέρη </a:t>
            </a:r>
            <a:r>
              <a:rPr lang="el-GR" i="1" spc="-55" dirty="0" err="1">
                <a:latin typeface="Comic Sans MS"/>
              </a:rPr>
              <a:t>μακρυά</a:t>
            </a:r>
            <a:r>
              <a:rPr lang="el-GR" i="1" spc="-55" dirty="0">
                <a:latin typeface="Comic Sans MS"/>
              </a:rPr>
              <a:t> από την έδρα της επιχείρησης</a:t>
            </a:r>
          </a:p>
          <a:p>
            <a:endParaRPr lang="el-GR" i="1" spc="-55" dirty="0">
              <a:latin typeface="Comic Sans MS"/>
            </a:endParaRPr>
          </a:p>
          <a:p>
            <a:r>
              <a:rPr lang="el-GR" b="1" i="1" spc="-55" dirty="0">
                <a:latin typeface="Comic Sans MS"/>
              </a:rPr>
              <a:t>ΑΡΝΗΤΙΚΕΣ ΣΥΝΕΠΕΙΕΣ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Απώλεια ή υποκλοπή δεδομένων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Μειωμένη αλληλεπίδραση μεταξύ των εργαζομένων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Προβλήματα τεχνικής υποστήριξης εξοπλισμού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Προβλήματα διαχείρισης, διοίκησης και εκπαίδευσης </a:t>
            </a:r>
            <a:r>
              <a:rPr lang="el-GR" i="1" spc="-55" dirty="0" err="1">
                <a:latin typeface="Comic Sans MS"/>
              </a:rPr>
              <a:t>τοων</a:t>
            </a:r>
            <a:r>
              <a:rPr lang="el-GR" i="1" spc="-55" dirty="0">
                <a:latin typeface="Comic Sans MS"/>
              </a:rPr>
              <a:t> εργαζομένων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i="1" spc="-55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261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id="{EC0AF0B5-B312-AF6F-7460-616EAFD4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ΣΥΝΕΠΕΙΕΣ ΤΗΛΕΡΓΑΣΙΑΣ στην </a:t>
            </a:r>
            <a:r>
              <a:rPr lang="el-GR" b="1" dirty="0" err="1">
                <a:solidFill>
                  <a:schemeClr val="bg1"/>
                </a:solidFill>
              </a:rPr>
              <a:t>κοινωνια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9F5AC-04E2-12AF-8124-BD89AC3AABA2}"/>
              </a:ext>
            </a:extLst>
          </p:cNvPr>
          <p:cNvSpPr txBox="1"/>
          <p:nvPr/>
        </p:nvSpPr>
        <p:spPr>
          <a:xfrm>
            <a:off x="648878" y="2590800"/>
            <a:ext cx="78462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spc="-55" dirty="0">
                <a:latin typeface="Comic Sans MS"/>
              </a:rPr>
              <a:t>ΘΕΤΙΚΕΣ ΣΥΝΕΠΕΙΕΣ: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Μειωμένες μετακινήσεις των εργαζομένων -&gt;λιγότεροι ρύποι (προστασία περιβάλλοντος)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Μειωμένες μετακινήσεις των εργαζομένων -&gt;λιγότερα ατυχήματα (μείωση δαπανών ιατρικής περίθαλψης)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Ανάπτυξη απομακρυσμένων περιοχών (κάτοικοι δύσβατων περιοχών δεν εγκαταλείπουν τον τόπο τους)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Μείωση ανεργίας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Ένταξη ευπαθών ομάδων σε εργασιακό περιβάλλον</a:t>
            </a:r>
            <a:endParaRPr lang="en-US" i="1" spc="-5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i="1" spc="-55" dirty="0">
                <a:latin typeface="Comic Sans MS"/>
              </a:rPr>
              <a:t>Μείωση εξάπλωσης μεταδιδόμενων ασθενειών</a:t>
            </a:r>
          </a:p>
          <a:p>
            <a:endParaRPr lang="el-GR" i="1" spc="-55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100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0783" y="425195"/>
            <a:ext cx="6446520" cy="878205"/>
            <a:chOff x="1700783" y="425195"/>
            <a:chExt cx="6446520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3" y="425195"/>
              <a:ext cx="6446520" cy="87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7" y="483107"/>
              <a:ext cx="6172200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1082" y="630300"/>
              <a:ext cx="5443601" cy="48552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1729105"/>
            <a:ext cx="8226425" cy="5281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8775" algn="l"/>
              </a:tabLst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Ασύγχρονη</a:t>
            </a:r>
            <a:r>
              <a:rPr sz="1800" b="1" spc="-5" dirty="0">
                <a:solidFill>
                  <a:srgbClr val="FDD36C"/>
                </a:solidFill>
                <a:latin typeface="Comic Sans MS"/>
                <a:cs typeface="Comic Sans MS"/>
              </a:rPr>
              <a:t>: </a:t>
            </a:r>
            <a:r>
              <a:rPr i="1" spc="-55" dirty="0">
                <a:latin typeface="Comic Sans MS"/>
              </a:rPr>
              <a:t>Οι συμμετέχοντες δεν είναι ανάγκη να αλληλεπιδρούν την ίδια  χρονική στιγμή ή να βρίσκονται στον ίδιο χώρο (email, mailing lists, forum,  newsgroups).</a:t>
            </a:r>
            <a:endParaRPr lang="en-US" i="1" spc="-55" dirty="0">
              <a:latin typeface="Comic Sans MS"/>
            </a:endParaRPr>
          </a:p>
          <a:p>
            <a:pPr marL="358140" marR="5080" indent="-34607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8775" algn="l"/>
              </a:tabLst>
            </a:pPr>
            <a:r>
              <a:rPr sz="1800" b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Σύγχρονη</a:t>
            </a:r>
            <a:r>
              <a:rPr sz="1800" b="1" spc="-5" dirty="0">
                <a:solidFill>
                  <a:srgbClr val="FDD36C"/>
                </a:solidFill>
                <a:latin typeface="Comic Sans MS"/>
                <a:cs typeface="Comic Sans MS"/>
              </a:rPr>
              <a:t>:</a:t>
            </a:r>
            <a:r>
              <a:rPr sz="1800" b="1" dirty="0">
                <a:solidFill>
                  <a:srgbClr val="FDD36C"/>
                </a:solidFill>
                <a:latin typeface="Comic Sans MS"/>
                <a:cs typeface="Comic Sans MS"/>
              </a:rPr>
              <a:t> </a:t>
            </a:r>
            <a:r>
              <a:rPr i="1" spc="-55" dirty="0">
                <a:latin typeface="Comic Sans MS"/>
              </a:rPr>
              <a:t>απαιτεί την ταυτόχρονη συμμετοχή των συνεργατών. Η  αλληλεπίδραση γίνεται σε πραγματικό χρόνο, χωρίς την υποχρέωση χωρικής  συνύπαρξης των συμμετεχόντων, καθώς μπορούν να είναι συνδεμένοι μέσω  μιας πλατφόρμας σύγχρονης επικοινωνίας (chat, teleconference*).</a:t>
            </a:r>
            <a:endParaRPr lang="en-US" i="1" spc="-55" dirty="0">
              <a:latin typeface="Comic Sans MS"/>
            </a:endParaRPr>
          </a:p>
          <a:p>
            <a:pPr marL="12065" marR="5080" algn="just">
              <a:lnSpc>
                <a:spcPct val="150100"/>
              </a:lnSpc>
              <a:spcBef>
                <a:spcPts val="100"/>
              </a:spcBef>
              <a:tabLst>
                <a:tab pos="358775" algn="l"/>
              </a:tabLst>
            </a:pPr>
            <a:r>
              <a:rPr i="1" spc="-55" dirty="0">
                <a:latin typeface="Comic Sans MS"/>
              </a:rPr>
              <a:t>*</a:t>
            </a:r>
            <a:r>
              <a:rPr sz="1700" i="1" spc="-55" dirty="0">
                <a:latin typeface="Comic Sans MS"/>
              </a:rPr>
              <a:t>Η τηλεδιάσκεψη επιτυγχάνεται μέσω λογισμικού ή πλατφόρμας που επιτρέπει την αμφίδρομη  μετάδοση ήχου και εικόνας, και διευκολύνει σύνδεση δύο ή περισσότερων συμμετεχόντων (π.χ.  Skype, ooVoo, viber, facetime). Υπάρχουν επίσης λογισμικά που επιτρέπουν εκτός από απλή  βιντεοκλήση, τον διαμοιρασμό αρχείων ή ακόμα και της επιφάνειας εργασίας, καθώς και προηγμένα  λογισμικά δημιουργίας εικονικού δωματίου τηλεδιάσκεψης.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7055" y="2057400"/>
            <a:ext cx="956944" cy="685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8200" y="5181600"/>
            <a:ext cx="685799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737616"/>
            <a:ext cx="8048625" cy="780415"/>
            <a:chOff x="714755" y="737616"/>
            <a:chExt cx="8048625" cy="780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755" y="737616"/>
              <a:ext cx="7943088" cy="780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3" y="760476"/>
              <a:ext cx="8014716" cy="652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762000"/>
              <a:ext cx="7848600" cy="685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999" y="762000"/>
              <a:ext cx="7848600" cy="685800"/>
            </a:xfrm>
            <a:custGeom>
              <a:avLst/>
              <a:gdLst/>
              <a:ahLst/>
              <a:cxnLst/>
              <a:rect l="l" t="t" r="r" b="b"/>
              <a:pathLst>
                <a:path w="7848600" h="685800">
                  <a:moveTo>
                    <a:pt x="0" y="685800"/>
                  </a:moveTo>
                  <a:lnTo>
                    <a:pt x="7848600" y="6858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FDB6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431" y="778764"/>
              <a:ext cx="7810500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3198" y="890143"/>
              <a:ext cx="7389342" cy="3684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9018" y="1629283"/>
            <a:ext cx="7454382" cy="41171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spc="-5" dirty="0">
                <a:latin typeface="Comic Sans MS"/>
                <a:cs typeface="Comic Sans MS"/>
              </a:rPr>
              <a:t>Συνεργατική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συγγραφή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εγγράφων</a:t>
            </a:r>
            <a:endParaRPr lang="en-US" sz="2000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endParaRPr lang="en-US" sz="2000" spc="-5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spc="-5" dirty="0" err="1">
                <a:latin typeface="Comic Sans MS"/>
                <a:cs typeface="Comic Sans MS"/>
              </a:rPr>
              <a:t>Συνεργ</a:t>
            </a:r>
            <a:r>
              <a:rPr sz="2000" spc="-5" dirty="0">
                <a:latin typeface="Comic Sans MS"/>
                <a:cs typeface="Comic Sans MS"/>
              </a:rPr>
              <a:t>ατική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Εννοιολογική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Χαρτογράφηση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(Comapping)</a:t>
            </a:r>
            <a:r>
              <a:rPr lang="en-US" sz="2000" spc="-5" dirty="0">
                <a:latin typeface="Comic Sans MS"/>
                <a:cs typeface="Comic Sans MS"/>
              </a:rPr>
              <a:t> </a:t>
            </a:r>
            <a:r>
              <a:rPr lang="el-GR" sz="2000" spc="-5" dirty="0">
                <a:latin typeface="Comic Sans MS"/>
                <a:cs typeface="Comic Sans MS"/>
              </a:rPr>
              <a:t>(Δημιουργία εννοιολογικών χαρτών)</a:t>
            </a:r>
            <a:endParaRPr lang="en-US" sz="2000" spc="-5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endParaRPr lang="en-US" sz="2000" spc="-5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dirty="0" err="1">
                <a:latin typeface="Comic Sans MS"/>
                <a:cs typeface="Comic Sans MS"/>
              </a:rPr>
              <a:t>Συνεργ</a:t>
            </a:r>
            <a:r>
              <a:rPr sz="2000" dirty="0">
                <a:latin typeface="Comic Sans MS"/>
                <a:cs typeface="Comic Sans MS"/>
              </a:rPr>
              <a:t>ατική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Δημιουργία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ιστότοπων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(wiki)</a:t>
            </a:r>
            <a:endParaRPr lang="en-US" sz="2000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endParaRPr lang="en-US" sz="2000" spc="-5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spc="-5" dirty="0" err="1">
                <a:latin typeface="Comic Sans MS"/>
                <a:cs typeface="Comic Sans MS"/>
              </a:rPr>
              <a:t>Συνεργ</a:t>
            </a:r>
            <a:r>
              <a:rPr sz="2000" spc="-5" dirty="0">
                <a:latin typeface="Comic Sans MS"/>
                <a:cs typeface="Comic Sans MS"/>
              </a:rPr>
              <a:t>ατικοί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πίνακες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ανακοινώσεων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(padlet)</a:t>
            </a:r>
            <a:r>
              <a:rPr lang="en-US" sz="2000" spc="-5" dirty="0">
                <a:latin typeface="Comic Sans MS"/>
                <a:cs typeface="Comic Sans MS"/>
              </a:rPr>
              <a:t>          </a:t>
            </a:r>
            <a:r>
              <a:rPr lang="el-GR" sz="2000" spc="-5" dirty="0">
                <a:latin typeface="Comic Sans MS"/>
                <a:cs typeface="Comic Sans MS"/>
              </a:rPr>
              <a:t>Δημιουργία εικονικού πίνακα όπου στον ίδιο τοίχο μπορούν να επικολληθούν σημειώσεις, αρχεία από πολλούς χρήστες </a:t>
            </a:r>
            <a:endParaRPr lang="en-US" sz="2000" spc="-5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endParaRPr lang="en-US" sz="2000" spc="-5" dirty="0">
              <a:latin typeface="Comic Sans MS"/>
              <a:cs typeface="Comic Sans MS"/>
            </a:endParaRPr>
          </a:p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3695" algn="l"/>
                <a:tab pos="354330" algn="l"/>
              </a:tabLst>
            </a:pPr>
            <a:r>
              <a:rPr sz="2000" spc="-5" dirty="0" err="1">
                <a:latin typeface="Comic Sans MS"/>
                <a:cs typeface="Comic Sans MS"/>
              </a:rPr>
              <a:t>Συνεργ</a:t>
            </a:r>
            <a:r>
              <a:rPr sz="2000" spc="-5" dirty="0">
                <a:latin typeface="Comic Sans MS"/>
                <a:cs typeface="Comic Sans MS"/>
              </a:rPr>
              <a:t>ατική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εκπόνηση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project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(trello)</a:t>
            </a:r>
            <a:r>
              <a:rPr lang="el-GR" sz="2000" spc="-5" dirty="0">
                <a:latin typeface="Comic Sans MS"/>
                <a:cs typeface="Comic Sans MS"/>
              </a:rPr>
              <a:t>: διάσπαση εργασίας σε μικρότερες και ανάθεση σε πολλούς συμμετέχοντες</a:t>
            </a:r>
            <a:endParaRPr sz="2000" dirty="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49540" y="3182112"/>
            <a:ext cx="2286000" cy="2046605"/>
            <a:chOff x="6324600" y="3581400"/>
            <a:chExt cx="2286000" cy="20466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4600" y="3581400"/>
              <a:ext cx="1016888" cy="11673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400" y="4495800"/>
              <a:ext cx="1600200" cy="113214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25982" y="2806040"/>
            <a:ext cx="1779397" cy="3048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18844" y="5991912"/>
            <a:ext cx="1600200" cy="65192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2800" y="1497379"/>
            <a:ext cx="1066800" cy="1010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Ξυλογραφί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Override1.xml><?xml version="1.0" encoding="utf-8"?>
<a:themeOverride xmlns:a="http://schemas.openxmlformats.org/drawingml/2006/main">
  <a:clrScheme name="Ξυλογραφία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538</Words>
  <Application>Microsoft Office PowerPoint</Application>
  <PresentationFormat>Προβολή στην οθόνη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6" baseType="lpstr">
      <vt:lpstr>Arial MT</vt:lpstr>
      <vt:lpstr>Cambria</vt:lpstr>
      <vt:lpstr>Comic Sans MS</vt:lpstr>
      <vt:lpstr>Rockwell</vt:lpstr>
      <vt:lpstr>Rockwell Condensed</vt:lpstr>
      <vt:lpstr>Segoe Script</vt:lpstr>
      <vt:lpstr>Wingdings</vt:lpstr>
      <vt:lpstr>Ξυλογραφία</vt:lpstr>
      <vt:lpstr>ΚΕΦΑΛΑΙΟ 14</vt:lpstr>
      <vt:lpstr>Παρουσίαση του PowerPoint</vt:lpstr>
      <vt:lpstr>ΜΟΡΦΕΣ ΤΗΛΕΡΓΑΣΙΑΣ</vt:lpstr>
      <vt:lpstr>ΣΥΝΕΠΕΙΕΣ ΤΗΛΕΡΓΑΣΙΑΣ ΣΤΟΝ ΕΡΓΑΖΟΜΕΝΟ</vt:lpstr>
      <vt:lpstr>ΣΥΝΕΠΕΙΕΣ ΤΗΛΕΡΓΑΣΙΑΣ ΣΤΗΝ ΕΠΙΧΕΙΡΗΣΗ</vt:lpstr>
      <vt:lpstr>ΣΥΝΕΠΕΙΕΣ ΤΗΛΕΡΓΑΣΙΑΣ στην κοινωνια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CHRIS</dc:creator>
  <cp:lastModifiedBy>ΛΟΥΚΑΣ ΧΑΤΖΑΡΑΣ</cp:lastModifiedBy>
  <cp:revision>1</cp:revision>
  <dcterms:created xsi:type="dcterms:W3CDTF">2022-09-24T15:33:58Z</dcterms:created>
  <dcterms:modified xsi:type="dcterms:W3CDTF">2023-10-20T12:55:08Z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2022-09-24T00:00:00Z</vt:filetime>
  </property>
</Properties>
</file>