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62" r:id="rId8"/>
    <p:sldId id="265" r:id="rId9"/>
    <p:sldId id="266" r:id="rId1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Ελενη Σεβη" userId="7e5b3c5dbe3a3394" providerId="LiveId" clId="{9CCFC583-7FCC-4197-9AC8-E3FDA3B46495}"/>
    <pc:docChg chg="undo custSel addSld delSld modSld modMainMaster">
      <pc:chgData name="Ελενη Σεβη" userId="7e5b3c5dbe3a3394" providerId="LiveId" clId="{9CCFC583-7FCC-4197-9AC8-E3FDA3B46495}" dt="2022-09-24T16:46:59.236" v="1168" actId="20577"/>
      <pc:docMkLst>
        <pc:docMk/>
      </pc:docMkLst>
      <pc:sldChg chg="modSp mod">
        <pc:chgData name="Ελενη Σεβη" userId="7e5b3c5dbe3a3394" providerId="LiveId" clId="{9CCFC583-7FCC-4197-9AC8-E3FDA3B46495}" dt="2022-09-24T16:20:11.155" v="205" actId="207"/>
        <pc:sldMkLst>
          <pc:docMk/>
          <pc:sldMk cId="0" sldId="257"/>
        </pc:sldMkLst>
        <pc:spChg chg="mod">
          <ac:chgData name="Ελενη Σεβη" userId="7e5b3c5dbe3a3394" providerId="LiveId" clId="{9CCFC583-7FCC-4197-9AC8-E3FDA3B46495}" dt="2022-09-24T16:20:11.155" v="205" actId="207"/>
          <ac:spMkLst>
            <pc:docMk/>
            <pc:sldMk cId="0" sldId="257"/>
            <ac:spMk id="6" creationId="{00000000-0000-0000-0000-000000000000}"/>
          </ac:spMkLst>
        </pc:spChg>
      </pc:sldChg>
      <pc:sldChg chg="modSp mod">
        <pc:chgData name="Ελενη Σεβη" userId="7e5b3c5dbe3a3394" providerId="LiveId" clId="{9CCFC583-7FCC-4197-9AC8-E3FDA3B46495}" dt="2022-09-24T16:39:08.620" v="935" actId="115"/>
        <pc:sldMkLst>
          <pc:docMk/>
          <pc:sldMk cId="0" sldId="258"/>
        </pc:sldMkLst>
        <pc:spChg chg="mod">
          <ac:chgData name="Ελενη Σεβη" userId="7e5b3c5dbe3a3394" providerId="LiveId" clId="{9CCFC583-7FCC-4197-9AC8-E3FDA3B46495}" dt="2022-09-24T16:39:08.620" v="935" actId="115"/>
          <ac:spMkLst>
            <pc:docMk/>
            <pc:sldMk cId="0" sldId="258"/>
            <ac:spMk id="6" creationId="{00000000-0000-0000-0000-000000000000}"/>
          </ac:spMkLst>
        </pc:spChg>
        <pc:picChg chg="mod">
          <ac:chgData name="Ελενη Σεβη" userId="7e5b3c5dbe3a3394" providerId="LiveId" clId="{9CCFC583-7FCC-4197-9AC8-E3FDA3B46495}" dt="2022-09-24T16:27:15.205" v="493" actId="1076"/>
          <ac:picMkLst>
            <pc:docMk/>
            <pc:sldMk cId="0" sldId="258"/>
            <ac:picMk id="7" creationId="{00000000-0000-0000-0000-000000000000}"/>
          </ac:picMkLst>
        </pc:picChg>
      </pc:sldChg>
      <pc:sldChg chg="modSp del">
        <pc:chgData name="Ελενη Σεβη" userId="7e5b3c5dbe3a3394" providerId="LiveId" clId="{9CCFC583-7FCC-4197-9AC8-E3FDA3B46495}" dt="2022-09-24T16:32:01.948" v="840" actId="47"/>
        <pc:sldMkLst>
          <pc:docMk/>
          <pc:sldMk cId="0" sldId="259"/>
        </pc:sldMkLst>
        <pc:spChg chg="mod">
          <ac:chgData name="Ελενη Σεβη" userId="7e5b3c5dbe3a3394" providerId="LiveId" clId="{9CCFC583-7FCC-4197-9AC8-E3FDA3B46495}" dt="2022-09-24T16:15:33.771" v="0"/>
          <ac:spMkLst>
            <pc:docMk/>
            <pc:sldMk cId="0" sldId="259"/>
            <ac:spMk id="14" creationId="{00000000-0000-0000-0000-000000000000}"/>
          </ac:spMkLst>
        </pc:spChg>
      </pc:sldChg>
      <pc:sldChg chg="delSp modSp mod">
        <pc:chgData name="Ελενη Σεβη" userId="7e5b3c5dbe3a3394" providerId="LiveId" clId="{9CCFC583-7FCC-4197-9AC8-E3FDA3B46495}" dt="2022-09-24T16:35:17.852" v="889" actId="20577"/>
        <pc:sldMkLst>
          <pc:docMk/>
          <pc:sldMk cId="0" sldId="260"/>
        </pc:sldMkLst>
        <pc:spChg chg="mod">
          <ac:chgData name="Ελενη Σεβη" userId="7e5b3c5dbe3a3394" providerId="LiveId" clId="{9CCFC583-7FCC-4197-9AC8-E3FDA3B46495}" dt="2022-09-24T16:35:17.852" v="889" actId="20577"/>
          <ac:spMkLst>
            <pc:docMk/>
            <pc:sldMk cId="0" sldId="260"/>
            <ac:spMk id="15" creationId="{00000000-0000-0000-0000-000000000000}"/>
          </ac:spMkLst>
        </pc:spChg>
        <pc:spChg chg="mod">
          <ac:chgData name="Ελενη Σεβη" userId="7e5b3c5dbe3a3394" providerId="LiveId" clId="{9CCFC583-7FCC-4197-9AC8-E3FDA3B46495}" dt="2022-09-24T16:34:59.921" v="885" actId="6549"/>
          <ac:spMkLst>
            <pc:docMk/>
            <pc:sldMk cId="0" sldId="260"/>
            <ac:spMk id="16" creationId="{00000000-0000-0000-0000-000000000000}"/>
          </ac:spMkLst>
        </pc:spChg>
        <pc:grpChg chg="del">
          <ac:chgData name="Ελενη Σεβη" userId="7e5b3c5dbe3a3394" providerId="LiveId" clId="{9CCFC583-7FCC-4197-9AC8-E3FDA3B46495}" dt="2022-09-24T16:32:51.629" v="842" actId="478"/>
          <ac:grpSpMkLst>
            <pc:docMk/>
            <pc:sldMk cId="0" sldId="260"/>
            <ac:grpSpMk id="2" creationId="{00000000-0000-0000-0000-000000000000}"/>
          </ac:grpSpMkLst>
        </pc:grpChg>
        <pc:picChg chg="mod">
          <ac:chgData name="Ελενη Σεβη" userId="7e5b3c5dbe3a3394" providerId="LiveId" clId="{9CCFC583-7FCC-4197-9AC8-E3FDA3B46495}" dt="2022-09-24T16:33:20.534" v="858" actId="1076"/>
          <ac:picMkLst>
            <pc:docMk/>
            <pc:sldMk cId="0" sldId="260"/>
            <ac:picMk id="17" creationId="{00000000-0000-0000-0000-000000000000}"/>
          </ac:picMkLst>
        </pc:picChg>
      </pc:sldChg>
      <pc:sldChg chg="addSp delSp modSp mod">
        <pc:chgData name="Ελενη Σεβη" userId="7e5b3c5dbe3a3394" providerId="LiveId" clId="{9CCFC583-7FCC-4197-9AC8-E3FDA3B46495}" dt="2022-09-24T16:36:17.101" v="914" actId="255"/>
        <pc:sldMkLst>
          <pc:docMk/>
          <pc:sldMk cId="0" sldId="261"/>
        </pc:sldMkLst>
        <pc:spChg chg="add mod">
          <ac:chgData name="Ελενη Σεβη" userId="7e5b3c5dbe3a3394" providerId="LiveId" clId="{9CCFC583-7FCC-4197-9AC8-E3FDA3B46495}" dt="2022-09-24T16:36:17.101" v="914" actId="255"/>
          <ac:spMkLst>
            <pc:docMk/>
            <pc:sldMk cId="0" sldId="261"/>
            <ac:spMk id="20" creationId="{4F376A30-01D2-1F36-8527-19F6FE413B9C}"/>
          </ac:spMkLst>
        </pc:spChg>
        <pc:grpChg chg="del">
          <ac:chgData name="Ελενη Σεβη" userId="7e5b3c5dbe3a3394" providerId="LiveId" clId="{9CCFC583-7FCC-4197-9AC8-E3FDA3B46495}" dt="2022-09-24T16:35:43.038" v="890" actId="478"/>
          <ac:grpSpMkLst>
            <pc:docMk/>
            <pc:sldMk cId="0" sldId="261"/>
            <ac:grpSpMk id="2" creationId="{00000000-0000-0000-0000-000000000000}"/>
          </ac:grpSpMkLst>
        </pc:grpChg>
      </pc:sldChg>
      <pc:sldChg chg="addSp delSp modSp mod">
        <pc:chgData name="Ελενη Σεβη" userId="7e5b3c5dbe3a3394" providerId="LiveId" clId="{9CCFC583-7FCC-4197-9AC8-E3FDA3B46495}" dt="2022-09-24T16:37:57.435" v="929" actId="20577"/>
        <pc:sldMkLst>
          <pc:docMk/>
          <pc:sldMk cId="0" sldId="262"/>
        </pc:sldMkLst>
        <pc:spChg chg="mod">
          <ac:chgData name="Ελενη Σεβη" userId="7e5b3c5dbe3a3394" providerId="LiveId" clId="{9CCFC583-7FCC-4197-9AC8-E3FDA3B46495}" dt="2022-09-24T16:37:57.435" v="929" actId="20577"/>
          <ac:spMkLst>
            <pc:docMk/>
            <pc:sldMk cId="0" sldId="262"/>
            <ac:spMk id="10" creationId="{00000000-0000-0000-0000-000000000000}"/>
          </ac:spMkLst>
        </pc:spChg>
        <pc:spChg chg="add mod">
          <ac:chgData name="Ελενη Σεβη" userId="7e5b3c5dbe3a3394" providerId="LiveId" clId="{9CCFC583-7FCC-4197-9AC8-E3FDA3B46495}" dt="2022-09-24T16:37:23.216" v="926" actId="255"/>
          <ac:spMkLst>
            <pc:docMk/>
            <pc:sldMk cId="0" sldId="262"/>
            <ac:spMk id="11" creationId="{BA12EBA3-CDBA-7884-CF8A-0FD0E1B2E1BB}"/>
          </ac:spMkLst>
        </pc:spChg>
        <pc:grpChg chg="del">
          <ac:chgData name="Ελενη Σεβη" userId="7e5b3c5dbe3a3394" providerId="LiveId" clId="{9CCFC583-7FCC-4197-9AC8-E3FDA3B46495}" dt="2022-09-24T16:36:51.020" v="915" actId="478"/>
          <ac:grpSpMkLst>
            <pc:docMk/>
            <pc:sldMk cId="0" sldId="262"/>
            <ac:grpSpMk id="2" creationId="{00000000-0000-0000-0000-000000000000}"/>
          </ac:grpSpMkLst>
        </pc:grpChg>
      </pc:sldChg>
      <pc:sldChg chg="del">
        <pc:chgData name="Ελενη Σεβη" userId="7e5b3c5dbe3a3394" providerId="LiveId" clId="{9CCFC583-7FCC-4197-9AC8-E3FDA3B46495}" dt="2022-09-24T16:38:38.034" v="930" actId="47"/>
        <pc:sldMkLst>
          <pc:docMk/>
          <pc:sldMk cId="0" sldId="263"/>
        </pc:sldMkLst>
      </pc:sldChg>
      <pc:sldChg chg="del">
        <pc:chgData name="Ελενη Σεβη" userId="7e5b3c5dbe3a3394" providerId="LiveId" clId="{9CCFC583-7FCC-4197-9AC8-E3FDA3B46495}" dt="2022-09-24T16:39:28.262" v="938" actId="47"/>
        <pc:sldMkLst>
          <pc:docMk/>
          <pc:sldMk cId="0" sldId="264"/>
        </pc:sldMkLst>
      </pc:sldChg>
      <pc:sldChg chg="delSp modSp mod">
        <pc:chgData name="Ελενη Σεβη" userId="7e5b3c5dbe3a3394" providerId="LiveId" clId="{9CCFC583-7FCC-4197-9AC8-E3FDA3B46495}" dt="2022-09-24T16:43:38.252" v="1108" actId="20577"/>
        <pc:sldMkLst>
          <pc:docMk/>
          <pc:sldMk cId="0" sldId="265"/>
        </pc:sldMkLst>
        <pc:spChg chg="mod">
          <ac:chgData name="Ελενη Σεβη" userId="7e5b3c5dbe3a3394" providerId="LiveId" clId="{9CCFC583-7FCC-4197-9AC8-E3FDA3B46495}" dt="2022-09-24T16:43:38.252" v="1108" actId="20577"/>
          <ac:spMkLst>
            <pc:docMk/>
            <pc:sldMk cId="0" sldId="265"/>
            <ac:spMk id="7" creationId="{00000000-0000-0000-0000-000000000000}"/>
          </ac:spMkLst>
        </pc:spChg>
        <pc:grpChg chg="mod">
          <ac:chgData name="Ελενη Σεβη" userId="7e5b3c5dbe3a3394" providerId="LiveId" clId="{9CCFC583-7FCC-4197-9AC8-E3FDA3B46495}" dt="2022-09-24T16:39:36.509" v="940" actId="1076"/>
          <ac:grpSpMkLst>
            <pc:docMk/>
            <pc:sldMk cId="0" sldId="265"/>
            <ac:grpSpMk id="2" creationId="{00000000-0000-0000-0000-000000000000}"/>
          </ac:grpSpMkLst>
        </pc:grpChg>
        <pc:picChg chg="del">
          <ac:chgData name="Ελενη Σεβη" userId="7e5b3c5dbe3a3394" providerId="LiveId" clId="{9CCFC583-7FCC-4197-9AC8-E3FDA3B46495}" dt="2022-09-24T16:39:34.054" v="939" actId="478"/>
          <ac:picMkLst>
            <pc:docMk/>
            <pc:sldMk cId="0" sldId="265"/>
            <ac:picMk id="6" creationId="{00000000-0000-0000-0000-000000000000}"/>
          </ac:picMkLst>
        </pc:picChg>
      </pc:sldChg>
      <pc:sldChg chg="delSp modSp mod">
        <pc:chgData name="Ελενη Σεβη" userId="7e5b3c5dbe3a3394" providerId="LiveId" clId="{9CCFC583-7FCC-4197-9AC8-E3FDA3B46495}" dt="2022-09-24T16:46:59.236" v="1168" actId="20577"/>
        <pc:sldMkLst>
          <pc:docMk/>
          <pc:sldMk cId="0" sldId="266"/>
        </pc:sldMkLst>
        <pc:spChg chg="mod">
          <ac:chgData name="Ελενη Σεβη" userId="7e5b3c5dbe3a3394" providerId="LiveId" clId="{9CCFC583-7FCC-4197-9AC8-E3FDA3B46495}" dt="2022-09-24T16:46:59.236" v="1168" actId="20577"/>
          <ac:spMkLst>
            <pc:docMk/>
            <pc:sldMk cId="0" sldId="266"/>
            <ac:spMk id="8" creationId="{00000000-0000-0000-0000-000000000000}"/>
          </ac:spMkLst>
        </pc:spChg>
        <pc:grpChg chg="mod">
          <ac:chgData name="Ελενη Σεβη" userId="7e5b3c5dbe3a3394" providerId="LiveId" clId="{9CCFC583-7FCC-4197-9AC8-E3FDA3B46495}" dt="2022-09-24T16:44:07.259" v="1111" actId="1076"/>
          <ac:grpSpMkLst>
            <pc:docMk/>
            <pc:sldMk cId="0" sldId="266"/>
            <ac:grpSpMk id="2" creationId="{00000000-0000-0000-0000-000000000000}"/>
          </ac:grpSpMkLst>
        </pc:grpChg>
        <pc:grpChg chg="mod">
          <ac:chgData name="Ελενη Σεβη" userId="7e5b3c5dbe3a3394" providerId="LiveId" clId="{9CCFC583-7FCC-4197-9AC8-E3FDA3B46495}" dt="2022-09-24T16:46:46.604" v="1166" actId="14100"/>
          <ac:grpSpMkLst>
            <pc:docMk/>
            <pc:sldMk cId="0" sldId="266"/>
            <ac:grpSpMk id="10" creationId="{00000000-0000-0000-0000-000000000000}"/>
          </ac:grpSpMkLst>
        </pc:grpChg>
        <pc:picChg chg="del">
          <ac:chgData name="Ελενη Σεβη" userId="7e5b3c5dbe3a3394" providerId="LiveId" clId="{9CCFC583-7FCC-4197-9AC8-E3FDA3B46495}" dt="2022-09-24T16:43:58.969" v="1109" actId="478"/>
          <ac:picMkLst>
            <pc:docMk/>
            <pc:sldMk cId="0" sldId="266"/>
            <ac:picMk id="6" creationId="{00000000-0000-0000-0000-000000000000}"/>
          </ac:picMkLst>
        </pc:picChg>
        <pc:picChg chg="del">
          <ac:chgData name="Ελενη Σεβη" userId="7e5b3c5dbe3a3394" providerId="LiveId" clId="{9CCFC583-7FCC-4197-9AC8-E3FDA3B46495}" dt="2022-09-24T16:44:12.479" v="1112" actId="478"/>
          <ac:picMkLst>
            <pc:docMk/>
            <pc:sldMk cId="0" sldId="266"/>
            <ac:picMk id="7" creationId="{00000000-0000-0000-0000-000000000000}"/>
          </ac:picMkLst>
        </pc:picChg>
        <pc:picChg chg="del">
          <ac:chgData name="Ελενη Σεβη" userId="7e5b3c5dbe3a3394" providerId="LiveId" clId="{9CCFC583-7FCC-4197-9AC8-E3FDA3B46495}" dt="2022-09-24T16:46:14.908" v="1161" actId="478"/>
          <ac:picMkLst>
            <pc:docMk/>
            <pc:sldMk cId="0" sldId="266"/>
            <ac:picMk id="9" creationId="{00000000-0000-0000-0000-000000000000}"/>
          </ac:picMkLst>
        </pc:picChg>
        <pc:picChg chg="del">
          <ac:chgData name="Ελενη Σεβη" userId="7e5b3c5dbe3a3394" providerId="LiveId" clId="{9CCFC583-7FCC-4197-9AC8-E3FDA3B46495}" dt="2022-09-24T16:46:12.722" v="1160" actId="478"/>
          <ac:picMkLst>
            <pc:docMk/>
            <pc:sldMk cId="0" sldId="266"/>
            <ac:picMk id="13" creationId="{00000000-0000-0000-0000-000000000000}"/>
          </ac:picMkLst>
        </pc:picChg>
      </pc:sldChg>
      <pc:sldChg chg="modSp add mod">
        <pc:chgData name="Ελενη Σεβη" userId="7e5b3c5dbe3a3394" providerId="LiveId" clId="{9CCFC583-7FCC-4197-9AC8-E3FDA3B46495}" dt="2022-09-24T16:39:17.780" v="937" actId="115"/>
        <pc:sldMkLst>
          <pc:docMk/>
          <pc:sldMk cId="512880609" sldId="267"/>
        </pc:sldMkLst>
        <pc:spChg chg="mod">
          <ac:chgData name="Ελενη Σεβη" userId="7e5b3c5dbe3a3394" providerId="LiveId" clId="{9CCFC583-7FCC-4197-9AC8-E3FDA3B46495}" dt="2022-09-24T16:39:17.780" v="937" actId="115"/>
          <ac:spMkLst>
            <pc:docMk/>
            <pc:sldMk cId="512880609" sldId="267"/>
            <ac:spMk id="6" creationId="{00000000-0000-0000-0000-000000000000}"/>
          </ac:spMkLst>
        </pc:spChg>
      </pc:sldChg>
      <pc:sldMasterChg chg="modSldLayout">
        <pc:chgData name="Ελενη Σεβη" userId="7e5b3c5dbe3a3394" providerId="LiveId" clId="{9CCFC583-7FCC-4197-9AC8-E3FDA3B46495}" dt="2022-09-24T16:15:33.771" v="0"/>
        <pc:sldMasterMkLst>
          <pc:docMk/>
          <pc:sldMasterMk cId="3089064073" sldId="2147483666"/>
        </pc:sldMasterMkLst>
        <pc:sldLayoutChg chg="delSp">
          <pc:chgData name="Ελενη Σεβη" userId="7e5b3c5dbe3a3394" providerId="LiveId" clId="{9CCFC583-7FCC-4197-9AC8-E3FDA3B46495}" dt="2022-09-24T16:15:33.771" v="0"/>
          <pc:sldLayoutMkLst>
            <pc:docMk/>
            <pc:sldMasterMk cId="3089064073" sldId="2147483666"/>
            <pc:sldLayoutMk cId="3052539084" sldId="2147483684"/>
          </pc:sldLayoutMkLst>
          <pc:picChg chg="del">
            <ac:chgData name="Ελενη Σεβη" userId="7e5b3c5dbe3a3394" providerId="LiveId" clId="{9CCFC583-7FCC-4197-9AC8-E3FDA3B46495}" dt="2022-09-24T16:15:33.771" v="0"/>
            <ac:picMkLst>
              <pc:docMk/>
              <pc:sldMasterMk cId="3089064073" sldId="2147483666"/>
              <pc:sldLayoutMk cId="3052539084" sldId="2147483684"/>
              <ac:picMk id="16" creationId="{00000000-0000-0000-0000-000000000000}"/>
            </ac:picMkLst>
          </pc:picChg>
          <pc:picChg chg="del">
            <ac:chgData name="Ελενη Σεβη" userId="7e5b3c5dbe3a3394" providerId="LiveId" clId="{9CCFC583-7FCC-4197-9AC8-E3FDA3B46495}" dt="2022-09-24T16:15:33.771" v="0"/>
            <ac:picMkLst>
              <pc:docMk/>
              <pc:sldMasterMk cId="3089064073" sldId="2147483666"/>
              <pc:sldLayoutMk cId="3052539084" sldId="2147483684"/>
              <ac:picMk id="17" creationId="{00000000-0000-0000-0000-000000000000}"/>
            </ac:picMkLst>
          </pc:picChg>
          <pc:picChg chg="del">
            <ac:chgData name="Ελενη Σεβη" userId="7e5b3c5dbe3a3394" providerId="LiveId" clId="{9CCFC583-7FCC-4197-9AC8-E3FDA3B46495}" dt="2022-09-24T16:15:33.771" v="0"/>
            <ac:picMkLst>
              <pc:docMk/>
              <pc:sldMasterMk cId="3089064073" sldId="2147483666"/>
              <pc:sldLayoutMk cId="3052539084" sldId="2147483684"/>
              <ac:picMk id="18" creationId="{00000000-0000-0000-0000-000000000000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145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092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2656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124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0332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0427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9406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6962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580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2539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047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9504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939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07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590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448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583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557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423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139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906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0901" y="357581"/>
            <a:ext cx="44354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FFFF00"/>
                </a:solidFill>
                <a:latin typeface="Segoe Script"/>
                <a:cs typeface="Segoe Script"/>
              </a:rPr>
              <a:t>ΚΕΦΑΛΑΙΟ</a:t>
            </a:r>
            <a:r>
              <a:rPr sz="4400" b="1" spc="-110" dirty="0">
                <a:solidFill>
                  <a:srgbClr val="FFFF00"/>
                </a:solidFill>
                <a:latin typeface="Segoe Script"/>
                <a:cs typeface="Segoe Script"/>
              </a:rPr>
              <a:t> </a:t>
            </a:r>
            <a:r>
              <a:rPr sz="4400" b="1" i="1" spc="85" dirty="0">
                <a:solidFill>
                  <a:srgbClr val="FFFF00"/>
                </a:solidFill>
                <a:latin typeface="Verdana"/>
                <a:cs typeface="Verdana"/>
              </a:rPr>
              <a:t>15</a:t>
            </a:r>
            <a:endParaRPr sz="44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7360" y="1293875"/>
            <a:ext cx="5879592" cy="87325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423160" y="2667000"/>
            <a:ext cx="4297680" cy="4191000"/>
            <a:chOff x="2423160" y="2667000"/>
            <a:chExt cx="4297680" cy="4191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3160" y="5932930"/>
              <a:ext cx="4297680" cy="92506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8400" y="2667000"/>
              <a:ext cx="4267200" cy="3276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5123" y="425195"/>
            <a:ext cx="4979035" cy="878205"/>
            <a:chOff x="2135123" y="425195"/>
            <a:chExt cx="4979035" cy="878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5123" y="425195"/>
              <a:ext cx="4978908" cy="8778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8463" y="483107"/>
              <a:ext cx="4713732" cy="7498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4754" y="630300"/>
              <a:ext cx="3978148" cy="39090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31140" y="1805305"/>
            <a:ext cx="8607425" cy="48849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 marR="5080" indent="-265430" algn="just">
              <a:lnSpc>
                <a:spcPct val="150100"/>
              </a:lnSpc>
              <a:spcBef>
                <a:spcPts val="100"/>
              </a:spcBef>
              <a:buFont typeface="Microsoft Sans Serif"/>
              <a:buChar char="•"/>
              <a:tabLst>
                <a:tab pos="278130" algn="l"/>
              </a:tabLst>
            </a:pP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Κοινωνικά </a:t>
            </a:r>
            <a:r>
              <a:rPr sz="1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Δίκτυα </a:t>
            </a:r>
            <a:r>
              <a:rPr sz="1800" spc="-5" dirty="0">
                <a:latin typeface="Comic Sans MS"/>
                <a:cs typeface="Comic Sans MS"/>
              </a:rPr>
              <a:t>αποτελούν </a:t>
            </a:r>
            <a:r>
              <a:rPr sz="1800" dirty="0">
                <a:latin typeface="Comic Sans MS"/>
                <a:cs typeface="Comic Sans MS"/>
              </a:rPr>
              <a:t>μία ομάδα ατόμων που </a:t>
            </a:r>
            <a:r>
              <a:rPr sz="1800" spc="-5" dirty="0">
                <a:latin typeface="Comic Sans MS"/>
                <a:cs typeface="Comic Sans MS"/>
              </a:rPr>
              <a:t>αλληλεπιδρούν </a:t>
            </a:r>
            <a:r>
              <a:rPr sz="1800" spc="-15" dirty="0">
                <a:latin typeface="Comic Sans MS"/>
                <a:cs typeface="Comic Sans MS"/>
              </a:rPr>
              <a:t>μεταξύ </a:t>
            </a:r>
            <a:r>
              <a:rPr sz="1800" spc="-10" dirty="0">
                <a:latin typeface="Comic Sans MS"/>
                <a:cs typeface="Comic Sans MS"/>
              </a:rPr>
              <a:t>τους </a:t>
            </a:r>
            <a:r>
              <a:rPr sz="1800" spc="-5" dirty="0">
                <a:latin typeface="Comic Sans MS"/>
                <a:cs typeface="Comic Sans MS"/>
              </a:rPr>
              <a:t> και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το σύνολο </a:t>
            </a:r>
            <a:r>
              <a:rPr sz="1800" spc="-5" dirty="0">
                <a:latin typeface="Comic Sans MS"/>
                <a:cs typeface="Comic Sans MS"/>
              </a:rPr>
              <a:t>των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σχέσεων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που αναπτύσσονται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μεταξύ</a:t>
            </a:r>
            <a:r>
              <a:rPr sz="1800" spc="-5" dirty="0">
                <a:latin typeface="Comic Sans MS"/>
                <a:cs typeface="Comic Sans MS"/>
              </a:rPr>
              <a:t> των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μελών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της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ομάδας.</a:t>
            </a: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2200" dirty="0">
              <a:latin typeface="Comic Sans MS"/>
              <a:cs typeface="Comic Sans MS"/>
            </a:endParaRPr>
          </a:p>
          <a:p>
            <a:pPr marL="277495" marR="6350" indent="-265430">
              <a:lnSpc>
                <a:spcPct val="148900"/>
              </a:lnSpc>
              <a:buSzPct val="94736"/>
              <a:buFont typeface="Microsoft Sans Serif"/>
              <a:buChar char="•"/>
              <a:tabLst>
                <a:tab pos="278130" algn="l"/>
              </a:tabLst>
            </a:pPr>
            <a:r>
              <a:rPr sz="1900" i="1" spc="-65" dirty="0">
                <a:latin typeface="Comic Sans MS"/>
                <a:cs typeface="Comic Sans MS"/>
              </a:rPr>
              <a:t>Στα </a:t>
            </a:r>
            <a:r>
              <a:rPr sz="1900" i="1" spc="-50" dirty="0">
                <a:latin typeface="Comic Sans MS"/>
                <a:cs typeface="Comic Sans MS"/>
              </a:rPr>
              <a:t>πλαίσια </a:t>
            </a:r>
            <a:r>
              <a:rPr sz="1900" i="1" spc="-55" dirty="0">
                <a:latin typeface="Comic Sans MS"/>
                <a:cs typeface="Comic Sans MS"/>
              </a:rPr>
              <a:t>του </a:t>
            </a:r>
            <a:r>
              <a:rPr sz="1900" i="1" spc="-50" dirty="0">
                <a:latin typeface="Comic Sans MS"/>
                <a:cs typeface="Comic Sans MS"/>
              </a:rPr>
              <a:t>Διαδικτύου</a:t>
            </a:r>
            <a:r>
              <a:rPr sz="1800" spc="-50" dirty="0">
                <a:latin typeface="Comic Sans MS"/>
                <a:cs typeface="Comic Sans MS"/>
              </a:rPr>
              <a:t>, </a:t>
            </a:r>
            <a:r>
              <a:rPr sz="1800" dirty="0">
                <a:latin typeface="Comic Sans MS"/>
                <a:cs typeface="Comic Sans MS"/>
              </a:rPr>
              <a:t>ο όρος αναφέρεται σε μία </a:t>
            </a:r>
            <a:r>
              <a:rPr lang="el-GR" dirty="0">
                <a:latin typeface="Comic Sans MS"/>
                <a:cs typeface="Comic Sans MS"/>
              </a:rPr>
              <a:t>ηλεκτρονική πλατφόρμα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el-GR" sz="1800" b="1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π</a:t>
            </a:r>
            <a:r>
              <a:rPr sz="1800" dirty="0" err="1">
                <a:latin typeface="Comic Sans MS"/>
                <a:cs typeface="Comic Sans MS"/>
              </a:rPr>
              <a:t>ου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συντηρείται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και</a:t>
            </a:r>
            <a:r>
              <a:rPr sz="1800" dirty="0">
                <a:latin typeface="Comic Sans MS"/>
                <a:cs typeface="Comic Sans MS"/>
              </a:rPr>
              <a:t> αναπτύσσεται,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με</a:t>
            </a:r>
            <a:r>
              <a:rPr sz="1800" dirty="0">
                <a:latin typeface="Comic Sans MS"/>
                <a:cs typeface="Comic Sans MS"/>
              </a:rPr>
              <a:t> σκοπό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να</a:t>
            </a:r>
            <a:r>
              <a:rPr sz="1800" dirty="0">
                <a:latin typeface="Comic Sans MS"/>
                <a:cs typeface="Comic Sans MS"/>
              </a:rPr>
              <a:t> παρέχει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στα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μέλη</a:t>
            </a:r>
            <a:r>
              <a:rPr sz="1800" spc="53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της 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δυνατότητες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διασύνδεσης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και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αλληλεπίδρασης</a:t>
            </a:r>
            <a:r>
              <a:rPr lang="el-GR" sz="1800" spc="-5" dirty="0">
                <a:latin typeface="Comic Sans MS"/>
                <a:cs typeface="Comic Sans MS"/>
              </a:rPr>
              <a:t>. Με την εγγραφή στην πλατφόρμα δημιουργείται αυτόματα το </a:t>
            </a:r>
            <a:r>
              <a:rPr lang="el-GR"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προφίλ</a:t>
            </a:r>
            <a:r>
              <a:rPr lang="el-GR" sz="1800" spc="-5" dirty="0">
                <a:latin typeface="Comic Sans MS"/>
                <a:cs typeface="Comic Sans MS"/>
              </a:rPr>
              <a:t> του χρήστη, ενώ η </a:t>
            </a:r>
            <a:r>
              <a:rPr lang="el-GR"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δικτύωση</a:t>
            </a:r>
            <a:r>
              <a:rPr lang="el-GR" sz="1800" spc="-5" dirty="0">
                <a:latin typeface="Comic Sans MS"/>
                <a:cs typeface="Comic Sans MS"/>
              </a:rPr>
              <a:t> επέρχεται με τη σύνδεση του προφίλ</a:t>
            </a:r>
            <a:endParaRPr sz="2300" dirty="0">
              <a:latin typeface="Comic Sans MS"/>
              <a:cs typeface="Comic Sans MS"/>
            </a:endParaRPr>
          </a:p>
          <a:p>
            <a:pPr marL="388620" marR="204470" algn="ctr">
              <a:lnSpc>
                <a:spcPct val="150000"/>
              </a:lnSpc>
            </a:pPr>
            <a:r>
              <a:rPr lang="el-GR" sz="1800" b="1" dirty="0">
                <a:solidFill>
                  <a:srgbClr val="FF0000"/>
                </a:solidFill>
                <a:latin typeface="Comic Sans MS"/>
                <a:cs typeface="Comic Sans MS"/>
              </a:rPr>
              <a:t>Λέξεις κλειδιά:</a:t>
            </a:r>
          </a:p>
          <a:p>
            <a:pPr marL="388620" marR="204470" algn="ctr">
              <a:lnSpc>
                <a:spcPct val="150000"/>
              </a:lnSpc>
            </a:pPr>
            <a:r>
              <a:rPr sz="1800" dirty="0" err="1">
                <a:latin typeface="Comic Sans MS"/>
                <a:cs typeface="Comic Sans MS"/>
              </a:rPr>
              <a:t>εγγρ</a:t>
            </a:r>
            <a:r>
              <a:rPr sz="1800" dirty="0">
                <a:latin typeface="Comic Sans MS"/>
                <a:cs typeface="Comic Sans MS"/>
              </a:rPr>
              <a:t>αφή, δημιουργία </a:t>
            </a:r>
            <a:r>
              <a:rPr sz="1800" spc="-5" dirty="0">
                <a:latin typeface="Comic Sans MS"/>
                <a:cs typeface="Comic Sans MS"/>
              </a:rPr>
              <a:t>προφίλ, </a:t>
            </a:r>
            <a:r>
              <a:rPr sz="1800" dirty="0">
                <a:latin typeface="Comic Sans MS"/>
                <a:cs typeface="Comic Sans MS"/>
              </a:rPr>
              <a:t>σύνδεση </a:t>
            </a:r>
            <a:r>
              <a:rPr sz="1800" spc="-5" dirty="0">
                <a:latin typeface="Comic Sans MS"/>
                <a:cs typeface="Comic Sans MS"/>
              </a:rPr>
              <a:t>με </a:t>
            </a:r>
            <a:r>
              <a:rPr sz="1800" dirty="0">
                <a:latin typeface="Comic Sans MS"/>
                <a:cs typeface="Comic Sans MS"/>
              </a:rPr>
              <a:t>άλλα </a:t>
            </a:r>
            <a:r>
              <a:rPr sz="1800" spc="-5" dirty="0">
                <a:latin typeface="Comic Sans MS"/>
                <a:cs typeface="Comic Sans MS"/>
              </a:rPr>
              <a:t>προφίλ, </a:t>
            </a:r>
            <a:r>
              <a:rPr sz="1800" dirty="0">
                <a:latin typeface="Comic Sans MS"/>
                <a:cs typeface="Comic Sans MS"/>
              </a:rPr>
              <a:t>εργαλεία συντήρησης </a:t>
            </a:r>
            <a:r>
              <a:rPr sz="1800" spc="-5" dirty="0">
                <a:latin typeface="Comic Sans MS"/>
                <a:cs typeface="Comic Sans MS"/>
              </a:rPr>
              <a:t>και </a:t>
            </a:r>
            <a:r>
              <a:rPr sz="1800" spc="-5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επικαιροποίησης προφίλ, </a:t>
            </a:r>
            <a:r>
              <a:rPr sz="1800" spc="-5" dirty="0">
                <a:latin typeface="Comic Sans MS"/>
                <a:cs typeface="Comic Sans MS"/>
              </a:rPr>
              <a:t>αναρτήσεις, </a:t>
            </a:r>
            <a:r>
              <a:rPr sz="1800" dirty="0">
                <a:latin typeface="Comic Sans MS"/>
                <a:cs typeface="Comic Sans MS"/>
              </a:rPr>
              <a:t>ενεργοί-ανενεργοί- </a:t>
            </a:r>
            <a:r>
              <a:rPr sz="1800" spc="-5" dirty="0">
                <a:latin typeface="Comic Sans MS"/>
                <a:cs typeface="Comic Sans MS"/>
              </a:rPr>
              <a:t>δημοφιλείς </a:t>
            </a:r>
            <a:r>
              <a:rPr sz="1800" dirty="0">
                <a:latin typeface="Comic Sans MS"/>
                <a:cs typeface="Comic Sans MS"/>
              </a:rPr>
              <a:t>χρήστες, 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ομάδες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χρηστών.</a:t>
            </a:r>
            <a:endParaRPr sz="1800" dirty="0">
              <a:latin typeface="Comic Sans MS"/>
              <a:cs typeface="Comic Sans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800" y="228600"/>
            <a:ext cx="1507998" cy="17526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10400" y="152400"/>
            <a:ext cx="1828800" cy="16471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94660" y="502919"/>
            <a:ext cx="3470275" cy="878205"/>
            <a:chOff x="2994660" y="502919"/>
            <a:chExt cx="3470275" cy="878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94660" y="502919"/>
              <a:ext cx="3470148" cy="8778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4116" y="559307"/>
              <a:ext cx="3038856" cy="7498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0407" y="706500"/>
              <a:ext cx="2468880" cy="48552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8739" y="1577192"/>
            <a:ext cx="8683625" cy="50751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8140" marR="5080" indent="-346075" algn="just">
              <a:lnSpc>
                <a:spcPct val="150100"/>
              </a:lnSpc>
              <a:spcBef>
                <a:spcPts val="95"/>
              </a:spcBef>
              <a:buFont typeface="Microsoft Sans Serif"/>
              <a:buChar char="•"/>
              <a:tabLst>
                <a:tab pos="358775" algn="l"/>
              </a:tabLst>
            </a:pP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Τα κοινωνικά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δίκτυα 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χωρίζονται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σε 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κατηγορίες ανάλογα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με:</a:t>
            </a:r>
            <a:r>
              <a:rPr sz="1800" b="1" dirty="0">
                <a:solidFill>
                  <a:srgbClr val="FDD36C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το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αντικείμενό 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τους, </a:t>
            </a:r>
            <a:r>
              <a:rPr sz="1800" dirty="0">
                <a:latin typeface="Comic Sans MS"/>
                <a:cs typeface="Comic Sans MS"/>
              </a:rPr>
              <a:t>το είδος </a:t>
            </a:r>
            <a:r>
              <a:rPr sz="1800" spc="-5" dirty="0">
                <a:latin typeface="Comic Sans MS"/>
                <a:cs typeface="Comic Sans MS"/>
              </a:rPr>
              <a:t>και </a:t>
            </a:r>
            <a:r>
              <a:rPr sz="1800" dirty="0">
                <a:latin typeface="Comic Sans MS"/>
                <a:cs typeface="Comic Sans MS"/>
              </a:rPr>
              <a:t>το περιεχόμενό </a:t>
            </a:r>
            <a:r>
              <a:rPr sz="1800" spc="-5" dirty="0">
                <a:latin typeface="Comic Sans MS"/>
                <a:cs typeface="Comic Sans MS"/>
              </a:rPr>
              <a:t>τους, τον τρόπο </a:t>
            </a:r>
            <a:r>
              <a:rPr sz="1800" dirty="0">
                <a:latin typeface="Comic Sans MS"/>
                <a:cs typeface="Comic Sans MS"/>
              </a:rPr>
              <a:t>εγγραφής </a:t>
            </a:r>
            <a:r>
              <a:rPr sz="1800" spc="-5" dirty="0">
                <a:latin typeface="Comic Sans MS"/>
                <a:cs typeface="Comic Sans MS"/>
              </a:rPr>
              <a:t>και </a:t>
            </a:r>
            <a:r>
              <a:rPr sz="1800" dirty="0">
                <a:latin typeface="Comic Sans MS"/>
                <a:cs typeface="Comic Sans MS"/>
              </a:rPr>
              <a:t>συμμετοχής </a:t>
            </a:r>
            <a:r>
              <a:rPr sz="1800" spc="-5" dirty="0">
                <a:latin typeface="Comic Sans MS"/>
                <a:cs typeface="Comic Sans MS"/>
              </a:rPr>
              <a:t>των </a:t>
            </a:r>
            <a:r>
              <a:rPr sz="1800" dirty="0">
                <a:latin typeface="Comic Sans MS"/>
                <a:cs typeface="Comic Sans MS"/>
              </a:rPr>
              <a:t> μελών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τους,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τον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τρόπο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επικοινωνίας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μεταξύ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των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μελών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τους.</a:t>
            </a:r>
            <a:endParaRPr sz="18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buClr>
                <a:srgbClr val="FDD36C"/>
              </a:buClr>
              <a:buFont typeface="Microsoft Sans Serif"/>
              <a:buChar char="•"/>
            </a:pPr>
            <a:endParaRPr sz="3100" dirty="0">
              <a:latin typeface="Comic Sans MS"/>
              <a:cs typeface="Comic Sans MS"/>
            </a:endParaRPr>
          </a:p>
          <a:p>
            <a:pPr marL="358140" indent="-346075">
              <a:lnSpc>
                <a:spcPct val="100000"/>
              </a:lnSpc>
              <a:buFont typeface="Microsoft Sans Serif"/>
              <a:buChar char="•"/>
              <a:tabLst>
                <a:tab pos="358140" algn="l"/>
                <a:tab pos="358775" algn="l"/>
              </a:tabLst>
            </a:pP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Ταξινόμηση</a:t>
            </a:r>
            <a:r>
              <a:rPr sz="1800" b="1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με</a:t>
            </a:r>
            <a:r>
              <a:rPr sz="1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βάση</a:t>
            </a:r>
            <a:r>
              <a:rPr sz="1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το είδος</a:t>
            </a:r>
            <a:r>
              <a:rPr sz="1800" b="1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και</a:t>
            </a:r>
            <a:r>
              <a:rPr sz="1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το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περιεχόμενό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 τους</a:t>
            </a:r>
            <a:r>
              <a:rPr sz="1800" b="1" spc="-5" dirty="0">
                <a:solidFill>
                  <a:srgbClr val="FDD36C"/>
                </a:solidFill>
                <a:latin typeface="Comic Sans MS"/>
                <a:cs typeface="Comic Sans MS"/>
              </a:rPr>
              <a:t>:</a:t>
            </a:r>
            <a:endParaRPr sz="1800" dirty="0">
              <a:latin typeface="Comic Sans MS"/>
              <a:cs typeface="Comic Sans MS"/>
            </a:endParaRPr>
          </a:p>
          <a:p>
            <a:pPr marL="1212850" indent="-285750">
              <a:lnSpc>
                <a:spcPct val="100000"/>
              </a:lnSpc>
              <a:spcBef>
                <a:spcPts val="1080"/>
              </a:spcBef>
              <a:buClr>
                <a:srgbClr val="C00000"/>
              </a:buClr>
              <a:buFont typeface="Wingdings" panose="05000000000000000000" pitchFamily="2" charset="2"/>
              <a:buChar char="S"/>
              <a:tabLst>
                <a:tab pos="1273175" algn="l"/>
              </a:tabLst>
            </a:pPr>
            <a:r>
              <a:rPr sz="1800" spc="-5" dirty="0" err="1">
                <a:latin typeface="Comic Sans MS"/>
                <a:cs typeface="Comic Sans MS"/>
              </a:rPr>
              <a:t>Μέσ</a:t>
            </a:r>
            <a:r>
              <a:rPr sz="1800" spc="-5" dirty="0">
                <a:latin typeface="Comic Sans MS"/>
                <a:cs typeface="Comic Sans MS"/>
              </a:rPr>
              <a:t>α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ή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u="sng" spc="-5" dirty="0">
                <a:latin typeface="Comic Sans MS"/>
                <a:cs typeface="Comic Sans MS"/>
              </a:rPr>
              <a:t>ιστοσελίδες</a:t>
            </a:r>
            <a:r>
              <a:rPr sz="1800" u="sng" spc="5" dirty="0">
                <a:latin typeface="Comic Sans MS"/>
                <a:cs typeface="Comic Sans MS"/>
              </a:rPr>
              <a:t> </a:t>
            </a:r>
            <a:r>
              <a:rPr sz="1800" u="sng" spc="-5" dirty="0">
                <a:latin typeface="Comic Sans MS"/>
                <a:cs typeface="Comic Sans MS"/>
              </a:rPr>
              <a:t>Κοινωνικής</a:t>
            </a:r>
            <a:r>
              <a:rPr sz="1800" u="sng" spc="-20" dirty="0">
                <a:latin typeface="Comic Sans MS"/>
                <a:cs typeface="Comic Sans MS"/>
              </a:rPr>
              <a:t> </a:t>
            </a:r>
            <a:r>
              <a:rPr sz="1800" u="sng" spc="-5" dirty="0">
                <a:latin typeface="Comic Sans MS"/>
                <a:cs typeface="Comic Sans MS"/>
              </a:rPr>
              <a:t>Δικτύωσης</a:t>
            </a:r>
            <a:r>
              <a:rPr lang="el-GR" sz="1800" u="sng" spc="-5" dirty="0">
                <a:latin typeface="Comic Sans MS"/>
                <a:cs typeface="Comic Sans MS"/>
              </a:rPr>
              <a:t> </a:t>
            </a:r>
            <a:r>
              <a:rPr lang="el-GR" sz="1800" spc="-5" dirty="0">
                <a:latin typeface="Comic Sans MS"/>
                <a:cs typeface="Comic Sans MS"/>
              </a:rPr>
              <a:t>(</a:t>
            </a:r>
            <a:r>
              <a:rPr lang="en-US" sz="1800" spc="-5" dirty="0" err="1">
                <a:latin typeface="Comic Sans MS"/>
                <a:cs typeface="Comic Sans MS"/>
              </a:rPr>
              <a:t>facebook</a:t>
            </a:r>
            <a:r>
              <a:rPr lang="en-US" sz="1800" spc="-5" dirty="0">
                <a:latin typeface="Comic Sans MS"/>
                <a:cs typeface="Comic Sans MS"/>
              </a:rPr>
              <a:t>, </a:t>
            </a:r>
            <a:r>
              <a:rPr lang="en-US" sz="1800" spc="-5" dirty="0" err="1">
                <a:latin typeface="Comic Sans MS"/>
                <a:cs typeface="Comic Sans MS"/>
              </a:rPr>
              <a:t>Linkedin</a:t>
            </a:r>
            <a:r>
              <a:rPr lang="en-US" sz="1800" spc="-5" dirty="0">
                <a:latin typeface="Comic Sans MS"/>
                <a:cs typeface="Comic Sans MS"/>
              </a:rPr>
              <a:t>, </a:t>
            </a:r>
            <a:r>
              <a:rPr lang="en-US" sz="1800" spc="-5" dirty="0" err="1">
                <a:latin typeface="Comic Sans MS"/>
                <a:cs typeface="Comic Sans MS"/>
              </a:rPr>
              <a:t>Edmondo</a:t>
            </a:r>
            <a:r>
              <a:rPr lang="en-US" sz="1800" spc="-5" dirty="0">
                <a:latin typeface="Comic Sans MS"/>
                <a:cs typeface="Comic Sans MS"/>
              </a:rPr>
              <a:t>- </a:t>
            </a:r>
            <a:r>
              <a:rPr lang="el-GR" sz="1800" spc="-5" dirty="0">
                <a:latin typeface="Comic Sans MS"/>
                <a:cs typeface="Comic Sans MS"/>
              </a:rPr>
              <a:t>για σχολική χρήση)</a:t>
            </a:r>
            <a:endParaRPr sz="1800" dirty="0">
              <a:latin typeface="Comic Sans MS"/>
              <a:cs typeface="Comic Sans MS"/>
            </a:endParaRPr>
          </a:p>
          <a:p>
            <a:pPr marL="1212850" indent="-285750">
              <a:lnSpc>
                <a:spcPct val="100000"/>
              </a:lnSpc>
              <a:spcBef>
                <a:spcPts val="1080"/>
              </a:spcBef>
              <a:buClr>
                <a:srgbClr val="C00000"/>
              </a:buClr>
              <a:buFont typeface="Wingdings" panose="05000000000000000000" pitchFamily="2" charset="2"/>
              <a:buChar char="S"/>
              <a:tabLst>
                <a:tab pos="1273175" algn="l"/>
              </a:tabLst>
            </a:pPr>
            <a:r>
              <a:rPr sz="1800" u="sng" spc="-5" dirty="0" err="1">
                <a:latin typeface="Comic Sans MS"/>
                <a:cs typeface="Comic Sans MS"/>
              </a:rPr>
              <a:t>Μικροιστολόγι</a:t>
            </a:r>
            <a:r>
              <a:rPr sz="1800" u="sng" spc="-5" dirty="0">
                <a:latin typeface="Comic Sans MS"/>
                <a:cs typeface="Comic Sans MS"/>
              </a:rPr>
              <a:t>α</a:t>
            </a:r>
            <a:r>
              <a:rPr lang="el-GR" sz="1800" spc="-5" dirty="0">
                <a:latin typeface="Comic Sans MS"/>
                <a:cs typeface="Comic Sans MS"/>
              </a:rPr>
              <a:t> (</a:t>
            </a:r>
            <a:r>
              <a:rPr lang="en-US" sz="1800" spc="-5" dirty="0">
                <a:latin typeface="Comic Sans MS"/>
                <a:cs typeface="Comic Sans MS"/>
              </a:rPr>
              <a:t>Twitter)</a:t>
            </a:r>
            <a:endParaRPr sz="1800" dirty="0">
              <a:latin typeface="Comic Sans MS"/>
              <a:cs typeface="Comic Sans MS"/>
            </a:endParaRPr>
          </a:p>
          <a:p>
            <a:pPr marL="1212850" indent="-285750">
              <a:lnSpc>
                <a:spcPct val="100000"/>
              </a:lnSpc>
              <a:spcBef>
                <a:spcPts val="1080"/>
              </a:spcBef>
              <a:buClr>
                <a:srgbClr val="C00000"/>
              </a:buClr>
              <a:buFont typeface="Wingdings" panose="05000000000000000000" pitchFamily="2" charset="2"/>
              <a:buChar char="S"/>
              <a:tabLst>
                <a:tab pos="1273175" algn="l"/>
              </a:tabLst>
            </a:pPr>
            <a:r>
              <a:rPr sz="1800" u="sng" spc="-5" dirty="0" err="1">
                <a:latin typeface="Comic Sans MS"/>
                <a:cs typeface="Comic Sans MS"/>
              </a:rPr>
              <a:t>Ιστολόγι</a:t>
            </a:r>
            <a:r>
              <a:rPr sz="1800" u="sng" spc="-5" dirty="0">
                <a:latin typeface="Comic Sans MS"/>
                <a:cs typeface="Comic Sans MS"/>
              </a:rPr>
              <a:t>α</a:t>
            </a:r>
            <a:r>
              <a:rPr lang="en-US" sz="1800" spc="-5" dirty="0">
                <a:latin typeface="Comic Sans MS"/>
                <a:cs typeface="Comic Sans MS"/>
              </a:rPr>
              <a:t> (Blogs- </a:t>
            </a:r>
            <a:r>
              <a:rPr lang="el-GR" sz="1800" spc="-5" dirty="0">
                <a:latin typeface="Comic Sans MS"/>
                <a:cs typeface="Comic Sans MS"/>
              </a:rPr>
              <a:t>προέρχεται από σύμπτυξη των λέξεων</a:t>
            </a:r>
            <a:r>
              <a:rPr lang="en-US" sz="1800" spc="-5" dirty="0">
                <a:latin typeface="Comic Sans MS"/>
                <a:cs typeface="Comic Sans MS"/>
              </a:rPr>
              <a:t> </a:t>
            </a:r>
            <a:r>
              <a:rPr lang="en-US" spc="-5" dirty="0">
                <a:latin typeface="Comic Sans MS"/>
                <a:cs typeface="Comic Sans MS"/>
              </a:rPr>
              <a:t>web log, </a:t>
            </a:r>
            <a:r>
              <a:rPr lang="el-GR" spc="-5" dirty="0">
                <a:latin typeface="Comic Sans MS"/>
                <a:cs typeface="Comic Sans MS"/>
              </a:rPr>
              <a:t>δηλαδή διαδικτυακό ημερολόγιο)</a:t>
            </a:r>
            <a:r>
              <a:rPr lang="el-GR" sz="1800" spc="-5" dirty="0">
                <a:latin typeface="Comic Sans MS"/>
                <a:cs typeface="Comic Sans MS"/>
              </a:rPr>
              <a:t> </a:t>
            </a:r>
            <a:endParaRPr sz="1800" dirty="0">
              <a:latin typeface="Comic Sans MS"/>
              <a:cs typeface="Comic Sans MS"/>
            </a:endParaRPr>
          </a:p>
          <a:p>
            <a:pPr marL="1212850" indent="-285750">
              <a:lnSpc>
                <a:spcPct val="100000"/>
              </a:lnSpc>
              <a:spcBef>
                <a:spcPts val="1085"/>
              </a:spcBef>
              <a:buClr>
                <a:srgbClr val="C00000"/>
              </a:buClr>
              <a:buFont typeface="Wingdings" panose="05000000000000000000" pitchFamily="2" charset="2"/>
              <a:buChar char="S"/>
              <a:tabLst>
                <a:tab pos="1273175" algn="l"/>
              </a:tabLst>
            </a:pPr>
            <a:r>
              <a:rPr sz="1800" u="sng" dirty="0">
                <a:latin typeface="Comic Sans MS"/>
                <a:cs typeface="Comic Sans MS"/>
              </a:rPr>
              <a:t>Wiki</a:t>
            </a:r>
          </a:p>
          <a:p>
            <a:pPr marL="1212850" indent="-285750">
              <a:lnSpc>
                <a:spcPct val="100000"/>
              </a:lnSpc>
              <a:spcBef>
                <a:spcPts val="1080"/>
              </a:spcBef>
              <a:buClr>
                <a:srgbClr val="C00000"/>
              </a:buClr>
              <a:buFont typeface="Wingdings" panose="05000000000000000000" pitchFamily="2" charset="2"/>
              <a:buChar char="S"/>
              <a:tabLst>
                <a:tab pos="1273175" algn="l"/>
              </a:tabLst>
            </a:pPr>
            <a:r>
              <a:rPr sz="1800" u="sng" spc="-5" dirty="0" err="1">
                <a:latin typeface="Comic Sans MS"/>
                <a:cs typeface="Comic Sans MS"/>
              </a:rPr>
              <a:t>Κοινωνικά</a:t>
            </a:r>
            <a:r>
              <a:rPr sz="1800" u="sng" spc="-35" dirty="0">
                <a:latin typeface="Comic Sans MS"/>
                <a:cs typeface="Comic Sans MS"/>
              </a:rPr>
              <a:t> </a:t>
            </a:r>
            <a:r>
              <a:rPr sz="1800" u="sng" spc="-5" dirty="0">
                <a:latin typeface="Comic Sans MS"/>
                <a:cs typeface="Comic Sans MS"/>
              </a:rPr>
              <a:t>«</a:t>
            </a:r>
            <a:r>
              <a:rPr sz="1800" u="sng" spc="-5" dirty="0" err="1">
                <a:latin typeface="Comic Sans MS"/>
                <a:cs typeface="Comic Sans MS"/>
              </a:rPr>
              <a:t>Αγ</a:t>
            </a:r>
            <a:r>
              <a:rPr sz="1800" u="sng" spc="-5" dirty="0">
                <a:latin typeface="Comic Sans MS"/>
                <a:cs typeface="Comic Sans MS"/>
              </a:rPr>
              <a:t>απημένα»</a:t>
            </a:r>
            <a:r>
              <a:rPr lang="el-GR" sz="1800" spc="-5" dirty="0">
                <a:latin typeface="Comic Sans MS"/>
                <a:cs typeface="Comic Sans MS"/>
              </a:rPr>
              <a:t> (</a:t>
            </a:r>
            <a:r>
              <a:rPr lang="en-US" sz="1800" spc="-5" dirty="0">
                <a:latin typeface="Comic Sans MS"/>
                <a:cs typeface="Comic Sans MS"/>
              </a:rPr>
              <a:t>Bookmarks – </a:t>
            </a:r>
            <a:r>
              <a:rPr lang="el-GR" sz="1800" spc="-5" dirty="0">
                <a:latin typeface="Comic Sans MS"/>
                <a:cs typeface="Comic Sans MS"/>
              </a:rPr>
              <a:t>Σελιδοδείκτες)</a:t>
            </a:r>
            <a:endParaRPr sz="1800" dirty="0">
              <a:latin typeface="Comic Sans MS"/>
              <a:cs typeface="Comic Sans MS"/>
            </a:endParaRPr>
          </a:p>
          <a:p>
            <a:pPr marL="927100">
              <a:lnSpc>
                <a:spcPct val="100000"/>
              </a:lnSpc>
              <a:spcBef>
                <a:spcPts val="1080"/>
              </a:spcBef>
              <a:buClr>
                <a:srgbClr val="C00000"/>
              </a:buClr>
              <a:tabLst>
                <a:tab pos="1273175" algn="l"/>
              </a:tabLst>
            </a:pPr>
            <a:endParaRPr sz="1800" dirty="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5800" y="-147128"/>
            <a:ext cx="19812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94660" y="502919"/>
            <a:ext cx="3470275" cy="878205"/>
            <a:chOff x="2994660" y="502919"/>
            <a:chExt cx="3470275" cy="878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94660" y="502919"/>
              <a:ext cx="3470148" cy="8778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4116" y="559307"/>
              <a:ext cx="3038856" cy="7498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0407" y="706500"/>
              <a:ext cx="2468880" cy="48552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8739" y="1577192"/>
            <a:ext cx="8683625" cy="29283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8140" indent="-346075">
              <a:lnSpc>
                <a:spcPct val="100000"/>
              </a:lnSpc>
              <a:buFont typeface="Microsoft Sans Serif"/>
              <a:buChar char="•"/>
              <a:tabLst>
                <a:tab pos="358140" algn="l"/>
                <a:tab pos="358775" algn="l"/>
              </a:tabLst>
            </a:pP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Τα</a:t>
            </a:r>
            <a:r>
              <a:rPr sz="1800" b="1" spc="-5" dirty="0" err="1">
                <a:solidFill>
                  <a:srgbClr val="FF0000"/>
                </a:solidFill>
                <a:latin typeface="Comic Sans MS"/>
                <a:cs typeface="Comic Sans MS"/>
              </a:rPr>
              <a:t>ξινόμηση</a:t>
            </a:r>
            <a:r>
              <a:rPr sz="1800" b="1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με</a:t>
            </a:r>
            <a:r>
              <a:rPr sz="1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βάση</a:t>
            </a:r>
            <a:r>
              <a:rPr sz="1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το είδος</a:t>
            </a:r>
            <a:r>
              <a:rPr sz="1800" b="1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και</a:t>
            </a:r>
            <a:r>
              <a:rPr sz="1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το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περιεχόμενό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 τους</a:t>
            </a:r>
            <a:r>
              <a:rPr sz="1800" b="1" spc="-5" dirty="0">
                <a:solidFill>
                  <a:srgbClr val="FDD36C"/>
                </a:solidFill>
                <a:latin typeface="Comic Sans MS"/>
                <a:cs typeface="Comic Sans MS"/>
              </a:rPr>
              <a:t>:</a:t>
            </a:r>
            <a:endParaRPr sz="1800" dirty="0">
              <a:latin typeface="Comic Sans MS"/>
              <a:cs typeface="Comic Sans MS"/>
            </a:endParaRPr>
          </a:p>
          <a:p>
            <a:pPr marL="1212850" indent="-285750">
              <a:lnSpc>
                <a:spcPct val="100000"/>
              </a:lnSpc>
              <a:spcBef>
                <a:spcPts val="1080"/>
              </a:spcBef>
              <a:buClr>
                <a:srgbClr val="C00000"/>
              </a:buClr>
              <a:buFont typeface="Wingdings" panose="05000000000000000000" pitchFamily="2" charset="2"/>
              <a:buChar char="S"/>
              <a:tabLst>
                <a:tab pos="1273175" algn="l"/>
              </a:tabLst>
            </a:pPr>
            <a:r>
              <a:rPr sz="1800" u="sng" spc="-5" dirty="0" err="1">
                <a:latin typeface="Comic Sans MS"/>
                <a:cs typeface="Comic Sans MS"/>
              </a:rPr>
              <a:t>Κοινωνικές</a:t>
            </a:r>
            <a:r>
              <a:rPr sz="1800" u="sng" spc="-45" dirty="0">
                <a:latin typeface="Comic Sans MS"/>
                <a:cs typeface="Comic Sans MS"/>
              </a:rPr>
              <a:t> </a:t>
            </a:r>
            <a:r>
              <a:rPr sz="1800" u="sng" spc="-5" dirty="0" err="1">
                <a:latin typeface="Comic Sans MS"/>
                <a:cs typeface="Comic Sans MS"/>
              </a:rPr>
              <a:t>Προτρο</a:t>
            </a:r>
            <a:r>
              <a:rPr sz="1800" u="sng" spc="-5" dirty="0">
                <a:latin typeface="Comic Sans MS"/>
                <a:cs typeface="Comic Sans MS"/>
              </a:rPr>
              <a:t>πές</a:t>
            </a:r>
            <a:r>
              <a:rPr lang="el-GR" sz="1800" spc="-5" dirty="0">
                <a:latin typeface="Comic Sans MS"/>
                <a:cs typeface="Comic Sans MS"/>
              </a:rPr>
              <a:t>: στις σελίδες αυτές ο χρήστης δημιουργεί προφίλ με τα ενδιαφέροντα του, την απασχόληση του, τα χόμπι του, τα θέματα που τον ενδιαφέρουν. Το Δίκτυο Κοινωνικών προτροπών του προτείνει </a:t>
            </a:r>
            <a:r>
              <a:rPr lang="el-GR" sz="1800" spc="-5" dirty="0" err="1">
                <a:latin typeface="Comic Sans MS"/>
                <a:cs typeface="Comic Sans MS"/>
              </a:rPr>
              <a:t>ιστότοπους</a:t>
            </a:r>
            <a:r>
              <a:rPr lang="el-GR" sz="1800" spc="-5" dirty="0">
                <a:latin typeface="Comic Sans MS"/>
                <a:cs typeface="Comic Sans MS"/>
              </a:rPr>
              <a:t> που πιθανόν να τον ενδιαφέρουν _προτάσεις από συνδεόμενους χρήστες)</a:t>
            </a:r>
            <a:endParaRPr sz="1800" dirty="0">
              <a:latin typeface="Comic Sans MS"/>
              <a:cs typeface="Comic Sans MS"/>
            </a:endParaRPr>
          </a:p>
          <a:p>
            <a:pPr marL="1212850" indent="-285750">
              <a:lnSpc>
                <a:spcPct val="100000"/>
              </a:lnSpc>
              <a:spcBef>
                <a:spcPts val="1080"/>
              </a:spcBef>
              <a:buClr>
                <a:srgbClr val="C00000"/>
              </a:buClr>
              <a:buFont typeface="Wingdings" panose="05000000000000000000" pitchFamily="2" charset="2"/>
              <a:buChar char="S"/>
              <a:tabLst>
                <a:tab pos="1273175" algn="l"/>
              </a:tabLst>
            </a:pPr>
            <a:r>
              <a:rPr sz="1800" u="sng" spc="-5" dirty="0" err="1">
                <a:latin typeface="Comic Sans MS"/>
                <a:cs typeface="Comic Sans MS"/>
              </a:rPr>
              <a:t>Θεμ</a:t>
            </a:r>
            <a:r>
              <a:rPr sz="1800" u="sng" spc="-5" dirty="0">
                <a:latin typeface="Comic Sans MS"/>
                <a:cs typeface="Comic Sans MS"/>
              </a:rPr>
              <a:t>ατικά</a:t>
            </a:r>
            <a:r>
              <a:rPr sz="1800" u="sng" spc="-20" dirty="0">
                <a:latin typeface="Comic Sans MS"/>
                <a:cs typeface="Comic Sans MS"/>
              </a:rPr>
              <a:t> </a:t>
            </a:r>
            <a:r>
              <a:rPr sz="1800" u="sng" spc="-5" dirty="0">
                <a:latin typeface="Comic Sans MS"/>
                <a:cs typeface="Comic Sans MS"/>
              </a:rPr>
              <a:t>Κοινωνικά</a:t>
            </a:r>
            <a:r>
              <a:rPr sz="1800" u="sng" spc="-15" dirty="0">
                <a:latin typeface="Comic Sans MS"/>
                <a:cs typeface="Comic Sans MS"/>
              </a:rPr>
              <a:t> </a:t>
            </a:r>
            <a:r>
              <a:rPr sz="1800" u="sng" spc="-5" dirty="0">
                <a:latin typeface="Comic Sans MS"/>
                <a:cs typeface="Comic Sans MS"/>
              </a:rPr>
              <a:t>Δίκτυα</a:t>
            </a:r>
            <a:r>
              <a:rPr lang="el-GR" sz="1800" spc="-5" dirty="0">
                <a:latin typeface="Comic Sans MS"/>
                <a:cs typeface="Comic Sans MS"/>
              </a:rPr>
              <a:t>: </a:t>
            </a:r>
            <a:r>
              <a:rPr lang="en-US" sz="1800" spc="-5" dirty="0" err="1">
                <a:latin typeface="Comic Sans MS"/>
                <a:cs typeface="Comic Sans MS"/>
              </a:rPr>
              <a:t>youtube</a:t>
            </a:r>
            <a:r>
              <a:rPr lang="en-US" sz="1800" spc="-5" dirty="0">
                <a:latin typeface="Comic Sans MS"/>
                <a:cs typeface="Comic Sans MS"/>
              </a:rPr>
              <a:t>, Pinterest, </a:t>
            </a:r>
            <a:r>
              <a:rPr lang="en-US" sz="1800" spc="-5" dirty="0" err="1">
                <a:latin typeface="Comic Sans MS"/>
                <a:cs typeface="Comic Sans MS"/>
              </a:rPr>
              <a:t>MySpace</a:t>
            </a:r>
            <a:r>
              <a:rPr lang="en-US" sz="1800" spc="-5" dirty="0">
                <a:latin typeface="Comic Sans MS"/>
                <a:cs typeface="Comic Sans MS"/>
              </a:rPr>
              <a:t> </a:t>
            </a:r>
            <a:r>
              <a:rPr lang="el-GR" sz="1800" spc="-5" dirty="0">
                <a:latin typeface="Comic Sans MS"/>
                <a:cs typeface="Comic Sans MS"/>
              </a:rPr>
              <a:t>για μουσική, </a:t>
            </a:r>
            <a:r>
              <a:rPr lang="en-US" sz="1800" spc="-5" dirty="0">
                <a:latin typeface="Comic Sans MS"/>
                <a:cs typeface="Comic Sans MS"/>
              </a:rPr>
              <a:t>Flickr </a:t>
            </a:r>
            <a:r>
              <a:rPr lang="el-GR" spc="-5" dirty="0">
                <a:latin typeface="Comic Sans MS"/>
                <a:cs typeface="Comic Sans MS"/>
              </a:rPr>
              <a:t>για φωτογραφίες</a:t>
            </a:r>
            <a:endParaRPr sz="18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FDD36C"/>
                </a:solidFill>
                <a:latin typeface="Microsoft Sans Serif"/>
                <a:cs typeface="Microsoft Sans Serif"/>
              </a:rPr>
              <a:t>•</a:t>
            </a:r>
            <a:endParaRPr sz="1800" dirty="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5800" y="-147128"/>
            <a:ext cx="1981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80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04800" y="495269"/>
            <a:ext cx="4191000" cy="423449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2700" rIns="0" bIns="0" rtlCol="0">
            <a:spAutoFit/>
          </a:bodyPr>
          <a:lstStyle/>
          <a:p>
            <a:pPr marL="1191895" marR="5080" indent="13335">
              <a:lnSpc>
                <a:spcPct val="150100"/>
              </a:lnSpc>
              <a:spcBef>
                <a:spcPts val="100"/>
              </a:spcBef>
            </a:pPr>
            <a:r>
              <a:rPr lang="en-US" b="1" dirty="0" err="1">
                <a:solidFill>
                  <a:schemeClr val="bg1"/>
                </a:solidFill>
              </a:rPr>
              <a:t>tw</a:t>
            </a:r>
            <a:r>
              <a:rPr lang="el-GR" b="1" dirty="0">
                <a:solidFill>
                  <a:schemeClr val="bg1"/>
                </a:solidFill>
              </a:rPr>
              <a:t>ΙΤ</a:t>
            </a:r>
            <a:r>
              <a:rPr lang="en-US" b="1" dirty="0" err="1">
                <a:solidFill>
                  <a:schemeClr val="bg1"/>
                </a:solidFill>
              </a:rPr>
              <a:t>ter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8467" y="1905000"/>
            <a:ext cx="8114665" cy="3277436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445135" indent="-342900">
              <a:lnSpc>
                <a:spcPct val="100000"/>
              </a:lnSpc>
              <a:spcBef>
                <a:spcPts val="1295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S"/>
              <a:tabLst>
                <a:tab pos="506095" algn="l"/>
                <a:tab pos="1559560" algn="l"/>
                <a:tab pos="3068320" algn="l"/>
                <a:tab pos="3708400" algn="l"/>
                <a:tab pos="4860925" algn="l"/>
                <a:tab pos="5333365" algn="l"/>
                <a:tab pos="6408420" algn="l"/>
                <a:tab pos="6797040" algn="l"/>
              </a:tabLst>
            </a:pPr>
            <a:r>
              <a:rPr sz="2000" spc="-5" dirty="0" err="1">
                <a:latin typeface="Comic Sans MS"/>
                <a:cs typeface="Comic Sans MS"/>
              </a:rPr>
              <a:t>Οι</a:t>
            </a:r>
            <a:r>
              <a:rPr lang="en-US" sz="2000" spc="-5" dirty="0">
                <a:latin typeface="Comic Sans MS"/>
                <a:cs typeface="Comic Sans MS"/>
              </a:rPr>
              <a:t> </a:t>
            </a:r>
            <a:r>
              <a:rPr sz="2000" spc="-5" dirty="0" err="1">
                <a:latin typeface="Comic Sans MS"/>
                <a:cs typeface="Comic Sans MS"/>
              </a:rPr>
              <a:t>χρήστες</a:t>
            </a:r>
            <a:r>
              <a:rPr lang="en-US" sz="2000" spc="-5" dirty="0">
                <a:latin typeface="Comic Sans MS"/>
                <a:cs typeface="Comic Sans MS"/>
              </a:rPr>
              <a:t> </a:t>
            </a:r>
            <a:r>
              <a:rPr sz="2000" spc="-5" dirty="0" err="1">
                <a:latin typeface="Comic Sans MS"/>
                <a:cs typeface="Comic Sans MS"/>
              </a:rPr>
              <a:t>εγγράφοντ</a:t>
            </a:r>
            <a:r>
              <a:rPr sz="2000" spc="-5" dirty="0">
                <a:latin typeface="Comic Sans MS"/>
                <a:cs typeface="Comic Sans MS"/>
              </a:rPr>
              <a:t>αι</a:t>
            </a:r>
            <a:r>
              <a:rPr lang="en-US" sz="2000" spc="-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στην</a:t>
            </a: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υπηρεσία</a:t>
            </a:r>
            <a:r>
              <a:rPr lang="en-US" sz="2000" spc="-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και	μπορούν	να</a:t>
            </a:r>
            <a:r>
              <a:rPr lang="en-US" sz="2000" spc="-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αναρτήσουν</a:t>
            </a:r>
            <a:r>
              <a:rPr lang="en-US" sz="2000" spc="-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μικρά</a:t>
            </a:r>
            <a:r>
              <a:rPr sz="2000" spc="3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κείμενα,</a:t>
            </a:r>
            <a:r>
              <a:rPr sz="2000" spc="30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τα</a:t>
            </a:r>
            <a:r>
              <a:rPr sz="2000" spc="3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οποία</a:t>
            </a:r>
            <a:r>
              <a:rPr sz="2000" spc="29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είναι</a:t>
            </a:r>
            <a:r>
              <a:rPr sz="2000" spc="30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διαθέσιμα</a:t>
            </a:r>
            <a:r>
              <a:rPr sz="2000" spc="30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σε</a:t>
            </a:r>
            <a:r>
              <a:rPr sz="2000" spc="3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όσους</a:t>
            </a:r>
            <a:r>
              <a:rPr sz="2000" spc="30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έχουν</a:t>
            </a:r>
            <a:r>
              <a:rPr sz="2000" spc="3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εγγραφεί</a:t>
            </a:r>
            <a:r>
              <a:rPr sz="2000" spc="315" dirty="0">
                <a:latin typeface="Comic Sans MS"/>
                <a:cs typeface="Comic Sans MS"/>
              </a:rPr>
              <a:t> </a:t>
            </a:r>
            <a:r>
              <a:rPr sz="2000" spc="-15" dirty="0">
                <a:latin typeface="Comic Sans MS"/>
                <a:cs typeface="Comic Sans MS"/>
              </a:rPr>
              <a:t>ως</a:t>
            </a:r>
            <a:r>
              <a:rPr lang="en-US" sz="2000" spc="-1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«ακόλουθοι»</a:t>
            </a:r>
            <a:r>
              <a:rPr sz="2000" spc="-6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στον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λογαριασμό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τους.</a:t>
            </a:r>
          </a:p>
          <a:p>
            <a:pPr marL="457200" indent="-457200">
              <a:lnSpc>
                <a:spcPct val="100000"/>
              </a:lnSpc>
              <a:spcBef>
                <a:spcPts val="45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S"/>
            </a:pPr>
            <a:endParaRPr sz="2550" dirty="0">
              <a:latin typeface="Comic Sans MS"/>
              <a:cs typeface="Comic Sans MS"/>
            </a:endParaRPr>
          </a:p>
          <a:p>
            <a:pPr marL="355600" marR="5080" indent="-3429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S"/>
            </a:pPr>
            <a:r>
              <a:rPr sz="2000" spc="-5" dirty="0">
                <a:latin typeface="Comic Sans MS"/>
                <a:cs typeface="Comic Sans MS"/>
              </a:rPr>
              <a:t>Οι εγγεγραμμένοι χρήστες μπορούν </a:t>
            </a:r>
            <a:r>
              <a:rPr sz="2000" dirty="0">
                <a:latin typeface="Comic Sans MS"/>
                <a:cs typeface="Comic Sans MS"/>
              </a:rPr>
              <a:t>να </a:t>
            </a:r>
            <a:r>
              <a:rPr sz="2000" spc="-5" dirty="0">
                <a:latin typeface="Comic Sans MS"/>
                <a:cs typeface="Comic Sans MS"/>
              </a:rPr>
              <a:t>αναρτήσουν το </a:t>
            </a:r>
            <a:r>
              <a:rPr sz="2000" dirty="0">
                <a:latin typeface="Comic Sans MS"/>
                <a:cs typeface="Comic Sans MS"/>
              </a:rPr>
              <a:t>δικό </a:t>
            </a:r>
            <a:r>
              <a:rPr sz="2000" spc="-5" dirty="0">
                <a:latin typeface="Comic Sans MS"/>
                <a:cs typeface="Comic Sans MS"/>
              </a:rPr>
              <a:t>τους μήνυμα</a:t>
            </a:r>
            <a:r>
              <a:rPr lang="en-US" sz="2000" spc="-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(tweet)</a:t>
            </a:r>
            <a:r>
              <a:rPr sz="2000" dirty="0">
                <a:latin typeface="Comic Sans MS"/>
                <a:cs typeface="Comic Sans MS"/>
              </a:rPr>
              <a:t> ή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να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αναμεταδώσουν</a:t>
            </a:r>
            <a:r>
              <a:rPr lang="en-US" sz="2000" spc="-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ένα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υπάρχον</a:t>
            </a:r>
            <a:r>
              <a:rPr sz="2000" dirty="0">
                <a:latin typeface="Comic Sans MS"/>
                <a:cs typeface="Comic Sans MS"/>
              </a:rPr>
              <a:t> μήνυμα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άλλου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χρήστη (retweet), κάνοντάς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το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έτσι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γνωστό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και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στο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δικό</a:t>
            </a:r>
            <a:r>
              <a:rPr sz="2000" spc="-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τους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ακροατήριο.</a:t>
            </a: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152400"/>
            <a:ext cx="1419225" cy="14192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231140" y="2382138"/>
            <a:ext cx="8303259" cy="3075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3695" marR="5080" indent="-341630" algn="just">
              <a:lnSpc>
                <a:spcPct val="100000"/>
              </a:lnSpc>
              <a:spcBef>
                <a:spcPts val="105"/>
              </a:spcBef>
              <a:buClr>
                <a:srgbClr val="F88530"/>
              </a:buClr>
              <a:buFont typeface="Wingdings"/>
              <a:buChar char=""/>
              <a:tabLst>
                <a:tab pos="354330" algn="l"/>
              </a:tabLst>
            </a:pPr>
            <a:r>
              <a:rPr sz="2000" spc="-5" dirty="0">
                <a:latin typeface="Comic Sans MS"/>
                <a:cs typeface="Comic Sans MS"/>
              </a:rPr>
              <a:t>Διαδικτυακό ημερολόγιο, στο </a:t>
            </a:r>
            <a:r>
              <a:rPr sz="2000" dirty="0">
                <a:latin typeface="Comic Sans MS"/>
                <a:cs typeface="Comic Sans MS"/>
              </a:rPr>
              <a:t>οποίο οι </a:t>
            </a:r>
            <a:r>
              <a:rPr sz="2000" spc="-5" dirty="0">
                <a:latin typeface="Comic Sans MS"/>
                <a:cs typeface="Comic Sans MS"/>
              </a:rPr>
              <a:t>καταχωρίσεις </a:t>
            </a:r>
            <a:r>
              <a:rPr sz="2000" dirty="0">
                <a:latin typeface="Comic Sans MS"/>
                <a:cs typeface="Comic Sans MS"/>
              </a:rPr>
              <a:t>σε </a:t>
            </a:r>
            <a:r>
              <a:rPr sz="2000" spc="-5" dirty="0">
                <a:latin typeface="Comic Sans MS"/>
                <a:cs typeface="Comic Sans MS"/>
              </a:rPr>
              <a:t>αυτό γίνονται 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αυστηρά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χρονολογικά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και</a:t>
            </a:r>
            <a:r>
              <a:rPr sz="2000" dirty="0">
                <a:latin typeface="Comic Sans MS"/>
                <a:cs typeface="Comic Sans MS"/>
              </a:rPr>
              <a:t> συνήθως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εμφανίζονται</a:t>
            </a:r>
            <a:r>
              <a:rPr sz="2000" dirty="0">
                <a:latin typeface="Comic Sans MS"/>
                <a:cs typeface="Comic Sans MS"/>
              </a:rPr>
              <a:t> με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αντίστροφη </a:t>
            </a:r>
            <a:r>
              <a:rPr sz="2000" dirty="0">
                <a:latin typeface="Comic Sans MS"/>
                <a:cs typeface="Comic Sans MS"/>
              </a:rPr>
              <a:t> χρονολογική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σειρά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(οι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πιο</a:t>
            </a:r>
            <a:r>
              <a:rPr sz="2000" spc="-5" dirty="0">
                <a:latin typeface="Comic Sans MS"/>
                <a:cs typeface="Comic Sans MS"/>
              </a:rPr>
              <a:t> πρόσφατες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πρώτα)</a:t>
            </a:r>
            <a:endParaRPr sz="2000">
              <a:latin typeface="Comic Sans MS"/>
              <a:cs typeface="Comic Sans MS"/>
            </a:endParaRPr>
          </a:p>
          <a:p>
            <a:pPr marL="353695" marR="5080" indent="-341630" algn="just">
              <a:lnSpc>
                <a:spcPct val="100000"/>
              </a:lnSpc>
              <a:spcBef>
                <a:spcPts val="2400"/>
              </a:spcBef>
              <a:buClr>
                <a:srgbClr val="F88530"/>
              </a:buClr>
              <a:buFont typeface="Wingdings"/>
              <a:buChar char=""/>
              <a:tabLst>
                <a:tab pos="354330" algn="l"/>
              </a:tabLst>
            </a:pPr>
            <a:r>
              <a:rPr sz="2000" spc="5" dirty="0">
                <a:latin typeface="Comic Sans MS"/>
                <a:cs typeface="Comic Sans MS"/>
              </a:rPr>
              <a:t>Ο</a:t>
            </a:r>
            <a:r>
              <a:rPr sz="2000" spc="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χρήστης</a:t>
            </a:r>
            <a:r>
              <a:rPr sz="2000" dirty="0">
                <a:latin typeface="Comic Sans MS"/>
                <a:cs typeface="Comic Sans MS"/>
              </a:rPr>
              <a:t> είναι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στην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ουσία</a:t>
            </a:r>
            <a:r>
              <a:rPr sz="2000" dirty="0">
                <a:latin typeface="Comic Sans MS"/>
                <a:cs typeface="Comic Sans MS"/>
              </a:rPr>
              <a:t> ο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συντάκτης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του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ιστολογίου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και</a:t>
            </a:r>
            <a:r>
              <a:rPr sz="2000" spc="-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δε 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χρειάζεται </a:t>
            </a:r>
            <a:r>
              <a:rPr sz="2000" spc="-10" dirty="0">
                <a:latin typeface="Comic Sans MS"/>
                <a:cs typeface="Comic Sans MS"/>
              </a:rPr>
              <a:t>να </a:t>
            </a:r>
            <a:r>
              <a:rPr sz="2000" dirty="0">
                <a:latin typeface="Comic Sans MS"/>
                <a:cs typeface="Comic Sans MS"/>
              </a:rPr>
              <a:t>είναι </a:t>
            </a:r>
            <a:r>
              <a:rPr sz="2000" spc="-5" dirty="0">
                <a:latin typeface="Comic Sans MS"/>
                <a:cs typeface="Comic Sans MS"/>
              </a:rPr>
              <a:t>προγραμματιστής, για να αναρτήσει </a:t>
            </a:r>
            <a:r>
              <a:rPr sz="2000" dirty="0">
                <a:latin typeface="Comic Sans MS"/>
                <a:cs typeface="Comic Sans MS"/>
              </a:rPr>
              <a:t>περιεχόμενο 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στο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διαδίκτυο</a:t>
            </a:r>
            <a:endParaRPr sz="2000">
              <a:latin typeface="Comic Sans MS"/>
              <a:cs typeface="Comic Sans MS"/>
            </a:endParaRPr>
          </a:p>
          <a:p>
            <a:pPr marL="353695" indent="-341630">
              <a:lnSpc>
                <a:spcPct val="100000"/>
              </a:lnSpc>
              <a:spcBef>
                <a:spcPts val="2400"/>
              </a:spcBef>
              <a:buClr>
                <a:srgbClr val="F88530"/>
              </a:buClr>
              <a:buFont typeface="Wingdings"/>
              <a:buChar char=""/>
              <a:tabLst>
                <a:tab pos="353695" algn="l"/>
                <a:tab pos="354330" algn="l"/>
                <a:tab pos="1494155" algn="l"/>
                <a:tab pos="2900680" algn="l"/>
                <a:tab pos="3429635" algn="l"/>
                <a:tab pos="5010150" algn="l"/>
                <a:tab pos="5579110" algn="l"/>
                <a:tab pos="7219315" algn="l"/>
              </a:tabLst>
            </a:pPr>
            <a:r>
              <a:rPr sz="2000" spc="-5" dirty="0">
                <a:latin typeface="Comic Sans MS"/>
                <a:cs typeface="Comic Sans MS"/>
              </a:rPr>
              <a:t>blogge</a:t>
            </a:r>
            <a:r>
              <a:rPr sz="2000" spc="-10" dirty="0">
                <a:latin typeface="Comic Sans MS"/>
                <a:cs typeface="Comic Sans MS"/>
              </a:rPr>
              <a:t>r</a:t>
            </a:r>
            <a:r>
              <a:rPr sz="2000" dirty="0">
                <a:latin typeface="Comic Sans MS"/>
                <a:cs typeface="Comic Sans MS"/>
              </a:rPr>
              <a:t>,	</a:t>
            </a:r>
            <a:r>
              <a:rPr sz="2000" spc="-5" dirty="0">
                <a:latin typeface="Comic Sans MS"/>
                <a:cs typeface="Comic Sans MS"/>
              </a:rPr>
              <a:t>w</a:t>
            </a:r>
            <a:r>
              <a:rPr sz="2000" spc="-15" dirty="0">
                <a:latin typeface="Comic Sans MS"/>
                <a:cs typeface="Comic Sans MS"/>
              </a:rPr>
              <a:t>o</a:t>
            </a:r>
            <a:r>
              <a:rPr sz="2000" spc="-5" dirty="0">
                <a:latin typeface="Comic Sans MS"/>
                <a:cs typeface="Comic Sans MS"/>
              </a:rPr>
              <a:t>rd</a:t>
            </a:r>
            <a:r>
              <a:rPr sz="2000" spc="-10" dirty="0">
                <a:latin typeface="Comic Sans MS"/>
                <a:cs typeface="Comic Sans MS"/>
              </a:rPr>
              <a:t>p</a:t>
            </a:r>
            <a:r>
              <a:rPr sz="2000" spc="5" dirty="0">
                <a:latin typeface="Comic Sans MS"/>
                <a:cs typeface="Comic Sans MS"/>
              </a:rPr>
              <a:t>r</a:t>
            </a:r>
            <a:r>
              <a:rPr sz="2000" spc="-10" dirty="0">
                <a:latin typeface="Comic Sans MS"/>
                <a:cs typeface="Comic Sans MS"/>
              </a:rPr>
              <a:t>e</a:t>
            </a:r>
            <a:r>
              <a:rPr sz="2000" dirty="0">
                <a:latin typeface="Comic Sans MS"/>
                <a:cs typeface="Comic Sans MS"/>
              </a:rPr>
              <a:t>ss	</a:t>
            </a:r>
            <a:r>
              <a:rPr sz="2000" spc="-5" dirty="0">
                <a:latin typeface="Comic Sans MS"/>
                <a:cs typeface="Comic Sans MS"/>
              </a:rPr>
              <a:t>κα</a:t>
            </a:r>
            <a:r>
              <a:rPr sz="2000" dirty="0">
                <a:latin typeface="Comic Sans MS"/>
                <a:cs typeface="Comic Sans MS"/>
              </a:rPr>
              <a:t>ι	</a:t>
            </a:r>
            <a:r>
              <a:rPr sz="2000" spc="-5" dirty="0">
                <a:latin typeface="Comic Sans MS"/>
                <a:cs typeface="Comic Sans MS"/>
              </a:rPr>
              <a:t>bl</a:t>
            </a:r>
            <a:r>
              <a:rPr sz="2000" spc="-10" dirty="0">
                <a:latin typeface="Comic Sans MS"/>
                <a:cs typeface="Comic Sans MS"/>
              </a:rPr>
              <a:t>o</a:t>
            </a:r>
            <a:r>
              <a:rPr sz="2000" dirty="0">
                <a:latin typeface="Comic Sans MS"/>
                <a:cs typeface="Comic Sans MS"/>
              </a:rPr>
              <a:t>gs</a:t>
            </a:r>
            <a:r>
              <a:rPr sz="2000" spc="5" dirty="0">
                <a:latin typeface="Comic Sans MS"/>
                <a:cs typeface="Comic Sans MS"/>
              </a:rPr>
              <a:t>.</a:t>
            </a:r>
            <a:r>
              <a:rPr sz="2000" dirty="0">
                <a:latin typeface="Comic Sans MS"/>
                <a:cs typeface="Comic Sans MS"/>
              </a:rPr>
              <a:t>sc</a:t>
            </a:r>
            <a:r>
              <a:rPr sz="2000" spc="-10" dirty="0">
                <a:latin typeface="Comic Sans MS"/>
                <a:cs typeface="Comic Sans MS"/>
              </a:rPr>
              <a:t>h.g</a:t>
            </a:r>
            <a:r>
              <a:rPr sz="2000" dirty="0">
                <a:latin typeface="Comic Sans MS"/>
                <a:cs typeface="Comic Sans MS"/>
              </a:rPr>
              <a:t>r	</a:t>
            </a:r>
            <a:r>
              <a:rPr sz="2000" spc="-10" dirty="0">
                <a:latin typeface="Comic Sans MS"/>
                <a:cs typeface="Comic Sans MS"/>
              </a:rPr>
              <a:t>τ</a:t>
            </a:r>
            <a:r>
              <a:rPr sz="2000" dirty="0">
                <a:latin typeface="Comic Sans MS"/>
                <a:cs typeface="Comic Sans MS"/>
              </a:rPr>
              <a:t>ου	</a:t>
            </a:r>
            <a:r>
              <a:rPr sz="2000" spc="-10" dirty="0">
                <a:latin typeface="Comic Sans MS"/>
                <a:cs typeface="Comic Sans MS"/>
              </a:rPr>
              <a:t>Π</a:t>
            </a:r>
            <a:r>
              <a:rPr sz="2000" dirty="0">
                <a:latin typeface="Comic Sans MS"/>
                <a:cs typeface="Comic Sans MS"/>
              </a:rPr>
              <a:t>ανελ</a:t>
            </a:r>
            <a:r>
              <a:rPr sz="2000" spc="-10" dirty="0">
                <a:latin typeface="Comic Sans MS"/>
                <a:cs typeface="Comic Sans MS"/>
              </a:rPr>
              <a:t>λ</a:t>
            </a:r>
            <a:r>
              <a:rPr sz="2000" spc="-5" dirty="0">
                <a:latin typeface="Comic Sans MS"/>
                <a:cs typeface="Comic Sans MS"/>
              </a:rPr>
              <a:t>ή</a:t>
            </a:r>
            <a:r>
              <a:rPr sz="2000" spc="-10" dirty="0">
                <a:latin typeface="Comic Sans MS"/>
                <a:cs typeface="Comic Sans MS"/>
              </a:rPr>
              <a:t>ν</a:t>
            </a:r>
            <a:r>
              <a:rPr sz="2000" spc="-5" dirty="0">
                <a:latin typeface="Comic Sans MS"/>
                <a:cs typeface="Comic Sans MS"/>
              </a:rPr>
              <a:t>ιο</a:t>
            </a:r>
            <a:r>
              <a:rPr sz="2000" dirty="0">
                <a:latin typeface="Comic Sans MS"/>
                <a:cs typeface="Comic Sans MS"/>
              </a:rPr>
              <a:t>υ	</a:t>
            </a:r>
            <a:r>
              <a:rPr sz="2000" spc="-5" dirty="0">
                <a:latin typeface="Comic Sans MS"/>
                <a:cs typeface="Comic Sans MS"/>
              </a:rPr>
              <a:t>Σχ</a:t>
            </a:r>
            <a:r>
              <a:rPr sz="2000" spc="-15" dirty="0">
                <a:latin typeface="Comic Sans MS"/>
                <a:cs typeface="Comic Sans MS"/>
              </a:rPr>
              <a:t>ο</a:t>
            </a:r>
            <a:r>
              <a:rPr sz="2000" spc="-5" dirty="0">
                <a:latin typeface="Comic Sans MS"/>
                <a:cs typeface="Comic Sans MS"/>
              </a:rPr>
              <a:t>λικ</a:t>
            </a:r>
            <a:r>
              <a:rPr sz="2000" spc="-15" dirty="0">
                <a:latin typeface="Comic Sans MS"/>
                <a:cs typeface="Comic Sans MS"/>
              </a:rPr>
              <a:t>ο</a:t>
            </a:r>
            <a:r>
              <a:rPr sz="2000" dirty="0">
                <a:latin typeface="Comic Sans MS"/>
                <a:cs typeface="Comic Sans MS"/>
              </a:rPr>
              <a:t>ύ</a:t>
            </a:r>
            <a:endParaRPr sz="2000">
              <a:latin typeface="Comic Sans MS"/>
              <a:cs typeface="Comic Sans MS"/>
            </a:endParaRPr>
          </a:p>
          <a:p>
            <a:pPr marL="35369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omic Sans MS"/>
                <a:cs typeface="Comic Sans MS"/>
              </a:rPr>
              <a:t>Δικτύου.</a:t>
            </a:r>
            <a:endParaRPr sz="2000">
              <a:latin typeface="Comic Sans MS"/>
              <a:cs typeface="Comic Sans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7359" y="2110739"/>
            <a:ext cx="3051047" cy="19994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2600" y="152400"/>
            <a:ext cx="3020949" cy="1968753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2319527" y="5215126"/>
            <a:ext cx="5503545" cy="1643380"/>
            <a:chOff x="2319527" y="5215126"/>
            <a:chExt cx="5503545" cy="164338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9527" y="5215126"/>
              <a:ext cx="1807464" cy="16428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4599" y="5410200"/>
              <a:ext cx="1219200" cy="12192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3527" y="5291326"/>
              <a:ext cx="1655064" cy="15666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38600" y="5486400"/>
              <a:ext cx="1066800" cy="10668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43727" y="5367526"/>
              <a:ext cx="2378964" cy="146456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38799" y="5562600"/>
              <a:ext cx="1790700" cy="87630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F376A30-01D2-1F36-8527-19F6FE413B9C}"/>
              </a:ext>
            </a:extLst>
          </p:cNvPr>
          <p:cNvSpPr txBox="1"/>
          <p:nvPr/>
        </p:nvSpPr>
        <p:spPr>
          <a:xfrm>
            <a:off x="381000" y="533400"/>
            <a:ext cx="4724400" cy="43088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chemeClr val="bg1"/>
                </a:solidFill>
              </a:rPr>
              <a:t>ΙΣΤΟΛΟΓΙΑ (</a:t>
            </a:r>
            <a:r>
              <a:rPr lang="en-US" sz="2200" b="1" dirty="0">
                <a:solidFill>
                  <a:schemeClr val="bg1"/>
                </a:solidFill>
              </a:rPr>
              <a:t>blog)</a:t>
            </a:r>
            <a:endParaRPr lang="el-GR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800" y="3429000"/>
            <a:ext cx="2286000" cy="262432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54939" y="1036675"/>
            <a:ext cx="8836025" cy="4170372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1300"/>
              </a:spcBef>
              <a:buClr>
                <a:srgbClr val="F88530"/>
              </a:buClr>
              <a:buFont typeface="Wingdings"/>
              <a:buChar char=""/>
              <a:tabLst>
                <a:tab pos="353695" algn="l"/>
                <a:tab pos="354330" algn="l"/>
              </a:tabLst>
            </a:pPr>
            <a:r>
              <a:rPr sz="2000" dirty="0">
                <a:latin typeface="Comic Sans MS"/>
                <a:cs typeface="Comic Sans MS"/>
              </a:rPr>
              <a:t>επιτρέπει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τη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συνεργασία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πολλών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χρηστών.</a:t>
            </a:r>
          </a:p>
          <a:p>
            <a:pPr marL="353695" indent="-341630">
              <a:lnSpc>
                <a:spcPct val="100000"/>
              </a:lnSpc>
              <a:spcBef>
                <a:spcPts val="1200"/>
              </a:spcBef>
              <a:buClr>
                <a:srgbClr val="F88530"/>
              </a:buClr>
              <a:buFont typeface="Wingdings"/>
              <a:buChar char=""/>
              <a:tabLst>
                <a:tab pos="353695" algn="l"/>
                <a:tab pos="354330" algn="l"/>
              </a:tabLst>
            </a:pPr>
            <a:r>
              <a:rPr sz="2000" spc="-5" dirty="0">
                <a:latin typeface="Comic Sans MS"/>
                <a:cs typeface="Comic Sans MS"/>
              </a:rPr>
              <a:t>κάθε</a:t>
            </a:r>
            <a:r>
              <a:rPr sz="2000" spc="14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χρήστης</a:t>
            </a:r>
            <a:r>
              <a:rPr sz="2000" spc="16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μπορεί:</a:t>
            </a:r>
            <a:r>
              <a:rPr sz="2000" spc="16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να</a:t>
            </a:r>
            <a:r>
              <a:rPr sz="2000" spc="14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δημιουργήσει</a:t>
            </a:r>
            <a:r>
              <a:rPr sz="2000" spc="15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μία</a:t>
            </a:r>
            <a:r>
              <a:rPr sz="2000" spc="14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σελίδα</a:t>
            </a:r>
            <a:r>
              <a:rPr sz="2000" spc="15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στον</a:t>
            </a:r>
            <a:r>
              <a:rPr sz="2000" spc="15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ιστότοπο</a:t>
            </a:r>
            <a:r>
              <a:rPr sz="2000" spc="15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του</a:t>
            </a:r>
            <a:r>
              <a:rPr sz="2000" spc="15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wiki,</a:t>
            </a:r>
            <a:endParaRPr sz="2000" dirty="0">
              <a:latin typeface="Comic Sans MS"/>
              <a:cs typeface="Comic Sans MS"/>
            </a:endParaRPr>
          </a:p>
          <a:p>
            <a:pPr marL="35369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omic Sans MS"/>
                <a:cs typeface="Comic Sans MS"/>
              </a:rPr>
              <a:t>να</a:t>
            </a:r>
            <a:r>
              <a:rPr sz="2000" spc="8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προσθέσει</a:t>
            </a:r>
            <a:r>
              <a:rPr sz="2000" spc="6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περιεχόμενο</a:t>
            </a:r>
            <a:r>
              <a:rPr sz="2000" spc="7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σε</a:t>
            </a:r>
            <a:r>
              <a:rPr sz="2000" spc="8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αυτή,</a:t>
            </a:r>
            <a:r>
              <a:rPr sz="2000" spc="8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να</a:t>
            </a:r>
            <a:r>
              <a:rPr sz="2000" spc="7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δει,</a:t>
            </a:r>
            <a:r>
              <a:rPr sz="2000" spc="8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να</a:t>
            </a:r>
            <a:r>
              <a:rPr sz="2000" spc="7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διαμορφώσει</a:t>
            </a:r>
            <a:r>
              <a:rPr sz="2000" spc="8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ή</a:t>
            </a:r>
            <a:r>
              <a:rPr sz="2000" spc="8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ακόμα</a:t>
            </a:r>
            <a:r>
              <a:rPr sz="2000" spc="7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και</a:t>
            </a:r>
            <a:r>
              <a:rPr sz="2000" spc="7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να</a:t>
            </a:r>
            <a:endParaRPr sz="2000" dirty="0">
              <a:latin typeface="Comic Sans MS"/>
              <a:cs typeface="Comic Sans MS"/>
            </a:endParaRPr>
          </a:p>
          <a:p>
            <a:pPr marL="35369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omic Sans MS"/>
                <a:cs typeface="Comic Sans MS"/>
              </a:rPr>
              <a:t>διαγράψει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τις σελίδες που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έχουν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δημιουργήσει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οι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υπόλοιποι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χρήστες</a:t>
            </a:r>
            <a:endParaRPr sz="2000" dirty="0">
              <a:latin typeface="Comic Sans MS"/>
              <a:cs typeface="Comic Sans MS"/>
            </a:endParaRPr>
          </a:p>
          <a:p>
            <a:pPr marL="353695" marR="6350" indent="-341630">
              <a:lnSpc>
                <a:spcPts val="3600"/>
              </a:lnSpc>
              <a:spcBef>
                <a:spcPts val="320"/>
              </a:spcBef>
              <a:buClr>
                <a:srgbClr val="F88530"/>
              </a:buClr>
              <a:buFont typeface="Wingdings"/>
              <a:buChar char=""/>
              <a:tabLst>
                <a:tab pos="353695" algn="l"/>
                <a:tab pos="354330" algn="l"/>
              </a:tabLst>
            </a:pPr>
            <a:r>
              <a:rPr sz="2000" spc="-5" dirty="0">
                <a:latin typeface="Comic Sans MS"/>
                <a:cs typeface="Comic Sans MS"/>
              </a:rPr>
              <a:t>προσφέρεται</a:t>
            </a:r>
            <a:r>
              <a:rPr sz="2000" spc="16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για</a:t>
            </a:r>
            <a:r>
              <a:rPr sz="2000" spc="16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συνεργατική</a:t>
            </a:r>
            <a:r>
              <a:rPr sz="2000" spc="15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συγγραφή</a:t>
            </a:r>
            <a:r>
              <a:rPr sz="2000" spc="16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εργασιών,</a:t>
            </a:r>
            <a:r>
              <a:rPr sz="2000" spc="15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καθώς</a:t>
            </a:r>
            <a:r>
              <a:rPr sz="2000" spc="16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όλα</a:t>
            </a:r>
            <a:r>
              <a:rPr sz="2000" spc="15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τα</a:t>
            </a:r>
            <a:r>
              <a:rPr sz="2000" spc="16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μέλη</a:t>
            </a:r>
            <a:r>
              <a:rPr sz="2000" spc="14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του </a:t>
            </a:r>
            <a:r>
              <a:rPr sz="2000" spc="-58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έχουν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ισότιμους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ρόλους</a:t>
            </a: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3600" dirty="0">
              <a:latin typeface="Comic Sans MS"/>
              <a:cs typeface="Comic Sans MS"/>
            </a:endParaRPr>
          </a:p>
          <a:p>
            <a:pPr marL="5524500" marR="32384" indent="-227329">
              <a:lnSpc>
                <a:spcPts val="1920"/>
              </a:lnSpc>
              <a:spcBef>
                <a:spcPts val="2285"/>
              </a:spcBef>
            </a:pPr>
            <a:r>
              <a:rPr sz="1650" i="1" spc="-30" dirty="0" err="1">
                <a:latin typeface="Comic Sans MS"/>
                <a:cs typeface="Comic Sans MS"/>
              </a:rPr>
              <a:t>συλλογικό</a:t>
            </a:r>
            <a:r>
              <a:rPr sz="1650" i="1" spc="-40" dirty="0">
                <a:latin typeface="Comic Sans MS"/>
                <a:cs typeface="Comic Sans MS"/>
              </a:rPr>
              <a:t> </a:t>
            </a:r>
            <a:r>
              <a:rPr sz="1650" i="1" spc="-30" dirty="0">
                <a:latin typeface="Comic Sans MS"/>
                <a:cs typeface="Comic Sans MS"/>
              </a:rPr>
              <a:t>συγγραφικό</a:t>
            </a:r>
            <a:r>
              <a:rPr sz="1650" i="1" spc="-20" dirty="0">
                <a:latin typeface="Comic Sans MS"/>
                <a:cs typeface="Comic Sans MS"/>
              </a:rPr>
              <a:t> </a:t>
            </a:r>
            <a:r>
              <a:rPr sz="1650" i="1" spc="-30" dirty="0">
                <a:latin typeface="Comic Sans MS"/>
                <a:cs typeface="Comic Sans MS"/>
              </a:rPr>
              <a:t>έργο,</a:t>
            </a:r>
            <a:r>
              <a:rPr sz="1650" i="1" spc="-20" dirty="0">
                <a:latin typeface="Comic Sans MS"/>
                <a:cs typeface="Comic Sans MS"/>
              </a:rPr>
              <a:t> </a:t>
            </a:r>
            <a:r>
              <a:rPr sz="1650" i="1" spc="-35" dirty="0">
                <a:latin typeface="Comic Sans MS"/>
                <a:cs typeface="Comic Sans MS"/>
              </a:rPr>
              <a:t>ελεύθερης </a:t>
            </a:r>
            <a:r>
              <a:rPr sz="1650" i="1" spc="-480" dirty="0">
                <a:latin typeface="Comic Sans MS"/>
                <a:cs typeface="Comic Sans MS"/>
              </a:rPr>
              <a:t> </a:t>
            </a:r>
            <a:r>
              <a:rPr sz="1650" i="1" spc="-30" dirty="0">
                <a:latin typeface="Comic Sans MS"/>
                <a:cs typeface="Comic Sans MS"/>
              </a:rPr>
              <a:t>πρόσβασης</a:t>
            </a:r>
            <a:r>
              <a:rPr sz="1650" i="1" spc="-50" dirty="0">
                <a:latin typeface="Comic Sans MS"/>
                <a:cs typeface="Comic Sans MS"/>
              </a:rPr>
              <a:t> </a:t>
            </a:r>
            <a:r>
              <a:rPr sz="1650" i="1" spc="-30" dirty="0">
                <a:latin typeface="Comic Sans MS"/>
                <a:cs typeface="Comic Sans MS"/>
              </a:rPr>
              <a:t>και</a:t>
            </a:r>
            <a:r>
              <a:rPr sz="1650" i="1" spc="-35" dirty="0">
                <a:latin typeface="Comic Sans MS"/>
                <a:cs typeface="Comic Sans MS"/>
              </a:rPr>
              <a:t> ελεύθερης</a:t>
            </a:r>
            <a:r>
              <a:rPr sz="1650" i="1" spc="10" dirty="0">
                <a:latin typeface="Comic Sans MS"/>
                <a:cs typeface="Comic Sans MS"/>
              </a:rPr>
              <a:t> </a:t>
            </a:r>
            <a:r>
              <a:rPr sz="1650" i="1" spc="-30" dirty="0">
                <a:latin typeface="Comic Sans MS"/>
                <a:cs typeface="Comic Sans MS"/>
              </a:rPr>
              <a:t>χρήσης</a:t>
            </a:r>
            <a:endParaRPr sz="1650" dirty="0">
              <a:latin typeface="Comic Sans MS"/>
              <a:cs typeface="Comic Sans M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12EBA3-CDBA-7884-CF8A-0FD0E1B2E1BB}"/>
              </a:ext>
            </a:extLst>
          </p:cNvPr>
          <p:cNvSpPr txBox="1"/>
          <p:nvPr/>
        </p:nvSpPr>
        <p:spPr>
          <a:xfrm>
            <a:off x="2057400" y="533400"/>
            <a:ext cx="388620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WIKIS</a:t>
            </a:r>
            <a:endParaRPr lang="el-GR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3540" y="228600"/>
            <a:ext cx="8087868" cy="790955"/>
            <a:chOff x="0" y="196595"/>
            <a:chExt cx="8087868" cy="790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6595"/>
              <a:ext cx="8087868" cy="7909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5363"/>
              <a:ext cx="7917180" cy="56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818" y="359536"/>
              <a:ext cx="7528064" cy="36563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83540" y="1415542"/>
            <a:ext cx="8302625" cy="345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8140" indent="-346075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S"/>
              <a:tabLst>
                <a:tab pos="358140" algn="l"/>
                <a:tab pos="358775" algn="l"/>
              </a:tabLst>
            </a:pPr>
            <a:r>
              <a:rPr sz="1600" spc="-5" dirty="0" err="1">
                <a:latin typeface="Comic Sans MS"/>
                <a:cs typeface="Comic Sans MS"/>
              </a:rPr>
              <a:t>Δυν</a:t>
            </a:r>
            <a:r>
              <a:rPr sz="1600" spc="-5" dirty="0">
                <a:latin typeface="Comic Sans MS"/>
                <a:cs typeface="Comic Sans MS"/>
              </a:rPr>
              <a:t>ατότητα</a:t>
            </a:r>
            <a:r>
              <a:rPr lang="en-US" sz="1600" spc="30" dirty="0">
                <a:latin typeface="Comic Sans MS"/>
                <a:cs typeface="Comic Sans MS"/>
              </a:rPr>
              <a:t> </a:t>
            </a:r>
            <a:r>
              <a:rPr lang="el-GR" sz="1600" spc="30" dirty="0">
                <a:latin typeface="Comic Sans MS"/>
                <a:cs typeface="Comic Sans MS"/>
              </a:rPr>
              <a:t>επικοινωνίας </a:t>
            </a:r>
            <a:r>
              <a:rPr sz="1600" dirty="0" err="1">
                <a:latin typeface="Comic Sans MS"/>
                <a:cs typeface="Comic Sans MS"/>
              </a:rPr>
              <a:t>με</a:t>
            </a:r>
            <a:r>
              <a:rPr sz="1600" spc="2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πολύ</a:t>
            </a:r>
            <a:r>
              <a:rPr sz="1600" spc="2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μεγάλο</a:t>
            </a:r>
            <a:r>
              <a:rPr sz="1600" spc="3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αριθμό</a:t>
            </a:r>
            <a:r>
              <a:rPr sz="1600" spc="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ατόμων</a:t>
            </a:r>
            <a:r>
              <a:rPr sz="1600" spc="3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από</a:t>
            </a:r>
            <a:r>
              <a:rPr sz="1600" spc="2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όλο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τον</a:t>
            </a:r>
            <a:r>
              <a:rPr sz="1600" spc="2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κόσμο,</a:t>
            </a:r>
            <a:r>
              <a:rPr sz="1600" spc="20" dirty="0">
                <a:latin typeface="Comic Sans MS"/>
                <a:cs typeface="Comic Sans MS"/>
              </a:rPr>
              <a:t> </a:t>
            </a:r>
            <a:r>
              <a:rPr sz="1600" spc="-5" dirty="0" err="1">
                <a:latin typeface="Comic Sans MS"/>
                <a:cs typeface="Comic Sans MS"/>
              </a:rPr>
              <a:t>με</a:t>
            </a:r>
            <a:r>
              <a:rPr sz="1600" spc="25" dirty="0">
                <a:latin typeface="Comic Sans MS"/>
                <a:cs typeface="Comic Sans MS"/>
              </a:rPr>
              <a:t> </a:t>
            </a:r>
            <a:r>
              <a:rPr sz="1600" spc="-5" dirty="0" err="1">
                <a:latin typeface="Comic Sans MS"/>
                <a:cs typeface="Comic Sans MS"/>
              </a:rPr>
              <a:t>μεγάλη</a:t>
            </a:r>
            <a:r>
              <a:rPr lang="el-GR" sz="1600" dirty="0">
                <a:latin typeface="Comic Sans MS"/>
                <a:cs typeface="Comic Sans MS"/>
              </a:rPr>
              <a:t> </a:t>
            </a:r>
            <a:r>
              <a:rPr sz="1600" spc="-10" dirty="0" err="1">
                <a:latin typeface="Comic Sans MS"/>
                <a:cs typeface="Comic Sans MS"/>
              </a:rPr>
              <a:t>γεωγρ</a:t>
            </a:r>
            <a:r>
              <a:rPr sz="1600" spc="-10" dirty="0">
                <a:latin typeface="Comic Sans MS"/>
                <a:cs typeface="Comic Sans MS"/>
              </a:rPr>
              <a:t>α</a:t>
            </a:r>
            <a:r>
              <a:rPr sz="1600" spc="-5" dirty="0">
                <a:latin typeface="Comic Sans MS"/>
                <a:cs typeface="Comic Sans MS"/>
              </a:rPr>
              <a:t>φ</a:t>
            </a:r>
            <a:r>
              <a:rPr sz="1600" spc="-10" dirty="0">
                <a:latin typeface="Comic Sans MS"/>
                <a:cs typeface="Comic Sans MS"/>
              </a:rPr>
              <a:t>ικ</a:t>
            </a:r>
            <a:r>
              <a:rPr sz="1600" spc="-5" dirty="0">
                <a:latin typeface="Comic Sans MS"/>
                <a:cs typeface="Comic Sans MS"/>
              </a:rPr>
              <a:t>ή</a:t>
            </a:r>
            <a:r>
              <a:rPr lang="el-GR" sz="1600" spc="-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α</a:t>
            </a:r>
            <a:r>
              <a:rPr sz="1600" dirty="0">
                <a:latin typeface="Comic Sans MS"/>
                <a:cs typeface="Comic Sans MS"/>
              </a:rPr>
              <a:t>π</a:t>
            </a:r>
            <a:r>
              <a:rPr sz="1600" spc="-20" dirty="0" err="1">
                <a:latin typeface="Comic Sans MS"/>
                <a:cs typeface="Comic Sans MS"/>
              </a:rPr>
              <a:t>ό</a:t>
            </a:r>
            <a:r>
              <a:rPr sz="1600" spc="-5" dirty="0" err="1">
                <a:latin typeface="Comic Sans MS"/>
                <a:cs typeface="Comic Sans MS"/>
              </a:rPr>
              <a:t>στ</a:t>
            </a:r>
            <a:r>
              <a:rPr sz="1600" dirty="0">
                <a:latin typeface="Comic Sans MS"/>
                <a:cs typeface="Comic Sans MS"/>
              </a:rPr>
              <a:t>α</a:t>
            </a:r>
            <a:r>
              <a:rPr sz="1600" spc="-5" dirty="0">
                <a:latin typeface="Comic Sans MS"/>
                <a:cs typeface="Comic Sans MS"/>
              </a:rPr>
              <a:t>ση</a:t>
            </a:r>
            <a:r>
              <a:rPr lang="el-GR" sz="1600" spc="-5" dirty="0">
                <a:latin typeface="Comic Sans MS"/>
                <a:cs typeface="Comic Sans MS"/>
              </a:rPr>
              <a:t> </a:t>
            </a:r>
            <a:r>
              <a:rPr sz="1600" spc="-5" dirty="0" err="1">
                <a:latin typeface="Comic Sans MS"/>
                <a:cs typeface="Comic Sans MS"/>
              </a:rPr>
              <a:t>μ</a:t>
            </a:r>
            <a:r>
              <a:rPr sz="1600" spc="-15" dirty="0" err="1">
                <a:latin typeface="Comic Sans MS"/>
                <a:cs typeface="Comic Sans MS"/>
              </a:rPr>
              <a:t>ε</a:t>
            </a:r>
            <a:r>
              <a:rPr sz="1600" spc="-10" dirty="0" err="1">
                <a:latin typeface="Comic Sans MS"/>
                <a:cs typeface="Comic Sans MS"/>
              </a:rPr>
              <a:t>τ</a:t>
            </a:r>
            <a:r>
              <a:rPr sz="1600" spc="-5" dirty="0">
                <a:latin typeface="Comic Sans MS"/>
                <a:cs typeface="Comic Sans MS"/>
              </a:rPr>
              <a:t>αξύ</a:t>
            </a:r>
            <a:r>
              <a:rPr lang="el-GR" sz="1600" spc="-5" dirty="0">
                <a:latin typeface="Comic Sans MS"/>
                <a:cs typeface="Comic Sans MS"/>
              </a:rPr>
              <a:t> </a:t>
            </a:r>
            <a:r>
              <a:rPr sz="1600" spc="-10" dirty="0" err="1">
                <a:latin typeface="Comic Sans MS"/>
                <a:cs typeface="Comic Sans MS"/>
              </a:rPr>
              <a:t>τους</a:t>
            </a:r>
            <a:r>
              <a:rPr sz="1600" spc="-5" dirty="0">
                <a:latin typeface="Comic Sans MS"/>
                <a:cs typeface="Comic Sans MS"/>
              </a:rPr>
              <a:t>,</a:t>
            </a:r>
            <a:r>
              <a:rPr lang="el-GR" sz="1600" spc="-5" dirty="0">
                <a:latin typeface="Comic Sans MS"/>
                <a:cs typeface="Comic Sans MS"/>
              </a:rPr>
              <a:t> </a:t>
            </a:r>
            <a:r>
              <a:rPr sz="1600" spc="5" dirty="0" err="1">
                <a:latin typeface="Comic Sans MS"/>
                <a:cs typeface="Comic Sans MS"/>
              </a:rPr>
              <a:t>μ</a:t>
            </a:r>
            <a:r>
              <a:rPr sz="1600" spc="-5" dirty="0" err="1">
                <a:latin typeface="Comic Sans MS"/>
                <a:cs typeface="Comic Sans MS"/>
              </a:rPr>
              <a:t>ε</a:t>
            </a:r>
            <a:r>
              <a:rPr lang="el-GR" sz="1600" spc="-5" dirty="0">
                <a:latin typeface="Comic Sans MS"/>
                <a:cs typeface="Comic Sans MS"/>
              </a:rPr>
              <a:t> </a:t>
            </a:r>
            <a:r>
              <a:rPr sz="1600" spc="-5" dirty="0" err="1">
                <a:latin typeface="Comic Sans MS"/>
                <a:cs typeface="Comic Sans MS"/>
              </a:rPr>
              <a:t>δι</a:t>
            </a:r>
            <a:r>
              <a:rPr sz="1600" spc="-5" dirty="0">
                <a:latin typeface="Comic Sans MS"/>
                <a:cs typeface="Comic Sans MS"/>
              </a:rPr>
              <a:t>αφο</a:t>
            </a:r>
            <a:r>
              <a:rPr sz="1600" spc="5" dirty="0">
                <a:latin typeface="Comic Sans MS"/>
                <a:cs typeface="Comic Sans MS"/>
              </a:rPr>
              <a:t>ρ</a:t>
            </a:r>
            <a:r>
              <a:rPr sz="1600" spc="-10" dirty="0">
                <a:latin typeface="Comic Sans MS"/>
                <a:cs typeface="Comic Sans MS"/>
              </a:rPr>
              <a:t>ετικ</a:t>
            </a:r>
            <a:r>
              <a:rPr sz="1600" spc="-5" dirty="0">
                <a:latin typeface="Comic Sans MS"/>
                <a:cs typeface="Comic Sans MS"/>
              </a:rPr>
              <a:t>ή</a:t>
            </a:r>
            <a:r>
              <a:rPr sz="1600" dirty="0">
                <a:latin typeface="Comic Sans MS"/>
                <a:cs typeface="Comic Sans MS"/>
              </a:rPr>
              <a:t>	</a:t>
            </a:r>
            <a:r>
              <a:rPr sz="1600" spc="-10" dirty="0">
                <a:latin typeface="Comic Sans MS"/>
                <a:cs typeface="Comic Sans MS"/>
              </a:rPr>
              <a:t>κου</a:t>
            </a:r>
            <a:r>
              <a:rPr sz="1600" spc="-5" dirty="0">
                <a:latin typeface="Comic Sans MS"/>
                <a:cs typeface="Comic Sans MS"/>
              </a:rPr>
              <a:t>λ</a:t>
            </a:r>
            <a:r>
              <a:rPr sz="1600" spc="-10" dirty="0">
                <a:latin typeface="Comic Sans MS"/>
                <a:cs typeface="Comic Sans MS"/>
              </a:rPr>
              <a:t>τούρ</a:t>
            </a:r>
            <a:r>
              <a:rPr sz="1600" spc="-5" dirty="0">
                <a:latin typeface="Comic Sans MS"/>
                <a:cs typeface="Comic Sans MS"/>
              </a:rPr>
              <a:t>α</a:t>
            </a:r>
            <a:r>
              <a:rPr lang="el-GR" sz="1600" spc="-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και</a:t>
            </a:r>
            <a:r>
              <a:rPr lang="el-GR" sz="1600" spc="-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π</a:t>
            </a:r>
            <a:r>
              <a:rPr sz="1600" spc="-5" dirty="0" err="1">
                <a:latin typeface="Comic Sans MS"/>
                <a:cs typeface="Comic Sans MS"/>
              </a:rPr>
              <a:t>ολ</a:t>
            </a:r>
            <a:r>
              <a:rPr sz="1600" spc="-10" dirty="0" err="1">
                <a:latin typeface="Comic Sans MS"/>
                <a:cs typeface="Comic Sans MS"/>
              </a:rPr>
              <a:t>ιτισμό</a:t>
            </a:r>
            <a:r>
              <a:rPr sz="1600" spc="-5" dirty="0">
                <a:latin typeface="Comic Sans MS"/>
                <a:cs typeface="Comic Sans MS"/>
              </a:rPr>
              <a:t>,</a:t>
            </a:r>
            <a:r>
              <a:rPr sz="1600" dirty="0">
                <a:latin typeface="Comic Sans MS"/>
                <a:cs typeface="Comic Sans MS"/>
              </a:rPr>
              <a:t>	</a:t>
            </a:r>
            <a:r>
              <a:rPr sz="1600" spc="-10" dirty="0">
                <a:latin typeface="Comic Sans MS"/>
                <a:cs typeface="Comic Sans MS"/>
              </a:rPr>
              <a:t>με  </a:t>
            </a:r>
            <a:r>
              <a:rPr sz="1600" spc="-5" dirty="0">
                <a:latin typeface="Comic Sans MS"/>
                <a:cs typeface="Comic Sans MS"/>
              </a:rPr>
              <a:t>διαφορετικά</a:t>
            </a:r>
            <a:r>
              <a:rPr sz="1600" spc="-10" dirty="0">
                <a:latin typeface="Comic Sans MS"/>
                <a:cs typeface="Comic Sans MS"/>
              </a:rPr>
              <a:t> κοινωνικά </a:t>
            </a:r>
            <a:r>
              <a:rPr sz="1600" spc="-5" dirty="0">
                <a:latin typeface="Comic Sans MS"/>
                <a:cs typeface="Comic Sans MS"/>
              </a:rPr>
              <a:t>και </a:t>
            </a:r>
            <a:r>
              <a:rPr sz="1600" spc="-10" dirty="0">
                <a:latin typeface="Comic Sans MS"/>
                <a:cs typeface="Comic Sans MS"/>
              </a:rPr>
              <a:t>φυλετικά</a:t>
            </a:r>
            <a:r>
              <a:rPr sz="1600" spc="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χαρακτηριστικά.</a:t>
            </a:r>
            <a:endParaRPr lang="el-GR" sz="1600" spc="-5" dirty="0">
              <a:latin typeface="Comic Sans MS"/>
              <a:cs typeface="Comic Sans MS"/>
            </a:endParaRPr>
          </a:p>
          <a:p>
            <a:pPr marL="12065">
              <a:buClr>
                <a:schemeClr val="tx2">
                  <a:lumMod val="75000"/>
                </a:schemeClr>
              </a:buClr>
              <a:tabLst>
                <a:tab pos="358140" algn="l"/>
                <a:tab pos="358775" algn="l"/>
              </a:tabLst>
            </a:pPr>
            <a:endParaRPr sz="1600" dirty="0">
              <a:latin typeface="Comic Sans MS"/>
              <a:cs typeface="Comic Sans MS"/>
            </a:endParaRPr>
          </a:p>
          <a:p>
            <a:pPr marL="358140" marR="5715" indent="-346075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S"/>
              <a:tabLst>
                <a:tab pos="358775" algn="l"/>
              </a:tabLst>
            </a:pPr>
            <a:r>
              <a:rPr sz="1600" spc="-5" dirty="0" err="1">
                <a:latin typeface="Comic Sans MS"/>
                <a:cs typeface="Comic Sans MS"/>
              </a:rPr>
              <a:t>Δυν</a:t>
            </a:r>
            <a:r>
              <a:rPr sz="1600" spc="-5" dirty="0">
                <a:latin typeface="Comic Sans MS"/>
                <a:cs typeface="Comic Sans MS"/>
              </a:rPr>
              <a:t>ατότητα </a:t>
            </a:r>
            <a:r>
              <a:rPr lang="el-GR" sz="1600" spc="-5" dirty="0">
                <a:latin typeface="Comic Sans MS"/>
                <a:cs typeface="Comic Sans MS"/>
              </a:rPr>
              <a:t>ανεύρεσης </a:t>
            </a:r>
            <a:r>
              <a:rPr sz="1600" spc="-5" dirty="0">
                <a:latin typeface="Comic Sans MS"/>
                <a:cs typeface="Comic Sans MS"/>
              </a:rPr>
              <a:t>π</a:t>
            </a:r>
            <a:r>
              <a:rPr sz="1600" spc="-5" dirty="0" err="1">
                <a:latin typeface="Comic Sans MS"/>
                <a:cs typeface="Comic Sans MS"/>
              </a:rPr>
              <a:t>ληροφοριών</a:t>
            </a:r>
            <a:r>
              <a:rPr sz="1600" spc="-5" dirty="0">
                <a:latin typeface="Comic Sans MS"/>
                <a:cs typeface="Comic Sans MS"/>
              </a:rPr>
              <a:t> από </a:t>
            </a:r>
            <a:r>
              <a:rPr sz="1600" spc="-10" dirty="0">
                <a:latin typeface="Comic Sans MS"/>
                <a:cs typeface="Comic Sans MS"/>
              </a:rPr>
              <a:t>όλο τον κόσμο </a:t>
            </a:r>
            <a:r>
              <a:rPr sz="1600" spc="-5" dirty="0">
                <a:latin typeface="Comic Sans MS"/>
                <a:cs typeface="Comic Sans MS"/>
              </a:rPr>
              <a:t>σε άμεσο </a:t>
            </a:r>
            <a:r>
              <a:rPr sz="1600" spc="-15" dirty="0">
                <a:latin typeface="Comic Sans MS"/>
                <a:cs typeface="Comic Sans MS"/>
              </a:rPr>
              <a:t>και </a:t>
            </a:r>
            <a:r>
              <a:rPr sz="1600" spc="-5" dirty="0">
                <a:latin typeface="Comic Sans MS"/>
                <a:cs typeface="Comic Sans MS"/>
              </a:rPr>
              <a:t>πρα</a:t>
            </a:r>
            <a:r>
              <a:rPr sz="1600" spc="-5" dirty="0" err="1">
                <a:latin typeface="Comic Sans MS"/>
                <a:cs typeface="Comic Sans MS"/>
              </a:rPr>
              <a:t>γμ</a:t>
            </a:r>
            <a:r>
              <a:rPr sz="1600" spc="-5" dirty="0">
                <a:latin typeface="Comic Sans MS"/>
                <a:cs typeface="Comic Sans MS"/>
              </a:rPr>
              <a:t>ατικό</a:t>
            </a:r>
            <a:r>
              <a:rPr sz="1600" spc="-3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χρόνο.</a:t>
            </a:r>
            <a:endParaRPr lang="el-GR" sz="1600" spc="-5" dirty="0">
              <a:latin typeface="Comic Sans MS"/>
              <a:cs typeface="Comic Sans MS"/>
            </a:endParaRPr>
          </a:p>
          <a:p>
            <a:pPr marL="12065" marR="5715">
              <a:buClr>
                <a:schemeClr val="tx2">
                  <a:lumMod val="75000"/>
                </a:schemeClr>
              </a:buClr>
              <a:tabLst>
                <a:tab pos="358775" algn="l"/>
              </a:tabLst>
            </a:pPr>
            <a:endParaRPr sz="1600" dirty="0">
              <a:latin typeface="Comic Sans MS"/>
              <a:cs typeface="Comic Sans MS"/>
            </a:endParaRPr>
          </a:p>
          <a:p>
            <a:pPr marL="358140" indent="-346075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S"/>
              <a:tabLst>
                <a:tab pos="358140" algn="l"/>
                <a:tab pos="358775" algn="l"/>
              </a:tabLst>
            </a:pPr>
            <a:r>
              <a:rPr sz="1600" spc="-5" dirty="0" err="1">
                <a:latin typeface="Comic Sans MS"/>
                <a:cs typeface="Comic Sans MS"/>
              </a:rPr>
              <a:t>Δυν</a:t>
            </a:r>
            <a:r>
              <a:rPr sz="1600" spc="-5" dirty="0">
                <a:latin typeface="Comic Sans MS"/>
                <a:cs typeface="Comic Sans MS"/>
              </a:rPr>
              <a:t>ατότητα</a:t>
            </a:r>
            <a:r>
              <a:rPr lang="el-GR" sz="1600" spc="-20" dirty="0">
                <a:latin typeface="Comic Sans MS"/>
                <a:cs typeface="Comic Sans MS"/>
              </a:rPr>
              <a:t> συνεργασίας</a:t>
            </a:r>
            <a:r>
              <a:rPr sz="1600" spc="-5" dirty="0">
                <a:latin typeface="Comic Sans MS"/>
                <a:cs typeface="Comic Sans MS"/>
              </a:rPr>
              <a:t>,</a:t>
            </a:r>
            <a:r>
              <a:rPr sz="1600" spc="5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ανταλλαγής</a:t>
            </a:r>
            <a:r>
              <a:rPr sz="1600" spc="-2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υλικού</a:t>
            </a:r>
            <a:r>
              <a:rPr sz="1600" spc="2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και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διαμοιρασμού</a:t>
            </a:r>
            <a:r>
              <a:rPr sz="1600" spc="3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απόψεων.</a:t>
            </a:r>
            <a:endParaRPr lang="el-GR" sz="1600" spc="-5" dirty="0">
              <a:latin typeface="Comic Sans MS"/>
              <a:cs typeface="Comic Sans MS"/>
            </a:endParaRPr>
          </a:p>
          <a:p>
            <a:pPr marL="12065">
              <a:buClr>
                <a:schemeClr val="tx2">
                  <a:lumMod val="75000"/>
                </a:schemeClr>
              </a:buClr>
              <a:tabLst>
                <a:tab pos="358140" algn="l"/>
                <a:tab pos="358775" algn="l"/>
              </a:tabLst>
            </a:pPr>
            <a:endParaRPr sz="1600" dirty="0">
              <a:latin typeface="Comic Sans MS"/>
              <a:cs typeface="Comic Sans MS"/>
            </a:endParaRPr>
          </a:p>
          <a:p>
            <a:pPr marL="358140" marR="5715" indent="-346075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S"/>
              <a:tabLst>
                <a:tab pos="358775" algn="l"/>
              </a:tabLst>
            </a:pPr>
            <a:r>
              <a:rPr sz="1600" spc="-5" dirty="0" err="1">
                <a:latin typeface="Comic Sans MS"/>
                <a:cs typeface="Comic Sans MS"/>
              </a:rPr>
              <a:t>Δυν</a:t>
            </a:r>
            <a:r>
              <a:rPr sz="1600" spc="-5" dirty="0">
                <a:latin typeface="Comic Sans MS"/>
                <a:cs typeface="Comic Sans MS"/>
              </a:rPr>
              <a:t>ατότητα </a:t>
            </a:r>
            <a:r>
              <a:rPr lang="el-GR" sz="1600" spc="-5" dirty="0">
                <a:latin typeface="Comic Sans MS"/>
                <a:cs typeface="Comic Sans MS"/>
              </a:rPr>
              <a:t>ψυχαγωγίας </a:t>
            </a:r>
            <a:r>
              <a:rPr sz="1600" dirty="0" err="1">
                <a:latin typeface="Comic Sans MS"/>
                <a:cs typeface="Comic Sans MS"/>
              </a:rPr>
              <a:t>με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την άμεση πρόσβαση σε ψυχαγωγικό περιεχόμενο όπως 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βίντεο,</a:t>
            </a:r>
            <a:r>
              <a:rPr sz="1600" spc="-2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φωτογραφίες</a:t>
            </a:r>
            <a:r>
              <a:rPr sz="1600" spc="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ή</a:t>
            </a:r>
            <a:r>
              <a:rPr sz="1600" spc="-10" dirty="0">
                <a:latin typeface="Comic Sans MS"/>
                <a:cs typeface="Comic Sans MS"/>
              </a:rPr>
              <a:t> εφαρμογές.</a:t>
            </a:r>
            <a:endParaRPr lang="el-GR" sz="1600" spc="-10" dirty="0">
              <a:latin typeface="Comic Sans MS"/>
              <a:cs typeface="Comic Sans MS"/>
            </a:endParaRPr>
          </a:p>
          <a:p>
            <a:pPr marL="12065" marR="5715">
              <a:buClr>
                <a:schemeClr val="tx2">
                  <a:lumMod val="75000"/>
                </a:schemeClr>
              </a:buClr>
              <a:tabLst>
                <a:tab pos="358775" algn="l"/>
              </a:tabLst>
            </a:pPr>
            <a:endParaRPr sz="1600" dirty="0">
              <a:latin typeface="Comic Sans MS"/>
              <a:cs typeface="Comic Sans MS"/>
            </a:endParaRPr>
          </a:p>
          <a:p>
            <a:pPr marL="358140" marR="5080" indent="-346075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S"/>
              <a:tabLst>
                <a:tab pos="358775" algn="l"/>
              </a:tabLst>
            </a:pPr>
            <a:r>
              <a:rPr sz="1600" spc="-5" dirty="0" err="1">
                <a:latin typeface="Comic Sans MS"/>
                <a:cs typeface="Comic Sans MS"/>
              </a:rPr>
              <a:t>Οι</a:t>
            </a:r>
            <a:r>
              <a:rPr sz="1600" spc="-5" dirty="0">
                <a:latin typeface="Comic Sans MS"/>
                <a:cs typeface="Comic Sans MS"/>
              </a:rPr>
              <a:t> </a:t>
            </a:r>
            <a:r>
              <a:rPr lang="el-GR" sz="1600" spc="-5" dirty="0">
                <a:latin typeface="Comic Sans MS"/>
              </a:rPr>
              <a:t>εταιρείες</a:t>
            </a:r>
            <a:r>
              <a:rPr lang="el-GR" sz="1600" b="1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spc="-5" dirty="0" err="1">
                <a:latin typeface="Comic Sans MS"/>
                <a:cs typeface="Comic Sans MS"/>
              </a:rPr>
              <a:t>έχουν</a:t>
            </a:r>
            <a:r>
              <a:rPr sz="1600" spc="-5" dirty="0">
                <a:latin typeface="Comic Sans MS"/>
                <a:cs typeface="Comic Sans MS"/>
              </a:rPr>
              <a:t> άμεση επαφή με τους πελάτες τους και μπορούν να διαμοιράζονται 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άμεσα</a:t>
            </a:r>
            <a:r>
              <a:rPr sz="1600" spc="21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τα</a:t>
            </a:r>
            <a:r>
              <a:rPr sz="1600" spc="20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νέα</a:t>
            </a:r>
            <a:r>
              <a:rPr sz="1600" spc="204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της</a:t>
            </a:r>
            <a:r>
              <a:rPr sz="1600" spc="2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επιχείρησής</a:t>
            </a:r>
            <a:r>
              <a:rPr sz="1600" spc="22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τους,</a:t>
            </a:r>
            <a:r>
              <a:rPr sz="1600" spc="21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καθώς</a:t>
            </a:r>
            <a:r>
              <a:rPr sz="1600" spc="2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απευθύνονται</a:t>
            </a:r>
            <a:r>
              <a:rPr sz="1600" spc="21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σε</a:t>
            </a:r>
            <a:r>
              <a:rPr sz="1600" spc="21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ένα</a:t>
            </a:r>
            <a:r>
              <a:rPr sz="1600" spc="2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ευρύτερο</a:t>
            </a:r>
            <a:r>
              <a:rPr sz="1600" spc="204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κοινό</a:t>
            </a:r>
            <a:r>
              <a:rPr sz="1600" spc="22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από </a:t>
            </a:r>
            <a:r>
              <a:rPr sz="1600" spc="-46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ό,τι</a:t>
            </a:r>
            <a:r>
              <a:rPr sz="1600" spc="-3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με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τα</a:t>
            </a:r>
            <a:r>
              <a:rPr sz="1600" spc="-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παραδοσιακά</a:t>
            </a:r>
            <a:r>
              <a:rPr sz="1600" spc="-2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μέσα.</a:t>
            </a:r>
            <a:endParaRPr sz="16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9165" y="237919"/>
            <a:ext cx="7978140" cy="738327"/>
            <a:chOff x="1165860" y="196596"/>
            <a:chExt cx="7978140" cy="713231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5860" y="196596"/>
              <a:ext cx="7978140" cy="7132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1872" y="245364"/>
              <a:ext cx="7856220" cy="56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0185" y="359536"/>
              <a:ext cx="7422134" cy="3683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96087" y="1415542"/>
            <a:ext cx="8338313" cy="27206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indent="-285750" algn="just">
              <a:lnSpc>
                <a:spcPct val="10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S"/>
            </a:pPr>
            <a:r>
              <a:rPr lang="el-GR" sz="1600" spc="-5" dirty="0">
                <a:latin typeface="Comic Sans MS"/>
              </a:rPr>
              <a:t>Π</a:t>
            </a:r>
            <a:r>
              <a:rPr sz="1600" spc="-5">
                <a:latin typeface="Comic Sans MS"/>
              </a:rPr>
              <a:t>ιθ</a:t>
            </a:r>
            <a:r>
              <a:rPr sz="1600" spc="-5" dirty="0">
                <a:latin typeface="Comic Sans MS"/>
              </a:rPr>
              <a:t>ανότητα υπερβολικής ενασχόλησης με</a:t>
            </a:r>
            <a:r>
              <a:rPr lang="el-GR" sz="1600" spc="-5" dirty="0">
                <a:latin typeface="Comic Sans MS"/>
              </a:rPr>
              <a:t> </a:t>
            </a:r>
            <a:r>
              <a:rPr sz="1600" spc="-5" dirty="0">
                <a:latin typeface="Comic Sans MS"/>
              </a:rPr>
              <a:t>α</a:t>
            </a:r>
            <a:r>
              <a:rPr sz="1600" spc="-5" dirty="0" err="1">
                <a:latin typeface="Comic Sans MS"/>
              </a:rPr>
              <a:t>υτά</a:t>
            </a:r>
            <a:endParaRPr lang="el-GR" sz="1600" spc="-5" dirty="0">
              <a:latin typeface="Comic Sans MS"/>
            </a:endParaRPr>
          </a:p>
          <a:p>
            <a:pPr marL="298450" indent="-285750" algn="just">
              <a:lnSpc>
                <a:spcPct val="10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S"/>
            </a:pPr>
            <a:endParaRPr lang="el-GR" sz="1600" spc="-5" dirty="0">
              <a:latin typeface="Comic Sans MS"/>
            </a:endParaRPr>
          </a:p>
          <a:p>
            <a:pPr marL="298450" indent="-285750" algn="just">
              <a:lnSpc>
                <a:spcPct val="10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S"/>
            </a:pPr>
            <a:r>
              <a:rPr sz="1600" spc="-5" dirty="0" err="1">
                <a:latin typeface="Comic Sans MS"/>
              </a:rPr>
              <a:t>Δι</a:t>
            </a:r>
            <a:r>
              <a:rPr sz="1600" spc="-5" dirty="0">
                <a:latin typeface="Comic Sans MS"/>
              </a:rPr>
              <a:t>αμοιρασμός Προσωπικών Δεδομένων: η καταχώριση και δημοσίευση  προσωπικών πληροφοριών αφορά πλέον σε πολύ μεγαλύτερο αριθμό</a:t>
            </a:r>
            <a:r>
              <a:rPr lang="el-GR" sz="1600" spc="-5" dirty="0">
                <a:latin typeface="Comic Sans MS"/>
              </a:rPr>
              <a:t> </a:t>
            </a:r>
            <a:r>
              <a:rPr sz="1600" spc="-5" dirty="0">
                <a:latin typeface="Comic Sans MS"/>
              </a:rPr>
              <a:t>α</a:t>
            </a:r>
            <a:r>
              <a:rPr sz="1600" spc="-5" dirty="0" err="1">
                <a:latin typeface="Comic Sans MS"/>
              </a:rPr>
              <a:t>τόμων</a:t>
            </a:r>
            <a:r>
              <a:rPr sz="1600" spc="-5" dirty="0">
                <a:latin typeface="Comic Sans MS"/>
              </a:rPr>
              <a:t> από ό,τι στο παρελθόν και ό,τι αναρτηθεί μένει για πάντα.</a:t>
            </a:r>
            <a:endParaRPr lang="el-GR" sz="1600" spc="-5" dirty="0">
              <a:latin typeface="Comic Sans MS"/>
            </a:endParaRPr>
          </a:p>
          <a:p>
            <a:pPr marL="298450" indent="-285750" algn="just">
              <a:lnSpc>
                <a:spcPct val="10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S"/>
            </a:pPr>
            <a:endParaRPr sz="1600" spc="-5" dirty="0">
              <a:latin typeface="Comic Sans MS"/>
            </a:endParaRPr>
          </a:p>
          <a:p>
            <a:pPr marL="298450" marR="508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S"/>
            </a:pPr>
            <a:r>
              <a:rPr sz="1600" spc="-5" dirty="0" err="1">
                <a:latin typeface="Comic Sans MS"/>
              </a:rPr>
              <a:t>Εξ</a:t>
            </a:r>
            <a:r>
              <a:rPr sz="1600" spc="-5" dirty="0">
                <a:latin typeface="Comic Sans MS"/>
              </a:rPr>
              <a:t>απάτηση</a:t>
            </a:r>
            <a:r>
              <a:rPr lang="el-GR" sz="1600" spc="-5" dirty="0">
                <a:latin typeface="Comic Sans MS"/>
              </a:rPr>
              <a:t> </a:t>
            </a:r>
            <a:r>
              <a:rPr sz="1600" spc="-5" dirty="0">
                <a:latin typeface="Comic Sans MS"/>
              </a:rPr>
              <a:t>και κλοπή ταυτότητας: ψεύτικα προφίλ, αποστολή</a:t>
            </a:r>
            <a:r>
              <a:rPr lang="el-GR" sz="1600" spc="-5" dirty="0">
                <a:latin typeface="Comic Sans MS"/>
              </a:rPr>
              <a:t>  </a:t>
            </a:r>
            <a:r>
              <a:rPr sz="1600" spc="-5" dirty="0" err="1">
                <a:latin typeface="Comic Sans MS"/>
              </a:rPr>
              <a:t>εξ</a:t>
            </a:r>
            <a:r>
              <a:rPr sz="1600" spc="-5" dirty="0">
                <a:latin typeface="Comic Sans MS"/>
              </a:rPr>
              <a:t>ατομικευμένων μηνυμάτων εξαπάτησης (Phishing) κτλ.</a:t>
            </a:r>
            <a:endParaRPr lang="el-GR" sz="1600" spc="-5" dirty="0">
              <a:latin typeface="Comic Sans MS"/>
            </a:endParaRPr>
          </a:p>
          <a:p>
            <a:pPr marL="12700" marR="5080">
              <a:buClr>
                <a:schemeClr val="tx2">
                  <a:lumMod val="75000"/>
                </a:schemeClr>
              </a:buClr>
            </a:pPr>
            <a:endParaRPr sz="1600" spc="-5" dirty="0">
              <a:latin typeface="Comic Sans MS"/>
            </a:endParaRPr>
          </a:p>
          <a:p>
            <a:pPr marL="298450" marR="63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S"/>
            </a:pPr>
            <a:r>
              <a:rPr sz="1600" spc="-5" dirty="0">
                <a:latin typeface="Comic Sans MS"/>
              </a:rPr>
              <a:t>Ηλεκτρονικός Εκφοβισμός (Cyber-Bullying): κακόβουλοι χρήστες που  στοχοποιούν άλλους και μεταφέρουν φαινόμενα παρενόχλησης και  εκφοβισμού στον ψηφιακό κόσμο.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905000" y="4495800"/>
            <a:ext cx="3657600" cy="1752600"/>
            <a:chOff x="6050279" y="5595721"/>
            <a:chExt cx="3093720" cy="126238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0279" y="6174282"/>
              <a:ext cx="960120" cy="68371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10399" y="5595721"/>
              <a:ext cx="2133600" cy="12622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Σταγονίδιο">
  <a:themeElements>
    <a:clrScheme name="Σταγονίδιο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Σταγονίδιο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Σταγονίδιο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TM04033925[[fn=Σταγονίδιο]]</Template>
  <TotalTime>32</TotalTime>
  <Words>654</Words>
  <Application>Microsoft Office PowerPoint</Application>
  <PresentationFormat>Προβολή στην οθόνη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7" baseType="lpstr">
      <vt:lpstr>Arial</vt:lpstr>
      <vt:lpstr>Comic Sans MS</vt:lpstr>
      <vt:lpstr>Microsoft Sans Serif</vt:lpstr>
      <vt:lpstr>Segoe Script</vt:lpstr>
      <vt:lpstr>Tw Cen MT</vt:lpstr>
      <vt:lpstr>Verdana</vt:lpstr>
      <vt:lpstr>Wingdings</vt:lpstr>
      <vt:lpstr>Σταγονίδιο</vt:lpstr>
      <vt:lpstr>ΚΕΦΑΛΑΙΟ 15</vt:lpstr>
      <vt:lpstr>Παρουσίαση του PowerPoint</vt:lpstr>
      <vt:lpstr>Παρουσίαση του PowerPoint</vt:lpstr>
      <vt:lpstr>Παρουσίαση του PowerPoint</vt:lpstr>
      <vt:lpstr>twΙΤter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CHRIS</dc:creator>
  <cp:lastModifiedBy>Ελενη Σεβη</cp:lastModifiedBy>
  <cp:revision>1</cp:revision>
  <dcterms:created xsi:type="dcterms:W3CDTF">2022-09-24T16:14:23Z</dcterms:created>
  <dcterms:modified xsi:type="dcterms:W3CDTF">2022-09-24T16:47:03Z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2022-09-24T00:00:00Z</vt:filetime>
  </property>
</Properties>
</file>