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61346F-5EB6-454E-A7CA-012F215C37DA}" v="43" dt="2024-02-04T17:36:51.281"/>
  </p1510:revLst>
</p1510:revInfo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06E785-0CD6-45E7-B5F5-49F01490E5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5F2843C-871B-4286-8044-3CC177035242}">
      <dgm:prSet/>
      <dgm:spPr/>
      <dgm:t>
        <a:bodyPr/>
        <a:lstStyle/>
        <a:p>
          <a:r>
            <a:rPr lang="el-GR" b="1" i="0"/>
            <a:t>Παρατηρήσεις</a:t>
          </a:r>
          <a:endParaRPr lang="en-US"/>
        </a:p>
      </dgm:t>
    </dgm:pt>
    <dgm:pt modelId="{8A1174F9-AC0D-4047-8862-723DD804F87C}" type="parTrans" cxnId="{638C09A4-7A02-42B6-87A6-F1AF7FC2FCE7}">
      <dgm:prSet/>
      <dgm:spPr/>
      <dgm:t>
        <a:bodyPr/>
        <a:lstStyle/>
        <a:p>
          <a:endParaRPr lang="en-US"/>
        </a:p>
      </dgm:t>
    </dgm:pt>
    <dgm:pt modelId="{B7EF9B65-2456-4CD2-8ADF-A3F646D51100}" type="sibTrans" cxnId="{638C09A4-7A02-42B6-87A6-F1AF7FC2FCE7}">
      <dgm:prSet/>
      <dgm:spPr/>
      <dgm:t>
        <a:bodyPr/>
        <a:lstStyle/>
        <a:p>
          <a:endParaRPr lang="en-US"/>
        </a:p>
      </dgm:t>
    </dgm:pt>
    <dgm:pt modelId="{8B143EA5-4621-49DC-88B9-94E733FDBDB7}">
      <dgm:prSet/>
      <dgm:spPr/>
      <dgm:t>
        <a:bodyPr/>
        <a:lstStyle/>
        <a:p>
          <a:r>
            <a:rPr lang="el-GR" b="0" i="0"/>
            <a:t>1. Δεν πρέπει να συγχέεται η αναφορική αντωνυμία με τους ομόηχους τύπους του οριστικού άρθρου (</a:t>
          </a:r>
          <a:r>
            <a:rPr lang="el-GR" b="1" i="0"/>
            <a:t>ἥ ≠ ἡ, οἵ ≠ οἱ, αἵ ≠ αἱ</a:t>
          </a:r>
          <a:r>
            <a:rPr lang="el-GR" b="0" i="0"/>
            <a:t>)· οι τύποι της αναφορικής αντωνυμίας παίρνουν τόνο.</a:t>
          </a:r>
          <a:endParaRPr lang="en-US"/>
        </a:p>
      </dgm:t>
    </dgm:pt>
    <dgm:pt modelId="{4D186C31-8988-4517-8007-E474CBDBAF6E}" type="parTrans" cxnId="{3062B93C-D178-431C-8B43-1DF7C1F4A819}">
      <dgm:prSet/>
      <dgm:spPr/>
      <dgm:t>
        <a:bodyPr/>
        <a:lstStyle/>
        <a:p>
          <a:endParaRPr lang="en-US"/>
        </a:p>
      </dgm:t>
    </dgm:pt>
    <dgm:pt modelId="{7B48CD7D-5F18-4DD5-9A2B-E6A3F7C915BE}" type="sibTrans" cxnId="{3062B93C-D178-431C-8B43-1DF7C1F4A819}">
      <dgm:prSet/>
      <dgm:spPr/>
      <dgm:t>
        <a:bodyPr/>
        <a:lstStyle/>
        <a:p>
          <a:endParaRPr lang="en-US"/>
        </a:p>
      </dgm:t>
    </dgm:pt>
    <dgm:pt modelId="{59D561E0-2449-459A-BED8-BE6B307FB541}">
      <dgm:prSet/>
      <dgm:spPr/>
      <dgm:t>
        <a:bodyPr/>
        <a:lstStyle/>
        <a:p>
          <a:r>
            <a:rPr lang="el-GR" b="0" i="0"/>
            <a:t>2. Όλες οι αναφορικές αντωνυμίες παίρνουν δασεία.</a:t>
          </a:r>
          <a:endParaRPr lang="en-US"/>
        </a:p>
      </dgm:t>
    </dgm:pt>
    <dgm:pt modelId="{CDD4E7FC-6D87-4765-9BCF-DFB8A94F6997}" type="parTrans" cxnId="{9C0F75DD-99FB-4C52-8219-9C206CE288B6}">
      <dgm:prSet/>
      <dgm:spPr/>
      <dgm:t>
        <a:bodyPr/>
        <a:lstStyle/>
        <a:p>
          <a:endParaRPr lang="en-US"/>
        </a:p>
      </dgm:t>
    </dgm:pt>
    <dgm:pt modelId="{A3033E27-4A6E-42B6-B7AE-0FC735E655C9}" type="sibTrans" cxnId="{9C0F75DD-99FB-4C52-8219-9C206CE288B6}">
      <dgm:prSet/>
      <dgm:spPr/>
      <dgm:t>
        <a:bodyPr/>
        <a:lstStyle/>
        <a:p>
          <a:endParaRPr lang="en-US"/>
        </a:p>
      </dgm:t>
    </dgm:pt>
    <dgm:pt modelId="{8EAD32B3-7546-4A82-BB06-7256F5298B26}">
      <dgm:prSet/>
      <dgm:spPr/>
      <dgm:t>
        <a:bodyPr/>
        <a:lstStyle/>
        <a:p>
          <a:r>
            <a:rPr lang="el-GR" b="0" i="0"/>
            <a:t>3. Κατά τον ίδιο τρόπο κλίνεται και η αναφορική αντωνυμία </a:t>
          </a:r>
          <a:r>
            <a:rPr lang="el-GR" b="1" i="0"/>
            <a:t>ὅσπερ, ἥπερ, ὅπερ</a:t>
          </a:r>
          <a:r>
            <a:rPr lang="el-GR" b="0" i="0"/>
            <a:t>. Απλώς, στο τέλος κάθε τύπου προστίθεται το μόριο -περ χωρίς να επηρεάζεται ο τονισμός.</a:t>
          </a:r>
          <a:endParaRPr lang="en-US"/>
        </a:p>
      </dgm:t>
    </dgm:pt>
    <dgm:pt modelId="{43048B8A-C320-417C-8EBE-062D63DCA843}" type="parTrans" cxnId="{C52D85AE-E779-4183-9EDE-3F87415319E6}">
      <dgm:prSet/>
      <dgm:spPr/>
      <dgm:t>
        <a:bodyPr/>
        <a:lstStyle/>
        <a:p>
          <a:endParaRPr lang="en-US"/>
        </a:p>
      </dgm:t>
    </dgm:pt>
    <dgm:pt modelId="{66CE3605-2971-49F2-83B3-A402085750CB}" type="sibTrans" cxnId="{C52D85AE-E779-4183-9EDE-3F87415319E6}">
      <dgm:prSet/>
      <dgm:spPr/>
      <dgm:t>
        <a:bodyPr/>
        <a:lstStyle/>
        <a:p>
          <a:endParaRPr lang="en-US"/>
        </a:p>
      </dgm:t>
    </dgm:pt>
    <dgm:pt modelId="{AE75EC7E-8601-4AE7-8017-A0EB99D7F293}" type="pres">
      <dgm:prSet presAssocID="{A506E785-0CD6-45E7-B5F5-49F01490E531}" presName="linear" presStyleCnt="0">
        <dgm:presLayoutVars>
          <dgm:animLvl val="lvl"/>
          <dgm:resizeHandles val="exact"/>
        </dgm:presLayoutVars>
      </dgm:prSet>
      <dgm:spPr/>
    </dgm:pt>
    <dgm:pt modelId="{47862CFF-BCB2-43F2-B01E-FE10CC47C4E4}" type="pres">
      <dgm:prSet presAssocID="{95F2843C-871B-4286-8044-3CC17703524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46B51FF-688B-4B8F-B17A-B83E4838A714}" type="pres">
      <dgm:prSet presAssocID="{B7EF9B65-2456-4CD2-8ADF-A3F646D51100}" presName="spacer" presStyleCnt="0"/>
      <dgm:spPr/>
    </dgm:pt>
    <dgm:pt modelId="{9718382E-261C-48A6-A0BD-268D7B79B89C}" type="pres">
      <dgm:prSet presAssocID="{8B143EA5-4621-49DC-88B9-94E733FDBDB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24E115D-8B8C-4324-86D3-FF3BE8601D43}" type="pres">
      <dgm:prSet presAssocID="{7B48CD7D-5F18-4DD5-9A2B-E6A3F7C915BE}" presName="spacer" presStyleCnt="0"/>
      <dgm:spPr/>
    </dgm:pt>
    <dgm:pt modelId="{97BEF6E0-C6F2-4B79-A7DB-710BEE163C9F}" type="pres">
      <dgm:prSet presAssocID="{59D561E0-2449-459A-BED8-BE6B307FB54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6F63077-343F-43D8-BF22-5886699887F3}" type="pres">
      <dgm:prSet presAssocID="{A3033E27-4A6E-42B6-B7AE-0FC735E655C9}" presName="spacer" presStyleCnt="0"/>
      <dgm:spPr/>
    </dgm:pt>
    <dgm:pt modelId="{149F486B-989F-4C4A-AAEC-DCA478459A02}" type="pres">
      <dgm:prSet presAssocID="{8EAD32B3-7546-4A82-BB06-7256F5298B2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062B93C-D178-431C-8B43-1DF7C1F4A819}" srcId="{A506E785-0CD6-45E7-B5F5-49F01490E531}" destId="{8B143EA5-4621-49DC-88B9-94E733FDBDB7}" srcOrd="1" destOrd="0" parTransId="{4D186C31-8988-4517-8007-E474CBDBAF6E}" sibTransId="{7B48CD7D-5F18-4DD5-9A2B-E6A3F7C915BE}"/>
    <dgm:cxn modelId="{EA083376-0290-4659-9136-93D084AB7CE8}" type="presOf" srcId="{59D561E0-2449-459A-BED8-BE6B307FB541}" destId="{97BEF6E0-C6F2-4B79-A7DB-710BEE163C9F}" srcOrd="0" destOrd="0" presId="urn:microsoft.com/office/officeart/2005/8/layout/vList2"/>
    <dgm:cxn modelId="{C975D3A1-5996-4B59-99E4-2E9238891EFB}" type="presOf" srcId="{8EAD32B3-7546-4A82-BB06-7256F5298B26}" destId="{149F486B-989F-4C4A-AAEC-DCA478459A02}" srcOrd="0" destOrd="0" presId="urn:microsoft.com/office/officeart/2005/8/layout/vList2"/>
    <dgm:cxn modelId="{638C09A4-7A02-42B6-87A6-F1AF7FC2FCE7}" srcId="{A506E785-0CD6-45E7-B5F5-49F01490E531}" destId="{95F2843C-871B-4286-8044-3CC177035242}" srcOrd="0" destOrd="0" parTransId="{8A1174F9-AC0D-4047-8862-723DD804F87C}" sibTransId="{B7EF9B65-2456-4CD2-8ADF-A3F646D51100}"/>
    <dgm:cxn modelId="{C52D85AE-E779-4183-9EDE-3F87415319E6}" srcId="{A506E785-0CD6-45E7-B5F5-49F01490E531}" destId="{8EAD32B3-7546-4A82-BB06-7256F5298B26}" srcOrd="3" destOrd="0" parTransId="{43048B8A-C320-417C-8EBE-062D63DCA843}" sibTransId="{66CE3605-2971-49F2-83B3-A402085750CB}"/>
    <dgm:cxn modelId="{9C0F75DD-99FB-4C52-8219-9C206CE288B6}" srcId="{A506E785-0CD6-45E7-B5F5-49F01490E531}" destId="{59D561E0-2449-459A-BED8-BE6B307FB541}" srcOrd="2" destOrd="0" parTransId="{CDD4E7FC-6D87-4765-9BCF-DFB8A94F6997}" sibTransId="{A3033E27-4A6E-42B6-B7AE-0FC735E655C9}"/>
    <dgm:cxn modelId="{42C4F7DD-E189-4A08-9A33-2A6829F02C35}" type="presOf" srcId="{95F2843C-871B-4286-8044-3CC177035242}" destId="{47862CFF-BCB2-43F2-B01E-FE10CC47C4E4}" srcOrd="0" destOrd="0" presId="urn:microsoft.com/office/officeart/2005/8/layout/vList2"/>
    <dgm:cxn modelId="{A2A9C9FC-CD5D-4E81-982B-92C412846046}" type="presOf" srcId="{8B143EA5-4621-49DC-88B9-94E733FDBDB7}" destId="{9718382E-261C-48A6-A0BD-268D7B79B89C}" srcOrd="0" destOrd="0" presId="urn:microsoft.com/office/officeart/2005/8/layout/vList2"/>
    <dgm:cxn modelId="{4F477CFD-1691-48EF-A41B-7DA26FB12AED}" type="presOf" srcId="{A506E785-0CD6-45E7-B5F5-49F01490E531}" destId="{AE75EC7E-8601-4AE7-8017-A0EB99D7F293}" srcOrd="0" destOrd="0" presId="urn:microsoft.com/office/officeart/2005/8/layout/vList2"/>
    <dgm:cxn modelId="{9AAE7AC4-7161-416E-A2B8-BA42753B5F71}" type="presParOf" srcId="{AE75EC7E-8601-4AE7-8017-A0EB99D7F293}" destId="{47862CFF-BCB2-43F2-B01E-FE10CC47C4E4}" srcOrd="0" destOrd="0" presId="urn:microsoft.com/office/officeart/2005/8/layout/vList2"/>
    <dgm:cxn modelId="{ECDC4FF3-ECE1-4991-8423-292BFEF338DF}" type="presParOf" srcId="{AE75EC7E-8601-4AE7-8017-A0EB99D7F293}" destId="{B46B51FF-688B-4B8F-B17A-B83E4838A714}" srcOrd="1" destOrd="0" presId="urn:microsoft.com/office/officeart/2005/8/layout/vList2"/>
    <dgm:cxn modelId="{51E9367E-0AB9-4DF2-9870-50BE8EDC0706}" type="presParOf" srcId="{AE75EC7E-8601-4AE7-8017-A0EB99D7F293}" destId="{9718382E-261C-48A6-A0BD-268D7B79B89C}" srcOrd="2" destOrd="0" presId="urn:microsoft.com/office/officeart/2005/8/layout/vList2"/>
    <dgm:cxn modelId="{878E129B-90A0-451E-87FB-6A56CD908FBC}" type="presParOf" srcId="{AE75EC7E-8601-4AE7-8017-A0EB99D7F293}" destId="{A24E115D-8B8C-4324-86D3-FF3BE8601D43}" srcOrd="3" destOrd="0" presId="urn:microsoft.com/office/officeart/2005/8/layout/vList2"/>
    <dgm:cxn modelId="{80AD256C-18DD-43E5-B4AB-60A3775545A7}" type="presParOf" srcId="{AE75EC7E-8601-4AE7-8017-A0EB99D7F293}" destId="{97BEF6E0-C6F2-4B79-A7DB-710BEE163C9F}" srcOrd="4" destOrd="0" presId="urn:microsoft.com/office/officeart/2005/8/layout/vList2"/>
    <dgm:cxn modelId="{55D7BBA4-8E23-4570-B3EC-855EF46BEB51}" type="presParOf" srcId="{AE75EC7E-8601-4AE7-8017-A0EB99D7F293}" destId="{E6F63077-343F-43D8-BF22-5886699887F3}" srcOrd="5" destOrd="0" presId="urn:microsoft.com/office/officeart/2005/8/layout/vList2"/>
    <dgm:cxn modelId="{F49664BA-EF3B-4D55-A058-B4D8180B1CEE}" type="presParOf" srcId="{AE75EC7E-8601-4AE7-8017-A0EB99D7F293}" destId="{149F486B-989F-4C4A-AAEC-DCA478459A0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62CFF-BCB2-43F2-B01E-FE10CC47C4E4}">
      <dsp:nvSpPr>
        <dsp:cNvPr id="0" name=""/>
        <dsp:cNvSpPr/>
      </dsp:nvSpPr>
      <dsp:spPr>
        <a:xfrm>
          <a:off x="0" y="1242"/>
          <a:ext cx="6651253" cy="12951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i="0" kern="1200"/>
            <a:t>Παρατηρήσεις</a:t>
          </a:r>
          <a:endParaRPr lang="en-US" sz="1800" kern="1200"/>
        </a:p>
      </dsp:txBody>
      <dsp:txXfrm>
        <a:off x="63226" y="64468"/>
        <a:ext cx="6524801" cy="1168738"/>
      </dsp:txXfrm>
    </dsp:sp>
    <dsp:sp modelId="{9718382E-261C-48A6-A0BD-268D7B79B89C}">
      <dsp:nvSpPr>
        <dsp:cNvPr id="0" name=""/>
        <dsp:cNvSpPr/>
      </dsp:nvSpPr>
      <dsp:spPr>
        <a:xfrm>
          <a:off x="0" y="1348272"/>
          <a:ext cx="6651253" cy="12951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0" i="0" kern="1200"/>
            <a:t>1. Δεν πρέπει να συγχέεται η αναφορική αντωνυμία με τους ομόηχους τύπους του οριστικού άρθρου (</a:t>
          </a:r>
          <a:r>
            <a:rPr lang="el-GR" sz="1800" b="1" i="0" kern="1200"/>
            <a:t>ἥ ≠ ἡ, οἵ ≠ οἱ, αἵ ≠ αἱ</a:t>
          </a:r>
          <a:r>
            <a:rPr lang="el-GR" sz="1800" b="0" i="0" kern="1200"/>
            <a:t>)· οι τύποι της αναφορικής αντωνυμίας παίρνουν τόνο.</a:t>
          </a:r>
          <a:endParaRPr lang="en-US" sz="1800" kern="1200"/>
        </a:p>
      </dsp:txBody>
      <dsp:txXfrm>
        <a:off x="63226" y="1411498"/>
        <a:ext cx="6524801" cy="1168738"/>
      </dsp:txXfrm>
    </dsp:sp>
    <dsp:sp modelId="{97BEF6E0-C6F2-4B79-A7DB-710BEE163C9F}">
      <dsp:nvSpPr>
        <dsp:cNvPr id="0" name=""/>
        <dsp:cNvSpPr/>
      </dsp:nvSpPr>
      <dsp:spPr>
        <a:xfrm>
          <a:off x="0" y="2695302"/>
          <a:ext cx="6651253" cy="12951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0" i="0" kern="1200"/>
            <a:t>2. Όλες οι αναφορικές αντωνυμίες παίρνουν δασεία.</a:t>
          </a:r>
          <a:endParaRPr lang="en-US" sz="1800" kern="1200"/>
        </a:p>
      </dsp:txBody>
      <dsp:txXfrm>
        <a:off x="63226" y="2758528"/>
        <a:ext cx="6524801" cy="1168738"/>
      </dsp:txXfrm>
    </dsp:sp>
    <dsp:sp modelId="{149F486B-989F-4C4A-AAEC-DCA478459A02}">
      <dsp:nvSpPr>
        <dsp:cNvPr id="0" name=""/>
        <dsp:cNvSpPr/>
      </dsp:nvSpPr>
      <dsp:spPr>
        <a:xfrm>
          <a:off x="0" y="4042332"/>
          <a:ext cx="6651253" cy="12951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0" i="0" kern="1200"/>
            <a:t>3. Κατά τον ίδιο τρόπο κλίνεται και η αναφορική αντωνυμία </a:t>
          </a:r>
          <a:r>
            <a:rPr lang="el-GR" sz="1800" b="1" i="0" kern="1200"/>
            <a:t>ὅσπερ, ἥπερ, ὅπερ</a:t>
          </a:r>
          <a:r>
            <a:rPr lang="el-GR" sz="1800" b="0" i="0" kern="1200"/>
            <a:t>. Απλώς, στο τέλος κάθε τύπου προστίθεται το μόριο -περ χωρίς να επηρεάζεται ο τονισμός.</a:t>
          </a:r>
          <a:endParaRPr lang="en-US" sz="1800" kern="1200"/>
        </a:p>
      </dsp:txBody>
      <dsp:txXfrm>
        <a:off x="63226" y="4105558"/>
        <a:ext cx="6524801" cy="1168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23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1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19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1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0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8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73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8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0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1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9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4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3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6A45B12-F960-B002-E4F6-F83237D78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r>
              <a:rPr lang="el-GR"/>
              <a:t>Αναφορική αντωνυμία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ECE271F-E31F-10A7-88FB-666A8CC6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r>
              <a:rPr lang="el-GR" b="1" cap="none" err="1"/>
              <a:t>ὅς</a:t>
            </a:r>
            <a:r>
              <a:rPr lang="el-GR" b="1" cap="none"/>
              <a:t>, ἥ, ὅ</a:t>
            </a:r>
            <a:endParaRPr lang="el-GR" cap="non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91965B-B82D-0EB1-A708-ABD78CA2D2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25" r="38137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721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13B7BB51-92B8-4089-8DAB-1202A4D1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/>
            <a:ahLst/>
            <a:cxnLst/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 useBgFill="1">
        <p:nvSpPr>
          <p:cNvPr id="96" name="Rectangle 95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34B0B4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7584455-C6C5-2389-B533-CF89B35DF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6156" y="2055813"/>
            <a:ext cx="5827644" cy="412114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-228600" eaLnBrk="1" hangingPunct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el-GR" sz="2400" b="1" dirty="0" err="1">
                <a:latin typeface="+mn-lt"/>
              </a:rPr>
              <a:t>Αν</a:t>
            </a:r>
            <a:r>
              <a:rPr lang="en-US" altLang="el-GR" sz="2400" b="1" dirty="0">
                <a:latin typeface="+mn-lt"/>
              </a:rPr>
              <a:t>αφορικές αντωνυμίες  στα ΝΕΑ ΕΛΛΗΝΙΚΑ</a:t>
            </a:r>
          </a:p>
          <a:p>
            <a:pPr indent="-228600" eaLnBrk="1" hangingPunct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el-GR" sz="2400" dirty="0" err="1">
                <a:latin typeface="+mn-lt"/>
              </a:rPr>
              <a:t>Οι</a:t>
            </a:r>
            <a:r>
              <a:rPr lang="en-US" altLang="el-GR" sz="2400" dirty="0">
                <a:latin typeface="+mn-lt"/>
              </a:rPr>
              <a:t> </a:t>
            </a:r>
            <a:r>
              <a:rPr lang="en-US" altLang="el-GR" sz="2400" b="1" dirty="0">
                <a:latin typeface="+mn-lt"/>
              </a:rPr>
              <a:t>ανα</a:t>
            </a:r>
            <a:r>
              <a:rPr lang="en-US" altLang="el-GR" sz="2400" b="1" dirty="0" err="1">
                <a:latin typeface="+mn-lt"/>
              </a:rPr>
              <a:t>φορικές</a:t>
            </a:r>
            <a:r>
              <a:rPr lang="en-US" altLang="el-GR" sz="2400" dirty="0">
                <a:latin typeface="+mn-lt"/>
              </a:rPr>
              <a:t> </a:t>
            </a:r>
            <a:r>
              <a:rPr lang="en-US" altLang="el-GR" sz="2400" dirty="0" err="1">
                <a:latin typeface="+mn-lt"/>
              </a:rPr>
              <a:t>είν</a:t>
            </a:r>
            <a:r>
              <a:rPr lang="en-US" altLang="el-GR" sz="2400" dirty="0">
                <a:latin typeface="+mn-lt"/>
              </a:rPr>
              <a:t>αι αντωνυμίες με τις οποίες εισάγεται μια δευτερεύουσα πρόταση, η οποία δίνει πληροφορίες για μια οντότητα της προηγούμενης πρότασης.</a:t>
            </a:r>
          </a:p>
          <a:p>
            <a:pPr indent="-228600" eaLnBrk="1" hangingPunct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el-GR" sz="2400" dirty="0">
                <a:latin typeface="+mn-lt"/>
              </a:rPr>
              <a:t> </a:t>
            </a:r>
            <a:r>
              <a:rPr lang="en-US" altLang="el-GR" sz="2400" dirty="0" err="1">
                <a:latin typeface="+mn-lt"/>
              </a:rPr>
              <a:t>Στην</a:t>
            </a:r>
            <a:r>
              <a:rPr lang="en-US" altLang="el-GR" sz="2400" dirty="0">
                <a:latin typeface="+mn-lt"/>
              </a:rPr>
              <a:t> κα</a:t>
            </a:r>
            <a:r>
              <a:rPr lang="en-US" altLang="el-GR" sz="2400" dirty="0" err="1">
                <a:latin typeface="+mn-lt"/>
              </a:rPr>
              <a:t>τηγορί</a:t>
            </a:r>
            <a:r>
              <a:rPr lang="en-US" altLang="el-GR" sz="2400" dirty="0">
                <a:latin typeface="+mn-lt"/>
              </a:rPr>
              <a:t>α των αναφορικών αντωνυμιών εντάσσονται:</a:t>
            </a:r>
          </a:p>
          <a:p>
            <a:pPr indent="-228600" eaLnBrk="1" hangingPunct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el-GR" sz="2400" dirty="0">
                <a:latin typeface="+mn-lt"/>
              </a:rPr>
              <a:t> </a:t>
            </a:r>
            <a:endParaRPr kumimoji="0" lang="en-US" altLang="el-GR" sz="24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C0CC476D-F3B4-5476-83AA-3EF9EEDD4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605059"/>
              </p:ext>
            </p:extLst>
          </p:nvPr>
        </p:nvGraphicFramePr>
        <p:xfrm>
          <a:off x="643466" y="3078054"/>
          <a:ext cx="4309534" cy="2890502"/>
        </p:xfrm>
        <a:graphic>
          <a:graphicData uri="http://schemas.openxmlformats.org/drawingml/2006/table">
            <a:tbl>
              <a:tblPr>
                <a:solidFill>
                  <a:srgbClr val="404040"/>
                </a:solidFill>
              </a:tblPr>
              <a:tblGrid>
                <a:gridCol w="1921368">
                  <a:extLst>
                    <a:ext uri="{9D8B030D-6E8A-4147-A177-3AD203B41FA5}">
                      <a16:colId xmlns:a16="http://schemas.microsoft.com/office/drawing/2014/main" val="3154787254"/>
                    </a:ext>
                  </a:extLst>
                </a:gridCol>
                <a:gridCol w="2388166">
                  <a:extLst>
                    <a:ext uri="{9D8B030D-6E8A-4147-A177-3AD203B41FA5}">
                      <a16:colId xmlns:a16="http://schemas.microsoft.com/office/drawing/2014/main" val="1766238642"/>
                    </a:ext>
                  </a:extLst>
                </a:gridCol>
              </a:tblGrid>
              <a:tr h="80806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</a:rPr>
                        <a:t>α) τα άκλιτα </a:t>
                      </a:r>
                      <a:r>
                        <a:rPr lang="el-GR" sz="1500" b="1" cap="none" spc="0">
                          <a:solidFill>
                            <a:schemeClr val="bg1"/>
                          </a:solidFill>
                          <a:effectLst/>
                        </a:rPr>
                        <a:t>που </a:t>
                      </a: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</a:rPr>
                        <a:t>και</a:t>
                      </a:r>
                      <a:r>
                        <a:rPr lang="el-GR" sz="1500" b="1" cap="none" spc="0">
                          <a:solidFill>
                            <a:schemeClr val="bg1"/>
                          </a:solidFill>
                          <a:effectLst/>
                        </a:rPr>
                        <a:t> ό,τι</a:t>
                      </a:r>
                      <a:endParaRPr lang="el-GR" sz="150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36321" marR="10924" marT="109440" marB="10486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  <a:latin typeface="Wingdings" panose="05000000000000000000" pitchFamily="2" charset="2"/>
                        </a:rPr>
                        <a:t>à</a:t>
                      </a:r>
                      <a:r>
                        <a:rPr lang="el-GR" sz="1500" i="1" cap="none" spc="0">
                          <a:solidFill>
                            <a:schemeClr val="bg1"/>
                          </a:solidFill>
                          <a:effectLst/>
                        </a:rPr>
                        <a:t> Τα λόγια  </a:t>
                      </a:r>
                      <a:r>
                        <a:rPr lang="el-GR" sz="1500" b="1" i="1" cap="none" spc="0">
                          <a:solidFill>
                            <a:schemeClr val="bg1"/>
                          </a:solidFill>
                          <a:effectLst/>
                        </a:rPr>
                        <a:t>που</a:t>
                      </a:r>
                      <a:r>
                        <a:rPr lang="el-GR" sz="1500" i="1" cap="none" spc="0">
                          <a:solidFill>
                            <a:schemeClr val="bg1"/>
                          </a:solidFill>
                          <a:effectLst/>
                        </a:rPr>
                        <a:t> του είπες τον πλήγωσαν. -  Κάνε </a:t>
                      </a:r>
                      <a:r>
                        <a:rPr lang="el-GR" sz="1500" b="1" i="1" cap="none" spc="0">
                          <a:solidFill>
                            <a:schemeClr val="bg1"/>
                          </a:solidFill>
                          <a:effectLst/>
                        </a:rPr>
                        <a:t>ό,τι</a:t>
                      </a:r>
                      <a:r>
                        <a:rPr lang="el-GR" sz="1500" i="1" cap="none" spc="0">
                          <a:solidFill>
                            <a:schemeClr val="bg1"/>
                          </a:solidFill>
                          <a:effectLst/>
                        </a:rPr>
                        <a:t> θέλεις.</a:t>
                      </a:r>
                      <a:endParaRPr lang="el-GR" sz="150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36321" marR="10924" marT="109440" marB="10486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655146"/>
                  </a:ext>
                </a:extLst>
              </a:tr>
              <a:tr h="80806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</a:rPr>
                        <a:t>β)</a:t>
                      </a:r>
                      <a:r>
                        <a:rPr lang="el-GR" sz="1500" b="1" cap="none" spc="0">
                          <a:solidFill>
                            <a:schemeClr val="bg1"/>
                          </a:solidFill>
                          <a:effectLst/>
                        </a:rPr>
                        <a:t> ο οποίος, η οποία, το οποίο</a:t>
                      </a:r>
                      <a:endParaRPr lang="el-GR" sz="150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36321" marR="10924" marT="109440" marB="10486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  <a:latin typeface="Wingdings" panose="05000000000000000000" pitchFamily="2" charset="2"/>
                        </a:rPr>
                        <a:t>à</a:t>
                      </a: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l-GR" sz="1500" i="1" cap="none" spc="0">
                          <a:solidFill>
                            <a:schemeClr val="bg1"/>
                          </a:solidFill>
                          <a:effectLst/>
                        </a:rPr>
                        <a:t>Μίλησα με τον πατέρα του Γιάννη, </a:t>
                      </a:r>
                      <a:r>
                        <a:rPr lang="el-GR" sz="1500" b="1" i="1" cap="none" spc="0">
                          <a:solidFill>
                            <a:schemeClr val="bg1"/>
                          </a:solidFill>
                          <a:effectLst/>
                        </a:rPr>
                        <a:t>ο οποίος</a:t>
                      </a:r>
                      <a:r>
                        <a:rPr lang="el-GR" sz="1500" i="1" cap="none" spc="0">
                          <a:solidFill>
                            <a:schemeClr val="bg1"/>
                          </a:solidFill>
                          <a:effectLst/>
                        </a:rPr>
                        <a:t> είναι δικηγόρος</a:t>
                      </a: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</a:p>
                  </a:txBody>
                  <a:tcPr marL="136321" marR="10924" marT="109440" marB="10486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120618"/>
                  </a:ext>
                </a:extLst>
              </a:tr>
              <a:tr h="62135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</a:rPr>
                        <a:t>γ)</a:t>
                      </a:r>
                      <a:r>
                        <a:rPr lang="el-GR" sz="1500" b="1" cap="none" spc="0">
                          <a:solidFill>
                            <a:schemeClr val="bg1"/>
                          </a:solidFill>
                          <a:effectLst/>
                        </a:rPr>
                        <a:t> όποιος, όποια, όποιο</a:t>
                      </a: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136321" marR="10924" marT="109440" marB="1048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500" cap="none" spc="0">
                          <a:solidFill>
                            <a:schemeClr val="bg1"/>
                          </a:solidFill>
                          <a:effectLst/>
                          <a:latin typeface="Wingdings" panose="05000000000000000000" pitchFamily="2" charset="2"/>
                        </a:rPr>
                        <a:t>à</a:t>
                      </a:r>
                      <a:r>
                        <a:rPr lang="en-US" sz="1500" i="1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l-GR" sz="1500" b="1" i="1" cap="none" spc="0">
                          <a:solidFill>
                            <a:schemeClr val="bg1"/>
                          </a:solidFill>
                          <a:effectLst/>
                        </a:rPr>
                        <a:t>Όποιος</a:t>
                      </a:r>
                      <a:r>
                        <a:rPr lang="el-GR" sz="1500" i="1" cap="none" spc="0">
                          <a:solidFill>
                            <a:schemeClr val="bg1"/>
                          </a:solidFill>
                          <a:effectLst/>
                        </a:rPr>
                        <a:t> βιάζεται σκοντάφτει. </a:t>
                      </a:r>
                      <a:endParaRPr lang="el-GR" sz="150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36321" marR="10924" marT="109440" marB="10486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249302"/>
                  </a:ext>
                </a:extLst>
              </a:tr>
              <a:tr h="62135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</a:rPr>
                        <a:t>δ)</a:t>
                      </a:r>
                      <a:r>
                        <a:rPr lang="el-GR" sz="1500" b="1" cap="none" spc="0">
                          <a:solidFill>
                            <a:schemeClr val="bg1"/>
                          </a:solidFill>
                          <a:effectLst/>
                        </a:rPr>
                        <a:t> όσος, όση, όσο</a:t>
                      </a:r>
                      <a:endParaRPr lang="el-GR" sz="150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36321" marR="10924" marT="109440" marB="10486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  <a:latin typeface="Wingdings" panose="05000000000000000000" pitchFamily="2" charset="2"/>
                        </a:rPr>
                        <a:t>à</a:t>
                      </a:r>
                      <a:r>
                        <a:rPr lang="el-GR" sz="150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l-GR" sz="1500" b="1" i="1" cap="none" spc="0">
                          <a:solidFill>
                            <a:schemeClr val="bg1"/>
                          </a:solidFill>
                          <a:effectLst/>
                        </a:rPr>
                        <a:t>'Οσος</a:t>
                      </a:r>
                      <a:r>
                        <a:rPr lang="el-GR" sz="1500" i="1" cap="none" spc="0">
                          <a:solidFill>
                            <a:schemeClr val="bg1"/>
                          </a:solidFill>
                          <a:effectLst/>
                        </a:rPr>
                        <a:t> χρόνος κι αν περάσει θα σε θυμάμαι.</a:t>
                      </a:r>
                      <a:endParaRPr lang="el-GR" sz="1500" cap="none" spc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36321" marR="10924" marT="109440" marB="10486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98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56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16">
            <a:extLst>
              <a:ext uri="{FF2B5EF4-FFF2-40B4-BE49-F238E27FC236}">
                <a16:creationId xmlns:a16="http://schemas.microsoft.com/office/drawing/2014/main" id="{13B7BB51-92B8-4089-8DAB-1202A4D1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/>
            <a:ahLst/>
            <a:cxnLst/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 useBgFill="1">
        <p:nvSpPr>
          <p:cNvPr id="24" name="Rectangle 18">
            <a:extLst>
              <a:ext uri="{FF2B5EF4-FFF2-40B4-BE49-F238E27FC236}">
                <a16:creationId xmlns:a16="http://schemas.microsoft.com/office/drawing/2014/main" id="{D1D7EF1B-7265-4A47-AB85-5639DB833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0">
            <a:extLst>
              <a:ext uri="{FF2B5EF4-FFF2-40B4-BE49-F238E27FC236}">
                <a16:creationId xmlns:a16="http://schemas.microsoft.com/office/drawing/2014/main" id="{AA770EBD-5B77-46EC-BF58-EF27ACD6B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3615" y="0"/>
            <a:ext cx="7299977" cy="6858000"/>
          </a:xfrm>
          <a:custGeom>
            <a:avLst/>
            <a:gdLst>
              <a:gd name="connsiteX0" fmla="*/ 1008599 w 7299977"/>
              <a:gd name="connsiteY0" fmla="*/ 0 h 6858000"/>
              <a:gd name="connsiteX1" fmla="*/ 4420653 w 7299977"/>
              <a:gd name="connsiteY1" fmla="*/ 0 h 6858000"/>
              <a:gd name="connsiteX2" fmla="*/ 5511704 w 7299977"/>
              <a:gd name="connsiteY2" fmla="*/ 0 h 6858000"/>
              <a:gd name="connsiteX3" fmla="*/ 7299977 w 7299977"/>
              <a:gd name="connsiteY3" fmla="*/ 0 h 6858000"/>
              <a:gd name="connsiteX4" fmla="*/ 7299977 w 7299977"/>
              <a:gd name="connsiteY4" fmla="*/ 6858000 h 6858000"/>
              <a:gd name="connsiteX5" fmla="*/ 5511704 w 7299977"/>
              <a:gd name="connsiteY5" fmla="*/ 6858000 h 6858000"/>
              <a:gd name="connsiteX6" fmla="*/ 4420653 w 7299977"/>
              <a:gd name="connsiteY6" fmla="*/ 6858000 h 6858000"/>
              <a:gd name="connsiteX7" fmla="*/ 1592997 w 7299977"/>
              <a:gd name="connsiteY7" fmla="*/ 6858000 h 6858000"/>
              <a:gd name="connsiteX8" fmla="*/ 1232473 w 7299977"/>
              <a:gd name="connsiteY8" fmla="*/ 6658805 h 6858000"/>
              <a:gd name="connsiteX9" fmla="*/ 1075471 w 7299977"/>
              <a:gd name="connsiteY9" fmla="*/ 6431153 h 6858000"/>
              <a:gd name="connsiteX10" fmla="*/ 1020229 w 7299977"/>
              <a:gd name="connsiteY10" fmla="*/ 6367127 h 6858000"/>
              <a:gd name="connsiteX11" fmla="*/ 883579 w 7299977"/>
              <a:gd name="connsiteY11" fmla="*/ 6281757 h 6858000"/>
              <a:gd name="connsiteX12" fmla="*/ 645167 w 7299977"/>
              <a:gd name="connsiteY12" fmla="*/ 6100347 h 6858000"/>
              <a:gd name="connsiteX13" fmla="*/ 732391 w 7299977"/>
              <a:gd name="connsiteY13" fmla="*/ 6057663 h 6858000"/>
              <a:gd name="connsiteX14" fmla="*/ 985339 w 7299977"/>
              <a:gd name="connsiteY14" fmla="*/ 6167932 h 6858000"/>
              <a:gd name="connsiteX15" fmla="*/ 1168509 w 7299977"/>
              <a:gd name="connsiteY15" fmla="*/ 6196388 h 6858000"/>
              <a:gd name="connsiteX16" fmla="*/ 909746 w 7299977"/>
              <a:gd name="connsiteY16" fmla="*/ 6004307 h 6858000"/>
              <a:gd name="connsiteX17" fmla="*/ 659704 w 7299977"/>
              <a:gd name="connsiteY17" fmla="*/ 5755314 h 6858000"/>
              <a:gd name="connsiteX18" fmla="*/ 851597 w 7299977"/>
              <a:gd name="connsiteY18" fmla="*/ 5801555 h 6858000"/>
              <a:gd name="connsiteX19" fmla="*/ 860319 w 7299977"/>
              <a:gd name="connsiteY19" fmla="*/ 5769542 h 6858000"/>
              <a:gd name="connsiteX20" fmla="*/ 691686 w 7299977"/>
              <a:gd name="connsiteY20" fmla="*/ 5474306 h 6858000"/>
              <a:gd name="connsiteX21" fmla="*/ 610278 w 7299977"/>
              <a:gd name="connsiteY21" fmla="*/ 5353367 h 6858000"/>
              <a:gd name="connsiteX22" fmla="*/ 238123 w 7299977"/>
              <a:gd name="connsiteY22" fmla="*/ 4994104 h 6858000"/>
              <a:gd name="connsiteX23" fmla="*/ 592833 w 7299977"/>
              <a:gd name="connsiteY23" fmla="*/ 5154171 h 6858000"/>
              <a:gd name="connsiteX24" fmla="*/ 226494 w 7299977"/>
              <a:gd name="connsiteY24" fmla="*/ 4805580 h 6858000"/>
              <a:gd name="connsiteX25" fmla="*/ 49139 w 7299977"/>
              <a:gd name="connsiteY25" fmla="*/ 4677526 h 6858000"/>
              <a:gd name="connsiteX26" fmla="*/ 5527 w 7299977"/>
              <a:gd name="connsiteY26" fmla="*/ 4602828 h 6858000"/>
              <a:gd name="connsiteX27" fmla="*/ 84029 w 7299977"/>
              <a:gd name="connsiteY27" fmla="*/ 4585042 h 6858000"/>
              <a:gd name="connsiteX28" fmla="*/ 325347 w 7299977"/>
              <a:gd name="connsiteY28" fmla="*/ 4613499 h 6858000"/>
              <a:gd name="connsiteX29" fmla="*/ 25879 w 7299977"/>
              <a:gd name="connsiteY29" fmla="*/ 4378734 h 6858000"/>
              <a:gd name="connsiteX30" fmla="*/ 249753 w 7299977"/>
              <a:gd name="connsiteY30" fmla="*/ 4414305 h 6858000"/>
              <a:gd name="connsiteX31" fmla="*/ 313718 w 7299977"/>
              <a:gd name="connsiteY31" fmla="*/ 4321821 h 6858000"/>
              <a:gd name="connsiteX32" fmla="*/ 418386 w 7299977"/>
              <a:gd name="connsiteY32" fmla="*/ 4172424 h 6858000"/>
              <a:gd name="connsiteX33" fmla="*/ 491072 w 7299977"/>
              <a:gd name="connsiteY33" fmla="*/ 4090612 h 6858000"/>
              <a:gd name="connsiteX34" fmla="*/ 520147 w 7299977"/>
              <a:gd name="connsiteY34" fmla="*/ 3827390 h 6858000"/>
              <a:gd name="connsiteX35" fmla="*/ 459090 w 7299977"/>
              <a:gd name="connsiteY35" fmla="*/ 3539269 h 6858000"/>
              <a:gd name="connsiteX36" fmla="*/ 290458 w 7299977"/>
              <a:gd name="connsiteY36" fmla="*/ 3393429 h 6858000"/>
              <a:gd name="connsiteX37" fmla="*/ 339884 w 7299977"/>
              <a:gd name="connsiteY37" fmla="*/ 3229805 h 6858000"/>
              <a:gd name="connsiteX38" fmla="*/ 697501 w 7299977"/>
              <a:gd name="connsiteY38" fmla="*/ 3329402 h 6858000"/>
              <a:gd name="connsiteX39" fmla="*/ 165437 w 7299977"/>
              <a:gd name="connsiteY39" fmla="*/ 2941684 h 6858000"/>
              <a:gd name="connsiteX40" fmla="*/ 255568 w 7299977"/>
              <a:gd name="connsiteY40" fmla="*/ 2923898 h 6858000"/>
              <a:gd name="connsiteX41" fmla="*/ 578296 w 7299977"/>
              <a:gd name="connsiteY41" fmla="*/ 2703362 h 6858000"/>
              <a:gd name="connsiteX42" fmla="*/ 595740 w 7299977"/>
              <a:gd name="connsiteY42" fmla="*/ 2692689 h 6858000"/>
              <a:gd name="connsiteX43" fmla="*/ 650982 w 7299977"/>
              <a:gd name="connsiteY43" fmla="*/ 2553965 h 6858000"/>
              <a:gd name="connsiteX44" fmla="*/ 825429 w 7299977"/>
              <a:gd name="connsiteY44" fmla="*/ 2532623 h 6858000"/>
              <a:gd name="connsiteX45" fmla="*/ 970802 w 7299977"/>
              <a:gd name="connsiteY45" fmla="*/ 2564636 h 6858000"/>
              <a:gd name="connsiteX46" fmla="*/ 1127805 w 7299977"/>
              <a:gd name="connsiteY46" fmla="*/ 2525509 h 6858000"/>
              <a:gd name="connsiteX47" fmla="*/ 1267362 w 7299977"/>
              <a:gd name="connsiteY47" fmla="*/ 2543294 h 6858000"/>
              <a:gd name="connsiteX48" fmla="*/ 1386568 w 7299977"/>
              <a:gd name="connsiteY48" fmla="*/ 2518395 h 6858000"/>
              <a:gd name="connsiteX49" fmla="*/ 1270270 w 7299977"/>
              <a:gd name="connsiteY49" fmla="*/ 2401012 h 6858000"/>
              <a:gd name="connsiteX50" fmla="*/ 1107453 w 7299977"/>
              <a:gd name="connsiteY50" fmla="*/ 2401012 h 6858000"/>
              <a:gd name="connsiteX51" fmla="*/ 991154 w 7299977"/>
              <a:gd name="connsiteY51" fmla="*/ 2326314 h 6858000"/>
              <a:gd name="connsiteX52" fmla="*/ 880671 w 7299977"/>
              <a:gd name="connsiteY52" fmla="*/ 2191146 h 6858000"/>
              <a:gd name="connsiteX53" fmla="*/ 491072 w 7299977"/>
              <a:gd name="connsiteY53" fmla="*/ 1974165 h 6858000"/>
              <a:gd name="connsiteX54" fmla="*/ 421293 w 7299977"/>
              <a:gd name="connsiteY54" fmla="*/ 1892353 h 6858000"/>
              <a:gd name="connsiteX55" fmla="*/ 1531941 w 7299977"/>
              <a:gd name="connsiteY55" fmla="*/ 2208931 h 6858000"/>
              <a:gd name="connsiteX56" fmla="*/ 1188861 w 7299977"/>
              <a:gd name="connsiteY56" fmla="*/ 2077320 h 6858000"/>
              <a:gd name="connsiteX57" fmla="*/ 1421458 w 7299977"/>
              <a:gd name="connsiteY57" fmla="*/ 2102219 h 6858000"/>
              <a:gd name="connsiteX58" fmla="*/ 1549386 w 7299977"/>
              <a:gd name="connsiteY58" fmla="*/ 2013292 h 6858000"/>
              <a:gd name="connsiteX59" fmla="*/ 1549386 w 7299977"/>
              <a:gd name="connsiteY59" fmla="*/ 1984836 h 6858000"/>
              <a:gd name="connsiteX60" fmla="*/ 1453440 w 7299977"/>
              <a:gd name="connsiteY60" fmla="*/ 1903025 h 6858000"/>
              <a:gd name="connsiteX61" fmla="*/ 1398198 w 7299977"/>
              <a:gd name="connsiteY61" fmla="*/ 1849668 h 6858000"/>
              <a:gd name="connsiteX62" fmla="*/ 1247011 w 7299977"/>
              <a:gd name="connsiteY62" fmla="*/ 1657587 h 6858000"/>
              <a:gd name="connsiteX63" fmla="*/ 1354586 w 7299977"/>
              <a:gd name="connsiteY63" fmla="*/ 1636245 h 6858000"/>
              <a:gd name="connsiteX64" fmla="*/ 1395290 w 7299977"/>
              <a:gd name="connsiteY64" fmla="*/ 1597117 h 6858000"/>
              <a:gd name="connsiteX65" fmla="*/ 1366216 w 7299977"/>
              <a:gd name="connsiteY65" fmla="*/ 1540204 h 6858000"/>
              <a:gd name="connsiteX66" fmla="*/ 1031858 w 7299977"/>
              <a:gd name="connsiteY66" fmla="*/ 1365909 h 6858000"/>
              <a:gd name="connsiteX67" fmla="*/ 1005692 w 7299977"/>
              <a:gd name="connsiteY67" fmla="*/ 1230741 h 6858000"/>
              <a:gd name="connsiteX68" fmla="*/ 1069655 w 7299977"/>
              <a:gd name="connsiteY68" fmla="*/ 1209399 h 6858000"/>
              <a:gd name="connsiteX69" fmla="*/ 1142342 w 7299977"/>
              <a:gd name="connsiteY69" fmla="*/ 1220069 h 6858000"/>
              <a:gd name="connsiteX70" fmla="*/ 1084193 w 7299977"/>
              <a:gd name="connsiteY70" fmla="*/ 1113358 h 6858000"/>
              <a:gd name="connsiteX71" fmla="*/ 848689 w 7299977"/>
              <a:gd name="connsiteY71" fmla="*/ 1006647 h 6858000"/>
              <a:gd name="connsiteX72" fmla="*/ 805077 w 7299977"/>
              <a:gd name="connsiteY72" fmla="*/ 949734 h 6858000"/>
              <a:gd name="connsiteX73" fmla="*/ 863226 w 7299977"/>
              <a:gd name="connsiteY73" fmla="*/ 921277 h 6858000"/>
              <a:gd name="connsiteX74" fmla="*/ 906838 w 7299977"/>
              <a:gd name="connsiteY74" fmla="*/ 910606 h 6858000"/>
              <a:gd name="connsiteX75" fmla="*/ 5527 w 7299977"/>
              <a:gd name="connsiteY75" fmla="*/ 465975 h 6858000"/>
              <a:gd name="connsiteX76" fmla="*/ 209049 w 7299977"/>
              <a:gd name="connsiteY76" fmla="*/ 462417 h 6858000"/>
              <a:gd name="connsiteX77" fmla="*/ 409664 w 7299977"/>
              <a:gd name="connsiteY77" fmla="*/ 533558 h 6858000"/>
              <a:gd name="connsiteX78" fmla="*/ 621908 w 7299977"/>
              <a:gd name="connsiteY78" fmla="*/ 522887 h 6858000"/>
              <a:gd name="connsiteX79" fmla="*/ 822522 w 7299977"/>
              <a:gd name="connsiteY79" fmla="*/ 558458 h 6858000"/>
              <a:gd name="connsiteX80" fmla="*/ 996969 w 7299977"/>
              <a:gd name="connsiteY80" fmla="*/ 558458 h 6858000"/>
              <a:gd name="connsiteX81" fmla="*/ 834151 w 7299977"/>
              <a:gd name="connsiteY81" fmla="*/ 505101 h 6858000"/>
              <a:gd name="connsiteX82" fmla="*/ 773095 w 7299977"/>
              <a:gd name="connsiteY82" fmla="*/ 416176 h 6858000"/>
              <a:gd name="connsiteX83" fmla="*/ 793447 w 7299977"/>
              <a:gd name="connsiteY83" fmla="*/ 334364 h 6858000"/>
              <a:gd name="connsiteX84" fmla="*/ 860319 w 7299977"/>
              <a:gd name="connsiteY84" fmla="*/ 359262 h 6858000"/>
              <a:gd name="connsiteX85" fmla="*/ 938820 w 7299977"/>
              <a:gd name="connsiteY85" fmla="*/ 451747 h 6858000"/>
              <a:gd name="connsiteX86" fmla="*/ 956265 w 7299977"/>
              <a:gd name="connsiteY86" fmla="*/ 394834 h 6858000"/>
              <a:gd name="connsiteX87" fmla="*/ 1002784 w 7299977"/>
              <a:gd name="connsiteY87" fmla="*/ 352148 h 6858000"/>
              <a:gd name="connsiteX88" fmla="*/ 1270270 w 7299977"/>
              <a:gd name="connsiteY88" fmla="*/ 373491 h 6858000"/>
              <a:gd name="connsiteX89" fmla="*/ 1092915 w 7299977"/>
              <a:gd name="connsiteY89" fmla="*/ 192082 h 6858000"/>
              <a:gd name="connsiteX90" fmla="*/ 979525 w 7299977"/>
              <a:gd name="connsiteY90" fmla="*/ 163625 h 6858000"/>
              <a:gd name="connsiteX91" fmla="*/ 953358 w 7299977"/>
              <a:gd name="connsiteY91" fmla="*/ 88927 h 6858000"/>
              <a:gd name="connsiteX92" fmla="*/ 1005692 w 7299977"/>
              <a:gd name="connsiteY92" fmla="*/ 71141 h 6858000"/>
              <a:gd name="connsiteX93" fmla="*/ 1267362 w 7299977"/>
              <a:gd name="connsiteY93" fmla="*/ 135168 h 6858000"/>
              <a:gd name="connsiteX94" fmla="*/ 1310975 w 7299977"/>
              <a:gd name="connsiteY94" fmla="*/ 110269 h 6858000"/>
              <a:gd name="connsiteX95" fmla="*/ 1008599 w 7299977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7299977" h="6858000">
                <a:moveTo>
                  <a:pt x="1008599" y="0"/>
                </a:moveTo>
                <a:lnTo>
                  <a:pt x="4420653" y="0"/>
                </a:lnTo>
                <a:lnTo>
                  <a:pt x="5511704" y="0"/>
                </a:lnTo>
                <a:lnTo>
                  <a:pt x="7299977" y="0"/>
                </a:lnTo>
                <a:lnTo>
                  <a:pt x="7299977" y="6858000"/>
                </a:lnTo>
                <a:lnTo>
                  <a:pt x="5511704" y="6858000"/>
                </a:lnTo>
                <a:lnTo>
                  <a:pt x="4420653" y="6858000"/>
                </a:lnTo>
                <a:lnTo>
                  <a:pt x="1592997" y="6858000"/>
                </a:lnTo>
                <a:cubicBezTo>
                  <a:pt x="1473792" y="6786859"/>
                  <a:pt x="1360401" y="6701489"/>
                  <a:pt x="1232473" y="6658805"/>
                </a:cubicBezTo>
                <a:cubicBezTo>
                  <a:pt x="1145250" y="6630349"/>
                  <a:pt x="1060933" y="6580550"/>
                  <a:pt x="1075471" y="6431153"/>
                </a:cubicBezTo>
                <a:cubicBezTo>
                  <a:pt x="1078378" y="6388469"/>
                  <a:pt x="1055118" y="6356456"/>
                  <a:pt x="1020229" y="6367127"/>
                </a:cubicBezTo>
                <a:cubicBezTo>
                  <a:pt x="953358" y="6388469"/>
                  <a:pt x="921375" y="6327999"/>
                  <a:pt x="883579" y="6281757"/>
                </a:cubicBezTo>
                <a:cubicBezTo>
                  <a:pt x="816707" y="6199945"/>
                  <a:pt x="752743" y="6114575"/>
                  <a:pt x="645167" y="6100347"/>
                </a:cubicBezTo>
                <a:cubicBezTo>
                  <a:pt x="665519" y="6036320"/>
                  <a:pt x="700408" y="6043434"/>
                  <a:pt x="732391" y="6057663"/>
                </a:cubicBezTo>
                <a:cubicBezTo>
                  <a:pt x="816707" y="6093234"/>
                  <a:pt x="901023" y="6132361"/>
                  <a:pt x="985339" y="6167932"/>
                </a:cubicBezTo>
                <a:cubicBezTo>
                  <a:pt x="1040581" y="6189274"/>
                  <a:pt x="1095822" y="6221287"/>
                  <a:pt x="1168509" y="6196388"/>
                </a:cubicBezTo>
                <a:cubicBezTo>
                  <a:pt x="1104545" y="6068335"/>
                  <a:pt x="996969" y="6043434"/>
                  <a:pt x="909746" y="6004307"/>
                </a:cubicBezTo>
                <a:cubicBezTo>
                  <a:pt x="802169" y="5954508"/>
                  <a:pt x="738206" y="5862025"/>
                  <a:pt x="659704" y="5755314"/>
                </a:cubicBezTo>
                <a:cubicBezTo>
                  <a:pt x="738206" y="5726858"/>
                  <a:pt x="787632" y="5805112"/>
                  <a:pt x="851597" y="5801555"/>
                </a:cubicBezTo>
                <a:cubicBezTo>
                  <a:pt x="854504" y="5790884"/>
                  <a:pt x="860319" y="5769542"/>
                  <a:pt x="860319" y="5769542"/>
                </a:cubicBezTo>
                <a:cubicBezTo>
                  <a:pt x="755650" y="5712629"/>
                  <a:pt x="709132" y="5605917"/>
                  <a:pt x="691686" y="5474306"/>
                </a:cubicBezTo>
                <a:cubicBezTo>
                  <a:pt x="685872" y="5406721"/>
                  <a:pt x="648075" y="5385379"/>
                  <a:pt x="610278" y="5353367"/>
                </a:cubicBezTo>
                <a:cubicBezTo>
                  <a:pt x="482350" y="5243097"/>
                  <a:pt x="345700" y="5143500"/>
                  <a:pt x="238123" y="4994104"/>
                </a:cubicBezTo>
                <a:cubicBezTo>
                  <a:pt x="363144" y="5011889"/>
                  <a:pt x="461997" y="5111487"/>
                  <a:pt x="592833" y="5154171"/>
                </a:cubicBezTo>
                <a:cubicBezTo>
                  <a:pt x="488165" y="4990547"/>
                  <a:pt x="351514" y="4905177"/>
                  <a:pt x="226494" y="4805580"/>
                </a:cubicBezTo>
                <a:cubicBezTo>
                  <a:pt x="168344" y="4759339"/>
                  <a:pt x="116011" y="4702425"/>
                  <a:pt x="49139" y="4677526"/>
                </a:cubicBezTo>
                <a:cubicBezTo>
                  <a:pt x="25879" y="4670412"/>
                  <a:pt x="-14826" y="4652628"/>
                  <a:pt x="5527" y="4602828"/>
                </a:cubicBezTo>
                <a:cubicBezTo>
                  <a:pt x="22972" y="4560144"/>
                  <a:pt x="54954" y="4574373"/>
                  <a:pt x="84029" y="4585042"/>
                </a:cubicBezTo>
                <a:cubicBezTo>
                  <a:pt x="153807" y="4613499"/>
                  <a:pt x="229401" y="4613499"/>
                  <a:pt x="325347" y="4613499"/>
                </a:cubicBezTo>
                <a:cubicBezTo>
                  <a:pt x="243939" y="4478331"/>
                  <a:pt x="95658" y="4521016"/>
                  <a:pt x="25879" y="4378734"/>
                </a:cubicBezTo>
                <a:cubicBezTo>
                  <a:pt x="113103" y="4353835"/>
                  <a:pt x="179975" y="4403633"/>
                  <a:pt x="249753" y="4414305"/>
                </a:cubicBezTo>
                <a:cubicBezTo>
                  <a:pt x="313718" y="4424975"/>
                  <a:pt x="328254" y="4400076"/>
                  <a:pt x="313718" y="4321821"/>
                </a:cubicBezTo>
                <a:cubicBezTo>
                  <a:pt x="290458" y="4200882"/>
                  <a:pt x="325347" y="4140411"/>
                  <a:pt x="418386" y="4172424"/>
                </a:cubicBezTo>
                <a:cubicBezTo>
                  <a:pt x="505609" y="4204438"/>
                  <a:pt x="514332" y="4158196"/>
                  <a:pt x="491072" y="4090612"/>
                </a:cubicBezTo>
                <a:cubicBezTo>
                  <a:pt x="456183" y="3991015"/>
                  <a:pt x="493979" y="3912759"/>
                  <a:pt x="520147" y="3827390"/>
                </a:cubicBezTo>
                <a:cubicBezTo>
                  <a:pt x="560851" y="3699337"/>
                  <a:pt x="543407" y="3635309"/>
                  <a:pt x="459090" y="3539269"/>
                </a:cubicBezTo>
                <a:cubicBezTo>
                  <a:pt x="409664" y="3485914"/>
                  <a:pt x="360236" y="3439672"/>
                  <a:pt x="290458" y="3393429"/>
                </a:cubicBezTo>
                <a:cubicBezTo>
                  <a:pt x="450368" y="3368530"/>
                  <a:pt x="284643" y="3283162"/>
                  <a:pt x="339884" y="3229805"/>
                </a:cubicBezTo>
                <a:cubicBezTo>
                  <a:pt x="453275" y="3208463"/>
                  <a:pt x="543407" y="3379202"/>
                  <a:pt x="697501" y="3329402"/>
                </a:cubicBezTo>
                <a:cubicBezTo>
                  <a:pt x="511425" y="3183563"/>
                  <a:pt x="302087" y="3137322"/>
                  <a:pt x="165437" y="2941684"/>
                </a:cubicBezTo>
                <a:cubicBezTo>
                  <a:pt x="197419" y="2899000"/>
                  <a:pt x="229401" y="2941684"/>
                  <a:pt x="255568" y="2923898"/>
                </a:cubicBezTo>
                <a:cubicBezTo>
                  <a:pt x="255568" y="2913227"/>
                  <a:pt x="560851" y="2980812"/>
                  <a:pt x="578296" y="2703362"/>
                </a:cubicBezTo>
                <a:cubicBezTo>
                  <a:pt x="584111" y="2703362"/>
                  <a:pt x="589926" y="2703362"/>
                  <a:pt x="595740" y="2692689"/>
                </a:cubicBezTo>
                <a:cubicBezTo>
                  <a:pt x="627722" y="2653563"/>
                  <a:pt x="598648" y="2561080"/>
                  <a:pt x="650982" y="2553965"/>
                </a:cubicBezTo>
                <a:cubicBezTo>
                  <a:pt x="709132" y="2546851"/>
                  <a:pt x="764373" y="2514837"/>
                  <a:pt x="825429" y="2532623"/>
                </a:cubicBezTo>
                <a:cubicBezTo>
                  <a:pt x="871949" y="2546851"/>
                  <a:pt x="921375" y="2564636"/>
                  <a:pt x="970802" y="2564636"/>
                </a:cubicBezTo>
                <a:cubicBezTo>
                  <a:pt x="1023136" y="2564636"/>
                  <a:pt x="1095822" y="2685576"/>
                  <a:pt x="1127805" y="2525509"/>
                </a:cubicBezTo>
                <a:cubicBezTo>
                  <a:pt x="1127805" y="2518395"/>
                  <a:pt x="1217936" y="2536181"/>
                  <a:pt x="1267362" y="2543294"/>
                </a:cubicBezTo>
                <a:cubicBezTo>
                  <a:pt x="1308067" y="2550408"/>
                  <a:pt x="1357494" y="2582422"/>
                  <a:pt x="1386568" y="2518395"/>
                </a:cubicBezTo>
                <a:cubicBezTo>
                  <a:pt x="1401105" y="2479267"/>
                  <a:pt x="1331326" y="2408126"/>
                  <a:pt x="1270270" y="2401012"/>
                </a:cubicBezTo>
                <a:cubicBezTo>
                  <a:pt x="1215029" y="2393898"/>
                  <a:pt x="1159787" y="2386784"/>
                  <a:pt x="1107453" y="2401012"/>
                </a:cubicBezTo>
                <a:cubicBezTo>
                  <a:pt x="1043489" y="2418796"/>
                  <a:pt x="1008599" y="2390340"/>
                  <a:pt x="991154" y="2326314"/>
                </a:cubicBezTo>
                <a:cubicBezTo>
                  <a:pt x="970802" y="2258731"/>
                  <a:pt x="933005" y="2223159"/>
                  <a:pt x="880671" y="2191146"/>
                </a:cubicBezTo>
                <a:cubicBezTo>
                  <a:pt x="752743" y="2112891"/>
                  <a:pt x="630630" y="2020407"/>
                  <a:pt x="491072" y="1974165"/>
                </a:cubicBezTo>
                <a:cubicBezTo>
                  <a:pt x="464905" y="1967051"/>
                  <a:pt x="432923" y="1952823"/>
                  <a:pt x="421293" y="1892353"/>
                </a:cubicBezTo>
                <a:cubicBezTo>
                  <a:pt x="799262" y="1984836"/>
                  <a:pt x="1142342" y="2223159"/>
                  <a:pt x="1531941" y="2208931"/>
                </a:cubicBezTo>
                <a:cubicBezTo>
                  <a:pt x="1427272" y="2134233"/>
                  <a:pt x="1302252" y="2130676"/>
                  <a:pt x="1188861" y="2077320"/>
                </a:cubicBezTo>
                <a:cubicBezTo>
                  <a:pt x="1270270" y="2038192"/>
                  <a:pt x="1345864" y="2080877"/>
                  <a:pt x="1421458" y="2102219"/>
                </a:cubicBezTo>
                <a:cubicBezTo>
                  <a:pt x="1485422" y="2120004"/>
                  <a:pt x="1543571" y="2123562"/>
                  <a:pt x="1549386" y="2013292"/>
                </a:cubicBezTo>
                <a:cubicBezTo>
                  <a:pt x="1549386" y="2002622"/>
                  <a:pt x="1549386" y="1995507"/>
                  <a:pt x="1549386" y="1984836"/>
                </a:cubicBezTo>
                <a:cubicBezTo>
                  <a:pt x="1526126" y="1938595"/>
                  <a:pt x="1494144" y="1917252"/>
                  <a:pt x="1453440" y="1903025"/>
                </a:cubicBezTo>
                <a:cubicBezTo>
                  <a:pt x="1430180" y="1895910"/>
                  <a:pt x="1398198" y="1881683"/>
                  <a:pt x="1398198" y="1849668"/>
                </a:cubicBezTo>
                <a:cubicBezTo>
                  <a:pt x="1401105" y="1728729"/>
                  <a:pt x="1322604" y="1693158"/>
                  <a:pt x="1247011" y="1657587"/>
                </a:cubicBezTo>
                <a:cubicBezTo>
                  <a:pt x="1287715" y="1597117"/>
                  <a:pt x="1322604" y="1639802"/>
                  <a:pt x="1354586" y="1636245"/>
                </a:cubicBezTo>
                <a:cubicBezTo>
                  <a:pt x="1374939" y="1632688"/>
                  <a:pt x="1395290" y="1629132"/>
                  <a:pt x="1395290" y="1597117"/>
                </a:cubicBezTo>
                <a:cubicBezTo>
                  <a:pt x="1395290" y="1572219"/>
                  <a:pt x="1386568" y="1540204"/>
                  <a:pt x="1366216" y="1540204"/>
                </a:cubicBezTo>
                <a:cubicBezTo>
                  <a:pt x="1238288" y="1536647"/>
                  <a:pt x="1165601" y="1365909"/>
                  <a:pt x="1031858" y="1365909"/>
                </a:cubicBezTo>
                <a:cubicBezTo>
                  <a:pt x="950450" y="1365909"/>
                  <a:pt x="1072563" y="1269868"/>
                  <a:pt x="1005692" y="1230741"/>
                </a:cubicBezTo>
                <a:cubicBezTo>
                  <a:pt x="991154" y="1220069"/>
                  <a:pt x="1046396" y="1205842"/>
                  <a:pt x="1069655" y="1209399"/>
                </a:cubicBezTo>
                <a:cubicBezTo>
                  <a:pt x="1092915" y="1212955"/>
                  <a:pt x="1113268" y="1237855"/>
                  <a:pt x="1142342" y="1220069"/>
                </a:cubicBezTo>
                <a:cubicBezTo>
                  <a:pt x="1156879" y="1156043"/>
                  <a:pt x="1119082" y="1131144"/>
                  <a:pt x="1084193" y="1113358"/>
                </a:cubicBezTo>
                <a:cubicBezTo>
                  <a:pt x="1008599" y="1070674"/>
                  <a:pt x="933005" y="1020875"/>
                  <a:pt x="848689" y="1006647"/>
                </a:cubicBezTo>
                <a:cubicBezTo>
                  <a:pt x="819615" y="1003089"/>
                  <a:pt x="802169" y="985305"/>
                  <a:pt x="805077" y="949734"/>
                </a:cubicBezTo>
                <a:cubicBezTo>
                  <a:pt x="810892" y="903491"/>
                  <a:pt x="839967" y="917720"/>
                  <a:pt x="863226" y="921277"/>
                </a:cubicBezTo>
                <a:cubicBezTo>
                  <a:pt x="877764" y="924835"/>
                  <a:pt x="892301" y="935506"/>
                  <a:pt x="906838" y="910606"/>
                </a:cubicBezTo>
                <a:cubicBezTo>
                  <a:pt x="566666" y="658055"/>
                  <a:pt x="386404" y="672284"/>
                  <a:pt x="5527" y="465975"/>
                </a:cubicBezTo>
                <a:cubicBezTo>
                  <a:pt x="89843" y="426847"/>
                  <a:pt x="150900" y="455303"/>
                  <a:pt x="209049" y="462417"/>
                </a:cubicBezTo>
                <a:cubicBezTo>
                  <a:pt x="354422" y="480203"/>
                  <a:pt x="264290" y="512216"/>
                  <a:pt x="409664" y="533558"/>
                </a:cubicBezTo>
                <a:cubicBezTo>
                  <a:pt x="479443" y="544229"/>
                  <a:pt x="543407" y="579800"/>
                  <a:pt x="621908" y="522887"/>
                </a:cubicBezTo>
                <a:cubicBezTo>
                  <a:pt x="674242" y="483759"/>
                  <a:pt x="758558" y="526444"/>
                  <a:pt x="822522" y="558458"/>
                </a:cubicBezTo>
                <a:cubicBezTo>
                  <a:pt x="874856" y="586915"/>
                  <a:pt x="927190" y="594028"/>
                  <a:pt x="996969" y="558458"/>
                </a:cubicBezTo>
                <a:cubicBezTo>
                  <a:pt x="933005" y="537116"/>
                  <a:pt x="883579" y="519330"/>
                  <a:pt x="834151" y="505101"/>
                </a:cubicBezTo>
                <a:cubicBezTo>
                  <a:pt x="793447" y="494431"/>
                  <a:pt x="770187" y="469532"/>
                  <a:pt x="773095" y="416176"/>
                </a:cubicBezTo>
                <a:cubicBezTo>
                  <a:pt x="773095" y="387720"/>
                  <a:pt x="764373" y="348592"/>
                  <a:pt x="793447" y="334364"/>
                </a:cubicBezTo>
                <a:cubicBezTo>
                  <a:pt x="816707" y="320135"/>
                  <a:pt x="848689" y="334364"/>
                  <a:pt x="860319" y="359262"/>
                </a:cubicBezTo>
                <a:cubicBezTo>
                  <a:pt x="874856" y="405504"/>
                  <a:pt x="889393" y="448189"/>
                  <a:pt x="938820" y="451747"/>
                </a:cubicBezTo>
                <a:cubicBezTo>
                  <a:pt x="1005692" y="458860"/>
                  <a:pt x="967894" y="430405"/>
                  <a:pt x="956265" y="394834"/>
                </a:cubicBezTo>
                <a:cubicBezTo>
                  <a:pt x="944635" y="355706"/>
                  <a:pt x="979525" y="345034"/>
                  <a:pt x="1002784" y="352148"/>
                </a:cubicBezTo>
                <a:cubicBezTo>
                  <a:pt x="1090008" y="384162"/>
                  <a:pt x="1180139" y="327250"/>
                  <a:pt x="1270270" y="373491"/>
                </a:cubicBezTo>
                <a:cubicBezTo>
                  <a:pt x="1247011" y="259665"/>
                  <a:pt x="1197583" y="209867"/>
                  <a:pt x="1092915" y="192082"/>
                </a:cubicBezTo>
                <a:cubicBezTo>
                  <a:pt x="1055118" y="188525"/>
                  <a:pt x="1014414" y="195638"/>
                  <a:pt x="979525" y="163625"/>
                </a:cubicBezTo>
                <a:cubicBezTo>
                  <a:pt x="959172" y="145839"/>
                  <a:pt x="938820" y="124497"/>
                  <a:pt x="953358" y="88927"/>
                </a:cubicBezTo>
                <a:cubicBezTo>
                  <a:pt x="962080" y="64027"/>
                  <a:pt x="985339" y="64027"/>
                  <a:pt x="1005692" y="71141"/>
                </a:cubicBezTo>
                <a:cubicBezTo>
                  <a:pt x="1090008" y="110269"/>
                  <a:pt x="1180139" y="120941"/>
                  <a:pt x="1267362" y="135168"/>
                </a:cubicBezTo>
                <a:cubicBezTo>
                  <a:pt x="1281900" y="138725"/>
                  <a:pt x="1296437" y="145839"/>
                  <a:pt x="1310975" y="110269"/>
                </a:cubicBezTo>
                <a:cubicBezTo>
                  <a:pt x="1209214" y="78255"/>
                  <a:pt x="1110360" y="35571"/>
                  <a:pt x="1008599" y="0"/>
                </a:cubicBezTo>
                <a:close/>
              </a:path>
            </a:pathLst>
          </a:custGeom>
          <a:solidFill>
            <a:srgbClr val="34B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C185F4-1E26-4D4D-EE21-AC5499327A69}"/>
              </a:ext>
            </a:extLst>
          </p:cNvPr>
          <p:cNvSpPr txBox="1"/>
          <p:nvPr/>
        </p:nvSpPr>
        <p:spPr>
          <a:xfrm>
            <a:off x="983907" y="5024106"/>
            <a:ext cx="3471933" cy="1246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b="1" i="0" u="none" strike="noStrike" dirty="0">
                <a:effectLst/>
                <a:highlight>
                  <a:srgbClr val="00FFFF"/>
                </a:highlight>
              </a:rPr>
              <a:t>ΠΑΡΑΔΕΙΓΜΑΤΑ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i="0" u="none" strike="noStrike" dirty="0" err="1">
                <a:effectLst/>
              </a:rPr>
              <a:t>ὅς</a:t>
            </a:r>
            <a:r>
              <a:rPr lang="en-US" sz="2000" b="0" i="0" dirty="0">
                <a:effectLst/>
              </a:rPr>
              <a:t> </a:t>
            </a:r>
            <a:r>
              <a:rPr lang="en-US" sz="2000" b="0" i="1" u="none" strike="noStrike" dirty="0">
                <a:effectLst/>
              </a:rPr>
              <a:t>τὰ πάνθ' </a:t>
            </a:r>
            <a:r>
              <a:rPr lang="en-US" sz="2000" b="0" i="1" u="none" strike="noStrike" dirty="0" err="1">
                <a:effectLst/>
              </a:rPr>
              <a:t>ὁρᾷ</a:t>
            </a:r>
            <a:r>
              <a:rPr lang="en-US" sz="2000" b="0" i="1" u="none" strike="noStrike" dirty="0">
                <a:effectLst/>
              </a:rPr>
              <a:t> </a:t>
            </a:r>
            <a:endParaRPr lang="el-GR" sz="2000" b="0" i="1" u="none" strike="noStrike" dirty="0">
              <a:effectLst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b="0" i="0" dirty="0" err="1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ἐκ</a:t>
            </a:r>
            <a:r>
              <a:rPr lang="el-GR" sz="2000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l-GR" sz="2000" b="0" i="0" dirty="0" err="1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τῶν</a:t>
            </a:r>
            <a:r>
              <a:rPr lang="el-GR" sz="2000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l-GR" sz="2000" b="0" i="0" dirty="0" err="1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ὧν</a:t>
            </a:r>
            <a:r>
              <a:rPr lang="el-GR" sz="2000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l-GR" sz="2000" b="0" i="0" dirty="0" err="1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οὐκ</a:t>
            </a:r>
            <a:r>
              <a:rPr lang="el-GR" sz="2000" b="0" i="0" dirty="0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l-GR" sz="2000" b="0" i="0" dirty="0" err="1">
                <a:solidFill>
                  <a:srgbClr val="71777D"/>
                </a:solidFill>
                <a:effectLst/>
                <a:latin typeface="Roboto" panose="02000000000000000000" pitchFamily="2" charset="0"/>
              </a:rPr>
              <a:t>ἄνευ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03257F-D03A-07A9-526D-7745C4A7BC05}"/>
              </a:ext>
            </a:extLst>
          </p:cNvPr>
          <p:cNvSpPr txBox="1"/>
          <p:nvPr/>
        </p:nvSpPr>
        <p:spPr>
          <a:xfrm>
            <a:off x="6092952" y="16053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l-GR" sz="1800" b="1" i="0" u="none" strike="noStrike" dirty="0">
                <a:effectLst/>
              </a:rPr>
              <a:t>ΟΙ ΑΝΑΦΟΡΙΚΕΣ ΑΝΤΩΝΙΜΙΕΣ ΣΤΑ </a:t>
            </a:r>
            <a:r>
              <a:rPr lang="el-GR" sz="1800" b="1" i="0" u="none" strike="noStrike" dirty="0">
                <a:effectLst/>
                <a:highlight>
                  <a:srgbClr val="00FF00"/>
                </a:highlight>
              </a:rPr>
              <a:t>ΑΡΧΑΙΑ ΕΛΛΗΝΙΚΑ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3D480D-8966-D8B0-3826-408C3C57F4D5}"/>
              </a:ext>
            </a:extLst>
          </p:cNvPr>
          <p:cNvSpPr txBox="1"/>
          <p:nvPr/>
        </p:nvSpPr>
        <p:spPr>
          <a:xfrm>
            <a:off x="6094476" y="713313"/>
            <a:ext cx="609755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/>
              <a:t>Αναφορικές αντωνυμίες της αρχαίας ελληνικής είναι:</a:t>
            </a:r>
          </a:p>
          <a:p>
            <a:r>
              <a:rPr lang="el-GR" dirty="0"/>
              <a:t>1) </a:t>
            </a:r>
            <a:r>
              <a:rPr lang="el-GR" dirty="0" err="1">
                <a:highlight>
                  <a:srgbClr val="FFFF00"/>
                </a:highlight>
              </a:rPr>
              <a:t>ὅς</a:t>
            </a:r>
            <a:r>
              <a:rPr lang="el-GR" dirty="0">
                <a:highlight>
                  <a:srgbClr val="FFFF00"/>
                </a:highlight>
              </a:rPr>
              <a:t>, ἥ, ὃ (= ο οποίος, αυτός που)·</a:t>
            </a:r>
          </a:p>
          <a:p>
            <a:r>
              <a:rPr lang="el-GR" dirty="0"/>
              <a:t>2</a:t>
            </a:r>
            <a:r>
              <a:rPr lang="el-GR" dirty="0">
                <a:highlight>
                  <a:srgbClr val="FFFF00"/>
                </a:highlight>
              </a:rPr>
              <a:t>) </a:t>
            </a:r>
            <a:r>
              <a:rPr lang="el-GR" dirty="0" err="1">
                <a:highlight>
                  <a:srgbClr val="FFFF00"/>
                </a:highlight>
              </a:rPr>
              <a:t>ὅσπερ</a:t>
            </a:r>
            <a:r>
              <a:rPr lang="el-GR" dirty="0">
                <a:highlight>
                  <a:srgbClr val="FFFF00"/>
                </a:highlight>
              </a:rPr>
              <a:t>, </a:t>
            </a:r>
            <a:r>
              <a:rPr lang="el-GR" dirty="0" err="1">
                <a:highlight>
                  <a:srgbClr val="FFFF00"/>
                </a:highlight>
              </a:rPr>
              <a:t>ἥπερ</a:t>
            </a:r>
            <a:r>
              <a:rPr lang="el-GR" dirty="0">
                <a:highlight>
                  <a:srgbClr val="FFFF00"/>
                </a:highlight>
              </a:rPr>
              <a:t>, </a:t>
            </a:r>
            <a:r>
              <a:rPr lang="el-GR" dirty="0" err="1">
                <a:highlight>
                  <a:srgbClr val="FFFF00"/>
                </a:highlight>
              </a:rPr>
              <a:t>ὅπερ</a:t>
            </a:r>
            <a:r>
              <a:rPr lang="el-GR" dirty="0">
                <a:highlight>
                  <a:srgbClr val="FFFF00"/>
                </a:highlight>
              </a:rPr>
              <a:t> (= αυτός ακριβώς που)·</a:t>
            </a:r>
          </a:p>
          <a:p>
            <a:r>
              <a:rPr lang="el-GR" dirty="0">
                <a:highlight>
                  <a:srgbClr val="FFFF00"/>
                </a:highlight>
              </a:rPr>
              <a:t>3) </a:t>
            </a:r>
            <a:r>
              <a:rPr lang="el-GR" dirty="0" err="1">
                <a:highlight>
                  <a:srgbClr val="FFFF00"/>
                </a:highlight>
              </a:rPr>
              <a:t>ὅστις</a:t>
            </a:r>
            <a:r>
              <a:rPr lang="el-GR" dirty="0">
                <a:highlight>
                  <a:srgbClr val="FFFF00"/>
                </a:highlight>
              </a:rPr>
              <a:t>, </a:t>
            </a:r>
            <a:r>
              <a:rPr lang="el-GR" dirty="0" err="1">
                <a:highlight>
                  <a:srgbClr val="FFFF00"/>
                </a:highlight>
              </a:rPr>
              <a:t>ἥτις</a:t>
            </a:r>
            <a:r>
              <a:rPr lang="el-GR" dirty="0">
                <a:highlight>
                  <a:srgbClr val="FFFF00"/>
                </a:highlight>
              </a:rPr>
              <a:t>, </a:t>
            </a:r>
            <a:r>
              <a:rPr lang="el-GR" dirty="0" err="1">
                <a:highlight>
                  <a:srgbClr val="FFFF00"/>
                </a:highlight>
              </a:rPr>
              <a:t>ὅ,τι</a:t>
            </a:r>
            <a:r>
              <a:rPr lang="el-GR" dirty="0">
                <a:highlight>
                  <a:srgbClr val="FFFF00"/>
                </a:highlight>
              </a:rPr>
              <a:t> (= όποιος)·</a:t>
            </a:r>
          </a:p>
          <a:p>
            <a:r>
              <a:rPr lang="el-GR" dirty="0"/>
              <a:t>4) </a:t>
            </a:r>
            <a:r>
              <a:rPr lang="el-GR" dirty="0" err="1"/>
              <a:t>ὁπότερος</a:t>
            </a:r>
            <a:r>
              <a:rPr lang="el-GR" dirty="0"/>
              <a:t>, </a:t>
            </a:r>
            <a:r>
              <a:rPr lang="el-GR" dirty="0" err="1"/>
              <a:t>ὁποτέρα</a:t>
            </a:r>
            <a:r>
              <a:rPr lang="el-GR" dirty="0"/>
              <a:t>, </a:t>
            </a:r>
            <a:r>
              <a:rPr lang="el-GR" dirty="0" err="1"/>
              <a:t>ὁπότερον</a:t>
            </a:r>
            <a:r>
              <a:rPr lang="el-GR" dirty="0"/>
              <a:t> (= όποιος από τους δύο)·</a:t>
            </a:r>
          </a:p>
          <a:p>
            <a:r>
              <a:rPr lang="el-GR" dirty="0"/>
              <a:t>5) </a:t>
            </a:r>
            <a:r>
              <a:rPr lang="el-GR" dirty="0" err="1"/>
              <a:t>ὅσος</a:t>
            </a:r>
            <a:r>
              <a:rPr lang="el-GR" dirty="0"/>
              <a:t>, </a:t>
            </a:r>
            <a:r>
              <a:rPr lang="el-GR" dirty="0" err="1"/>
              <a:t>ὅση</a:t>
            </a:r>
            <a:r>
              <a:rPr lang="el-GR" dirty="0"/>
              <a:t>, </a:t>
            </a:r>
            <a:r>
              <a:rPr lang="el-GR" dirty="0" err="1"/>
              <a:t>ὅσον</a:t>
            </a:r>
            <a:r>
              <a:rPr lang="el-GR" dirty="0"/>
              <a:t>·</a:t>
            </a:r>
          </a:p>
          <a:p>
            <a:r>
              <a:rPr lang="el-GR" dirty="0"/>
              <a:t>6) </a:t>
            </a:r>
            <a:r>
              <a:rPr lang="el-GR" dirty="0" err="1"/>
              <a:t>ὁπόσος</a:t>
            </a:r>
            <a:r>
              <a:rPr lang="el-GR" dirty="0"/>
              <a:t>, </a:t>
            </a:r>
            <a:r>
              <a:rPr lang="el-GR" dirty="0" err="1"/>
              <a:t>ὁπόση</a:t>
            </a:r>
            <a:r>
              <a:rPr lang="el-GR" dirty="0"/>
              <a:t>, </a:t>
            </a:r>
            <a:r>
              <a:rPr lang="el-GR" dirty="0" err="1"/>
              <a:t>ὁπόσον</a:t>
            </a:r>
            <a:r>
              <a:rPr lang="el-GR" dirty="0"/>
              <a:t> (= όσος)</a:t>
            </a:r>
          </a:p>
          <a:p>
            <a:r>
              <a:rPr lang="el-GR" dirty="0"/>
              <a:t>7) </a:t>
            </a:r>
            <a:r>
              <a:rPr lang="el-GR" dirty="0" err="1"/>
              <a:t>οἷος</a:t>
            </a:r>
            <a:r>
              <a:rPr lang="el-GR" dirty="0"/>
              <a:t>, </a:t>
            </a:r>
            <a:r>
              <a:rPr lang="el-GR" dirty="0" err="1"/>
              <a:t>οἵα</a:t>
            </a:r>
            <a:r>
              <a:rPr lang="el-GR" dirty="0"/>
              <a:t>, </a:t>
            </a:r>
            <a:r>
              <a:rPr lang="el-GR" dirty="0" err="1"/>
              <a:t>οἷον</a:t>
            </a:r>
            <a:r>
              <a:rPr lang="el-GR" dirty="0"/>
              <a:t> (= τέτοιος που)·</a:t>
            </a:r>
          </a:p>
          <a:p>
            <a:r>
              <a:rPr lang="el-GR" dirty="0"/>
              <a:t>8) </a:t>
            </a:r>
            <a:r>
              <a:rPr lang="el-GR" dirty="0" err="1">
                <a:highlight>
                  <a:srgbClr val="00FF00"/>
                </a:highlight>
              </a:rPr>
              <a:t>ὁποῖος</a:t>
            </a:r>
            <a:r>
              <a:rPr lang="el-GR" dirty="0">
                <a:highlight>
                  <a:srgbClr val="00FF00"/>
                </a:highlight>
              </a:rPr>
              <a:t>, </a:t>
            </a:r>
            <a:r>
              <a:rPr lang="el-GR" dirty="0" err="1">
                <a:highlight>
                  <a:srgbClr val="00FF00"/>
                </a:highlight>
              </a:rPr>
              <a:t>ὁποία</a:t>
            </a:r>
            <a:r>
              <a:rPr lang="el-GR" dirty="0">
                <a:highlight>
                  <a:srgbClr val="00FF00"/>
                </a:highlight>
              </a:rPr>
              <a:t>, </a:t>
            </a:r>
            <a:r>
              <a:rPr lang="el-GR" dirty="0" err="1">
                <a:highlight>
                  <a:srgbClr val="00FF00"/>
                </a:highlight>
              </a:rPr>
              <a:t>ὁποῖον</a:t>
            </a:r>
            <a:r>
              <a:rPr lang="el-GR" dirty="0">
                <a:highlight>
                  <a:srgbClr val="00FF00"/>
                </a:highlight>
              </a:rPr>
              <a:t> χωρίς άρθρο (= όποιας λογής)·</a:t>
            </a:r>
          </a:p>
          <a:p>
            <a:r>
              <a:rPr lang="el-GR" dirty="0"/>
              <a:t>9) </a:t>
            </a:r>
            <a:r>
              <a:rPr lang="el-GR" dirty="0" err="1"/>
              <a:t>ἡλίκος</a:t>
            </a:r>
            <a:r>
              <a:rPr lang="el-GR" dirty="0"/>
              <a:t>, </a:t>
            </a:r>
            <a:r>
              <a:rPr lang="el-GR" dirty="0" err="1"/>
              <a:t>ἡλίκη</a:t>
            </a:r>
            <a:r>
              <a:rPr lang="el-GR" dirty="0"/>
              <a:t>, </a:t>
            </a:r>
            <a:r>
              <a:rPr lang="el-GR" dirty="0" err="1"/>
              <a:t>ἡλίκον</a:t>
            </a:r>
            <a:r>
              <a:rPr lang="el-GR" dirty="0"/>
              <a:t> (= όσο μεγάλος)·</a:t>
            </a:r>
          </a:p>
          <a:p>
            <a:r>
              <a:rPr lang="el-GR" dirty="0"/>
              <a:t>10) </a:t>
            </a:r>
            <a:r>
              <a:rPr lang="el-GR" dirty="0" err="1"/>
              <a:t>ὁπηλίκος</a:t>
            </a:r>
            <a:r>
              <a:rPr lang="el-GR" dirty="0"/>
              <a:t>, </a:t>
            </a:r>
            <a:r>
              <a:rPr lang="el-GR" dirty="0" err="1"/>
              <a:t>ὁπηλίκη</a:t>
            </a:r>
            <a:r>
              <a:rPr lang="el-GR" dirty="0"/>
              <a:t>, </a:t>
            </a:r>
            <a:r>
              <a:rPr lang="el-GR" dirty="0" err="1"/>
              <a:t>ὁπηλίκον</a:t>
            </a:r>
            <a:r>
              <a:rPr lang="el-GR" dirty="0"/>
              <a:t> (= όσο μεγάλος) ·</a:t>
            </a:r>
          </a:p>
          <a:p>
            <a:r>
              <a:rPr lang="el-GR" dirty="0"/>
              <a:t>11) </a:t>
            </a:r>
            <a:r>
              <a:rPr lang="el-GR" dirty="0" err="1"/>
              <a:t>ὁποδαπός</a:t>
            </a:r>
            <a:r>
              <a:rPr lang="el-GR" dirty="0"/>
              <a:t>, </a:t>
            </a:r>
            <a:r>
              <a:rPr lang="el-GR" dirty="0" err="1"/>
              <a:t>ὁποδαπή</a:t>
            </a:r>
            <a:r>
              <a:rPr lang="el-GR" dirty="0"/>
              <a:t>, </a:t>
            </a:r>
            <a:r>
              <a:rPr lang="el-GR" dirty="0" err="1"/>
              <a:t>ὁποδαπόν</a:t>
            </a:r>
            <a:r>
              <a:rPr lang="el-GR" dirty="0"/>
              <a:t> (= από ποιον τόπο· σε πλάγια ερώτηση)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D3B358-A839-3ECD-E4A6-D46959F34D62}"/>
              </a:ext>
            </a:extLst>
          </p:cNvPr>
          <p:cNvSpPr txBox="1"/>
          <p:nvPr/>
        </p:nvSpPr>
        <p:spPr>
          <a:xfrm>
            <a:off x="991779" y="1750553"/>
            <a:ext cx="256902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ΟΙ ΑΝΑΦΟΡΙΚΕΣ ΑΝΤΩΝΥΜΙΕΣ ΣΤΑ </a:t>
            </a:r>
            <a:r>
              <a:rPr lang="el-GR" dirty="0">
                <a:solidFill>
                  <a:srgbClr val="000000"/>
                </a:solidFill>
                <a:highlight>
                  <a:srgbClr val="00FF00"/>
                </a:highlight>
                <a:latin typeface="Calibri" panose="020F0502020204030204" pitchFamily="34" charset="0"/>
              </a:rPr>
              <a:t>ΝΕΑ ΕΛΛΗΝΙΚΑ </a:t>
            </a:r>
          </a:p>
          <a:p>
            <a:pPr lvl="1"/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Α. που (μόριο)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 οποίος, η -α, το -ο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όποιος, -α, -ο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όσος, -η, -ο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ό,τι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οποιοσδήποτε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οσοσδήποτε</a:t>
            </a:r>
          </a:p>
          <a:p>
            <a:pPr algn="l">
              <a:buFont typeface="+mj-lt"/>
              <a:buAutoNum type="arabicPeriod"/>
            </a:pPr>
            <a:r>
              <a:rPr lang="el-G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οτιδήποτε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2AD7AF-6AFA-FF5A-413D-E14A6E1AE9CE}"/>
              </a:ext>
            </a:extLst>
          </p:cNvPr>
          <p:cNvSpPr txBox="1"/>
          <p:nvPr/>
        </p:nvSpPr>
        <p:spPr>
          <a:xfrm>
            <a:off x="-328903" y="6271095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b="0" i="0" dirty="0" err="1">
                <a:solidFill>
                  <a:srgbClr val="020202"/>
                </a:solidFill>
                <a:effectLst/>
                <a:latin typeface="Alegreya"/>
              </a:rPr>
              <a:t>Χαῖρε</a:t>
            </a:r>
            <a:r>
              <a:rPr lang="el-GR" b="0" i="0" dirty="0">
                <a:solidFill>
                  <a:srgbClr val="020202"/>
                </a:solidFill>
                <a:effectLst/>
                <a:latin typeface="Alegreya"/>
              </a:rPr>
              <a:t>, δι’ </a:t>
            </a:r>
            <a:r>
              <a:rPr lang="el-GR" b="0" i="0" dirty="0" err="1">
                <a:solidFill>
                  <a:srgbClr val="020202"/>
                </a:solidFill>
                <a:effectLst/>
                <a:latin typeface="Alegreya"/>
              </a:rPr>
              <a:t>ἦς</a:t>
            </a:r>
            <a:r>
              <a:rPr lang="el-GR" b="0" i="0" dirty="0">
                <a:solidFill>
                  <a:srgbClr val="020202"/>
                </a:solidFill>
                <a:effectLst/>
                <a:latin typeface="Alegreya"/>
              </a:rPr>
              <a:t> ἡ </a:t>
            </a:r>
            <a:r>
              <a:rPr lang="el-GR" b="0" i="0" dirty="0" err="1">
                <a:solidFill>
                  <a:srgbClr val="020202"/>
                </a:solidFill>
                <a:effectLst/>
                <a:latin typeface="Alegreya"/>
              </a:rPr>
              <a:t>χαρὰ</a:t>
            </a:r>
            <a:r>
              <a:rPr lang="el-GR" b="0" i="0" dirty="0">
                <a:solidFill>
                  <a:srgbClr val="020202"/>
                </a:solidFill>
                <a:effectLst/>
                <a:latin typeface="Alegreya"/>
              </a:rPr>
              <a:t> </a:t>
            </a:r>
            <a:r>
              <a:rPr lang="el-GR" b="0" i="0" dirty="0" err="1">
                <a:solidFill>
                  <a:srgbClr val="020202"/>
                </a:solidFill>
                <a:effectLst/>
                <a:latin typeface="Alegreya"/>
              </a:rPr>
              <a:t>ἐκλάμψει</a:t>
            </a:r>
            <a:endParaRPr lang="el-GR" b="0" i="0" dirty="0">
              <a:solidFill>
                <a:srgbClr val="020202"/>
              </a:solidFill>
              <a:effectLst/>
              <a:latin typeface="Alegreya"/>
            </a:endParaRPr>
          </a:p>
        </p:txBody>
      </p:sp>
    </p:spTree>
    <p:extLst>
      <p:ext uri="{BB962C8B-B14F-4D97-AF65-F5344CB8AC3E}">
        <p14:creationId xmlns:p14="http://schemas.microsoft.com/office/powerpoint/2010/main" val="2929914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B62E1-82D8-0CE3-BE9A-1E629F252FAF}"/>
              </a:ext>
            </a:extLst>
          </p:cNvPr>
          <p:cNvSpPr txBox="1"/>
          <p:nvPr/>
        </p:nvSpPr>
        <p:spPr>
          <a:xfrm>
            <a:off x="1550481" y="224259"/>
            <a:ext cx="60975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l-GR" dirty="0">
                <a:solidFill>
                  <a:srgbClr val="505050"/>
                </a:solidFill>
                <a:highlight>
                  <a:srgbClr val="00FFFF"/>
                </a:highlight>
                <a:latin typeface="Raleway" pitchFamily="2" charset="0"/>
              </a:rPr>
              <a:t>Στην ενότητα 7 θα μάθουμε την κλίση της αναφορικής αντωνυμίας </a:t>
            </a:r>
            <a:r>
              <a:rPr lang="el-GR" b="1" i="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ὅς</a:t>
            </a:r>
            <a:r>
              <a:rPr lang="el-GR" b="1" i="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</a:rPr>
              <a:t>, ἥ, ὅ που σημαίνει ο οποίος, η οποία, το οποίο.</a:t>
            </a:r>
            <a:endParaRPr lang="el-GR" b="0" i="0" u="none" strike="noStrike" dirty="0">
              <a:solidFill>
                <a:srgbClr val="505050"/>
              </a:solidFill>
              <a:effectLst/>
              <a:highlight>
                <a:srgbClr val="00FFFF"/>
              </a:highlight>
              <a:latin typeface="Raleway" pitchFamily="2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BEEA7F6C-B111-B4C3-9DC8-2837BE39E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8906" y="-706923"/>
            <a:ext cx="752929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1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Πίνακας 15">
            <a:extLst>
              <a:ext uri="{FF2B5EF4-FFF2-40B4-BE49-F238E27FC236}">
                <a16:creationId xmlns:a16="http://schemas.microsoft.com/office/drawing/2014/main" id="{26B0202F-FF8F-C1BC-94AF-FD72F3E42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021282"/>
              </p:ext>
            </p:extLst>
          </p:nvPr>
        </p:nvGraphicFramePr>
        <p:xfrm>
          <a:off x="1492898" y="1208716"/>
          <a:ext cx="7380219" cy="319759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24368">
                  <a:extLst>
                    <a:ext uri="{9D8B030D-6E8A-4147-A177-3AD203B41FA5}">
                      <a16:colId xmlns:a16="http://schemas.microsoft.com/office/drawing/2014/main" val="1869062727"/>
                    </a:ext>
                  </a:extLst>
                </a:gridCol>
                <a:gridCol w="1818617">
                  <a:extLst>
                    <a:ext uri="{9D8B030D-6E8A-4147-A177-3AD203B41FA5}">
                      <a16:colId xmlns:a16="http://schemas.microsoft.com/office/drawing/2014/main" val="1022070077"/>
                    </a:ext>
                  </a:extLst>
                </a:gridCol>
                <a:gridCol w="1818617">
                  <a:extLst>
                    <a:ext uri="{9D8B030D-6E8A-4147-A177-3AD203B41FA5}">
                      <a16:colId xmlns:a16="http://schemas.microsoft.com/office/drawing/2014/main" val="1743066326"/>
                    </a:ext>
                  </a:extLst>
                </a:gridCol>
                <a:gridCol w="1818617">
                  <a:extLst>
                    <a:ext uri="{9D8B030D-6E8A-4147-A177-3AD203B41FA5}">
                      <a16:colId xmlns:a16="http://schemas.microsoft.com/office/drawing/2014/main" val="228847965"/>
                    </a:ext>
                  </a:extLst>
                </a:gridCol>
              </a:tblGrid>
              <a:tr h="418059">
                <a:tc gridSpan="4">
                  <a:txBody>
                    <a:bodyPr/>
                    <a:lstStyle/>
                    <a:p>
                      <a:pPr algn="l" fontAlgn="t"/>
                      <a:r>
                        <a:rPr lang="el-GR" dirty="0">
                          <a:effectLst/>
                        </a:rPr>
                        <a:t>ο οποίος, α, ο </a:t>
                      </a:r>
                      <a:r>
                        <a:rPr lang="el-GR" dirty="0">
                          <a:effectLst/>
                          <a:highlight>
                            <a:srgbClr val="00FFFF"/>
                          </a:highlight>
                        </a:rPr>
                        <a:t>ΚΛΙΣΗ ΣΤΑ ΝΕΑ ΕΛΛΗΝΙΚΑ</a:t>
                      </a:r>
                    </a:p>
                  </a:txBody>
                  <a:tcPr marL="121920" marR="60960" marT="60960" marB="6096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70467"/>
                  </a:ext>
                </a:extLst>
              </a:tr>
              <a:tr h="385900">
                <a:tc gridSpan="4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281316"/>
                  </a:ext>
                </a:extLst>
              </a:tr>
              <a:tr h="689245">
                <a:tc>
                  <a:txBody>
                    <a:bodyPr/>
                    <a:lstStyle/>
                    <a:p>
                      <a:pPr algn="l" fontAlgn="t"/>
                      <a:r>
                        <a:rPr lang="el-GR" dirty="0">
                          <a:effectLst/>
                          <a:highlight>
                            <a:srgbClr val="00FFFF"/>
                          </a:highlight>
                        </a:rPr>
                        <a:t>Ενικός αριθμός</a:t>
                      </a:r>
                    </a:p>
                  </a:txBody>
                  <a:tcPr marL="121920" marR="60960" marT="60960" marB="60960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29790"/>
                  </a:ext>
                </a:extLst>
              </a:tr>
              <a:tr h="418059">
                <a:tc>
                  <a:txBody>
                    <a:bodyPr/>
                    <a:lstStyle/>
                    <a:p>
                      <a:pPr algn="l" fontAlgn="t"/>
                      <a:r>
                        <a:rPr lang="el-GR">
                          <a:effectLst/>
                        </a:rPr>
                        <a:t> </a:t>
                      </a:r>
                    </a:p>
                  </a:txBody>
                  <a:tcPr marL="121920" marR="60960" marT="60960" marB="6096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dirty="0">
                          <a:effectLst/>
                          <a:highlight>
                            <a:srgbClr val="00FFFF"/>
                          </a:highlight>
                        </a:rPr>
                        <a:t>αρσενικό</a:t>
                      </a: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dirty="0">
                          <a:effectLst/>
                          <a:highlight>
                            <a:srgbClr val="00FFFF"/>
                          </a:highlight>
                        </a:rPr>
                        <a:t>θηλυκό</a:t>
                      </a: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dirty="0">
                          <a:effectLst/>
                          <a:highlight>
                            <a:srgbClr val="00FFFF"/>
                          </a:highlight>
                        </a:rPr>
                        <a:t>Ουδέτερο</a:t>
                      </a: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:a16="http://schemas.microsoft.com/office/drawing/2014/main" val="2819726135"/>
                  </a:ext>
                </a:extLst>
              </a:tr>
              <a:tr h="1286336">
                <a:tc>
                  <a:txBody>
                    <a:bodyPr/>
                    <a:lstStyle/>
                    <a:p>
                      <a:pPr algn="l" fontAlgn="t"/>
                      <a:r>
                        <a:rPr lang="el-GR">
                          <a:effectLst/>
                        </a:rPr>
                        <a:t>ονομ.</a:t>
                      </a:r>
                      <a:br>
                        <a:rPr lang="el-GR">
                          <a:effectLst/>
                        </a:rPr>
                      </a:br>
                      <a:r>
                        <a:rPr lang="el-GR">
                          <a:effectLst/>
                        </a:rPr>
                        <a:t>γεν.</a:t>
                      </a:r>
                      <a:br>
                        <a:rPr lang="el-GR">
                          <a:effectLst/>
                        </a:rPr>
                      </a:br>
                      <a:r>
                        <a:rPr lang="el-GR">
                          <a:effectLst/>
                        </a:rPr>
                        <a:t>αιτ.</a:t>
                      </a:r>
                      <a:br>
                        <a:rPr lang="el-GR">
                          <a:effectLst/>
                        </a:rPr>
                      </a:br>
                      <a:r>
                        <a:rPr lang="el-GR">
                          <a:effectLst/>
                        </a:rPr>
                        <a:t>κλητ.</a:t>
                      </a:r>
                    </a:p>
                  </a:txBody>
                  <a:tcPr marL="121920" marR="60960" marT="60960" marB="6096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>
                          <a:effectLst/>
                        </a:rPr>
                        <a:t>ο οποίος</a:t>
                      </a:r>
                      <a:br>
                        <a:rPr lang="el-GR">
                          <a:effectLst/>
                        </a:rPr>
                      </a:br>
                      <a:r>
                        <a:rPr lang="el-GR">
                          <a:effectLst/>
                        </a:rPr>
                        <a:t>του οποίου</a:t>
                      </a:r>
                      <a:br>
                        <a:rPr lang="el-GR">
                          <a:effectLst/>
                        </a:rPr>
                      </a:br>
                      <a:r>
                        <a:rPr lang="el-GR">
                          <a:effectLst/>
                        </a:rPr>
                        <a:t>τον οποίο</a:t>
                      </a: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>
                          <a:effectLst/>
                        </a:rPr>
                        <a:t>η οποία</a:t>
                      </a:r>
                      <a:br>
                        <a:rPr lang="el-GR">
                          <a:effectLst/>
                        </a:rPr>
                      </a:br>
                      <a:r>
                        <a:rPr lang="el-GR">
                          <a:effectLst/>
                        </a:rPr>
                        <a:t>της οποίας</a:t>
                      </a:r>
                      <a:br>
                        <a:rPr lang="el-GR">
                          <a:effectLst/>
                        </a:rPr>
                      </a:br>
                      <a:r>
                        <a:rPr lang="el-GR">
                          <a:effectLst/>
                        </a:rPr>
                        <a:t>την οποία</a:t>
                      </a: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dirty="0">
                          <a:effectLst/>
                        </a:rPr>
                        <a:t>το οποίο</a:t>
                      </a:r>
                      <a:br>
                        <a:rPr lang="el-GR" dirty="0">
                          <a:effectLst/>
                        </a:rPr>
                      </a:br>
                      <a:r>
                        <a:rPr lang="el-GR" dirty="0">
                          <a:effectLst/>
                        </a:rPr>
                        <a:t>του οποίου</a:t>
                      </a:r>
                      <a:br>
                        <a:rPr lang="el-GR" dirty="0">
                          <a:effectLst/>
                        </a:rPr>
                      </a:br>
                      <a:r>
                        <a:rPr lang="el-GR" dirty="0">
                          <a:effectLst/>
                        </a:rPr>
                        <a:t>το οποίο</a:t>
                      </a:r>
                    </a:p>
                  </a:txBody>
                  <a:tcPr marL="60960" marR="60960" marT="60960" marB="60960"/>
                </a:tc>
                <a:extLst>
                  <a:ext uri="{0D108BD9-81ED-4DB2-BD59-A6C34878D82A}">
                    <a16:rowId xmlns:a16="http://schemas.microsoft.com/office/drawing/2014/main" val="2740808942"/>
                  </a:ext>
                </a:extLst>
              </a:tr>
            </a:tbl>
          </a:graphicData>
        </a:graphic>
      </p:graphicFrame>
      <p:graphicFrame>
        <p:nvGraphicFramePr>
          <p:cNvPr id="17" name="Πίνακας 16">
            <a:extLst>
              <a:ext uri="{FF2B5EF4-FFF2-40B4-BE49-F238E27FC236}">
                <a16:creationId xmlns:a16="http://schemas.microsoft.com/office/drawing/2014/main" id="{99306C6B-5DC1-BCF4-C784-009F36678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520483"/>
              </p:ext>
            </p:extLst>
          </p:nvPr>
        </p:nvGraphicFramePr>
        <p:xfrm>
          <a:off x="1492898" y="4467442"/>
          <a:ext cx="7115176" cy="1615440"/>
        </p:xfrm>
        <a:graphic>
          <a:graphicData uri="http://schemas.openxmlformats.org/drawingml/2006/table">
            <a:tbl>
              <a:tblPr/>
              <a:tblGrid>
                <a:gridCol w="2279080">
                  <a:extLst>
                    <a:ext uri="{9D8B030D-6E8A-4147-A177-3AD203B41FA5}">
                      <a16:colId xmlns:a16="http://schemas.microsoft.com/office/drawing/2014/main" val="4268766864"/>
                    </a:ext>
                  </a:extLst>
                </a:gridCol>
                <a:gridCol w="1612032">
                  <a:extLst>
                    <a:ext uri="{9D8B030D-6E8A-4147-A177-3AD203B41FA5}">
                      <a16:colId xmlns:a16="http://schemas.microsoft.com/office/drawing/2014/main" val="1584994925"/>
                    </a:ext>
                  </a:extLst>
                </a:gridCol>
                <a:gridCol w="1612032">
                  <a:extLst>
                    <a:ext uri="{9D8B030D-6E8A-4147-A177-3AD203B41FA5}">
                      <a16:colId xmlns:a16="http://schemas.microsoft.com/office/drawing/2014/main" val="3335281337"/>
                    </a:ext>
                  </a:extLst>
                </a:gridCol>
                <a:gridCol w="1612032">
                  <a:extLst>
                    <a:ext uri="{9D8B030D-6E8A-4147-A177-3AD203B41FA5}">
                      <a16:colId xmlns:a16="http://schemas.microsoft.com/office/drawing/2014/main" val="3919592219"/>
                    </a:ext>
                  </a:extLst>
                </a:gridCol>
              </a:tblGrid>
              <a:tr h="329163">
                <a:tc gridSpan="4">
                  <a:txBody>
                    <a:bodyPr/>
                    <a:lstStyle/>
                    <a:p>
                      <a:pPr algn="l" fontAlgn="t"/>
                      <a:r>
                        <a:rPr lang="el-GR" sz="1800" dirty="0">
                          <a:effectLst/>
                        </a:rPr>
                        <a:t>Πληθυντικός αριθμός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96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861969"/>
                  </a:ext>
                </a:extLst>
              </a:tr>
              <a:tr h="1012810"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ονομ.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γεν.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αιτ.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κλητ.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οι οποίοι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των οποίων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τους οποίους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 dirty="0">
                          <a:effectLst/>
                        </a:rPr>
                        <a:t>οι οποίες</a:t>
                      </a:r>
                      <a:br>
                        <a:rPr lang="el-GR" sz="1800" dirty="0">
                          <a:effectLst/>
                        </a:rPr>
                      </a:br>
                      <a:r>
                        <a:rPr lang="el-GR" sz="1800" dirty="0">
                          <a:effectLst/>
                        </a:rPr>
                        <a:t>των οποίων</a:t>
                      </a:r>
                      <a:br>
                        <a:rPr lang="el-GR" sz="1800" dirty="0">
                          <a:effectLst/>
                        </a:rPr>
                      </a:br>
                      <a:r>
                        <a:rPr lang="el-GR" sz="1800" dirty="0">
                          <a:effectLst/>
                        </a:rPr>
                        <a:t>τις οποίες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 dirty="0">
                          <a:effectLst/>
                        </a:rPr>
                        <a:t>τα οποία</a:t>
                      </a:r>
                      <a:br>
                        <a:rPr lang="el-GR" sz="1800" dirty="0">
                          <a:effectLst/>
                        </a:rPr>
                      </a:br>
                      <a:r>
                        <a:rPr lang="el-GR" sz="1800" dirty="0">
                          <a:effectLst/>
                        </a:rPr>
                        <a:t>των οποίων</a:t>
                      </a:r>
                      <a:br>
                        <a:rPr lang="el-GR" sz="1800" dirty="0">
                          <a:effectLst/>
                        </a:rPr>
                      </a:br>
                      <a:r>
                        <a:rPr lang="el-GR" sz="1800" dirty="0">
                          <a:effectLst/>
                        </a:rPr>
                        <a:t>τα οποία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268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38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4A5F6ECC-CC1A-E554-1C45-6B27DCB07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21186"/>
            <a:ext cx="1148521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1600" algn="just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l-GR" altLang="el-GR" sz="1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574B860E-93DD-9206-7B05-E232CB1DC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104176"/>
              </p:ext>
            </p:extLst>
          </p:nvPr>
        </p:nvGraphicFramePr>
        <p:xfrm>
          <a:off x="1051904" y="643467"/>
          <a:ext cx="10088193" cy="5571068"/>
        </p:xfrm>
        <a:graphic>
          <a:graphicData uri="http://schemas.openxmlformats.org/drawingml/2006/table">
            <a:tbl>
              <a:tblPr/>
              <a:tblGrid>
                <a:gridCol w="3129240">
                  <a:extLst>
                    <a:ext uri="{9D8B030D-6E8A-4147-A177-3AD203B41FA5}">
                      <a16:colId xmlns:a16="http://schemas.microsoft.com/office/drawing/2014/main" val="3073705451"/>
                    </a:ext>
                  </a:extLst>
                </a:gridCol>
                <a:gridCol w="2458065">
                  <a:extLst>
                    <a:ext uri="{9D8B030D-6E8A-4147-A177-3AD203B41FA5}">
                      <a16:colId xmlns:a16="http://schemas.microsoft.com/office/drawing/2014/main" val="4234529422"/>
                    </a:ext>
                  </a:extLst>
                </a:gridCol>
                <a:gridCol w="2048046">
                  <a:extLst>
                    <a:ext uri="{9D8B030D-6E8A-4147-A177-3AD203B41FA5}">
                      <a16:colId xmlns:a16="http://schemas.microsoft.com/office/drawing/2014/main" val="3376050710"/>
                    </a:ext>
                  </a:extLst>
                </a:gridCol>
                <a:gridCol w="2452842">
                  <a:extLst>
                    <a:ext uri="{9D8B030D-6E8A-4147-A177-3AD203B41FA5}">
                      <a16:colId xmlns:a16="http://schemas.microsoft.com/office/drawing/2014/main" val="450846700"/>
                    </a:ext>
                  </a:extLst>
                </a:gridCol>
              </a:tblGrid>
              <a:tr h="453327">
                <a:tc gridSpan="4">
                  <a:txBody>
                    <a:bodyPr/>
                    <a:lstStyle/>
                    <a:p>
                      <a:pPr algn="ctr"/>
                      <a:r>
                        <a:rPr lang="el-GR" sz="2300" b="1" dirty="0">
                          <a:solidFill>
                            <a:srgbClr val="000000"/>
                          </a:solidFill>
                          <a:effectLst/>
                        </a:rPr>
                        <a:t>Αναφορική αντωνυμία </a:t>
                      </a:r>
                      <a:r>
                        <a:rPr lang="el-GR" sz="2300" b="1" dirty="0" err="1">
                          <a:solidFill>
                            <a:srgbClr val="000000"/>
                          </a:solidFill>
                          <a:effectLst/>
                        </a:rPr>
                        <a:t>ὅς</a:t>
                      </a:r>
                      <a:r>
                        <a:rPr lang="el-GR" sz="2300" b="1" dirty="0">
                          <a:solidFill>
                            <a:srgbClr val="000000"/>
                          </a:solidFill>
                          <a:effectLst/>
                        </a:rPr>
                        <a:t>, ἥ, ὅ</a:t>
                      </a:r>
                      <a:endParaRPr lang="el-GR" sz="23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868401"/>
                  </a:ext>
                </a:extLst>
              </a:tr>
              <a:tr h="453327">
                <a:tc gridSpan="4">
                  <a:txBody>
                    <a:bodyPr/>
                    <a:lstStyle/>
                    <a:p>
                      <a:pPr algn="ctr"/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Ενικός αριθμός 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54600"/>
                  </a:ext>
                </a:extLst>
              </a:tr>
              <a:tr h="453327"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 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αρσενικό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θηλυκό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ουδέτερο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512927"/>
                  </a:ext>
                </a:extLst>
              </a:tr>
              <a:tr h="1878880"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Ονομαστική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Γενική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Δοτική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Αιτιατική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Κλητική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ὅς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οὗ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ᾧ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ὅν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ἥ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ἧς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ᾗ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ἥν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ὅ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οὗ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ᾧ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ὅ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546298"/>
                  </a:ext>
                </a:extLst>
              </a:tr>
              <a:tr h="453327">
                <a:tc gridSpan="4">
                  <a:txBody>
                    <a:bodyPr/>
                    <a:lstStyle/>
                    <a:p>
                      <a:pPr algn="ctr"/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Πληθυντικός αριθμός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037793"/>
                  </a:ext>
                </a:extLst>
              </a:tr>
              <a:tr h="1878880"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Ονομαστική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Γενική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Δοτική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Αιτιατική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Κλητική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οἵ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ὧν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οἷς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οὕς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αἵ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ὧν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αἷς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ἅς</a:t>
                      </a:r>
                      <a:b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2300" dirty="0">
                          <a:solidFill>
                            <a:srgbClr val="000000"/>
                          </a:solidFill>
                          <a:effectLst/>
                        </a:rPr>
                        <a:t>ἅ</a:t>
                      </a:r>
                      <a:br>
                        <a:rPr lang="el-GR" sz="2300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 dirty="0" err="1">
                          <a:solidFill>
                            <a:srgbClr val="000000"/>
                          </a:solidFill>
                          <a:effectLst/>
                        </a:rPr>
                        <a:t>ὧν</a:t>
                      </a:r>
                      <a:br>
                        <a:rPr lang="el-GR" sz="2300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 dirty="0" err="1">
                          <a:solidFill>
                            <a:srgbClr val="000000"/>
                          </a:solidFill>
                          <a:effectLst/>
                        </a:rPr>
                        <a:t>οἷς</a:t>
                      </a:r>
                      <a:br>
                        <a:rPr lang="el-GR" sz="2300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 dirty="0">
                          <a:solidFill>
                            <a:srgbClr val="000000"/>
                          </a:solidFill>
                          <a:effectLst/>
                        </a:rPr>
                        <a:t>ἅ</a:t>
                      </a:r>
                      <a:br>
                        <a:rPr lang="el-GR" sz="2300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l-GR" sz="2300" dirty="0">
                          <a:solidFill>
                            <a:srgbClr val="000000"/>
                          </a:solidFill>
                          <a:effectLst/>
                        </a:rPr>
                        <a:t>-</a:t>
                      </a:r>
                    </a:p>
                  </a:txBody>
                  <a:tcPr marL="29875" marR="29875" marT="29875" marB="29875" anchor="ctr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312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038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: Shape 8">
            <a:extLst>
              <a:ext uri="{FF2B5EF4-FFF2-40B4-BE49-F238E27FC236}">
                <a16:creationId xmlns:a16="http://schemas.microsoft.com/office/drawing/2014/main" id="{13B7BB51-92B8-4089-8DAB-1202A4D1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/>
            <a:ahLst/>
            <a:cxnLst/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 useBgFill="1">
        <p:nvSpPr>
          <p:cNvPr id="33" name="Rectangle 10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12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070" y="1780058"/>
            <a:ext cx="3781618" cy="289914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rgbClr val="34B0B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35" name="TextBox 2">
            <a:extLst>
              <a:ext uri="{FF2B5EF4-FFF2-40B4-BE49-F238E27FC236}">
                <a16:creationId xmlns:a16="http://schemas.microsoft.com/office/drawing/2014/main" id="{49749811-5349-4F0D-E58F-ADA250172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460503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53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: Shape 38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CDD86422-E69F-BC85-907C-B7CC4AE25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917355"/>
              </p:ext>
            </p:extLst>
          </p:nvPr>
        </p:nvGraphicFramePr>
        <p:xfrm>
          <a:off x="1324399" y="643468"/>
          <a:ext cx="7848858" cy="5862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717">
                  <a:extLst>
                    <a:ext uri="{9D8B030D-6E8A-4147-A177-3AD203B41FA5}">
                      <a16:colId xmlns:a16="http://schemas.microsoft.com/office/drawing/2014/main" val="2085704472"/>
                    </a:ext>
                  </a:extLst>
                </a:gridCol>
                <a:gridCol w="2324361">
                  <a:extLst>
                    <a:ext uri="{9D8B030D-6E8A-4147-A177-3AD203B41FA5}">
                      <a16:colId xmlns:a16="http://schemas.microsoft.com/office/drawing/2014/main" val="3810804482"/>
                    </a:ext>
                  </a:extLst>
                </a:gridCol>
                <a:gridCol w="1421419">
                  <a:extLst>
                    <a:ext uri="{9D8B030D-6E8A-4147-A177-3AD203B41FA5}">
                      <a16:colId xmlns:a16="http://schemas.microsoft.com/office/drawing/2014/main" val="2259330695"/>
                    </a:ext>
                  </a:extLst>
                </a:gridCol>
                <a:gridCol w="2324361">
                  <a:extLst>
                    <a:ext uri="{9D8B030D-6E8A-4147-A177-3AD203B41FA5}">
                      <a16:colId xmlns:a16="http://schemas.microsoft.com/office/drawing/2014/main" val="1730083251"/>
                    </a:ext>
                  </a:extLst>
                </a:gridCol>
              </a:tblGrid>
              <a:tr h="700140">
                <a:tc gridSpan="4">
                  <a:txBody>
                    <a:bodyPr/>
                    <a:lstStyle/>
                    <a:p>
                      <a:pPr algn="ctr"/>
                      <a:r>
                        <a:rPr lang="el-GR" sz="2300" b="1" dirty="0">
                          <a:effectLst/>
                        </a:rPr>
                        <a:t>Αναφορική αντωνυμία </a:t>
                      </a:r>
                      <a:r>
                        <a:rPr lang="el-GR" sz="2300" b="1" dirty="0" err="1">
                          <a:effectLst/>
                        </a:rPr>
                        <a:t>ὅστις</a:t>
                      </a:r>
                      <a:r>
                        <a:rPr lang="el-GR" sz="2300" b="1" dirty="0">
                          <a:effectLst/>
                        </a:rPr>
                        <a:t>, </a:t>
                      </a:r>
                      <a:r>
                        <a:rPr lang="el-GR" sz="2300" b="1" dirty="0" err="1">
                          <a:effectLst/>
                        </a:rPr>
                        <a:t>ἥτις</a:t>
                      </a:r>
                      <a:r>
                        <a:rPr lang="el-GR" sz="2300" b="1">
                          <a:effectLst/>
                        </a:rPr>
                        <a:t>, ὅ τι (όποιος-όποια-όποιο)</a:t>
                      </a:r>
                      <a:endParaRPr lang="el-GR" sz="2300">
                        <a:effectLst/>
                      </a:endParaRPr>
                    </a:p>
                  </a:txBody>
                  <a:tcPr marL="29071" marR="29071" marT="29071" marB="29071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312100"/>
                  </a:ext>
                </a:extLst>
              </a:tr>
              <a:tr h="467623">
                <a:tc gridSpan="4">
                  <a:txBody>
                    <a:bodyPr/>
                    <a:lstStyle/>
                    <a:p>
                      <a:pPr algn="ctr"/>
                      <a:r>
                        <a:rPr lang="el-GR" sz="2300">
                          <a:effectLst/>
                        </a:rPr>
                        <a:t>Ενικός αριθμός </a:t>
                      </a:r>
                    </a:p>
                  </a:txBody>
                  <a:tcPr marL="29071" marR="29071" marT="29071" marB="29071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039316"/>
                  </a:ext>
                </a:extLst>
              </a:tr>
              <a:tr h="467623"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 </a:t>
                      </a:r>
                    </a:p>
                  </a:txBody>
                  <a:tcPr marL="29071" marR="29071" marT="29071" marB="29071" anchor="ctr"/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αρσενικό</a:t>
                      </a:r>
                    </a:p>
                  </a:txBody>
                  <a:tcPr marL="29071" marR="29071" marT="29071" marB="29071" anchor="ctr"/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θηλυκό</a:t>
                      </a:r>
                    </a:p>
                  </a:txBody>
                  <a:tcPr marL="29071" marR="29071" marT="29071" marB="29071" anchor="ctr"/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ουδέτερο</a:t>
                      </a:r>
                    </a:p>
                  </a:txBody>
                  <a:tcPr marL="29071" marR="29071" marT="29071" marB="29071" anchor="ctr"/>
                </a:tc>
                <a:extLst>
                  <a:ext uri="{0D108BD9-81ED-4DB2-BD59-A6C34878D82A}">
                    <a16:rowId xmlns:a16="http://schemas.microsoft.com/office/drawing/2014/main" val="3644636204"/>
                  </a:ext>
                </a:extLst>
              </a:tr>
              <a:tr h="1850288"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Ονομαστική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Γενική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Δοτική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Αιτιατική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Κλητική</a:t>
                      </a:r>
                    </a:p>
                  </a:txBody>
                  <a:tcPr marL="29071" marR="29071" marT="29071" marB="29071" anchor="ctr"/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ὅστις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οὗτινος και ὅτου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ᾧτινι και ὅτῳ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ὅντινα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-</a:t>
                      </a:r>
                    </a:p>
                  </a:txBody>
                  <a:tcPr marL="29071" marR="29071" marT="29071" marB="29071" anchor="ctr"/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ἥτις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ἧστινος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ᾗτινι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ἥντινα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-</a:t>
                      </a:r>
                    </a:p>
                  </a:txBody>
                  <a:tcPr marL="29071" marR="29071" marT="29071" marB="29071" anchor="ctr"/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ὅ,τι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οὗτινος και ὅτου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ᾧτινι και ὅτῳ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ὅ,τι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-</a:t>
                      </a:r>
                    </a:p>
                  </a:txBody>
                  <a:tcPr marL="29071" marR="29071" marT="29071" marB="29071" anchor="ctr"/>
                </a:tc>
                <a:extLst>
                  <a:ext uri="{0D108BD9-81ED-4DB2-BD59-A6C34878D82A}">
                    <a16:rowId xmlns:a16="http://schemas.microsoft.com/office/drawing/2014/main" val="2613450756"/>
                  </a:ext>
                </a:extLst>
              </a:tr>
              <a:tr h="467623">
                <a:tc gridSpan="4">
                  <a:txBody>
                    <a:bodyPr/>
                    <a:lstStyle/>
                    <a:p>
                      <a:pPr algn="ctr"/>
                      <a:r>
                        <a:rPr lang="el-GR" sz="2300">
                          <a:effectLst/>
                        </a:rPr>
                        <a:t>Πληθυντικός αριθμός</a:t>
                      </a:r>
                    </a:p>
                  </a:txBody>
                  <a:tcPr marL="29071" marR="29071" marT="29071" marB="29071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07928"/>
                  </a:ext>
                </a:extLst>
              </a:tr>
              <a:tr h="1850288"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Ονομαστική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Γενική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Δοτική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Αιτιατική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Κλητική</a:t>
                      </a:r>
                    </a:p>
                  </a:txBody>
                  <a:tcPr marL="29071" marR="29071" marT="29071" marB="29071" anchor="ctr"/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οἵτινες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ὧντινων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οἷστισι(ν)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οὕστινας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-</a:t>
                      </a:r>
                    </a:p>
                  </a:txBody>
                  <a:tcPr marL="29071" marR="29071" marT="29071" marB="29071" anchor="ctr"/>
                </a:tc>
                <a:tc>
                  <a:txBody>
                    <a:bodyPr/>
                    <a:lstStyle/>
                    <a:p>
                      <a:r>
                        <a:rPr lang="el-GR" sz="2300">
                          <a:effectLst/>
                        </a:rPr>
                        <a:t>αἵτινες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ὧντινων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αἷστισι(ν)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ἅστινας</a:t>
                      </a:r>
                      <a:br>
                        <a:rPr lang="el-GR" sz="2300">
                          <a:effectLst/>
                        </a:rPr>
                      </a:br>
                      <a:r>
                        <a:rPr lang="el-GR" sz="2300">
                          <a:effectLst/>
                        </a:rPr>
                        <a:t>-</a:t>
                      </a:r>
                    </a:p>
                  </a:txBody>
                  <a:tcPr marL="29071" marR="29071" marT="29071" marB="29071" anchor="ctr"/>
                </a:tc>
                <a:tc>
                  <a:txBody>
                    <a:bodyPr/>
                    <a:lstStyle/>
                    <a:p>
                      <a:r>
                        <a:rPr lang="el-GR" sz="2300" dirty="0" err="1">
                          <a:effectLst/>
                        </a:rPr>
                        <a:t>ἅτινα</a:t>
                      </a:r>
                      <a:r>
                        <a:rPr lang="el-GR" sz="2300" dirty="0">
                          <a:effectLst/>
                        </a:rPr>
                        <a:t> ή </a:t>
                      </a:r>
                      <a:r>
                        <a:rPr lang="el-GR" sz="2300" dirty="0" err="1">
                          <a:effectLst/>
                        </a:rPr>
                        <a:t>ἅττα</a:t>
                      </a:r>
                      <a:br>
                        <a:rPr lang="el-GR" sz="2300" dirty="0">
                          <a:effectLst/>
                        </a:rPr>
                      </a:br>
                      <a:r>
                        <a:rPr lang="el-GR" sz="2300" dirty="0" err="1">
                          <a:effectLst/>
                        </a:rPr>
                        <a:t>ὧντινων</a:t>
                      </a:r>
                      <a:br>
                        <a:rPr lang="el-GR" sz="2300" dirty="0">
                          <a:effectLst/>
                        </a:rPr>
                      </a:br>
                      <a:r>
                        <a:rPr lang="el-GR" sz="2300" dirty="0" err="1">
                          <a:effectLst/>
                        </a:rPr>
                        <a:t>οἷστισι</a:t>
                      </a:r>
                      <a:r>
                        <a:rPr lang="el-GR" sz="2300" dirty="0">
                          <a:effectLst/>
                        </a:rPr>
                        <a:t>(ν)</a:t>
                      </a:r>
                      <a:br>
                        <a:rPr lang="el-GR" sz="2300" dirty="0">
                          <a:effectLst/>
                        </a:rPr>
                      </a:br>
                      <a:r>
                        <a:rPr lang="el-GR" sz="2300" dirty="0" err="1">
                          <a:effectLst/>
                        </a:rPr>
                        <a:t>ἅτινα</a:t>
                      </a:r>
                      <a:r>
                        <a:rPr lang="el-GR" sz="2300" dirty="0">
                          <a:effectLst/>
                        </a:rPr>
                        <a:t> ή </a:t>
                      </a:r>
                      <a:r>
                        <a:rPr lang="el-GR" sz="2300" dirty="0" err="1">
                          <a:effectLst/>
                        </a:rPr>
                        <a:t>ἅττα</a:t>
                      </a:r>
                      <a:br>
                        <a:rPr lang="el-GR" sz="2300" dirty="0">
                          <a:effectLst/>
                        </a:rPr>
                      </a:br>
                      <a:r>
                        <a:rPr lang="el-GR" sz="2300" dirty="0">
                          <a:effectLst/>
                        </a:rPr>
                        <a:t>-</a:t>
                      </a:r>
                    </a:p>
                  </a:txBody>
                  <a:tcPr marL="29071" marR="29071" marT="29071" marB="29071" anchor="ctr"/>
                </a:tc>
                <a:extLst>
                  <a:ext uri="{0D108BD9-81ED-4DB2-BD59-A6C34878D82A}">
                    <a16:rowId xmlns:a16="http://schemas.microsoft.com/office/drawing/2014/main" val="3143160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28322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412437"/>
      </a:dk2>
      <a:lt2>
        <a:srgbClr val="E8E2E2"/>
      </a:lt2>
      <a:accent1>
        <a:srgbClr val="34B0B4"/>
      </a:accent1>
      <a:accent2>
        <a:srgbClr val="4EA5EB"/>
      </a:accent2>
      <a:accent3>
        <a:srgbClr val="6E80EE"/>
      </a:accent3>
      <a:accent4>
        <a:srgbClr val="794EEB"/>
      </a:accent4>
      <a:accent5>
        <a:srgbClr val="C76EEE"/>
      </a:accent5>
      <a:accent6>
        <a:srgbClr val="EB4ED9"/>
      </a:accent6>
      <a:hlink>
        <a:srgbClr val="AE6B69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Αναφορική αντωνυμία</Template>
  <TotalTime>0</TotalTime>
  <Words>727</Words>
  <Application>Microsoft Office PowerPoint</Application>
  <PresentationFormat>Ευρεία οθόνη</PresentationFormat>
  <Paragraphs>92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5" baseType="lpstr">
      <vt:lpstr>Alegreya</vt:lpstr>
      <vt:lpstr>Arial</vt:lpstr>
      <vt:lpstr>Calibri</vt:lpstr>
      <vt:lpstr>Century Gothic</vt:lpstr>
      <vt:lpstr>Raleway</vt:lpstr>
      <vt:lpstr>Roboto</vt:lpstr>
      <vt:lpstr>Wingdings</vt:lpstr>
      <vt:lpstr>BrushVTI</vt:lpstr>
      <vt:lpstr>Αναφορική αντωνυμία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Αναφορική αντωνυμία</dc:title>
  <dc:creator>Eleni Vrantsi</dc:creator>
  <cp:lastModifiedBy>Eleni Vrantsi</cp:lastModifiedBy>
  <cp:revision>1</cp:revision>
  <dcterms:created xsi:type="dcterms:W3CDTF">2024-02-12T09:05:49Z</dcterms:created>
  <dcterms:modified xsi:type="dcterms:W3CDTF">2024-02-12T09:06:17Z</dcterms:modified>
</cp:coreProperties>
</file>