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6" r:id="rId1"/>
  </p:sldMasterIdLst>
  <p:notesMasterIdLst>
    <p:notesMasterId r:id="rId24"/>
  </p:notesMasterIdLst>
  <p:sldIdLst>
    <p:sldId id="256" r:id="rId2"/>
    <p:sldId id="277" r:id="rId3"/>
    <p:sldId id="259" r:id="rId4"/>
    <p:sldId id="273" r:id="rId5"/>
    <p:sldId id="260" r:id="rId6"/>
    <p:sldId id="262" r:id="rId7"/>
    <p:sldId id="257" r:id="rId8"/>
    <p:sldId id="258" r:id="rId9"/>
    <p:sldId id="261" r:id="rId10"/>
    <p:sldId id="263" r:id="rId11"/>
    <p:sldId id="274" r:id="rId12"/>
    <p:sldId id="264" r:id="rId13"/>
    <p:sldId id="265" r:id="rId14"/>
    <p:sldId id="266" r:id="rId15"/>
    <p:sldId id="275" r:id="rId16"/>
    <p:sldId id="267" r:id="rId17"/>
    <p:sldId id="268" r:id="rId18"/>
    <p:sldId id="269" r:id="rId19"/>
    <p:sldId id="270" r:id="rId20"/>
    <p:sldId id="276" r:id="rId21"/>
    <p:sldId id="271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6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088C8-455C-4189-A675-4CD3496A71B4}" type="datetimeFigureOut">
              <a:rPr lang="el-GR" smtClean="0"/>
              <a:t>27/1/2025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E58FC-87D4-41C4-9151-84F0C49CE6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61148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E58FC-87D4-41C4-9151-84F0C49CE604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6802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988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199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72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4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261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81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60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341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925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002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633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839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507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784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025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727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200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955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C216488F-7536-BDF4-1E34-6292A87AE6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38" t="2136" r="6759" b="2102"/>
          <a:stretch/>
        </p:blipFill>
        <p:spPr>
          <a:xfrm>
            <a:off x="2316219" y="607813"/>
            <a:ext cx="6457667" cy="520515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92223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F5673B7-DF67-D965-A32F-92E9E44199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86" t="-158" r="7143" b="317"/>
          <a:stretch/>
        </p:blipFill>
        <p:spPr>
          <a:xfrm>
            <a:off x="500743" y="457199"/>
            <a:ext cx="11168743" cy="542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15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54A6467-31E0-DB39-E1BD-D7FA79A353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664028"/>
            <a:ext cx="9142413" cy="3875315"/>
          </a:xfrm>
        </p:spPr>
        <p:txBody>
          <a:bodyPr/>
          <a:lstStyle/>
          <a:p>
            <a:r>
              <a:rPr lang="el-GR" sz="2800" dirty="0">
                <a:highlight>
                  <a:srgbClr val="FF00FF"/>
                </a:highlight>
              </a:rPr>
              <a:t>Το σχήμα ανακολουθίας ή ανακόλουθο</a:t>
            </a:r>
            <a:r>
              <a:rPr lang="el-GR" sz="2800" dirty="0"/>
              <a:t>, κατά το οποίο δεν υπάρχει συντακτική ακολουθία (συμφωνία) των λέξεων –κυρίως μετοχών– με τις προηγούμενες είτε για λόγους συντομίας και συμπύκνωσης των ιδεών είτε για αποτελεσματικότερη αποτύπωση ψυχικών παθών</a:t>
            </a:r>
          </a:p>
        </p:txBody>
      </p:sp>
    </p:spTree>
    <p:extLst>
      <p:ext uri="{BB962C8B-B14F-4D97-AF65-F5344CB8AC3E}">
        <p14:creationId xmlns:p14="http://schemas.microsoft.com/office/powerpoint/2010/main" val="1150798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158D2FD-0573-62A3-1DCA-89BF89E6F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85" y="489857"/>
            <a:ext cx="11179629" cy="587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8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6156B3A-0614-AF56-8646-0FAC345C80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19" t="-1" b="-8107"/>
          <a:stretch/>
        </p:blipFill>
        <p:spPr>
          <a:xfrm>
            <a:off x="435429" y="435805"/>
            <a:ext cx="11408228" cy="666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30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17C276F-B4D9-5C87-29D1-12E4EDFDC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69" y="182879"/>
            <a:ext cx="11669486" cy="62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67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4C0498-ADAB-4E04-0C4E-2AD5FBD367A1}"/>
              </a:ext>
            </a:extLst>
          </p:cNvPr>
          <p:cNvSpPr txBox="1"/>
          <p:nvPr/>
        </p:nvSpPr>
        <p:spPr>
          <a:xfrm>
            <a:off x="653142" y="1012954"/>
            <a:ext cx="9546771" cy="48320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2800" dirty="0">
                <a:highlight>
                  <a:srgbClr val="00FF00"/>
                </a:highlight>
              </a:rPr>
              <a:t>Το σχήμα κατά το νοούμενο,</a:t>
            </a:r>
            <a:r>
              <a:rPr lang="el-GR" sz="2800" dirty="0"/>
              <a:t> κατά το οποίο όροι της πρότασης –</a:t>
            </a:r>
            <a:r>
              <a:rPr lang="el-GR" sz="2800" u="sng" dirty="0"/>
              <a:t>σχετικοί μεταξύ τους– </a:t>
            </a:r>
            <a:r>
              <a:rPr lang="el-GR" sz="2800" b="1" u="sng" dirty="0"/>
              <a:t>συμφωνούν</a:t>
            </a:r>
            <a:r>
              <a:rPr lang="el-GR" sz="2800" u="sng" dirty="0"/>
              <a:t> όχι με βάση τον γραμματικό τύπο τους, αλλά </a:t>
            </a:r>
            <a:r>
              <a:rPr lang="el-GR" sz="2800" b="1" u="sng" dirty="0"/>
              <a:t>με βάση το νόημα.</a:t>
            </a:r>
            <a:r>
              <a:rPr lang="el-GR" sz="2800" b="1" dirty="0"/>
              <a:t> </a:t>
            </a:r>
            <a:r>
              <a:rPr lang="el-GR" sz="2800" dirty="0"/>
              <a:t>Το σχήμα αυτό </a:t>
            </a:r>
            <a:r>
              <a:rPr lang="el-GR" sz="2800" u="sng" dirty="0"/>
              <a:t>συνηθίζεται όταν υπάρχουν στην πρόταση </a:t>
            </a:r>
            <a:r>
              <a:rPr lang="el-GR" sz="2800" b="1" u="sng" dirty="0"/>
              <a:t>περιληπτικά ονόματα</a:t>
            </a:r>
            <a:r>
              <a:rPr lang="el-GR" sz="2800" dirty="0"/>
              <a:t>, όπως </a:t>
            </a:r>
            <a:r>
              <a:rPr lang="el-GR" sz="2800" dirty="0" err="1"/>
              <a:t>ὄχλος</a:t>
            </a:r>
            <a:r>
              <a:rPr lang="el-GR" sz="2800" dirty="0"/>
              <a:t>, </a:t>
            </a:r>
            <a:r>
              <a:rPr lang="el-GR" sz="2800" b="1" dirty="0" err="1"/>
              <a:t>πλῆθος</a:t>
            </a:r>
            <a:r>
              <a:rPr lang="el-GR" sz="2800" dirty="0"/>
              <a:t>, </a:t>
            </a:r>
            <a:r>
              <a:rPr lang="el-GR" sz="2800" dirty="0" err="1"/>
              <a:t>στρατόπεδον</a:t>
            </a:r>
            <a:r>
              <a:rPr lang="el-GR" sz="2800" dirty="0"/>
              <a:t> κ.τ.ό., </a:t>
            </a:r>
            <a:r>
              <a:rPr lang="el-GR" sz="2800" b="1" u="sng" dirty="0"/>
              <a:t>ή αντωνυμίες</a:t>
            </a:r>
            <a:r>
              <a:rPr lang="el-GR" sz="2800" dirty="0"/>
              <a:t>, όπως </a:t>
            </a:r>
            <a:r>
              <a:rPr lang="el-GR" sz="2800" b="1" dirty="0" err="1"/>
              <a:t>ἕκαστος</a:t>
            </a:r>
            <a:r>
              <a:rPr lang="el-GR" sz="2800" dirty="0"/>
              <a:t>, </a:t>
            </a:r>
            <a:r>
              <a:rPr lang="el-GR" sz="2800" dirty="0" err="1"/>
              <a:t>ἄλλος</a:t>
            </a:r>
            <a:r>
              <a:rPr lang="el-GR" sz="2800" dirty="0"/>
              <a:t>, </a:t>
            </a:r>
            <a:r>
              <a:rPr lang="el-GR" sz="2800" dirty="0" err="1"/>
              <a:t>οὐδείς</a:t>
            </a:r>
            <a:r>
              <a:rPr lang="el-GR" sz="2800" dirty="0"/>
              <a:t>, οπότε το ρήμα μπαίνει σε πληθυντικό αριθμό:</a:t>
            </a:r>
          </a:p>
          <a:p>
            <a:r>
              <a:rPr lang="el-GR" sz="2800" dirty="0" err="1"/>
              <a:t>Ἀνεπαύοντο</a:t>
            </a:r>
            <a:r>
              <a:rPr lang="el-GR" sz="2800" dirty="0"/>
              <a:t>, </a:t>
            </a:r>
            <a:r>
              <a:rPr lang="el-GR" sz="2800" dirty="0" err="1"/>
              <a:t>ὅπου</a:t>
            </a:r>
            <a:r>
              <a:rPr lang="el-GR" sz="2800" dirty="0"/>
              <a:t> </a:t>
            </a:r>
            <a:r>
              <a:rPr lang="el-GR" sz="2800" dirty="0" err="1">
                <a:solidFill>
                  <a:srgbClr val="FFFF00"/>
                </a:solidFill>
              </a:rPr>
              <a:t>ἐτύγχανον</a:t>
            </a:r>
            <a:r>
              <a:rPr lang="el-GR" sz="2800" dirty="0">
                <a:solidFill>
                  <a:srgbClr val="FFFF00"/>
                </a:solidFill>
              </a:rPr>
              <a:t> </a:t>
            </a:r>
            <a:r>
              <a:rPr lang="el-GR" sz="2800" dirty="0" err="1">
                <a:solidFill>
                  <a:srgbClr val="FFFF00"/>
                </a:solidFill>
              </a:rPr>
              <a:t>ἕκαστος</a:t>
            </a:r>
            <a:r>
              <a:rPr lang="el-GR" sz="2800" dirty="0"/>
              <a:t>. [</a:t>
            </a:r>
            <a:r>
              <a:rPr lang="el-GR" sz="2800" dirty="0" err="1"/>
              <a:t>ἐτύγχανε</a:t>
            </a:r>
            <a:r>
              <a:rPr lang="el-GR" sz="2800" dirty="0"/>
              <a:t>]</a:t>
            </a:r>
          </a:p>
          <a:p>
            <a:endParaRPr lang="el-GR" sz="2800" dirty="0"/>
          </a:p>
          <a:p>
            <a:r>
              <a:rPr lang="el-GR" sz="2800" dirty="0">
                <a:solidFill>
                  <a:srgbClr val="FFFF00"/>
                </a:solidFill>
              </a:rPr>
              <a:t>N.E.: O κόσμος φοβούνται</a:t>
            </a:r>
            <a:r>
              <a:rPr lang="el-GR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4275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F3EE16E-C6BB-5051-8990-35747EA3A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57" y="80010"/>
            <a:ext cx="11702143" cy="669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74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C8EF6E3D-E9DD-98F7-A87E-1604674CF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71" y="0"/>
            <a:ext cx="11745686" cy="678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98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8CD16D9-D06E-183D-15E3-82E82FFA3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03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8B2813C-C2D8-2722-5D15-B597A93F77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13" t="1270"/>
          <a:stretch/>
        </p:blipFill>
        <p:spPr>
          <a:xfrm>
            <a:off x="0" y="0"/>
            <a:ext cx="12192000" cy="67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62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4856375-3519-6B45-8A98-4286448CC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113062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ΣΥΝΔΕΣΗ ΜΕ ΤΑ ΠΡΟΗΓΟΥΜΕΝΑ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A0B58A83-F55C-BF40-6976-319FEF709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9763" y="1616044"/>
            <a:ext cx="6470907" cy="362279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5199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2BB7F4-69A7-6F3D-6DA2-EC4FDCC068EE}"/>
              </a:ext>
            </a:extLst>
          </p:cNvPr>
          <p:cNvSpPr txBox="1"/>
          <p:nvPr/>
        </p:nvSpPr>
        <p:spPr>
          <a:xfrm>
            <a:off x="141516" y="156036"/>
            <a:ext cx="10646228" cy="526297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400" dirty="0"/>
              <a:t> </a:t>
            </a:r>
            <a:r>
              <a:rPr lang="el-GR" sz="2800" dirty="0">
                <a:solidFill>
                  <a:srgbClr val="FFFF00"/>
                </a:solidFill>
              </a:rPr>
              <a:t>«</a:t>
            </a:r>
            <a:r>
              <a:rPr lang="el-GR" sz="2800" dirty="0" err="1">
                <a:solidFill>
                  <a:srgbClr val="FFFF00"/>
                </a:solidFill>
              </a:rPr>
              <a:t>οἷα</a:t>
            </a:r>
            <a:r>
              <a:rPr lang="el-GR" sz="2800" dirty="0">
                <a:solidFill>
                  <a:srgbClr val="FFFF00"/>
                </a:solidFill>
              </a:rPr>
              <a:t> </a:t>
            </a:r>
            <a:r>
              <a:rPr lang="el-GR" sz="2800" dirty="0" err="1">
                <a:solidFill>
                  <a:srgbClr val="FFFF00"/>
                </a:solidFill>
              </a:rPr>
              <a:t>ἐποίησαν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l-GR" sz="2800" dirty="0" err="1">
                <a:solidFill>
                  <a:srgbClr val="FFFF00"/>
                </a:solidFill>
              </a:rPr>
              <a:t>Μηλίους</a:t>
            </a:r>
            <a:r>
              <a:rPr lang="el-GR" sz="2800" dirty="0">
                <a:solidFill>
                  <a:srgbClr val="FFFF00"/>
                </a:solidFill>
              </a:rPr>
              <a:t>» </a:t>
            </a:r>
            <a:r>
              <a:rPr lang="el-GR" sz="2800" dirty="0"/>
              <a:t>: Το 416-415 π. Χ. οι Αθηναίοι κατέλαβαν τη</a:t>
            </a:r>
            <a:r>
              <a:rPr lang="en-US" sz="2800" dirty="0"/>
              <a:t> </a:t>
            </a:r>
            <a:r>
              <a:rPr lang="el-GR" sz="2800" dirty="0"/>
              <a:t>Μήλο και σκότωσαν όλους τους άνδρες που συνέλαβαν. Τα παιδιά και οι</a:t>
            </a:r>
            <a:r>
              <a:rPr lang="en-US" sz="2800" dirty="0"/>
              <a:t> </a:t>
            </a:r>
            <a:r>
              <a:rPr lang="el-GR" sz="2800" dirty="0"/>
              <a:t>γυναίκες πουλήθηκαν ως δούλοι.</a:t>
            </a:r>
          </a:p>
          <a:p>
            <a:r>
              <a:rPr lang="el-GR" sz="2800" dirty="0"/>
              <a:t> </a:t>
            </a:r>
            <a:r>
              <a:rPr lang="el-GR" sz="2800" dirty="0">
                <a:solidFill>
                  <a:srgbClr val="FFFF00"/>
                </a:solidFill>
              </a:rPr>
              <a:t>«</a:t>
            </a:r>
            <a:r>
              <a:rPr lang="el-GR" sz="2800" dirty="0" err="1">
                <a:solidFill>
                  <a:srgbClr val="FF0000"/>
                </a:solidFill>
              </a:rPr>
              <a:t>καὶ</a:t>
            </a:r>
            <a:r>
              <a:rPr lang="el-GR" sz="2800" dirty="0">
                <a:solidFill>
                  <a:srgbClr val="FFFF00"/>
                </a:solidFill>
              </a:rPr>
              <a:t> </a:t>
            </a:r>
            <a:r>
              <a:rPr lang="el-GR" sz="2800" dirty="0" err="1">
                <a:solidFill>
                  <a:srgbClr val="FFFF00"/>
                </a:solidFill>
              </a:rPr>
              <a:t>οἷα</a:t>
            </a:r>
            <a:r>
              <a:rPr lang="el-GR" sz="2800" dirty="0">
                <a:solidFill>
                  <a:srgbClr val="FFFF00"/>
                </a:solidFill>
              </a:rPr>
              <a:t> </a:t>
            </a:r>
            <a:r>
              <a:rPr lang="el-GR" sz="2800" dirty="0" err="1">
                <a:solidFill>
                  <a:srgbClr val="FFFF00"/>
                </a:solidFill>
              </a:rPr>
              <a:t>ἐποίησαν</a:t>
            </a:r>
            <a:r>
              <a:rPr lang="el-GR" sz="2800" dirty="0">
                <a:solidFill>
                  <a:srgbClr val="FFFF00"/>
                </a:solidFill>
              </a:rPr>
              <a:t> </a:t>
            </a:r>
            <a:r>
              <a:rPr lang="el-GR" sz="2800" dirty="0" err="1">
                <a:solidFill>
                  <a:srgbClr val="FFFF00"/>
                </a:solidFill>
              </a:rPr>
              <a:t>Ιστιαίεας</a:t>
            </a:r>
            <a:r>
              <a:rPr lang="el-GR" sz="2800" dirty="0">
                <a:solidFill>
                  <a:srgbClr val="FFFF00"/>
                </a:solidFill>
              </a:rPr>
              <a:t>» </a:t>
            </a:r>
            <a:r>
              <a:rPr lang="el-GR" sz="2800" dirty="0"/>
              <a:t>: Το 445 π. Χ. οι Αθηναίοι κατέλαβαν την</a:t>
            </a:r>
            <a:r>
              <a:rPr lang="en-US" sz="2800" dirty="0"/>
              <a:t> </a:t>
            </a:r>
            <a:r>
              <a:rPr lang="el-GR" sz="2800" dirty="0"/>
              <a:t>Ιστιαία (πόλη της Εύβοιας) και έδιωξαν τους κατοίκους της.</a:t>
            </a:r>
          </a:p>
          <a:p>
            <a:r>
              <a:rPr lang="el-GR" sz="2800" dirty="0"/>
              <a:t> «</a:t>
            </a:r>
            <a:r>
              <a:rPr lang="el-GR" sz="2800" dirty="0" err="1">
                <a:solidFill>
                  <a:srgbClr val="FF0000"/>
                </a:solidFill>
              </a:rPr>
              <a:t>καὶ</a:t>
            </a:r>
            <a:r>
              <a:rPr lang="el-GR" sz="2800" dirty="0">
                <a:solidFill>
                  <a:srgbClr val="FFFF00"/>
                </a:solidFill>
              </a:rPr>
              <a:t> </a:t>
            </a:r>
            <a:r>
              <a:rPr lang="el-GR" sz="2800" dirty="0" err="1">
                <a:solidFill>
                  <a:srgbClr val="FFFF00"/>
                </a:solidFill>
              </a:rPr>
              <a:t>οἷα</a:t>
            </a:r>
            <a:r>
              <a:rPr lang="el-GR" sz="2800" dirty="0">
                <a:solidFill>
                  <a:srgbClr val="FFFF00"/>
                </a:solidFill>
              </a:rPr>
              <a:t> </a:t>
            </a:r>
            <a:r>
              <a:rPr lang="el-GR" sz="2800" dirty="0" err="1">
                <a:solidFill>
                  <a:srgbClr val="FFFF00"/>
                </a:solidFill>
              </a:rPr>
              <a:t>ἐποίησαν</a:t>
            </a:r>
            <a:r>
              <a:rPr lang="el-GR" sz="2800" dirty="0">
                <a:solidFill>
                  <a:srgbClr val="FFFF00"/>
                </a:solidFill>
              </a:rPr>
              <a:t> </a:t>
            </a:r>
            <a:r>
              <a:rPr lang="el-GR" sz="2800" dirty="0" err="1">
                <a:solidFill>
                  <a:srgbClr val="FFFF00"/>
                </a:solidFill>
              </a:rPr>
              <a:t>Σκιωναίους</a:t>
            </a:r>
            <a:r>
              <a:rPr lang="el-GR" sz="2800" dirty="0">
                <a:solidFill>
                  <a:srgbClr val="FFFF00"/>
                </a:solidFill>
              </a:rPr>
              <a:t> και </a:t>
            </a:r>
            <a:r>
              <a:rPr lang="el-GR" sz="2800" dirty="0" err="1">
                <a:solidFill>
                  <a:srgbClr val="FFFF00"/>
                </a:solidFill>
              </a:rPr>
              <a:t>Τορωναίους</a:t>
            </a:r>
            <a:r>
              <a:rPr lang="el-GR" sz="2800" dirty="0"/>
              <a:t>» : Η συμπεριφορά των</a:t>
            </a:r>
            <a:r>
              <a:rPr lang="en-US" sz="2800" dirty="0"/>
              <a:t> </a:t>
            </a:r>
            <a:r>
              <a:rPr lang="el-GR" sz="2800" dirty="0"/>
              <a:t>Αθηναίων απέναντι στους κατοίκους αυτών των πόλεων της Χαλκιδικής ήταν</a:t>
            </a:r>
            <a:r>
              <a:rPr lang="en-US" sz="2800" dirty="0"/>
              <a:t> </a:t>
            </a:r>
            <a:r>
              <a:rPr lang="el-GR" sz="2800" dirty="0"/>
              <a:t>όμοια σκληρή και απάνθρωπη, όπως εκείνη απέναντι στους </a:t>
            </a:r>
            <a:r>
              <a:rPr lang="el-GR" sz="2800" dirty="0" err="1"/>
              <a:t>Μηλίους</a:t>
            </a:r>
            <a:r>
              <a:rPr lang="el-GR" sz="2800" dirty="0"/>
              <a:t>.</a:t>
            </a:r>
          </a:p>
          <a:p>
            <a:r>
              <a:rPr lang="el-GR" sz="2800" dirty="0"/>
              <a:t> «</a:t>
            </a:r>
            <a:r>
              <a:rPr lang="el-GR" sz="2800" dirty="0" err="1">
                <a:solidFill>
                  <a:srgbClr val="C00000"/>
                </a:solidFill>
              </a:rPr>
              <a:t>καὶ</a:t>
            </a:r>
            <a:r>
              <a:rPr lang="el-GR" sz="2800" dirty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l-GR" sz="2800" dirty="0" err="1">
                <a:solidFill>
                  <a:srgbClr val="FFFF00"/>
                </a:solidFill>
              </a:rPr>
              <a:t>Αιγινήτας</a:t>
            </a:r>
            <a:r>
              <a:rPr lang="el-GR" sz="2800" dirty="0"/>
              <a:t>» : Το 434 π. Χ. οι Αθηναίοι έδιωξαν τους</a:t>
            </a:r>
            <a:r>
              <a:rPr lang="en-US" sz="2800" dirty="0"/>
              <a:t> </a:t>
            </a:r>
            <a:r>
              <a:rPr lang="el-GR" sz="2800" dirty="0"/>
              <a:t>Αιγινήτες από το νησί τους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825764-FB90-7DD6-9C61-7919024BA0BA}"/>
              </a:ext>
            </a:extLst>
          </p:cNvPr>
          <p:cNvSpPr txBox="1"/>
          <p:nvPr/>
        </p:nvSpPr>
        <p:spPr>
          <a:xfrm>
            <a:off x="435430" y="5736771"/>
            <a:ext cx="10352314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</a:rPr>
              <a:t>Ποιο σχήμα λόγου παρατηρείτε; </a:t>
            </a:r>
          </a:p>
        </p:txBody>
      </p:sp>
    </p:spTree>
    <p:extLst>
      <p:ext uri="{BB962C8B-B14F-4D97-AF65-F5344CB8AC3E}">
        <p14:creationId xmlns:p14="http://schemas.microsoft.com/office/powerpoint/2010/main" val="940847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DB0ED7D-0741-41C8-9BCD-85B80680F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02ABC152-AE65-A33A-6619-710858609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28" y="156784"/>
            <a:ext cx="11778343" cy="654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67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B8E9E6C4-B245-F42D-E654-B094318A1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1557"/>
            <a:ext cx="10504713" cy="681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51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7F082C1-4E10-2FBC-022F-A5FA0E59E7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15" t="3010" r="-125"/>
          <a:stretch/>
        </p:blipFill>
        <p:spPr>
          <a:xfrm>
            <a:off x="738288" y="671208"/>
            <a:ext cx="10676472" cy="512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40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B253CEE-EE24-A38C-14C8-6E913CEDF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10" y="230813"/>
            <a:ext cx="11542779" cy="615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28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8EBD53C-EC29-61E0-8E2A-4A75D28A96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16" t="3916"/>
          <a:stretch/>
        </p:blipFill>
        <p:spPr>
          <a:xfrm>
            <a:off x="435429" y="178100"/>
            <a:ext cx="11473541" cy="644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0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ED8A90B-033B-A203-ABE1-A214C2F11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144" y="621548"/>
            <a:ext cx="10339712" cy="56149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B52DCF-AD58-228E-1C07-C1944C53260D}"/>
              </a:ext>
            </a:extLst>
          </p:cNvPr>
          <p:cNvSpPr txBox="1"/>
          <p:nvPr/>
        </p:nvSpPr>
        <p:spPr>
          <a:xfrm>
            <a:off x="1861457" y="130629"/>
            <a:ext cx="797922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ΟΜΑΔΑ: ΠΑΡΑΛΟΣ-ΠΑΡΟΥΣΙΑΣΗ</a:t>
            </a:r>
          </a:p>
        </p:txBody>
      </p:sp>
    </p:spTree>
    <p:extLst>
      <p:ext uri="{BB962C8B-B14F-4D97-AF65-F5344CB8AC3E}">
        <p14:creationId xmlns:p14="http://schemas.microsoft.com/office/powerpoint/2010/main" val="2036406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2EF58770-3D76-6B93-9B4B-A4B9EA38A5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22" t="1396" r="-3773" b="-8087"/>
          <a:stretch/>
        </p:blipFill>
        <p:spPr>
          <a:xfrm>
            <a:off x="152399" y="157595"/>
            <a:ext cx="12431486" cy="654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32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85F279D6-ED25-4D3F-9479-8ABB21867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D0B1B4-C487-47EF-B7D0-421066454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14736A-03B2-4B91-B0AF-B21213F3B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969335" y="1702087"/>
            <a:ext cx="3209207" cy="612850"/>
          </a:xfrm>
          <a:custGeom>
            <a:avLst/>
            <a:gdLst>
              <a:gd name="connsiteX0" fmla="*/ 3195151 w 3209207"/>
              <a:gd name="connsiteY0" fmla="*/ 612847 h 612850"/>
              <a:gd name="connsiteX1" fmla="*/ 3029871 w 3209207"/>
              <a:gd name="connsiteY1" fmla="*/ 611146 h 612850"/>
              <a:gd name="connsiteX2" fmla="*/ 2949639 w 3209207"/>
              <a:gd name="connsiteY2" fmla="*/ 608906 h 612850"/>
              <a:gd name="connsiteX3" fmla="*/ 2978018 w 3209207"/>
              <a:gd name="connsiteY3" fmla="*/ 258115 h 612850"/>
              <a:gd name="connsiteX4" fmla="*/ 2944764 w 3209207"/>
              <a:gd name="connsiteY4" fmla="*/ 260801 h 612850"/>
              <a:gd name="connsiteX5" fmla="*/ 2806036 w 3209207"/>
              <a:gd name="connsiteY5" fmla="*/ 271446 h 612850"/>
              <a:gd name="connsiteX6" fmla="*/ 2666958 w 3209207"/>
              <a:gd name="connsiteY6" fmla="*/ 278917 h 612850"/>
              <a:gd name="connsiteX7" fmla="*/ 2528469 w 3209207"/>
              <a:gd name="connsiteY7" fmla="*/ 286593 h 612850"/>
              <a:gd name="connsiteX8" fmla="*/ 2389479 w 3209207"/>
              <a:gd name="connsiteY8" fmla="*/ 292970 h 612850"/>
              <a:gd name="connsiteX9" fmla="*/ 2252501 w 3209207"/>
              <a:gd name="connsiteY9" fmla="*/ 296993 h 612850"/>
              <a:gd name="connsiteX10" fmla="*/ 2113775 w 3209207"/>
              <a:gd name="connsiteY10" fmla="*/ 300086 h 612850"/>
              <a:gd name="connsiteX11" fmla="*/ 1975755 w 3209207"/>
              <a:gd name="connsiteY11" fmla="*/ 301980 h 612850"/>
              <a:gd name="connsiteX12" fmla="*/ 1840287 w 3209207"/>
              <a:gd name="connsiteY12" fmla="*/ 302348 h 612850"/>
              <a:gd name="connsiteX13" fmla="*/ 1703009 w 3209207"/>
              <a:gd name="connsiteY13" fmla="*/ 302570 h 612850"/>
              <a:gd name="connsiteX14" fmla="*/ 1567693 w 3209207"/>
              <a:gd name="connsiteY14" fmla="*/ 301063 h 612850"/>
              <a:gd name="connsiteX15" fmla="*/ 1432543 w 3209207"/>
              <a:gd name="connsiteY15" fmla="*/ 297523 h 612850"/>
              <a:gd name="connsiteX16" fmla="*/ 1297969 w 3209207"/>
              <a:gd name="connsiteY16" fmla="*/ 294345 h 612850"/>
              <a:gd name="connsiteX17" fmla="*/ 1164703 w 3209207"/>
              <a:gd name="connsiteY17" fmla="*/ 290015 h 612850"/>
              <a:gd name="connsiteX18" fmla="*/ 1032796 w 3209207"/>
              <a:gd name="connsiteY18" fmla="*/ 283907 h 612850"/>
              <a:gd name="connsiteX19" fmla="*/ 900940 w 3209207"/>
              <a:gd name="connsiteY19" fmla="*/ 277172 h 612850"/>
              <a:gd name="connsiteX20" fmla="*/ 770303 w 3209207"/>
              <a:gd name="connsiteY20" fmla="*/ 270380 h 612850"/>
              <a:gd name="connsiteX21" fmla="*/ 641641 w 3209207"/>
              <a:gd name="connsiteY21" fmla="*/ 261702 h 612850"/>
              <a:gd name="connsiteX22" fmla="*/ 512966 w 3209207"/>
              <a:gd name="connsiteY22" fmla="*/ 253180 h 612850"/>
              <a:gd name="connsiteX23" fmla="*/ 386177 w 3209207"/>
              <a:gd name="connsiteY23" fmla="*/ 243867 h 612850"/>
              <a:gd name="connsiteX24" fmla="*/ 260746 w 3209207"/>
              <a:gd name="connsiteY24" fmla="*/ 232775 h 612850"/>
              <a:gd name="connsiteX25" fmla="*/ 136447 w 3209207"/>
              <a:gd name="connsiteY25" fmla="*/ 222719 h 612850"/>
              <a:gd name="connsiteX26" fmla="*/ 13506 w 3209207"/>
              <a:gd name="connsiteY26" fmla="*/ 210885 h 612850"/>
              <a:gd name="connsiteX27" fmla="*/ 0 w 3209207"/>
              <a:gd name="connsiteY27" fmla="*/ 209475 h 612850"/>
              <a:gd name="connsiteX28" fmla="*/ 40844 w 3209207"/>
              <a:gd name="connsiteY28" fmla="*/ 212313 h 612850"/>
              <a:gd name="connsiteX29" fmla="*/ 132211 w 3209207"/>
              <a:gd name="connsiteY29" fmla="*/ 216946 h 612850"/>
              <a:gd name="connsiteX30" fmla="*/ 225585 w 3209207"/>
              <a:gd name="connsiteY30" fmla="*/ 221811 h 612850"/>
              <a:gd name="connsiteX31" fmla="*/ 320298 w 3209207"/>
              <a:gd name="connsiteY31" fmla="*/ 226444 h 612850"/>
              <a:gd name="connsiteX32" fmla="*/ 415680 w 3209207"/>
              <a:gd name="connsiteY32" fmla="*/ 229340 h 612850"/>
              <a:gd name="connsiteX33" fmla="*/ 512735 w 3209207"/>
              <a:gd name="connsiteY33" fmla="*/ 232120 h 612850"/>
              <a:gd name="connsiteX34" fmla="*/ 611464 w 3209207"/>
              <a:gd name="connsiteY34" fmla="*/ 235015 h 612850"/>
              <a:gd name="connsiteX35" fmla="*/ 711532 w 3209207"/>
              <a:gd name="connsiteY35" fmla="*/ 236985 h 612850"/>
              <a:gd name="connsiteX36" fmla="*/ 812604 w 3209207"/>
              <a:gd name="connsiteY36" fmla="*/ 236985 h 612850"/>
              <a:gd name="connsiteX37" fmla="*/ 915014 w 3209207"/>
              <a:gd name="connsiteY37" fmla="*/ 237795 h 612850"/>
              <a:gd name="connsiteX38" fmla="*/ 1018428 w 3209207"/>
              <a:gd name="connsiteY38" fmla="*/ 236985 h 612850"/>
              <a:gd name="connsiteX39" fmla="*/ 1122847 w 3209207"/>
              <a:gd name="connsiteY39" fmla="*/ 235015 h 612850"/>
              <a:gd name="connsiteX40" fmla="*/ 1227600 w 3209207"/>
              <a:gd name="connsiteY40" fmla="*/ 233162 h 612850"/>
              <a:gd name="connsiteX41" fmla="*/ 1333692 w 3209207"/>
              <a:gd name="connsiteY41" fmla="*/ 229340 h 612850"/>
              <a:gd name="connsiteX42" fmla="*/ 1441122 w 3209207"/>
              <a:gd name="connsiteY42" fmla="*/ 225634 h 612850"/>
              <a:gd name="connsiteX43" fmla="*/ 1547883 w 3209207"/>
              <a:gd name="connsiteY43" fmla="*/ 220769 h 612850"/>
              <a:gd name="connsiteX44" fmla="*/ 1655983 w 3209207"/>
              <a:gd name="connsiteY44" fmla="*/ 214282 h 612850"/>
              <a:gd name="connsiteX45" fmla="*/ 1765421 w 3209207"/>
              <a:gd name="connsiteY45" fmla="*/ 206638 h 612850"/>
              <a:gd name="connsiteX46" fmla="*/ 1874860 w 3209207"/>
              <a:gd name="connsiteY46" fmla="*/ 199108 h 612850"/>
              <a:gd name="connsiteX47" fmla="*/ 1984299 w 3209207"/>
              <a:gd name="connsiteY47" fmla="*/ 189495 h 612850"/>
              <a:gd name="connsiteX48" fmla="*/ 2095745 w 3209207"/>
              <a:gd name="connsiteY48" fmla="*/ 178144 h 612850"/>
              <a:gd name="connsiteX49" fmla="*/ 2205184 w 3209207"/>
              <a:gd name="connsiteY49" fmla="*/ 166793 h 612850"/>
              <a:gd name="connsiteX50" fmla="*/ 2316631 w 3209207"/>
              <a:gd name="connsiteY50" fmla="*/ 153472 h 612850"/>
              <a:gd name="connsiteX51" fmla="*/ 2429081 w 3209207"/>
              <a:gd name="connsiteY51" fmla="*/ 139226 h 612850"/>
              <a:gd name="connsiteX52" fmla="*/ 2539523 w 3209207"/>
              <a:gd name="connsiteY52" fmla="*/ 124052 h 612850"/>
              <a:gd name="connsiteX53" fmla="*/ 2651305 w 3209207"/>
              <a:gd name="connsiteY53" fmla="*/ 106215 h 612850"/>
              <a:gd name="connsiteX54" fmla="*/ 2763086 w 3209207"/>
              <a:gd name="connsiteY54" fmla="*/ 87219 h 612850"/>
              <a:gd name="connsiteX55" fmla="*/ 2874867 w 3209207"/>
              <a:gd name="connsiteY55" fmla="*/ 68339 h 612850"/>
              <a:gd name="connsiteX56" fmla="*/ 2986314 w 3209207"/>
              <a:gd name="connsiteY56" fmla="*/ 46331 h 612850"/>
              <a:gd name="connsiteX57" fmla="*/ 3097760 w 3209207"/>
              <a:gd name="connsiteY57" fmla="*/ 23629 h 612850"/>
              <a:gd name="connsiteX58" fmla="*/ 3209207 w 3209207"/>
              <a:gd name="connsiteY58" fmla="*/ 0 h 612850"/>
              <a:gd name="connsiteX59" fmla="*/ 3195151 w 3209207"/>
              <a:gd name="connsiteY59" fmla="*/ 612847 h 6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209207" h="612850">
                <a:moveTo>
                  <a:pt x="3195151" y="612847"/>
                </a:moveTo>
                <a:cubicBezTo>
                  <a:pt x="3144238" y="612898"/>
                  <a:pt x="3088941" y="612318"/>
                  <a:pt x="3029871" y="611146"/>
                </a:cubicBezTo>
                <a:lnTo>
                  <a:pt x="2949639" y="608906"/>
                </a:lnTo>
                <a:lnTo>
                  <a:pt x="2978018" y="258115"/>
                </a:lnTo>
                <a:lnTo>
                  <a:pt x="2944764" y="260801"/>
                </a:lnTo>
                <a:lnTo>
                  <a:pt x="2806036" y="271446"/>
                </a:lnTo>
                <a:lnTo>
                  <a:pt x="2666958" y="278917"/>
                </a:lnTo>
                <a:lnTo>
                  <a:pt x="2528469" y="286593"/>
                </a:lnTo>
                <a:lnTo>
                  <a:pt x="2389479" y="292970"/>
                </a:lnTo>
                <a:lnTo>
                  <a:pt x="2252501" y="296993"/>
                </a:lnTo>
                <a:lnTo>
                  <a:pt x="2113775" y="300086"/>
                </a:lnTo>
                <a:lnTo>
                  <a:pt x="1975755" y="301980"/>
                </a:lnTo>
                <a:lnTo>
                  <a:pt x="1840287" y="302348"/>
                </a:lnTo>
                <a:lnTo>
                  <a:pt x="1703009" y="302570"/>
                </a:lnTo>
                <a:lnTo>
                  <a:pt x="1567693" y="301063"/>
                </a:lnTo>
                <a:lnTo>
                  <a:pt x="1432543" y="297523"/>
                </a:lnTo>
                <a:lnTo>
                  <a:pt x="1297969" y="294345"/>
                </a:lnTo>
                <a:lnTo>
                  <a:pt x="1164703" y="290015"/>
                </a:lnTo>
                <a:lnTo>
                  <a:pt x="1032796" y="283907"/>
                </a:lnTo>
                <a:lnTo>
                  <a:pt x="900940" y="277172"/>
                </a:lnTo>
                <a:lnTo>
                  <a:pt x="770303" y="270380"/>
                </a:lnTo>
                <a:lnTo>
                  <a:pt x="641641" y="261702"/>
                </a:lnTo>
                <a:lnTo>
                  <a:pt x="512966" y="253180"/>
                </a:lnTo>
                <a:lnTo>
                  <a:pt x="386177" y="243867"/>
                </a:lnTo>
                <a:lnTo>
                  <a:pt x="260746" y="232775"/>
                </a:lnTo>
                <a:lnTo>
                  <a:pt x="136447" y="222719"/>
                </a:lnTo>
                <a:lnTo>
                  <a:pt x="13506" y="210885"/>
                </a:lnTo>
                <a:lnTo>
                  <a:pt x="0" y="209475"/>
                </a:lnTo>
                <a:lnTo>
                  <a:pt x="40844" y="212313"/>
                </a:lnTo>
                <a:lnTo>
                  <a:pt x="132211" y="216946"/>
                </a:lnTo>
                <a:lnTo>
                  <a:pt x="225585" y="221811"/>
                </a:lnTo>
                <a:lnTo>
                  <a:pt x="320298" y="226444"/>
                </a:lnTo>
                <a:lnTo>
                  <a:pt x="415680" y="229340"/>
                </a:lnTo>
                <a:lnTo>
                  <a:pt x="512735" y="232120"/>
                </a:lnTo>
                <a:lnTo>
                  <a:pt x="611464" y="235015"/>
                </a:lnTo>
                <a:lnTo>
                  <a:pt x="711532" y="236985"/>
                </a:lnTo>
                <a:lnTo>
                  <a:pt x="812604" y="236985"/>
                </a:lnTo>
                <a:lnTo>
                  <a:pt x="915014" y="237795"/>
                </a:lnTo>
                <a:lnTo>
                  <a:pt x="1018428" y="236985"/>
                </a:lnTo>
                <a:lnTo>
                  <a:pt x="1122847" y="235015"/>
                </a:lnTo>
                <a:lnTo>
                  <a:pt x="1227600" y="233162"/>
                </a:lnTo>
                <a:lnTo>
                  <a:pt x="1333692" y="229340"/>
                </a:lnTo>
                <a:lnTo>
                  <a:pt x="1441122" y="225634"/>
                </a:lnTo>
                <a:lnTo>
                  <a:pt x="1547883" y="220769"/>
                </a:lnTo>
                <a:lnTo>
                  <a:pt x="1655983" y="214282"/>
                </a:lnTo>
                <a:lnTo>
                  <a:pt x="1765421" y="206638"/>
                </a:lnTo>
                <a:lnTo>
                  <a:pt x="1874860" y="199108"/>
                </a:lnTo>
                <a:lnTo>
                  <a:pt x="1984299" y="189495"/>
                </a:lnTo>
                <a:lnTo>
                  <a:pt x="2095745" y="178144"/>
                </a:lnTo>
                <a:lnTo>
                  <a:pt x="2205184" y="166793"/>
                </a:lnTo>
                <a:lnTo>
                  <a:pt x="2316631" y="153472"/>
                </a:lnTo>
                <a:lnTo>
                  <a:pt x="2429081" y="139226"/>
                </a:lnTo>
                <a:lnTo>
                  <a:pt x="2539523" y="124052"/>
                </a:lnTo>
                <a:lnTo>
                  <a:pt x="2651305" y="106215"/>
                </a:lnTo>
                <a:lnTo>
                  <a:pt x="2763086" y="87219"/>
                </a:lnTo>
                <a:lnTo>
                  <a:pt x="2874867" y="68339"/>
                </a:lnTo>
                <a:lnTo>
                  <a:pt x="2986314" y="46331"/>
                </a:lnTo>
                <a:lnTo>
                  <a:pt x="3097760" y="23629"/>
                </a:lnTo>
                <a:lnTo>
                  <a:pt x="3209207" y="0"/>
                </a:lnTo>
                <a:cubicBezTo>
                  <a:pt x="3198832" y="386055"/>
                  <a:pt x="3205525" y="226792"/>
                  <a:pt x="3195151" y="612847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37CA0BE7-0C56-1E12-CADF-96F62DCA24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97" t="-2845" r="-549" b="4512"/>
          <a:stretch/>
        </p:blipFill>
        <p:spPr>
          <a:xfrm>
            <a:off x="3783895" y="384424"/>
            <a:ext cx="7225568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DFF1D0-928B-C1EA-B141-50BEC221570F}"/>
              </a:ext>
            </a:extLst>
          </p:cNvPr>
          <p:cNvSpPr txBox="1"/>
          <p:nvPr/>
        </p:nvSpPr>
        <p:spPr>
          <a:xfrm flipH="1">
            <a:off x="2002971" y="15092"/>
            <a:ext cx="8523514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ΟΜΑΔΑ: ΤΑ ΜΑΚΡΑ ΤΕΙΧΗ - ΠΑΡΟΥΣΙΑΣΗ</a:t>
            </a:r>
          </a:p>
        </p:txBody>
      </p:sp>
    </p:spTree>
    <p:extLst>
      <p:ext uri="{BB962C8B-B14F-4D97-AF65-F5344CB8AC3E}">
        <p14:creationId xmlns:p14="http://schemas.microsoft.com/office/powerpoint/2010/main" val="2602958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F4ABC3D-DE98-0290-1CEB-F41CC49170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29" t="-3016" r="-3929" b="3016"/>
          <a:stretch/>
        </p:blipFill>
        <p:spPr>
          <a:xfrm>
            <a:off x="1725387" y="370114"/>
            <a:ext cx="8165197" cy="586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830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ίθουσα συσκέψεων &quot;Ιόν&quot;">
  <a:themeElements>
    <a:clrScheme name="Αίθουσα συσκέψεων &quot;Ιόν&quot;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Αίθουσα συσκέψεων &quot;Ιόν&quot;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Αίθουσα συσκέψεων &quot;Ιόν&quot;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1311</TotalTime>
  <Words>269</Words>
  <Application>Microsoft Office PowerPoint</Application>
  <PresentationFormat>Ευρεία οθόνη</PresentationFormat>
  <Paragraphs>14</Paragraphs>
  <Slides>22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22</vt:i4>
      </vt:variant>
    </vt:vector>
  </HeadingPairs>
  <TitlesOfParts>
    <vt:vector size="27" baseType="lpstr">
      <vt:lpstr>Aptos</vt:lpstr>
      <vt:lpstr>Arial</vt:lpstr>
      <vt:lpstr>Century Gothic</vt:lpstr>
      <vt:lpstr>Wingdings 3</vt:lpstr>
      <vt:lpstr>Αίθουσα συσκέψεων "Ιόν"</vt:lpstr>
      <vt:lpstr>Παρουσίαση του PowerPoint</vt:lpstr>
      <vt:lpstr>ΣΥΝΔΕΣΗ ΜΕ ΤΑ ΠΡΟΗΓΟΥΜΕΝΑ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Το σχήμα ανακολουθίας ή ανακόλουθο, κατά το οποίο δεν υπάρχει συντακτική ακολουθία (συμφωνία) των λέξεων –κυρίως μετοχών– με τις προηγούμενες είτε για λόγους συντομίας και συμπύκνωσης των ιδεών είτε για αποτελεσματικότερη αποτύπωση ψυχικών παθών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Eleni Vrantsi</dc:creator>
  <cp:lastModifiedBy>Eleni Vrantsi</cp:lastModifiedBy>
  <cp:revision>26</cp:revision>
  <dcterms:created xsi:type="dcterms:W3CDTF">2025-01-18T22:29:21Z</dcterms:created>
  <dcterms:modified xsi:type="dcterms:W3CDTF">2025-01-27T20:06:27Z</dcterms:modified>
</cp:coreProperties>
</file>