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handoutMasterIdLst>
    <p:handoutMasterId r:id="rId11"/>
  </p:handoutMasterIdLst>
  <p:sldIdLst>
    <p:sldId id="256" r:id="rId2"/>
    <p:sldId id="283" r:id="rId3"/>
    <p:sldId id="284" r:id="rId4"/>
    <p:sldId id="285" r:id="rId5"/>
    <p:sldId id="286" r:id="rId6"/>
    <p:sldId id="287" r:id="rId7"/>
    <p:sldId id="288" r:id="rId8"/>
    <p:sldId id="289" r:id="rId9"/>
  </p:sldIdLst>
  <p:sldSz cx="12192000" cy="6858000"/>
  <p:notesSz cx="6858000" cy="9144000"/>
  <p:defaultTextStyle>
    <a:defPPr rtl="0">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Καλως ορίσατε" id="{E75E278A-FF0E-49A4-B170-79828D63BBAD}">
          <p14:sldIdLst>
            <p14:sldId id="256"/>
            <p14:sldId id="283"/>
            <p14:sldId id="284"/>
          </p14:sldIdLst>
        </p14:section>
        <p14:section name="Σχεδίαση, Μεταμόρφωση, Σχολιασμός, Συνεργασία, Πείτε μου" id="{B9B51309-D148-4332-87C2-07BE32FBCA3B}">
          <p14:sldIdLst>
            <p14:sldId id="285"/>
            <p14:sldId id="286"/>
            <p14:sldId id="287"/>
            <p14:sldId id="288"/>
            <p14:sldId id="289"/>
          </p14:sldIdLst>
        </p14:section>
        <p14:section name="Μάθετε περισσότερα" id="{2CC34DB2-6590-42C0-AD4B-A04C6060184E}">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Συντάκτης" initials="Α"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D24726"/>
    <a:srgbClr val="404040"/>
    <a:srgbClr val="FF9B45"/>
    <a:srgbClr val="DD462F"/>
    <a:srgbClr val="F8CFB6"/>
    <a:srgbClr val="F8CAB6"/>
    <a:srgbClr val="923922"/>
    <a:srgbClr val="F5F5F5"/>
    <a:srgbClr val="D2B4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241" autoAdjust="0"/>
  </p:normalViewPr>
  <p:slideViewPr>
    <p:cSldViewPr snapToGrid="0">
      <p:cViewPr varScale="1">
        <p:scale>
          <a:sx n="69" d="100"/>
          <a:sy n="69" d="100"/>
        </p:scale>
        <p:origin x="1234" y="27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6" d="100"/>
          <a:sy n="86" d="100"/>
        </p:scale>
        <p:origin x="386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29330972-3CDE-45CD-9C28-B819520E743D}" type="datetime1">
              <a:rPr lang="el-GR" smtClean="0"/>
              <a:t>1/4/2025</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C679768-A2FC-4D08-91F6-8DCE6C566B36}" type="slidenum">
              <a:rPr lang="el-GR" smtClean="0"/>
              <a:t>‹#›</a:t>
            </a:fld>
            <a:endParaRPr lang="el-GR"/>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noProof="0"/>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4AFAFFA7-AA85-4C23-8D66-066A796F30C7}" type="datetime1">
              <a:rPr lang="el-GR" noProof="0" smtClean="0"/>
              <a:t>1/4/2025</a:t>
            </a:fld>
            <a:endParaRPr lang="el-GR" noProof="0"/>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l-GR" noProof="0"/>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noProof="0"/>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DF61EA0F-A667-4B49-8422-0062BC55E249}" type="slidenum">
              <a:rPr lang="el-GR" noProof="0" smtClean="0"/>
              <a:t>‹#›</a:t>
            </a:fld>
            <a:endParaRPr lang="el-GR" noProof="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685800" y="1143000"/>
            <a:ext cx="5486400" cy="3086100"/>
          </a:xfrm>
        </p:spPr>
      </p:sp>
      <p:sp>
        <p:nvSpPr>
          <p:cNvPr id="3" name="Θέση σημειώσεων 2"/>
          <p:cNvSpPr>
            <a:spLocks noGrp="1"/>
          </p:cNvSpPr>
          <p:nvPr>
            <p:ph type="body" idx="1"/>
          </p:nvPr>
        </p:nvSpPr>
        <p:spPr/>
        <p:txBody>
          <a:bodyPr rtlCol="0"/>
          <a:lstStyle/>
          <a:p>
            <a:pPr rtl="0"/>
            <a:endParaRPr lang="el-GR"/>
          </a:p>
        </p:txBody>
      </p:sp>
      <p:sp>
        <p:nvSpPr>
          <p:cNvPr id="4" name="Θέση αριθμού διαφάνειας 3"/>
          <p:cNvSpPr>
            <a:spLocks noGrp="1"/>
          </p:cNvSpPr>
          <p:nvPr>
            <p:ph type="sldNum" sz="quarter" idx="10"/>
          </p:nvPr>
        </p:nvSpPr>
        <p:spPr/>
        <p:txBody>
          <a:bodyPr rtlCol="0"/>
          <a:lstStyle/>
          <a:p>
            <a:pPr rtl="0"/>
            <a:fld id="{DF61EA0F-A667-4B49-8422-0062BC55E249}" type="slidenum">
              <a:rPr lang="el-GR" smtClean="0"/>
              <a:t>1</a:t>
            </a:fld>
            <a:endParaRPr lang="el-GR"/>
          </a:p>
        </p:txBody>
      </p:sp>
    </p:spTree>
    <p:extLst>
      <p:ext uri="{BB962C8B-B14F-4D97-AF65-F5344CB8AC3E}">
        <p14:creationId xmlns:p14="http://schemas.microsoft.com/office/powerpoint/2010/main" val="1011769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Διαφάνεια τίτλου">
    <p:spTree>
      <p:nvGrpSpPr>
        <p:cNvPr id="1" name=""/>
        <p:cNvGrpSpPr/>
        <p:nvPr/>
      </p:nvGrpSpPr>
      <p:grpSpPr>
        <a:xfrm>
          <a:off x="0" y="0"/>
          <a:ext cx="0" cy="0"/>
          <a:chOff x="0" y="0"/>
          <a:chExt cx="0" cy="0"/>
        </a:xfrm>
      </p:grpSpPr>
      <p:sp>
        <p:nvSpPr>
          <p:cNvPr id="7" name="Ορθογώνιο 6"/>
          <p:cNvSpPr/>
          <p:nvPr userDrawn="1"/>
        </p:nvSpPr>
        <p:spPr bwMode="blackWhite">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sz="1800" noProof="0"/>
          </a:p>
        </p:txBody>
      </p:sp>
      <p:sp>
        <p:nvSpPr>
          <p:cNvPr id="2" name="Τίτλος 1"/>
          <p:cNvSpPr>
            <a:spLocks noGrp="1"/>
          </p:cNvSpPr>
          <p:nvPr>
            <p:ph type="title" hasCustomPrompt="1"/>
          </p:nvPr>
        </p:nvSpPr>
        <p:spPr/>
        <p:txBody>
          <a:bodyPr rtlCol="0"/>
          <a:lstStyle/>
          <a:p>
            <a:pPr rtl="0"/>
            <a:r>
              <a:rPr lang="el-GR" noProof="0"/>
              <a:t>Κάντε κλικ για να επεξεργαστείτε το Στυλ κύριου τίτλου</a:t>
            </a:r>
          </a:p>
        </p:txBody>
      </p:sp>
    </p:spTree>
    <p:extLst>
      <p:ext uri="{BB962C8B-B14F-4D97-AF65-F5344CB8AC3E}">
        <p14:creationId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Τίτλος και περιεχόμενο">
    <p:spTree>
      <p:nvGrpSpPr>
        <p:cNvPr id="1" name=""/>
        <p:cNvGrpSpPr/>
        <p:nvPr/>
      </p:nvGrpSpPr>
      <p:grpSpPr>
        <a:xfrm>
          <a:off x="0" y="0"/>
          <a:ext cx="0" cy="0"/>
          <a:chOff x="0" y="0"/>
          <a:chExt cx="0" cy="0"/>
        </a:xfrm>
      </p:grpSpPr>
      <p:sp>
        <p:nvSpPr>
          <p:cNvPr id="9" name="Ορθογώνιο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rtl="0"/>
            <a:endParaRPr lang="el-GR" sz="1800" noProof="0"/>
          </a:p>
        </p:txBody>
      </p:sp>
      <p:cxnSp>
        <p:nvCxnSpPr>
          <p:cNvPr id="12" name="Ευθεία γραμμή σύνδεσης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Τίτλος 3"/>
          <p:cNvSpPr>
            <a:spLocks noGrp="1"/>
          </p:cNvSpPr>
          <p:nvPr>
            <p:ph type="title" hasCustomPrompt="1"/>
          </p:nvPr>
        </p:nvSpPr>
        <p:spPr>
          <a:xfrm>
            <a:off x="521207" y="448056"/>
            <a:ext cx="6877119" cy="640080"/>
          </a:xfrm>
        </p:spPr>
        <p:txBody>
          <a:bodyPr rtlCol="0" anchor="b" anchorCtr="0">
            <a:normAutofit/>
          </a:bodyPr>
          <a:lstStyle>
            <a:lvl1pPr>
              <a:defRPr sz="2800">
                <a:solidFill>
                  <a:schemeClr val="bg2">
                    <a:lumMod val="25000"/>
                  </a:schemeClr>
                </a:solidFill>
              </a:defRPr>
            </a:lvl1pPr>
          </a:lstStyle>
          <a:p>
            <a:pPr rtl="0"/>
            <a:r>
              <a:rPr lang="el-GR" noProof="0"/>
              <a:t>Κάντε κλικ για να επεξεργαστείτε το Στυλ κύριου τίτλου</a:t>
            </a:r>
          </a:p>
        </p:txBody>
      </p:sp>
      <p:sp>
        <p:nvSpPr>
          <p:cNvPr id="3" name="Θέση περιεχομένου 2"/>
          <p:cNvSpPr>
            <a:spLocks noGrp="1"/>
          </p:cNvSpPr>
          <p:nvPr>
            <p:ph sz="quarter" idx="10" hasCustomPrompt="1"/>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rtl="0">
              <a:lnSpc>
                <a:spcPct val="150000"/>
              </a:lnSpc>
              <a:spcBef>
                <a:spcPts val="1000"/>
              </a:spcBef>
              <a:spcAft>
                <a:spcPts val="1200"/>
              </a:spcAft>
              <a:buNone/>
            </a:pPr>
            <a:r>
              <a:rPr lang="el-GR" noProof="0"/>
              <a:t>Στυλ υποδείγματος κειμένου</a:t>
            </a:r>
          </a:p>
          <a:p>
            <a:pPr marL="0" lvl="1" indent="0" rtl="0">
              <a:lnSpc>
                <a:spcPct val="150000"/>
              </a:lnSpc>
              <a:spcBef>
                <a:spcPts val="1000"/>
              </a:spcBef>
              <a:spcAft>
                <a:spcPts val="1200"/>
              </a:spcAft>
              <a:buNone/>
            </a:pPr>
            <a:r>
              <a:rPr lang="el-GR" noProof="0"/>
              <a:t>Δεύτερου επιπέδου</a:t>
            </a:r>
          </a:p>
          <a:p>
            <a:pPr marL="0" lvl="2" indent="0" rtl="0">
              <a:lnSpc>
                <a:spcPct val="150000"/>
              </a:lnSpc>
              <a:spcBef>
                <a:spcPts val="1000"/>
              </a:spcBef>
              <a:spcAft>
                <a:spcPts val="1200"/>
              </a:spcAft>
              <a:buNone/>
            </a:pPr>
            <a:r>
              <a:rPr lang="el-GR" noProof="0"/>
              <a:t>Τρίτου επιπέδου</a:t>
            </a:r>
          </a:p>
          <a:p>
            <a:pPr marL="0" lvl="3" indent="0" rtl="0">
              <a:lnSpc>
                <a:spcPct val="150000"/>
              </a:lnSpc>
              <a:spcBef>
                <a:spcPts val="1000"/>
              </a:spcBef>
              <a:spcAft>
                <a:spcPts val="1200"/>
              </a:spcAft>
              <a:buNone/>
            </a:pPr>
            <a:r>
              <a:rPr lang="el-GR" noProof="0"/>
              <a:t>Τέταρτου επιπέδου</a:t>
            </a:r>
          </a:p>
          <a:p>
            <a:pPr marL="0" lvl="4" indent="0" rtl="0">
              <a:lnSpc>
                <a:spcPct val="150000"/>
              </a:lnSpc>
              <a:spcBef>
                <a:spcPts val="1000"/>
              </a:spcBef>
              <a:spcAft>
                <a:spcPts val="1200"/>
              </a:spcAft>
              <a:buNone/>
            </a:pPr>
            <a:r>
              <a:rPr lang="el-GR" noProof="0"/>
              <a:t>Πέμπτου επιπέδου</a:t>
            </a:r>
          </a:p>
        </p:txBody>
      </p:sp>
      <p:sp>
        <p:nvSpPr>
          <p:cNvPr id="6" name="Θέση ημερομηνίας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pPr rtl="0"/>
            <a:fld id="{9141EEEB-633B-42C6-B9A3-9DE8D7216EBC}" type="datetime1">
              <a:rPr lang="el-GR" noProof="0" smtClean="0"/>
              <a:t>1/4/2025</a:t>
            </a:fld>
            <a:endParaRPr lang="el-GR" noProof="0"/>
          </a:p>
        </p:txBody>
      </p:sp>
      <p:sp>
        <p:nvSpPr>
          <p:cNvPr id="7" name="Θέση υποσέλιδου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pPr rtl="0"/>
            <a:endParaRPr lang="el-GR" noProof="0"/>
          </a:p>
        </p:txBody>
      </p:sp>
      <p:sp>
        <p:nvSpPr>
          <p:cNvPr id="8" name="Θέση αριθμού διαφάνειας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pPr rtl="0"/>
            <a:fld id="{9860EDB8-5305-433F-BE41-D7A86D811DB3}" type="slidenum">
              <a:rPr lang="el-GR" noProof="0" smtClean="0"/>
              <a:pPr/>
              <a:t>‹#›</a:t>
            </a:fld>
            <a:endParaRPr lang="el-GR" noProof="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Κεφαλίδα ενότητας">
    <p:spTree>
      <p:nvGrpSpPr>
        <p:cNvPr id="1" name=""/>
        <p:cNvGrpSpPr/>
        <p:nvPr/>
      </p:nvGrpSpPr>
      <p:grpSpPr>
        <a:xfrm>
          <a:off x="0" y="0"/>
          <a:ext cx="0" cy="0"/>
          <a:chOff x="0" y="0"/>
          <a:chExt cx="0" cy="0"/>
        </a:xfrm>
      </p:grpSpPr>
      <p:sp>
        <p:nvSpPr>
          <p:cNvPr id="9" name="Ορθογώνιο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sz="1800" noProof="0"/>
          </a:p>
        </p:txBody>
      </p:sp>
      <p:sp>
        <p:nvSpPr>
          <p:cNvPr id="10" name="Ορθογώνιο 9"/>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sz="1800" noProof="0"/>
          </a:p>
        </p:txBody>
      </p:sp>
      <p:sp>
        <p:nvSpPr>
          <p:cNvPr id="2" name="Τίτλος 1"/>
          <p:cNvSpPr>
            <a:spLocks noGrp="1"/>
          </p:cNvSpPr>
          <p:nvPr>
            <p:ph type="title" hasCustomPrompt="1"/>
          </p:nvPr>
        </p:nvSpPr>
        <p:spPr>
          <a:xfrm>
            <a:off x="521208" y="1536192"/>
            <a:ext cx="6876288" cy="640080"/>
          </a:xfrm>
        </p:spPr>
        <p:txBody>
          <a:bodyPr rtlCol="0">
            <a:normAutofit/>
          </a:bodyPr>
          <a:lstStyle>
            <a:lvl1pPr>
              <a:defRPr sz="3600">
                <a:solidFill>
                  <a:schemeClr val="bg1"/>
                </a:solidFill>
              </a:defRPr>
            </a:lvl1pPr>
          </a:lstStyle>
          <a:p>
            <a:pPr rtl="0"/>
            <a:r>
              <a:rPr lang="el-GR" noProof="0"/>
              <a:t>Κάντε κλικ για να επεξεργαστείτε το Στυλ κύριου τίτλου</a:t>
            </a:r>
          </a:p>
        </p:txBody>
      </p:sp>
      <p:sp>
        <p:nvSpPr>
          <p:cNvPr id="7" name="Θέση περιεχομένου 6"/>
          <p:cNvSpPr>
            <a:spLocks noGrp="1"/>
          </p:cNvSpPr>
          <p:nvPr>
            <p:ph sz="quarter" idx="13" hasCustomPrompt="1"/>
          </p:nvPr>
        </p:nvSpPr>
        <p:spPr>
          <a:xfrm>
            <a:off x="539496" y="2560320"/>
            <a:ext cx="9445752" cy="3977640"/>
          </a:xfrm>
        </p:spPr>
        <p:txBody>
          <a:bodyPr vert="horz" lIns="91440" tIns="45720" rIns="91440" bIns="45720" rtlCol="0">
            <a:normAutofit/>
          </a:bodyPr>
          <a:lstStyle>
            <a:lvl1pPr>
              <a:defRPr lang="en-US" sz="2400" smtClean="0">
                <a:solidFill>
                  <a:schemeClr val="tx1">
                    <a:lumMod val="75000"/>
                    <a:lumOff val="25000"/>
                  </a:schemeClr>
                </a:solidFill>
                <a:latin typeface="+mj-lt"/>
              </a:defRPr>
            </a:lvl1pPr>
            <a:lvl2pPr>
              <a:defRPr lang="en-US" sz="1200" dirty="0" smtClean="0">
                <a:solidFill>
                  <a:schemeClr val="tx1">
                    <a:lumMod val="75000"/>
                    <a:lumOff val="25000"/>
                  </a:schemeClr>
                </a:solidFill>
              </a:defRPr>
            </a:lvl2pPr>
            <a:lvl3pPr>
              <a:defRPr lang="en-US" sz="1200" dirty="0" smtClean="0">
                <a:solidFill>
                  <a:schemeClr val="tx1">
                    <a:lumMod val="75000"/>
                    <a:lumOff val="25000"/>
                  </a:schemeClr>
                </a:solidFill>
              </a:defRPr>
            </a:lvl3pPr>
            <a:lvl4pPr>
              <a:defRPr lang="en-US" sz="1200" dirty="0" smtClean="0">
                <a:solidFill>
                  <a:schemeClr val="tx1">
                    <a:lumMod val="75000"/>
                    <a:lumOff val="25000"/>
                  </a:schemeClr>
                </a:solidFill>
              </a:defRPr>
            </a:lvl4pPr>
            <a:lvl5pPr>
              <a:defRPr lang="en-US" sz="1200" dirty="0">
                <a:solidFill>
                  <a:schemeClr val="tx1">
                    <a:lumMod val="75000"/>
                    <a:lumOff val="25000"/>
                  </a:schemeClr>
                </a:solidFill>
              </a:defRPr>
            </a:lvl5pPr>
          </a:lstStyle>
          <a:p>
            <a:pPr marL="0" lvl="0" indent="0" rtl="0">
              <a:lnSpc>
                <a:spcPct val="150000"/>
              </a:lnSpc>
              <a:spcBef>
                <a:spcPts val="1000"/>
              </a:spcBef>
              <a:spcAft>
                <a:spcPts val="1200"/>
              </a:spcAft>
              <a:buNone/>
            </a:pPr>
            <a:r>
              <a:rPr lang="el-GR" noProof="0"/>
              <a:t>Στυλ υποδείγματος κειμένου</a:t>
            </a:r>
          </a:p>
          <a:p>
            <a:pPr marL="0" lvl="1" indent="0" rtl="0">
              <a:lnSpc>
                <a:spcPct val="150000"/>
              </a:lnSpc>
              <a:spcBef>
                <a:spcPts val="1000"/>
              </a:spcBef>
              <a:spcAft>
                <a:spcPts val="1200"/>
              </a:spcAft>
              <a:buNone/>
            </a:pPr>
            <a:r>
              <a:rPr lang="el-GR" noProof="0"/>
              <a:t>Δεύτερου επιπέδου</a:t>
            </a:r>
          </a:p>
          <a:p>
            <a:pPr marL="0" lvl="2" indent="0" rtl="0">
              <a:lnSpc>
                <a:spcPct val="150000"/>
              </a:lnSpc>
              <a:spcBef>
                <a:spcPts val="1000"/>
              </a:spcBef>
              <a:spcAft>
                <a:spcPts val="1200"/>
              </a:spcAft>
              <a:buNone/>
            </a:pPr>
            <a:r>
              <a:rPr lang="el-GR" noProof="0"/>
              <a:t>Τρίτου επιπέδου</a:t>
            </a:r>
          </a:p>
          <a:p>
            <a:pPr marL="0" lvl="3" indent="0" rtl="0">
              <a:lnSpc>
                <a:spcPct val="150000"/>
              </a:lnSpc>
              <a:spcBef>
                <a:spcPts val="1000"/>
              </a:spcBef>
              <a:spcAft>
                <a:spcPts val="1200"/>
              </a:spcAft>
              <a:buNone/>
            </a:pPr>
            <a:r>
              <a:rPr lang="el-GR" noProof="0"/>
              <a:t>Τέταρτου επιπέδου</a:t>
            </a:r>
          </a:p>
          <a:p>
            <a:pPr marL="0" lvl="4" indent="0" rtl="0">
              <a:lnSpc>
                <a:spcPct val="150000"/>
              </a:lnSpc>
              <a:spcBef>
                <a:spcPts val="1000"/>
              </a:spcBef>
              <a:spcAft>
                <a:spcPts val="1200"/>
              </a:spcAft>
              <a:buNone/>
            </a:pPr>
            <a:r>
              <a:rPr lang="el-GR" noProof="0"/>
              <a:t>Πέμπτου επιπέδου</a:t>
            </a:r>
          </a:p>
        </p:txBody>
      </p:sp>
    </p:spTree>
    <p:extLst>
      <p:ext uri="{BB962C8B-B14F-4D97-AF65-F5344CB8AC3E}">
        <p14:creationId xmlns:p14="http://schemas.microsoft.com/office/powerpoint/2010/main" val="13356555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Ορθογώνιο 6"/>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rtl="0"/>
            <a:endParaRPr lang="el-GR" sz="1800" noProof="0"/>
          </a:p>
        </p:txBody>
      </p:sp>
      <p:sp>
        <p:nvSpPr>
          <p:cNvPr id="2" name="Θέση τίτλου 1"/>
          <p:cNvSpPr>
            <a:spLocks noGrp="1"/>
          </p:cNvSpPr>
          <p:nvPr>
            <p:ph type="title"/>
          </p:nvPr>
        </p:nvSpPr>
        <p:spPr>
          <a:xfrm>
            <a:off x="521208" y="448056"/>
            <a:ext cx="6876288" cy="640080"/>
          </a:xfrm>
          <a:prstGeom prst="rect">
            <a:avLst/>
          </a:prstGeom>
        </p:spPr>
        <p:txBody>
          <a:bodyPr vert="horz" lIns="91440" tIns="45720" rIns="91440" bIns="45720" rtlCol="0" anchor="b" anchorCtr="0">
            <a:normAutofit/>
          </a:bodyPr>
          <a:lstStyle/>
          <a:p>
            <a:pPr rtl="0"/>
            <a:r>
              <a:rPr lang="el-GR" noProof="0"/>
              <a:t>Κάντε κλικ για να επεξεργαστείτε το Στυλ κύριου τίτλου</a:t>
            </a:r>
          </a:p>
        </p:txBody>
      </p:sp>
      <p:sp>
        <p:nvSpPr>
          <p:cNvPr id="3" name="Θέση κειμένου 2"/>
          <p:cNvSpPr>
            <a:spLocks noGrp="1"/>
          </p:cNvSpPr>
          <p:nvPr>
            <p:ph type="body" idx="1"/>
          </p:nvPr>
        </p:nvSpPr>
        <p:spPr>
          <a:xfrm>
            <a:off x="539496" y="1435608"/>
            <a:ext cx="4416552" cy="3977640"/>
          </a:xfrm>
          <a:prstGeom prst="rect">
            <a:avLst/>
          </a:prstGeom>
        </p:spPr>
        <p:txBody>
          <a:bodyPr vert="horz" lIns="91440" tIns="45720" rIns="91440" bIns="45720" rtlCol="0">
            <a:normAutofit/>
          </a:bodyPr>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4" name="Θέση ημερομηνίας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pPr rtl="0"/>
            <a:fld id="{644AEA0E-9AD1-47A0-8A6C-B647B226A8DF}" type="datetime1">
              <a:rPr lang="el-GR" noProof="0" smtClean="0"/>
              <a:t>1/4/2025</a:t>
            </a:fld>
            <a:endParaRPr lang="el-GR" noProof="0"/>
          </a:p>
        </p:txBody>
      </p:sp>
      <p:sp>
        <p:nvSpPr>
          <p:cNvPr id="5" name="Θέση υποσέλιδου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pPr rtl="0"/>
            <a:endParaRPr lang="el-GR" noProof="0"/>
          </a:p>
        </p:txBody>
      </p:sp>
      <p:sp>
        <p:nvSpPr>
          <p:cNvPr id="6" name="Θέση αριθμού διαφάνειας 5"/>
          <p:cNvSpPr>
            <a:spLocks noGrp="1"/>
          </p:cNvSpPr>
          <p:nvPr>
            <p:ph type="sldNum" sz="quarter" idx="4"/>
          </p:nvPr>
        </p:nvSpPr>
        <p:spPr>
          <a:xfrm>
            <a:off x="8375904"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pPr rtl="0"/>
            <a:fld id="{9860EDB8-5305-433F-BE41-D7A86D811DB3}" type="slidenum">
              <a:rPr lang="el-GR" noProof="0" smtClean="0"/>
              <a:pPr/>
              <a:t>‹#›</a:t>
            </a:fld>
            <a:endParaRPr lang="el-GR" noProof="0"/>
          </a:p>
        </p:txBody>
      </p:sp>
      <p:cxnSp>
        <p:nvCxnSpPr>
          <p:cNvPr id="8" name="Ευθεία γραμμή σύνδεσης 7"/>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sldNum="0"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users.sch.gr/ipap/Ellinikos%20Politismos/Yliko/askisis%20arxaia/anaforikes-onomatikes-1.ht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838200" y="1164324"/>
            <a:ext cx="10515600" cy="2387600"/>
          </a:xfrm>
        </p:spPr>
        <p:txBody>
          <a:bodyPr rtlCol="0" anchor="ctr" anchorCtr="0">
            <a:normAutofit/>
          </a:bodyPr>
          <a:lstStyle/>
          <a:p>
            <a:pPr rtl="0"/>
            <a:r>
              <a:rPr lang="el-GR" sz="4800" dirty="0">
                <a:solidFill>
                  <a:schemeClr val="bg1"/>
                </a:solidFill>
              </a:rPr>
              <a:t>Αναφορικές Ονοματικές Προτάσεις </a:t>
            </a:r>
          </a:p>
        </p:txBody>
      </p:sp>
      <p:sp>
        <p:nvSpPr>
          <p:cNvPr id="3" name="Υπότιτλος 2"/>
          <p:cNvSpPr>
            <a:spLocks noGrp="1"/>
          </p:cNvSpPr>
          <p:nvPr>
            <p:ph type="subTitle" idx="4294967295"/>
          </p:nvPr>
        </p:nvSpPr>
        <p:spPr>
          <a:xfrm>
            <a:off x="855620" y="2933105"/>
            <a:ext cx="9582736" cy="1137793"/>
          </a:xfrm>
        </p:spPr>
        <p:txBody>
          <a:bodyPr rtlCol="0">
            <a:normAutofit fontScale="85000" lnSpcReduction="20000"/>
          </a:bodyPr>
          <a:lstStyle/>
          <a:p>
            <a:pPr marL="0" indent="0" rtl="0">
              <a:buNone/>
            </a:pPr>
            <a:r>
              <a:rPr lang="el-GR" sz="2400" dirty="0">
                <a:solidFill>
                  <a:schemeClr val="bg1"/>
                </a:solidFill>
                <a:latin typeface="+mj-lt"/>
              </a:rPr>
              <a:t>Θεωρία και Παραδείγματα</a:t>
            </a:r>
          </a:p>
          <a:p>
            <a:pPr marL="0" indent="0" rtl="0">
              <a:buNone/>
            </a:pPr>
            <a:r>
              <a:rPr lang="el-GR" sz="2400" dirty="0">
                <a:solidFill>
                  <a:schemeClr val="bg1"/>
                </a:solidFill>
                <a:latin typeface="+mj-lt"/>
              </a:rPr>
              <a:t>Δημιουργία υλικού: </a:t>
            </a:r>
            <a:r>
              <a:rPr lang="el-GR" sz="2400" dirty="0" err="1">
                <a:solidFill>
                  <a:schemeClr val="bg1"/>
                </a:solidFill>
                <a:latin typeface="+mj-lt"/>
              </a:rPr>
              <a:t>Βράντση</a:t>
            </a:r>
            <a:r>
              <a:rPr lang="el-GR" sz="2400" dirty="0">
                <a:solidFill>
                  <a:schemeClr val="bg1"/>
                </a:solidFill>
                <a:latin typeface="+mj-lt"/>
              </a:rPr>
              <a:t> Ελένη ΠΕ02</a:t>
            </a:r>
            <a:r>
              <a:rPr lang="en-US" sz="2400" dirty="0">
                <a:solidFill>
                  <a:schemeClr val="bg1"/>
                </a:solidFill>
                <a:latin typeface="+mj-lt"/>
              </a:rPr>
              <a:t>, Med</a:t>
            </a:r>
            <a:endParaRPr lang="el-GR" sz="2400" dirty="0">
              <a:solidFill>
                <a:schemeClr val="bg1"/>
              </a:solidFill>
              <a:latin typeface="+mj-lt"/>
            </a:endParaRPr>
          </a:p>
        </p:txBody>
      </p:sp>
      <p:pic>
        <p:nvPicPr>
          <p:cNvPr id="4" name="Εικόνα 3" descr="Εικονίδιο προγράμματος PowerPoint"/>
          <p:cNvPicPr>
            <a:picLocks noChangeAspect="1"/>
          </p:cNvPicPr>
          <p:nvPr/>
        </p:nvPicPr>
        <p:blipFill>
          <a:blip r:embed="rId3"/>
          <a:srcRect/>
          <a:stretch/>
        </p:blipFill>
        <p:spPr bwMode="invGray">
          <a:xfrm>
            <a:off x="670216" y="5193062"/>
            <a:ext cx="822960" cy="822960"/>
          </a:xfrm>
          <a:prstGeom prst="rect">
            <a:avLst/>
          </a:prstGeom>
        </p:spPr>
      </p:pic>
    </p:spTree>
    <p:extLst>
      <p:ext uri="{BB962C8B-B14F-4D97-AF65-F5344CB8AC3E}">
        <p14:creationId xmlns:p14="http://schemas.microsoft.com/office/powerpoint/2010/main" val="2471807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4F58BD-5D14-6639-F839-038B07A1EDF3}"/>
              </a:ext>
            </a:extLst>
          </p:cNvPr>
          <p:cNvSpPr>
            <a:spLocks noGrp="1"/>
          </p:cNvSpPr>
          <p:nvPr>
            <p:ph type="title"/>
          </p:nvPr>
        </p:nvSpPr>
        <p:spPr>
          <a:xfrm>
            <a:off x="521208" y="1536192"/>
            <a:ext cx="6876288" cy="640080"/>
          </a:xfrm>
        </p:spPr>
        <p:txBody>
          <a:bodyPr anchor="b">
            <a:normAutofit/>
          </a:bodyPr>
          <a:lstStyle/>
          <a:p>
            <a:pPr>
              <a:lnSpc>
                <a:spcPct val="90000"/>
              </a:lnSpc>
            </a:pPr>
            <a:r>
              <a:rPr lang="el-GR" sz="2300" b="1"/>
              <a:t>Ποιες είναι οι αναφορικές ονοματικές προτάσεις; </a:t>
            </a:r>
          </a:p>
        </p:txBody>
      </p:sp>
      <p:sp>
        <p:nvSpPr>
          <p:cNvPr id="9" name="Θέση περιεχομένου 2">
            <a:extLst>
              <a:ext uri="{FF2B5EF4-FFF2-40B4-BE49-F238E27FC236}">
                <a16:creationId xmlns:a16="http://schemas.microsoft.com/office/drawing/2014/main" id="{9E1E97D5-EE3D-8C40-962C-3BEA32EF2997}"/>
              </a:ext>
            </a:extLst>
          </p:cNvPr>
          <p:cNvSpPr>
            <a:spLocks noGrp="1"/>
          </p:cNvSpPr>
          <p:nvPr>
            <p:ph sz="quarter" idx="13"/>
          </p:nvPr>
        </p:nvSpPr>
        <p:spPr>
          <a:xfrm>
            <a:off x="539496" y="2560320"/>
            <a:ext cx="9445752" cy="3977640"/>
          </a:xfrm>
        </p:spPr>
        <p:txBody>
          <a:bodyPr>
            <a:noAutofit/>
          </a:bodyPr>
          <a:lstStyle/>
          <a:p>
            <a:pPr>
              <a:lnSpc>
                <a:spcPct val="140000"/>
              </a:lnSpc>
              <a:buNone/>
            </a:pPr>
            <a:r>
              <a:rPr lang="el-GR" sz="1600" b="1" i="0" dirty="0">
                <a:effectLst/>
              </a:rPr>
              <a:t>Αναφορικές ονοματικές</a:t>
            </a:r>
            <a:r>
              <a:rPr lang="el-GR" sz="1600" b="0" i="0" dirty="0">
                <a:effectLst/>
              </a:rPr>
              <a:t> </a:t>
            </a:r>
            <a:r>
              <a:rPr lang="el-GR" sz="1600" b="1" i="0" dirty="0">
                <a:effectLst/>
              </a:rPr>
              <a:t>λέγονται</a:t>
            </a:r>
            <a:r>
              <a:rPr lang="el-GR" sz="1600" b="0" i="0" dirty="0">
                <a:effectLst/>
              </a:rPr>
              <a:t> οι δευτερεύουσες προτάσεις που αναφέρονται σε όρο άλλης πρότασης ο οποίος είτε υπάρχει είτε εννοείται. Χρησιμοποιούνται στον λόγο ως ονόματα ουσιαστικά ή επίθετα, γι' αυτό και λέγονται </a:t>
            </a:r>
            <a:r>
              <a:rPr lang="el-GR" sz="1600" b="1" i="0" dirty="0">
                <a:effectLst/>
              </a:rPr>
              <a:t>ουσιαστικές</a:t>
            </a:r>
            <a:r>
              <a:rPr lang="el-GR" sz="1600" b="0" i="0" dirty="0">
                <a:effectLst/>
              </a:rPr>
              <a:t>, όταν αντικαθιστούν ουσιαστικά ή </a:t>
            </a:r>
            <a:r>
              <a:rPr lang="el-GR" sz="1600" b="1" i="0" dirty="0">
                <a:effectLst/>
              </a:rPr>
              <a:t>επιθετικές</a:t>
            </a:r>
            <a:r>
              <a:rPr lang="el-GR" sz="1600" b="0" i="0" dirty="0">
                <a:effectLst/>
              </a:rPr>
              <a:t>, όταν αντικαθιστούν επίθετα.</a:t>
            </a:r>
            <a:endParaRPr lang="en-US" sz="1600" b="0" i="0" dirty="0">
              <a:effectLst/>
            </a:endParaRPr>
          </a:p>
          <a:p>
            <a:pPr>
              <a:lnSpc>
                <a:spcPct val="140000"/>
              </a:lnSpc>
              <a:buNone/>
            </a:pPr>
            <a:r>
              <a:rPr lang="el-GR" sz="1600" b="0" i="0" dirty="0">
                <a:effectLst/>
                <a:highlight>
                  <a:srgbClr val="FFFF00"/>
                </a:highlight>
              </a:rPr>
              <a:t>ΠΑΡΑΔΕΙΓΜΑΤΑ ΑΠΌ ΤΑ Ν.Ε</a:t>
            </a:r>
          </a:p>
          <a:p>
            <a:pPr>
              <a:lnSpc>
                <a:spcPct val="140000"/>
              </a:lnSpc>
              <a:buNone/>
            </a:pPr>
            <a:r>
              <a:rPr lang="el-GR" sz="1600" b="0" i="0" dirty="0">
                <a:effectLst/>
              </a:rPr>
              <a:t>Το σχολικό βιβλίο της Γεωγραφίας που διαβάζω δεν το καταλαβαίνω</a:t>
            </a:r>
          </a:p>
          <a:p>
            <a:pPr>
              <a:lnSpc>
                <a:spcPct val="140000"/>
              </a:lnSpc>
              <a:buNone/>
            </a:pPr>
            <a:r>
              <a:rPr lang="el-GR" sz="1600" b="0" i="0" dirty="0">
                <a:effectLst/>
              </a:rPr>
              <a:t>Το σχολικό βιβλίο της Γεωγραφίας, που έγραψε η Αρβανίτη, δεν το καταλαβαίνω</a:t>
            </a:r>
          </a:p>
          <a:p>
            <a:pPr>
              <a:lnSpc>
                <a:spcPct val="140000"/>
              </a:lnSpc>
              <a:buNone/>
            </a:pPr>
            <a:r>
              <a:rPr lang="el-GR" sz="1600" b="0" i="0" dirty="0">
                <a:effectLst/>
              </a:rPr>
              <a:t>Οι σύμμαχοί μας, οι οποίοι είχαν αντίστοιχα περιστατικά με δικούς τους πολίτες, πρέπει να πάρουν θέση.</a:t>
            </a:r>
          </a:p>
          <a:p>
            <a:pPr>
              <a:lnSpc>
                <a:spcPct val="140000"/>
              </a:lnSpc>
              <a:buNone/>
            </a:pPr>
            <a:r>
              <a:rPr lang="el-GR" sz="1600" b="0" i="0" dirty="0">
                <a:effectLst/>
              </a:rPr>
              <a:t>Όσοι πιστοί προσέλθετε! </a:t>
            </a:r>
          </a:p>
          <a:p>
            <a:pPr>
              <a:lnSpc>
                <a:spcPct val="140000"/>
              </a:lnSpc>
              <a:buNone/>
            </a:pPr>
            <a:br>
              <a:rPr lang="el-GR" sz="1600" dirty="0"/>
            </a:br>
            <a:endParaRPr lang="el-GR" sz="1600" dirty="0"/>
          </a:p>
        </p:txBody>
      </p:sp>
    </p:spTree>
    <p:extLst>
      <p:ext uri="{BB962C8B-B14F-4D97-AF65-F5344CB8AC3E}">
        <p14:creationId xmlns:p14="http://schemas.microsoft.com/office/powerpoint/2010/main" val="2461191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20E431-F7F0-CAA3-F46D-A8A17C867AAB}"/>
              </a:ext>
            </a:extLst>
          </p:cNvPr>
          <p:cNvSpPr>
            <a:spLocks noGrp="1"/>
          </p:cNvSpPr>
          <p:nvPr>
            <p:ph type="title"/>
          </p:nvPr>
        </p:nvSpPr>
        <p:spPr>
          <a:xfrm>
            <a:off x="591015" y="133815"/>
            <a:ext cx="11441151" cy="6322742"/>
          </a:xfrm>
        </p:spPr>
        <p:txBody>
          <a:bodyPr>
            <a:noAutofit/>
          </a:bodyPr>
          <a:lstStyle/>
          <a:p>
            <a:r>
              <a:rPr lang="el-GR" sz="1800" dirty="0">
                <a:solidFill>
                  <a:srgbClr val="FFFF00"/>
                </a:solidFill>
              </a:rPr>
              <a:t>Εισάγονται: με αναφορικές αντωνυμίες:</a:t>
            </a:r>
            <a:br>
              <a:rPr lang="el-GR" sz="1800" dirty="0">
                <a:solidFill>
                  <a:srgbClr val="FFFF00"/>
                </a:solidFill>
              </a:rPr>
            </a:br>
            <a:br>
              <a:rPr lang="el-GR" sz="1800" dirty="0">
                <a:solidFill>
                  <a:srgbClr val="FFFF00"/>
                </a:solidFill>
              </a:rPr>
            </a:br>
            <a:r>
              <a:rPr lang="el-GR" sz="1800" dirty="0" err="1">
                <a:solidFill>
                  <a:srgbClr val="FFFF00"/>
                </a:solidFill>
              </a:rPr>
              <a:t>ὅς</a:t>
            </a:r>
            <a:r>
              <a:rPr lang="el-GR" sz="1800" dirty="0">
                <a:solidFill>
                  <a:srgbClr val="FFFF00"/>
                </a:solidFill>
              </a:rPr>
              <a:t>, ἥ, ὅ (ο οποίος, που)</a:t>
            </a:r>
            <a:br>
              <a:rPr lang="el-GR" sz="1800" dirty="0">
                <a:solidFill>
                  <a:srgbClr val="FFFF00"/>
                </a:solidFill>
              </a:rPr>
            </a:br>
            <a:br>
              <a:rPr lang="el-GR" sz="1800" dirty="0">
                <a:solidFill>
                  <a:srgbClr val="FFFF00"/>
                </a:solidFill>
              </a:rPr>
            </a:br>
            <a:r>
              <a:rPr lang="el-GR" sz="1800" dirty="0" err="1">
                <a:solidFill>
                  <a:srgbClr val="FFFF00"/>
                </a:solidFill>
              </a:rPr>
              <a:t>ὅσπερ</a:t>
            </a:r>
            <a:r>
              <a:rPr lang="el-GR" sz="1800" dirty="0">
                <a:solidFill>
                  <a:srgbClr val="FFFF00"/>
                </a:solidFill>
              </a:rPr>
              <a:t>, </a:t>
            </a:r>
            <a:r>
              <a:rPr lang="el-GR" sz="1800" dirty="0" err="1">
                <a:solidFill>
                  <a:srgbClr val="FFFF00"/>
                </a:solidFill>
              </a:rPr>
              <a:t>ἥπερ</a:t>
            </a:r>
            <a:r>
              <a:rPr lang="el-GR" sz="1800" dirty="0">
                <a:solidFill>
                  <a:srgbClr val="FFFF00"/>
                </a:solidFill>
              </a:rPr>
              <a:t>, </a:t>
            </a:r>
            <a:r>
              <a:rPr lang="el-GR" sz="1800" dirty="0" err="1">
                <a:solidFill>
                  <a:srgbClr val="FFFF00"/>
                </a:solidFill>
              </a:rPr>
              <a:t>ὅπερ</a:t>
            </a:r>
            <a:r>
              <a:rPr lang="el-GR" sz="1800" dirty="0">
                <a:solidFill>
                  <a:srgbClr val="FFFF00"/>
                </a:solidFill>
              </a:rPr>
              <a:t> (ο οποίος ακριβώς)</a:t>
            </a:r>
            <a:br>
              <a:rPr lang="el-GR" sz="1800" dirty="0">
                <a:solidFill>
                  <a:srgbClr val="FFFF00"/>
                </a:solidFill>
              </a:rPr>
            </a:br>
            <a:br>
              <a:rPr lang="el-GR" sz="1800" dirty="0">
                <a:solidFill>
                  <a:srgbClr val="FFFF00"/>
                </a:solidFill>
              </a:rPr>
            </a:br>
            <a:r>
              <a:rPr lang="el-GR" sz="1800" dirty="0" err="1">
                <a:solidFill>
                  <a:srgbClr val="FFFF00"/>
                </a:solidFill>
              </a:rPr>
              <a:t>ὅστις</a:t>
            </a:r>
            <a:r>
              <a:rPr lang="el-GR" sz="1800" dirty="0">
                <a:solidFill>
                  <a:srgbClr val="FFFF00"/>
                </a:solidFill>
              </a:rPr>
              <a:t>, </a:t>
            </a:r>
            <a:r>
              <a:rPr lang="el-GR" sz="1800" dirty="0" err="1">
                <a:solidFill>
                  <a:srgbClr val="FFFF00"/>
                </a:solidFill>
              </a:rPr>
              <a:t>ἥτις</a:t>
            </a:r>
            <a:r>
              <a:rPr lang="el-GR" sz="1800" dirty="0">
                <a:solidFill>
                  <a:srgbClr val="FFFF00"/>
                </a:solidFill>
              </a:rPr>
              <a:t>, </a:t>
            </a:r>
            <a:r>
              <a:rPr lang="el-GR" sz="1800" dirty="0" err="1">
                <a:solidFill>
                  <a:srgbClr val="FFFF00"/>
                </a:solidFill>
              </a:rPr>
              <a:t>ὅτι</a:t>
            </a:r>
            <a:r>
              <a:rPr lang="el-GR" sz="1800" dirty="0">
                <a:solidFill>
                  <a:srgbClr val="FFFF00"/>
                </a:solidFill>
              </a:rPr>
              <a:t> (όποιος, ο οποίος)</a:t>
            </a:r>
            <a:br>
              <a:rPr lang="el-GR" sz="1800" dirty="0">
                <a:solidFill>
                  <a:srgbClr val="FFFF00"/>
                </a:solidFill>
              </a:rPr>
            </a:br>
            <a:br>
              <a:rPr lang="el-GR" sz="1800" dirty="0">
                <a:solidFill>
                  <a:srgbClr val="FFFF00"/>
                </a:solidFill>
              </a:rPr>
            </a:br>
            <a:r>
              <a:rPr lang="el-GR" sz="1800" dirty="0" err="1">
                <a:solidFill>
                  <a:srgbClr val="FFFF00"/>
                </a:solidFill>
              </a:rPr>
              <a:t>ὁπότερος</a:t>
            </a:r>
            <a:r>
              <a:rPr lang="el-GR" sz="1800" dirty="0">
                <a:solidFill>
                  <a:srgbClr val="FFFF00"/>
                </a:solidFill>
              </a:rPr>
              <a:t>, </a:t>
            </a:r>
            <a:r>
              <a:rPr lang="el-GR" sz="1800" dirty="0" err="1">
                <a:solidFill>
                  <a:srgbClr val="FFFF00"/>
                </a:solidFill>
              </a:rPr>
              <a:t>ὁποτέρα</a:t>
            </a:r>
            <a:r>
              <a:rPr lang="el-GR" sz="1800" dirty="0">
                <a:solidFill>
                  <a:srgbClr val="FFFF00"/>
                </a:solidFill>
              </a:rPr>
              <a:t>, </a:t>
            </a:r>
            <a:r>
              <a:rPr lang="el-GR" sz="1800" dirty="0" err="1">
                <a:solidFill>
                  <a:srgbClr val="FFFF00"/>
                </a:solidFill>
              </a:rPr>
              <a:t>ὁπότερον</a:t>
            </a:r>
            <a:r>
              <a:rPr lang="el-GR" sz="1800" dirty="0">
                <a:solidFill>
                  <a:srgbClr val="FFFF00"/>
                </a:solidFill>
              </a:rPr>
              <a:t> (όποιος από τους δύο)</a:t>
            </a:r>
            <a:br>
              <a:rPr lang="el-GR" sz="1800" dirty="0">
                <a:solidFill>
                  <a:srgbClr val="FFFF00"/>
                </a:solidFill>
              </a:rPr>
            </a:br>
            <a:br>
              <a:rPr lang="el-GR" sz="1800" dirty="0">
                <a:solidFill>
                  <a:srgbClr val="FFFF00"/>
                </a:solidFill>
              </a:rPr>
            </a:br>
            <a:r>
              <a:rPr lang="el-GR" sz="1800" dirty="0" err="1">
                <a:solidFill>
                  <a:srgbClr val="FFFF00"/>
                </a:solidFill>
              </a:rPr>
              <a:t>ὅσος</a:t>
            </a:r>
            <a:r>
              <a:rPr lang="el-GR" sz="1800" dirty="0">
                <a:solidFill>
                  <a:srgbClr val="FFFF00"/>
                </a:solidFill>
              </a:rPr>
              <a:t>, </a:t>
            </a:r>
            <a:r>
              <a:rPr lang="el-GR" sz="1800" dirty="0" err="1">
                <a:solidFill>
                  <a:srgbClr val="FFFF00"/>
                </a:solidFill>
              </a:rPr>
              <a:t>ὅση</a:t>
            </a:r>
            <a:r>
              <a:rPr lang="el-GR" sz="1800" dirty="0">
                <a:solidFill>
                  <a:srgbClr val="FFFF00"/>
                </a:solidFill>
              </a:rPr>
              <a:t>, </a:t>
            </a:r>
            <a:r>
              <a:rPr lang="el-GR" sz="1800" dirty="0" err="1">
                <a:solidFill>
                  <a:srgbClr val="FFFF00"/>
                </a:solidFill>
              </a:rPr>
              <a:t>ὅσον</a:t>
            </a:r>
            <a:r>
              <a:rPr lang="el-GR" sz="1800" dirty="0">
                <a:solidFill>
                  <a:srgbClr val="FFFF00"/>
                </a:solidFill>
              </a:rPr>
              <a:t> (όσος)</a:t>
            </a:r>
            <a:br>
              <a:rPr lang="el-GR" sz="1800" dirty="0">
                <a:solidFill>
                  <a:srgbClr val="FFFF00"/>
                </a:solidFill>
              </a:rPr>
            </a:br>
            <a:br>
              <a:rPr lang="el-GR" sz="1800" dirty="0">
                <a:solidFill>
                  <a:srgbClr val="FFFF00"/>
                </a:solidFill>
              </a:rPr>
            </a:br>
            <a:r>
              <a:rPr lang="el-GR" sz="1800" dirty="0" err="1">
                <a:solidFill>
                  <a:srgbClr val="FFFF00"/>
                </a:solidFill>
              </a:rPr>
              <a:t>οἷος</a:t>
            </a:r>
            <a:r>
              <a:rPr lang="el-GR" sz="1800" dirty="0">
                <a:solidFill>
                  <a:srgbClr val="FFFF00"/>
                </a:solidFill>
              </a:rPr>
              <a:t>, </a:t>
            </a:r>
            <a:r>
              <a:rPr lang="el-GR" sz="1800" dirty="0" err="1">
                <a:solidFill>
                  <a:srgbClr val="FFFF00"/>
                </a:solidFill>
              </a:rPr>
              <a:t>οἷα</a:t>
            </a:r>
            <a:r>
              <a:rPr lang="el-GR" sz="1800" dirty="0">
                <a:solidFill>
                  <a:srgbClr val="FFFF00"/>
                </a:solidFill>
              </a:rPr>
              <a:t>, </a:t>
            </a:r>
            <a:r>
              <a:rPr lang="el-GR" sz="1800" dirty="0" err="1">
                <a:solidFill>
                  <a:srgbClr val="FFFF00"/>
                </a:solidFill>
              </a:rPr>
              <a:t>οἷον</a:t>
            </a:r>
            <a:r>
              <a:rPr lang="el-GR" sz="1800" dirty="0">
                <a:solidFill>
                  <a:srgbClr val="FFFF00"/>
                </a:solidFill>
              </a:rPr>
              <a:t> (τέτοιος που)</a:t>
            </a:r>
            <a:br>
              <a:rPr lang="el-GR" sz="1800" dirty="0">
                <a:solidFill>
                  <a:srgbClr val="FFFF00"/>
                </a:solidFill>
              </a:rPr>
            </a:br>
            <a:br>
              <a:rPr lang="el-GR" sz="1800" dirty="0">
                <a:solidFill>
                  <a:srgbClr val="FFFF00"/>
                </a:solidFill>
              </a:rPr>
            </a:br>
            <a:r>
              <a:rPr lang="el-GR" sz="1800" dirty="0" err="1">
                <a:solidFill>
                  <a:srgbClr val="FFFF00"/>
                </a:solidFill>
              </a:rPr>
              <a:t>ὁποῖος</a:t>
            </a:r>
            <a:r>
              <a:rPr lang="el-GR" sz="1800" dirty="0">
                <a:solidFill>
                  <a:srgbClr val="FFFF00"/>
                </a:solidFill>
              </a:rPr>
              <a:t>, </a:t>
            </a:r>
            <a:r>
              <a:rPr lang="el-GR" sz="1800" dirty="0" err="1">
                <a:solidFill>
                  <a:srgbClr val="FFFF00"/>
                </a:solidFill>
              </a:rPr>
              <a:t>ὁποῖα</a:t>
            </a:r>
            <a:r>
              <a:rPr lang="el-GR" sz="1800" dirty="0">
                <a:solidFill>
                  <a:srgbClr val="FFFF00"/>
                </a:solidFill>
              </a:rPr>
              <a:t>, </a:t>
            </a:r>
            <a:r>
              <a:rPr lang="el-GR" sz="1800" dirty="0" err="1">
                <a:solidFill>
                  <a:srgbClr val="FFFF00"/>
                </a:solidFill>
              </a:rPr>
              <a:t>ὁποῖον</a:t>
            </a:r>
            <a:r>
              <a:rPr lang="el-GR" sz="1800" dirty="0">
                <a:solidFill>
                  <a:srgbClr val="FFFF00"/>
                </a:solidFill>
              </a:rPr>
              <a:t> (όποιας λογής)</a:t>
            </a:r>
            <a:br>
              <a:rPr lang="el-GR" sz="1800" dirty="0">
                <a:solidFill>
                  <a:srgbClr val="FFFF00"/>
                </a:solidFill>
              </a:rPr>
            </a:br>
            <a:br>
              <a:rPr lang="el-GR" sz="1800" dirty="0">
                <a:solidFill>
                  <a:srgbClr val="FFFF00"/>
                </a:solidFill>
              </a:rPr>
            </a:br>
            <a:r>
              <a:rPr lang="el-GR" sz="1800" dirty="0" err="1">
                <a:solidFill>
                  <a:srgbClr val="FFFF00"/>
                </a:solidFill>
              </a:rPr>
              <a:t>ἡλίκος</a:t>
            </a:r>
            <a:r>
              <a:rPr lang="el-GR" sz="1800" dirty="0">
                <a:solidFill>
                  <a:srgbClr val="FFFF00"/>
                </a:solidFill>
              </a:rPr>
              <a:t>, </a:t>
            </a:r>
            <a:r>
              <a:rPr lang="el-GR" sz="1800" dirty="0" err="1">
                <a:solidFill>
                  <a:srgbClr val="FFFF00"/>
                </a:solidFill>
              </a:rPr>
              <a:t>ἡλίκη</a:t>
            </a:r>
            <a:r>
              <a:rPr lang="el-GR" sz="1800" dirty="0">
                <a:solidFill>
                  <a:srgbClr val="FFFF00"/>
                </a:solidFill>
              </a:rPr>
              <a:t>, </a:t>
            </a:r>
            <a:r>
              <a:rPr lang="el-GR" sz="1800" dirty="0" err="1">
                <a:solidFill>
                  <a:srgbClr val="FFFF00"/>
                </a:solidFill>
              </a:rPr>
              <a:t>ἡλίκον</a:t>
            </a:r>
            <a:r>
              <a:rPr lang="el-GR" sz="1800" dirty="0">
                <a:solidFill>
                  <a:srgbClr val="FFFF00"/>
                </a:solidFill>
              </a:rPr>
              <a:t> (όσο μεγάλος)</a:t>
            </a:r>
            <a:br>
              <a:rPr lang="el-GR" sz="1800" dirty="0">
                <a:solidFill>
                  <a:srgbClr val="FFFF00"/>
                </a:solidFill>
              </a:rPr>
            </a:br>
            <a:br>
              <a:rPr lang="el-GR" sz="1800" dirty="0">
                <a:solidFill>
                  <a:srgbClr val="FFFF00"/>
                </a:solidFill>
              </a:rPr>
            </a:br>
            <a:r>
              <a:rPr lang="el-GR" sz="1800" dirty="0" err="1">
                <a:solidFill>
                  <a:srgbClr val="FFFF00"/>
                </a:solidFill>
              </a:rPr>
              <a:t>ὁπηλίκος</a:t>
            </a:r>
            <a:r>
              <a:rPr lang="el-GR" sz="1800" dirty="0">
                <a:solidFill>
                  <a:srgbClr val="FFFF00"/>
                </a:solidFill>
              </a:rPr>
              <a:t>, </a:t>
            </a:r>
            <a:r>
              <a:rPr lang="el-GR" sz="1800" dirty="0" err="1">
                <a:solidFill>
                  <a:srgbClr val="FFFF00"/>
                </a:solidFill>
              </a:rPr>
              <a:t>ὁπηλίκη</a:t>
            </a:r>
            <a:r>
              <a:rPr lang="el-GR" sz="1800" dirty="0">
                <a:solidFill>
                  <a:srgbClr val="FFFF00"/>
                </a:solidFill>
              </a:rPr>
              <a:t>, </a:t>
            </a:r>
            <a:r>
              <a:rPr lang="el-GR" sz="1800" dirty="0" err="1">
                <a:solidFill>
                  <a:srgbClr val="FFFF00"/>
                </a:solidFill>
              </a:rPr>
              <a:t>ὁπηλίκον</a:t>
            </a:r>
            <a:r>
              <a:rPr lang="el-GR" sz="1800" dirty="0">
                <a:solidFill>
                  <a:srgbClr val="FFFF00"/>
                </a:solidFill>
              </a:rPr>
              <a:t> (όσο μεγάλος)</a:t>
            </a:r>
            <a:br>
              <a:rPr lang="el-GR" sz="1800" dirty="0">
                <a:solidFill>
                  <a:srgbClr val="FFFF00"/>
                </a:solidFill>
              </a:rPr>
            </a:br>
            <a:br>
              <a:rPr lang="el-GR" sz="1800" dirty="0">
                <a:solidFill>
                  <a:srgbClr val="FFFF00"/>
                </a:solidFill>
              </a:rPr>
            </a:br>
            <a:r>
              <a:rPr lang="el-GR" sz="1800" dirty="0" err="1">
                <a:solidFill>
                  <a:srgbClr val="FFFF00"/>
                </a:solidFill>
              </a:rPr>
              <a:t>ὁποδαπός</a:t>
            </a:r>
            <a:r>
              <a:rPr lang="el-GR" sz="1800" dirty="0">
                <a:solidFill>
                  <a:srgbClr val="FFFF00"/>
                </a:solidFill>
              </a:rPr>
              <a:t>, </a:t>
            </a:r>
            <a:r>
              <a:rPr lang="el-GR" sz="1800" dirty="0" err="1">
                <a:solidFill>
                  <a:srgbClr val="FFFF00"/>
                </a:solidFill>
              </a:rPr>
              <a:t>ὁποδαπή</a:t>
            </a:r>
            <a:r>
              <a:rPr lang="el-GR" sz="1800" dirty="0">
                <a:solidFill>
                  <a:srgbClr val="FFFF00"/>
                </a:solidFill>
              </a:rPr>
              <a:t>, </a:t>
            </a:r>
            <a:r>
              <a:rPr lang="el-GR" sz="1800" dirty="0" err="1">
                <a:solidFill>
                  <a:srgbClr val="FFFF00"/>
                </a:solidFill>
              </a:rPr>
              <a:t>ὁποδαπόν</a:t>
            </a:r>
            <a:r>
              <a:rPr lang="el-GR" sz="1800" dirty="0">
                <a:solidFill>
                  <a:srgbClr val="FFFF00"/>
                </a:solidFill>
              </a:rPr>
              <a:t> (από τον τόπο που)</a:t>
            </a:r>
          </a:p>
        </p:txBody>
      </p:sp>
    </p:spTree>
    <p:extLst>
      <p:ext uri="{BB962C8B-B14F-4D97-AF65-F5344CB8AC3E}">
        <p14:creationId xmlns:p14="http://schemas.microsoft.com/office/powerpoint/2010/main" val="1677570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0F3105-CBEC-907A-10E9-E2A1F8C3B562}"/>
              </a:ext>
            </a:extLst>
          </p:cNvPr>
          <p:cNvSpPr>
            <a:spLocks noGrp="1"/>
          </p:cNvSpPr>
          <p:nvPr>
            <p:ph type="title"/>
          </p:nvPr>
        </p:nvSpPr>
        <p:spPr>
          <a:xfrm>
            <a:off x="591015" y="401444"/>
            <a:ext cx="11790555" cy="6233533"/>
          </a:xfrm>
        </p:spPr>
        <p:txBody>
          <a:bodyPr>
            <a:normAutofit fontScale="90000"/>
          </a:bodyPr>
          <a:lstStyle/>
          <a:p>
            <a:pPr>
              <a:lnSpc>
                <a:spcPts val="1950"/>
              </a:lnSpc>
            </a:pPr>
            <a:r>
              <a:rPr lang="el-GR" sz="2400" b="1" dirty="0">
                <a:solidFill>
                  <a:srgbClr val="000000"/>
                </a:solidFill>
                <a:highlight>
                  <a:srgbClr val="00FF00"/>
                </a:highlight>
                <a:latin typeface="Calibri" panose="020F0502020204030204" pitchFamily="34" charset="0"/>
              </a:rPr>
              <a:t>ΠΑΡΑΔΕΙΓΜΑΤΑ ΚΑΙ ΣΥΝΤΑΚΤΙΚΟΣ ΡΟΛΟΣ</a:t>
            </a:r>
            <a:br>
              <a:rPr lang="el-GR" sz="2400" b="1" dirty="0">
                <a:solidFill>
                  <a:srgbClr val="000000"/>
                </a:solidFill>
                <a:highlight>
                  <a:srgbClr val="00FF00"/>
                </a:highlight>
                <a:latin typeface="Calibri" panose="020F0502020204030204" pitchFamily="34" charset="0"/>
              </a:rPr>
            </a:br>
            <a:br>
              <a:rPr lang="el-GR" sz="2400" b="1" dirty="0">
                <a:solidFill>
                  <a:srgbClr val="000000"/>
                </a:solidFill>
                <a:highlight>
                  <a:srgbClr val="F2F2F2"/>
                </a:highlight>
                <a:latin typeface="Calibri" panose="020F0502020204030204" pitchFamily="34" charset="0"/>
              </a:rPr>
            </a:br>
            <a:r>
              <a:rPr lang="el-GR" sz="2400" b="1" i="0" dirty="0" err="1">
                <a:solidFill>
                  <a:srgbClr val="000000"/>
                </a:solidFill>
                <a:effectLst/>
                <a:highlight>
                  <a:srgbClr val="F2F2F2"/>
                </a:highlight>
                <a:latin typeface="Calibri" panose="020F0502020204030204" pitchFamily="34" charset="0"/>
              </a:rPr>
              <a:t>Ὅστις</a:t>
            </a:r>
            <a:r>
              <a:rPr lang="el-GR" sz="2400" b="1" i="0" dirty="0">
                <a:solidFill>
                  <a:srgbClr val="000000"/>
                </a:solidFill>
                <a:effectLst/>
                <a:highlight>
                  <a:srgbClr val="F2F2F2"/>
                </a:highlight>
                <a:latin typeface="Calibri" panose="020F0502020204030204" pitchFamily="34" charset="0"/>
              </a:rPr>
              <a:t> θέλει </a:t>
            </a:r>
            <a:r>
              <a:rPr lang="el-GR" sz="2400" b="1" i="0" dirty="0" err="1">
                <a:solidFill>
                  <a:srgbClr val="000000"/>
                </a:solidFill>
                <a:effectLst/>
                <a:highlight>
                  <a:srgbClr val="F2F2F2"/>
                </a:highlight>
                <a:latin typeface="Calibri" panose="020F0502020204030204" pitchFamily="34" charset="0"/>
              </a:rPr>
              <a:t>ὀπίσω</a:t>
            </a:r>
            <a:r>
              <a:rPr lang="el-GR" sz="2400" b="1" i="0" dirty="0">
                <a:solidFill>
                  <a:srgbClr val="000000"/>
                </a:solidFill>
                <a:effectLst/>
                <a:highlight>
                  <a:srgbClr val="F2F2F2"/>
                </a:highlight>
                <a:latin typeface="Calibri" panose="020F0502020204030204" pitchFamily="34" charset="0"/>
              </a:rPr>
              <a:t> μου </a:t>
            </a:r>
            <a:r>
              <a:rPr lang="el-GR" sz="2400" b="1" i="0" dirty="0" err="1">
                <a:solidFill>
                  <a:srgbClr val="000000"/>
                </a:solidFill>
                <a:effectLst/>
                <a:highlight>
                  <a:srgbClr val="F2F2F2"/>
                </a:highlight>
                <a:latin typeface="Calibri" panose="020F0502020204030204" pitchFamily="34" charset="0"/>
              </a:rPr>
              <a:t>ἐλθεῖν</a:t>
            </a:r>
            <a:r>
              <a:rPr lang="el-GR" sz="2400" b="0" i="0" dirty="0">
                <a:solidFill>
                  <a:srgbClr val="000000"/>
                </a:solidFill>
                <a:effectLst/>
                <a:highlight>
                  <a:srgbClr val="F2F2F2"/>
                </a:highlight>
                <a:latin typeface="Calibri" panose="020F0502020204030204" pitchFamily="34" charset="0"/>
              </a:rPr>
              <a:t>, </a:t>
            </a:r>
            <a:r>
              <a:rPr lang="el-GR" sz="2400" b="0" i="0" dirty="0" err="1">
                <a:solidFill>
                  <a:srgbClr val="000000"/>
                </a:solidFill>
                <a:effectLst/>
                <a:highlight>
                  <a:srgbClr val="F2F2F2"/>
                </a:highlight>
                <a:latin typeface="Calibri" panose="020F0502020204030204" pitchFamily="34" charset="0"/>
              </a:rPr>
              <a:t>ἀπαρνησάσθω</a:t>
            </a:r>
            <a:r>
              <a:rPr lang="el-GR" sz="2400" b="0" i="0" dirty="0">
                <a:solidFill>
                  <a:srgbClr val="000000"/>
                </a:solidFill>
                <a:effectLst/>
                <a:highlight>
                  <a:srgbClr val="F2F2F2"/>
                </a:highlight>
                <a:latin typeface="Calibri" panose="020F0502020204030204" pitchFamily="34" charset="0"/>
              </a:rPr>
              <a:t> </a:t>
            </a:r>
            <a:r>
              <a:rPr lang="el-GR" sz="2400" b="0" i="0" dirty="0" err="1">
                <a:solidFill>
                  <a:srgbClr val="000000"/>
                </a:solidFill>
                <a:effectLst/>
                <a:highlight>
                  <a:srgbClr val="F2F2F2"/>
                </a:highlight>
                <a:latin typeface="Calibri" panose="020F0502020204030204" pitchFamily="34" charset="0"/>
              </a:rPr>
              <a:t>ἑαυτόν</a:t>
            </a:r>
            <a:r>
              <a:rPr lang="el-GR" sz="2400" b="0" i="0" dirty="0">
                <a:solidFill>
                  <a:srgbClr val="000000"/>
                </a:solidFill>
                <a:effectLst/>
                <a:highlight>
                  <a:srgbClr val="F2F2F2"/>
                </a:highlight>
                <a:latin typeface="Calibri" panose="020F0502020204030204" pitchFamily="34" charset="0"/>
              </a:rPr>
              <a:t>... </a:t>
            </a:r>
            <a:r>
              <a:rPr lang="el-GR" sz="2400" b="1" i="0" dirty="0">
                <a:solidFill>
                  <a:srgbClr val="2196F3"/>
                </a:solidFill>
                <a:effectLst/>
                <a:highlight>
                  <a:srgbClr val="F2F2F2"/>
                </a:highlight>
                <a:latin typeface="Calibri" panose="020F0502020204030204" pitchFamily="34" charset="0"/>
              </a:rPr>
              <a:t>&gt; υποκείμενο </a:t>
            </a:r>
            <a:r>
              <a:rPr lang="el-GR" sz="2400" b="0" i="0" dirty="0">
                <a:solidFill>
                  <a:srgbClr val="000000"/>
                </a:solidFill>
                <a:effectLst/>
                <a:highlight>
                  <a:srgbClr val="F2F2F2"/>
                </a:highlight>
                <a:latin typeface="Calibri" panose="020F0502020204030204" pitchFamily="34" charset="0"/>
              </a:rPr>
              <a:t>στο </a:t>
            </a:r>
            <a:r>
              <a:rPr lang="el-GR" sz="2400" b="0" i="0" dirty="0" err="1">
                <a:solidFill>
                  <a:srgbClr val="000000"/>
                </a:solidFill>
                <a:effectLst/>
                <a:highlight>
                  <a:srgbClr val="F2F2F2"/>
                </a:highlight>
                <a:latin typeface="Calibri" panose="020F0502020204030204" pitchFamily="34" charset="0"/>
              </a:rPr>
              <a:t>ἀπαρνησάσθω</a:t>
            </a:r>
            <a:br>
              <a:rPr lang="el-GR" sz="2400" b="0" i="0" dirty="0">
                <a:solidFill>
                  <a:srgbClr val="000000"/>
                </a:solidFill>
                <a:effectLst/>
                <a:highlight>
                  <a:srgbClr val="F2F2F2"/>
                </a:highlight>
                <a:latin typeface="Calibri" panose="020F0502020204030204" pitchFamily="34" charset="0"/>
              </a:rPr>
            </a:br>
            <a:r>
              <a:rPr lang="el-GR" sz="2400" b="0" i="0" dirty="0">
                <a:solidFill>
                  <a:srgbClr val="000000"/>
                </a:solidFill>
                <a:effectLst/>
                <a:highlight>
                  <a:srgbClr val="F2F2F2"/>
                </a:highlight>
                <a:latin typeface="Calibri" panose="020F0502020204030204" pitchFamily="34" charset="0"/>
              </a:rPr>
              <a:t>(= </a:t>
            </a:r>
            <a:r>
              <a:rPr lang="el-GR" sz="2400" b="0" i="1" dirty="0">
                <a:solidFill>
                  <a:srgbClr val="000000"/>
                </a:solidFill>
                <a:effectLst/>
                <a:highlight>
                  <a:srgbClr val="F2F2F2"/>
                </a:highlight>
                <a:latin typeface="Calibri" panose="020F0502020204030204" pitchFamily="34" charset="0"/>
              </a:rPr>
              <a:t>Όποιος θέλει να με ακολουθήσει</a:t>
            </a:r>
            <a:r>
              <a:rPr lang="el-GR" sz="2400" b="0" i="0" dirty="0">
                <a:solidFill>
                  <a:srgbClr val="000000"/>
                </a:solidFill>
                <a:effectLst/>
                <a:highlight>
                  <a:srgbClr val="F2F2F2"/>
                </a:highlight>
                <a:latin typeface="Calibri" panose="020F0502020204030204" pitchFamily="34" charset="0"/>
              </a:rPr>
              <a:t>, να απαρνηθεί τον εαυτό του...)</a:t>
            </a:r>
            <a:br>
              <a:rPr lang="el-GR" sz="2400" b="0" i="0" dirty="0">
                <a:solidFill>
                  <a:srgbClr val="000000"/>
                </a:solidFill>
                <a:effectLst/>
                <a:highlight>
                  <a:srgbClr val="F2F2F2"/>
                </a:highlight>
                <a:latin typeface="Calibri" panose="020F0502020204030204" pitchFamily="34" charset="0"/>
              </a:rPr>
            </a:br>
            <a:r>
              <a:rPr lang="el-GR" sz="2400" b="0" i="0" dirty="0">
                <a:solidFill>
                  <a:srgbClr val="000000"/>
                </a:solidFill>
                <a:effectLst/>
                <a:highlight>
                  <a:srgbClr val="F2F2F2"/>
                </a:highlight>
                <a:latin typeface="Calibri" panose="020F0502020204030204" pitchFamily="34" charset="0"/>
              </a:rPr>
              <a:t> </a:t>
            </a:r>
            <a:br>
              <a:rPr lang="el-GR" sz="2400" b="0" i="0" dirty="0">
                <a:solidFill>
                  <a:srgbClr val="000000"/>
                </a:solidFill>
                <a:effectLst/>
                <a:highlight>
                  <a:srgbClr val="F2F2F2"/>
                </a:highlight>
                <a:latin typeface="Calibri" panose="020F0502020204030204" pitchFamily="34" charset="0"/>
              </a:rPr>
            </a:br>
            <a:r>
              <a:rPr lang="el-GR" sz="2400" b="0" i="0" dirty="0" err="1">
                <a:solidFill>
                  <a:srgbClr val="000000"/>
                </a:solidFill>
                <a:effectLst/>
                <a:highlight>
                  <a:srgbClr val="F2F2F2"/>
                </a:highlight>
                <a:latin typeface="Calibri" panose="020F0502020204030204" pitchFamily="34" charset="0"/>
              </a:rPr>
              <a:t>Καὶ</a:t>
            </a:r>
            <a:r>
              <a:rPr lang="el-GR" sz="2400" b="0" i="0" dirty="0">
                <a:solidFill>
                  <a:srgbClr val="000000"/>
                </a:solidFill>
                <a:effectLst/>
                <a:highlight>
                  <a:srgbClr val="F2F2F2"/>
                </a:highlight>
                <a:latin typeface="Calibri" panose="020F0502020204030204" pitchFamily="34" charset="0"/>
              </a:rPr>
              <a:t> </a:t>
            </a:r>
            <a:r>
              <a:rPr lang="el-GR" sz="2400" b="0" i="0" dirty="0" err="1">
                <a:solidFill>
                  <a:srgbClr val="000000"/>
                </a:solidFill>
                <a:effectLst/>
                <a:highlight>
                  <a:srgbClr val="F2F2F2"/>
                </a:highlight>
                <a:latin typeface="Calibri" panose="020F0502020204030204" pitchFamily="34" charset="0"/>
              </a:rPr>
              <a:t>φράζουσιν</a:t>
            </a:r>
            <a:r>
              <a:rPr lang="el-GR" sz="2400" b="0" i="0" dirty="0">
                <a:solidFill>
                  <a:srgbClr val="000000"/>
                </a:solidFill>
                <a:effectLst/>
                <a:highlight>
                  <a:srgbClr val="F2F2F2"/>
                </a:highlight>
                <a:latin typeface="Calibri" panose="020F0502020204030204" pitchFamily="34" charset="0"/>
              </a:rPr>
              <a:t> </a:t>
            </a:r>
            <a:r>
              <a:rPr lang="el-GR" sz="2400" b="1" i="0" dirty="0">
                <a:solidFill>
                  <a:srgbClr val="000000"/>
                </a:solidFill>
                <a:effectLst/>
                <a:highlight>
                  <a:srgbClr val="F2F2F2"/>
                </a:highlight>
                <a:latin typeface="Calibri" panose="020F0502020204030204" pitchFamily="34" charset="0"/>
              </a:rPr>
              <a:t>ἅ λέγει</a:t>
            </a:r>
            <a:r>
              <a:rPr lang="el-GR" sz="2400" b="0" i="0" dirty="0">
                <a:solidFill>
                  <a:srgbClr val="000000"/>
                </a:solidFill>
                <a:effectLst/>
                <a:highlight>
                  <a:srgbClr val="F2F2F2"/>
                </a:highlight>
                <a:latin typeface="Calibri" panose="020F0502020204030204" pitchFamily="34" charset="0"/>
              </a:rPr>
              <a:t>. </a:t>
            </a:r>
            <a:r>
              <a:rPr lang="el-GR" sz="2400" b="1" i="0" dirty="0">
                <a:solidFill>
                  <a:srgbClr val="2196F3"/>
                </a:solidFill>
                <a:effectLst/>
                <a:highlight>
                  <a:srgbClr val="F2F2F2"/>
                </a:highlight>
                <a:latin typeface="Calibri" panose="020F0502020204030204" pitchFamily="34" charset="0"/>
              </a:rPr>
              <a:t>&gt; αντικείμενο </a:t>
            </a:r>
            <a:r>
              <a:rPr lang="el-GR" sz="2400" b="0" i="0" dirty="0">
                <a:solidFill>
                  <a:srgbClr val="000000"/>
                </a:solidFill>
                <a:effectLst/>
                <a:highlight>
                  <a:srgbClr val="F2F2F2"/>
                </a:highlight>
                <a:latin typeface="Calibri" panose="020F0502020204030204" pitchFamily="34" charset="0"/>
              </a:rPr>
              <a:t>του </a:t>
            </a:r>
            <a:r>
              <a:rPr lang="el-GR" sz="2400" b="0" i="0" dirty="0" err="1">
                <a:solidFill>
                  <a:srgbClr val="000000"/>
                </a:solidFill>
                <a:effectLst/>
                <a:highlight>
                  <a:srgbClr val="F2F2F2"/>
                </a:highlight>
                <a:latin typeface="Calibri" panose="020F0502020204030204" pitchFamily="34" charset="0"/>
              </a:rPr>
              <a:t>φράζουσιν</a:t>
            </a:r>
            <a:br>
              <a:rPr lang="el-GR" sz="2400" b="0" i="0" dirty="0">
                <a:solidFill>
                  <a:srgbClr val="000000"/>
                </a:solidFill>
                <a:effectLst/>
                <a:highlight>
                  <a:srgbClr val="F2F2F2"/>
                </a:highlight>
                <a:latin typeface="Calibri" panose="020F0502020204030204" pitchFamily="34" charset="0"/>
              </a:rPr>
            </a:br>
            <a:r>
              <a:rPr lang="el-GR" sz="2400" b="0" i="0" dirty="0">
                <a:solidFill>
                  <a:srgbClr val="000000"/>
                </a:solidFill>
                <a:effectLst/>
                <a:highlight>
                  <a:srgbClr val="F2F2F2"/>
                </a:highlight>
                <a:latin typeface="Calibri" panose="020F0502020204030204" pitchFamily="34" charset="0"/>
              </a:rPr>
              <a:t>(= Και ανακοινώνουν </a:t>
            </a:r>
            <a:r>
              <a:rPr lang="el-GR" sz="2400" b="0" i="1" dirty="0">
                <a:solidFill>
                  <a:srgbClr val="000000"/>
                </a:solidFill>
                <a:effectLst/>
                <a:highlight>
                  <a:srgbClr val="F2F2F2"/>
                </a:highlight>
                <a:latin typeface="Calibri" panose="020F0502020204030204" pitchFamily="34" charset="0"/>
              </a:rPr>
              <a:t>αυτά που λέει</a:t>
            </a:r>
            <a:r>
              <a:rPr lang="el-GR" sz="2400" b="0" i="0" dirty="0">
                <a:solidFill>
                  <a:srgbClr val="000000"/>
                </a:solidFill>
                <a:effectLst/>
                <a:highlight>
                  <a:srgbClr val="F2F2F2"/>
                </a:highlight>
                <a:latin typeface="Calibri" panose="020F0502020204030204" pitchFamily="34" charset="0"/>
              </a:rPr>
              <a:t>.)</a:t>
            </a:r>
            <a:br>
              <a:rPr lang="el-GR" sz="2400" b="0" i="0" dirty="0">
                <a:solidFill>
                  <a:srgbClr val="000000"/>
                </a:solidFill>
                <a:effectLst/>
                <a:highlight>
                  <a:srgbClr val="F2F2F2"/>
                </a:highlight>
                <a:latin typeface="Calibri" panose="020F0502020204030204" pitchFamily="34" charset="0"/>
              </a:rPr>
            </a:br>
            <a:r>
              <a:rPr lang="el-GR" sz="2400" b="0" i="0" dirty="0">
                <a:solidFill>
                  <a:srgbClr val="000000"/>
                </a:solidFill>
                <a:effectLst/>
                <a:highlight>
                  <a:srgbClr val="F2F2F2"/>
                </a:highlight>
                <a:latin typeface="Calibri" panose="020F0502020204030204" pitchFamily="34" charset="0"/>
              </a:rPr>
              <a:t> </a:t>
            </a:r>
            <a:br>
              <a:rPr lang="el-GR" sz="2400" b="0" i="0" dirty="0">
                <a:solidFill>
                  <a:srgbClr val="000000"/>
                </a:solidFill>
                <a:effectLst/>
                <a:highlight>
                  <a:srgbClr val="F2F2F2"/>
                </a:highlight>
                <a:latin typeface="Calibri" panose="020F0502020204030204" pitchFamily="34" charset="0"/>
              </a:rPr>
            </a:br>
            <a:r>
              <a:rPr lang="el-GR" sz="2400" b="0" i="0" dirty="0" err="1">
                <a:solidFill>
                  <a:srgbClr val="000000"/>
                </a:solidFill>
                <a:effectLst/>
                <a:highlight>
                  <a:srgbClr val="F2F2F2"/>
                </a:highlight>
                <a:latin typeface="Calibri" panose="020F0502020204030204" pitchFamily="34" charset="0"/>
              </a:rPr>
              <a:t>Οὗτός</a:t>
            </a:r>
            <a:r>
              <a:rPr lang="el-GR" sz="2400" b="0" i="0" dirty="0">
                <a:solidFill>
                  <a:srgbClr val="000000"/>
                </a:solidFill>
                <a:effectLst/>
                <a:highlight>
                  <a:srgbClr val="F2F2F2"/>
                </a:highlight>
                <a:latin typeface="Calibri" panose="020F0502020204030204" pitchFamily="34" charset="0"/>
              </a:rPr>
              <a:t> </a:t>
            </a:r>
            <a:r>
              <a:rPr lang="el-GR" sz="2400" b="0" i="0" dirty="0" err="1">
                <a:solidFill>
                  <a:srgbClr val="000000"/>
                </a:solidFill>
                <a:effectLst/>
                <a:highlight>
                  <a:srgbClr val="F2F2F2"/>
                </a:highlight>
                <a:latin typeface="Calibri" panose="020F0502020204030204" pitchFamily="34" charset="0"/>
              </a:rPr>
              <a:t>ἐστιν</a:t>
            </a:r>
            <a:r>
              <a:rPr lang="el-GR" sz="2400" b="0" i="0" dirty="0">
                <a:solidFill>
                  <a:srgbClr val="000000"/>
                </a:solidFill>
                <a:effectLst/>
                <a:highlight>
                  <a:srgbClr val="F2F2F2"/>
                </a:highlight>
                <a:latin typeface="Calibri" panose="020F0502020204030204" pitchFamily="34" charset="0"/>
              </a:rPr>
              <a:t> </a:t>
            </a:r>
            <a:r>
              <a:rPr lang="el-GR" sz="2400" b="1" i="0" dirty="0" err="1">
                <a:solidFill>
                  <a:srgbClr val="000000"/>
                </a:solidFill>
                <a:effectLst/>
                <a:highlight>
                  <a:srgbClr val="F2F2F2"/>
                </a:highlight>
                <a:latin typeface="Calibri" panose="020F0502020204030204" pitchFamily="34" charset="0"/>
              </a:rPr>
              <a:t>ὅς</a:t>
            </a:r>
            <a:r>
              <a:rPr lang="el-GR" sz="2400" b="1" i="0" dirty="0">
                <a:solidFill>
                  <a:srgbClr val="000000"/>
                </a:solidFill>
                <a:effectLst/>
                <a:highlight>
                  <a:srgbClr val="F2F2F2"/>
                </a:highlight>
                <a:latin typeface="Calibri" panose="020F0502020204030204" pitchFamily="34" charset="0"/>
              </a:rPr>
              <a:t> </a:t>
            </a:r>
            <a:r>
              <a:rPr lang="el-GR" sz="2400" b="1" i="0" dirty="0" err="1">
                <a:solidFill>
                  <a:srgbClr val="000000"/>
                </a:solidFill>
                <a:effectLst/>
                <a:highlight>
                  <a:srgbClr val="F2F2F2"/>
                </a:highlight>
                <a:latin typeface="Calibri" panose="020F0502020204030204" pitchFamily="34" charset="0"/>
              </a:rPr>
              <a:t>ἀπέκτεινεν</a:t>
            </a:r>
            <a:r>
              <a:rPr lang="el-GR" sz="2400" b="1" i="0" dirty="0">
                <a:solidFill>
                  <a:srgbClr val="000000"/>
                </a:solidFill>
                <a:effectLst/>
                <a:highlight>
                  <a:srgbClr val="F2F2F2"/>
                </a:highlight>
                <a:latin typeface="Calibri" panose="020F0502020204030204" pitchFamily="34" charset="0"/>
              </a:rPr>
              <a:t> </a:t>
            </a:r>
            <a:r>
              <a:rPr lang="el-GR" sz="2400" b="1" i="0" dirty="0" err="1">
                <a:solidFill>
                  <a:srgbClr val="000000"/>
                </a:solidFill>
                <a:effectLst/>
                <a:highlight>
                  <a:srgbClr val="F2F2F2"/>
                </a:highlight>
                <a:latin typeface="Calibri" panose="020F0502020204030204" pitchFamily="34" charset="0"/>
              </a:rPr>
              <a:t>τοὺς</a:t>
            </a:r>
            <a:r>
              <a:rPr lang="el-GR" sz="2400" b="1" i="0" dirty="0">
                <a:solidFill>
                  <a:srgbClr val="000000"/>
                </a:solidFill>
                <a:effectLst/>
                <a:highlight>
                  <a:srgbClr val="F2F2F2"/>
                </a:highlight>
                <a:latin typeface="Calibri" panose="020F0502020204030204" pitchFamily="34" charset="0"/>
              </a:rPr>
              <a:t> στρατηγούς</a:t>
            </a:r>
            <a:r>
              <a:rPr lang="el-GR" sz="2400" b="0" i="0" dirty="0">
                <a:solidFill>
                  <a:srgbClr val="000000"/>
                </a:solidFill>
                <a:effectLst/>
                <a:highlight>
                  <a:srgbClr val="F2F2F2"/>
                </a:highlight>
                <a:latin typeface="Calibri" panose="020F0502020204030204" pitchFamily="34" charset="0"/>
              </a:rPr>
              <a:t>. </a:t>
            </a:r>
            <a:r>
              <a:rPr lang="el-GR" sz="2400" b="1" i="0" dirty="0">
                <a:solidFill>
                  <a:srgbClr val="2196F3"/>
                </a:solidFill>
                <a:effectLst/>
                <a:highlight>
                  <a:srgbClr val="F2F2F2"/>
                </a:highlight>
                <a:latin typeface="Calibri" panose="020F0502020204030204" pitchFamily="34" charset="0"/>
              </a:rPr>
              <a:t>&gt; κατηγορούμενο</a:t>
            </a:r>
            <a:r>
              <a:rPr lang="el-GR" sz="2400" b="0" i="0" dirty="0">
                <a:solidFill>
                  <a:srgbClr val="000000"/>
                </a:solidFill>
                <a:effectLst/>
                <a:highlight>
                  <a:srgbClr val="F2F2F2"/>
                </a:highlight>
                <a:latin typeface="Calibri" panose="020F0502020204030204" pitchFamily="34" charset="0"/>
              </a:rPr>
              <a:t> στο </a:t>
            </a:r>
            <a:r>
              <a:rPr lang="el-GR" sz="2400" b="0" i="0" dirty="0" err="1">
                <a:solidFill>
                  <a:srgbClr val="000000"/>
                </a:solidFill>
                <a:effectLst/>
                <a:highlight>
                  <a:srgbClr val="F2F2F2"/>
                </a:highlight>
                <a:latin typeface="Calibri" panose="020F0502020204030204" pitchFamily="34" charset="0"/>
              </a:rPr>
              <a:t>οὗτος</a:t>
            </a:r>
            <a:br>
              <a:rPr lang="el-GR" sz="2400" b="0" i="0" dirty="0">
                <a:solidFill>
                  <a:srgbClr val="000000"/>
                </a:solidFill>
                <a:effectLst/>
                <a:highlight>
                  <a:srgbClr val="F2F2F2"/>
                </a:highlight>
                <a:latin typeface="Calibri" panose="020F0502020204030204" pitchFamily="34" charset="0"/>
              </a:rPr>
            </a:br>
            <a:r>
              <a:rPr lang="el-GR" sz="2400" b="0" i="0" dirty="0">
                <a:solidFill>
                  <a:srgbClr val="000000"/>
                </a:solidFill>
                <a:effectLst/>
                <a:highlight>
                  <a:srgbClr val="F2F2F2"/>
                </a:highlight>
                <a:latin typeface="Calibri" panose="020F0502020204030204" pitchFamily="34" charset="0"/>
              </a:rPr>
              <a:t>(= Αυτός είναι </a:t>
            </a:r>
            <a:r>
              <a:rPr lang="el-GR" sz="2400" b="0" i="1" dirty="0">
                <a:solidFill>
                  <a:srgbClr val="000000"/>
                </a:solidFill>
                <a:effectLst/>
                <a:highlight>
                  <a:srgbClr val="F2F2F2"/>
                </a:highlight>
                <a:latin typeface="Calibri" panose="020F0502020204030204" pitchFamily="34" charset="0"/>
              </a:rPr>
              <a:t>που σκότωσε τους στρατηγούς</a:t>
            </a:r>
            <a:r>
              <a:rPr lang="el-GR" sz="2400" b="0" i="0" dirty="0">
                <a:solidFill>
                  <a:srgbClr val="000000"/>
                </a:solidFill>
                <a:effectLst/>
                <a:highlight>
                  <a:srgbClr val="F2F2F2"/>
                </a:highlight>
                <a:latin typeface="Calibri" panose="020F0502020204030204" pitchFamily="34" charset="0"/>
              </a:rPr>
              <a:t>.)</a:t>
            </a:r>
            <a:br>
              <a:rPr lang="el-GR" sz="2400" b="0" i="0" dirty="0">
                <a:solidFill>
                  <a:srgbClr val="000000"/>
                </a:solidFill>
                <a:effectLst/>
                <a:highlight>
                  <a:srgbClr val="F2F2F2"/>
                </a:highlight>
                <a:latin typeface="Calibri" panose="020F0502020204030204" pitchFamily="34" charset="0"/>
              </a:rPr>
            </a:br>
            <a:r>
              <a:rPr lang="el-GR" sz="2400" b="0" i="0" dirty="0">
                <a:solidFill>
                  <a:srgbClr val="000000"/>
                </a:solidFill>
                <a:effectLst/>
                <a:highlight>
                  <a:srgbClr val="F2F2F2"/>
                </a:highlight>
                <a:latin typeface="Calibri" panose="020F0502020204030204" pitchFamily="34" charset="0"/>
              </a:rPr>
              <a:t> </a:t>
            </a:r>
            <a:br>
              <a:rPr lang="el-GR" sz="2400" b="0" i="0" dirty="0">
                <a:solidFill>
                  <a:srgbClr val="000000"/>
                </a:solidFill>
                <a:effectLst/>
                <a:highlight>
                  <a:srgbClr val="F2F2F2"/>
                </a:highlight>
                <a:latin typeface="Calibri" panose="020F0502020204030204" pitchFamily="34" charset="0"/>
              </a:rPr>
            </a:br>
            <a:r>
              <a:rPr lang="el-GR" sz="2400" b="0" i="0" dirty="0" err="1">
                <a:solidFill>
                  <a:srgbClr val="000000"/>
                </a:solidFill>
                <a:effectLst/>
                <a:highlight>
                  <a:srgbClr val="F2F2F2"/>
                </a:highlight>
                <a:latin typeface="Calibri" panose="020F0502020204030204" pitchFamily="34" charset="0"/>
              </a:rPr>
              <a:t>Ἠν</a:t>
            </a:r>
            <a:r>
              <a:rPr lang="el-GR" sz="2400" b="0" i="0" dirty="0">
                <a:solidFill>
                  <a:srgbClr val="000000"/>
                </a:solidFill>
                <a:effectLst/>
                <a:highlight>
                  <a:srgbClr val="F2F2F2"/>
                </a:highlight>
                <a:latin typeface="Calibri" panose="020F0502020204030204" pitchFamily="34" charset="0"/>
              </a:rPr>
              <a:t> τις </a:t>
            </a:r>
            <a:r>
              <a:rPr lang="el-GR" sz="2400" b="0" i="0" dirty="0" err="1">
                <a:solidFill>
                  <a:srgbClr val="000000"/>
                </a:solidFill>
                <a:effectLst/>
                <a:highlight>
                  <a:srgbClr val="F2F2F2"/>
                </a:highlight>
                <a:latin typeface="Calibri" panose="020F0502020204030204" pitchFamily="34" charset="0"/>
              </a:rPr>
              <a:t>Φιλλίδας</a:t>
            </a:r>
            <a:r>
              <a:rPr lang="el-GR" sz="2400" b="0" i="0" dirty="0">
                <a:solidFill>
                  <a:srgbClr val="000000"/>
                </a:solidFill>
                <a:effectLst/>
                <a:highlight>
                  <a:srgbClr val="F2F2F2"/>
                </a:highlight>
                <a:latin typeface="Calibri" panose="020F0502020204030204" pitchFamily="34" charset="0"/>
              </a:rPr>
              <a:t>, </a:t>
            </a:r>
            <a:r>
              <a:rPr lang="el-GR" sz="2400" b="1" i="0" dirty="0" err="1">
                <a:solidFill>
                  <a:srgbClr val="000000"/>
                </a:solidFill>
                <a:effectLst/>
                <a:highlight>
                  <a:srgbClr val="F2F2F2"/>
                </a:highlight>
                <a:latin typeface="Calibri" panose="020F0502020204030204" pitchFamily="34" charset="0"/>
              </a:rPr>
              <a:t>ὅς</a:t>
            </a:r>
            <a:r>
              <a:rPr lang="el-GR" sz="2400" b="1" i="0" dirty="0">
                <a:solidFill>
                  <a:srgbClr val="000000"/>
                </a:solidFill>
                <a:effectLst/>
                <a:highlight>
                  <a:srgbClr val="F2F2F2"/>
                </a:highlight>
                <a:latin typeface="Calibri" panose="020F0502020204030204" pitchFamily="34" charset="0"/>
              </a:rPr>
              <a:t> </a:t>
            </a:r>
            <a:r>
              <a:rPr lang="el-GR" sz="2400" b="1" i="0" dirty="0" err="1">
                <a:solidFill>
                  <a:srgbClr val="000000"/>
                </a:solidFill>
                <a:effectLst/>
                <a:highlight>
                  <a:srgbClr val="F2F2F2"/>
                </a:highlight>
                <a:latin typeface="Calibri" panose="020F0502020204030204" pitchFamily="34" charset="0"/>
              </a:rPr>
              <a:t>ἐγραμμάτευε</a:t>
            </a:r>
            <a:r>
              <a:rPr lang="el-GR" sz="2400" b="1" i="0" dirty="0">
                <a:solidFill>
                  <a:srgbClr val="000000"/>
                </a:solidFill>
                <a:effectLst/>
                <a:highlight>
                  <a:srgbClr val="F2F2F2"/>
                </a:highlight>
                <a:latin typeface="Calibri" panose="020F0502020204030204" pitchFamily="34" charset="0"/>
              </a:rPr>
              <a:t> </a:t>
            </a:r>
            <a:r>
              <a:rPr lang="el-GR" sz="2400" b="1" i="0" dirty="0" err="1">
                <a:solidFill>
                  <a:srgbClr val="000000"/>
                </a:solidFill>
                <a:effectLst/>
                <a:highlight>
                  <a:srgbClr val="F2F2F2"/>
                </a:highlight>
                <a:latin typeface="Calibri" panose="020F0502020204030204" pitchFamily="34" charset="0"/>
              </a:rPr>
              <a:t>τοῖς</a:t>
            </a:r>
            <a:r>
              <a:rPr lang="el-GR" sz="2400" b="1" i="0" dirty="0">
                <a:solidFill>
                  <a:srgbClr val="000000"/>
                </a:solidFill>
                <a:effectLst/>
                <a:highlight>
                  <a:srgbClr val="F2F2F2"/>
                </a:highlight>
                <a:latin typeface="Calibri" panose="020F0502020204030204" pitchFamily="34" charset="0"/>
              </a:rPr>
              <a:t> </a:t>
            </a:r>
            <a:r>
              <a:rPr lang="el-GR" sz="2400" b="1" i="0" dirty="0" err="1">
                <a:solidFill>
                  <a:srgbClr val="000000"/>
                </a:solidFill>
                <a:effectLst/>
                <a:highlight>
                  <a:srgbClr val="F2F2F2"/>
                </a:highlight>
                <a:latin typeface="Calibri" panose="020F0502020204030204" pitchFamily="34" charset="0"/>
              </a:rPr>
              <a:t>πολεμάρχοις</a:t>
            </a:r>
            <a:r>
              <a:rPr lang="el-GR" sz="2400" b="0" i="0" dirty="0">
                <a:solidFill>
                  <a:srgbClr val="000000"/>
                </a:solidFill>
                <a:effectLst/>
                <a:highlight>
                  <a:srgbClr val="F2F2F2"/>
                </a:highlight>
                <a:latin typeface="Calibri" panose="020F0502020204030204" pitchFamily="34" charset="0"/>
              </a:rPr>
              <a:t>.</a:t>
            </a:r>
            <a:r>
              <a:rPr lang="el-GR" sz="2400" b="1" i="0" dirty="0">
                <a:solidFill>
                  <a:srgbClr val="2196F3"/>
                </a:solidFill>
                <a:effectLst/>
                <a:highlight>
                  <a:srgbClr val="F2F2F2"/>
                </a:highlight>
                <a:latin typeface="Calibri" panose="020F0502020204030204" pitchFamily="34" charset="0"/>
              </a:rPr>
              <a:t> &gt; παράθεση</a:t>
            </a:r>
            <a:r>
              <a:rPr lang="el-GR" sz="2400" b="0" i="0" dirty="0">
                <a:solidFill>
                  <a:srgbClr val="000000"/>
                </a:solidFill>
                <a:effectLst/>
                <a:highlight>
                  <a:srgbClr val="F2F2F2"/>
                </a:highlight>
                <a:latin typeface="Calibri" panose="020F0502020204030204" pitchFamily="34" charset="0"/>
              </a:rPr>
              <a:t> του </a:t>
            </a:r>
            <a:r>
              <a:rPr lang="el-GR" sz="2400" b="0" i="0" dirty="0" err="1">
                <a:solidFill>
                  <a:srgbClr val="000000"/>
                </a:solidFill>
                <a:effectLst/>
                <a:highlight>
                  <a:srgbClr val="F2F2F2"/>
                </a:highlight>
                <a:latin typeface="Calibri" panose="020F0502020204030204" pitchFamily="34" charset="0"/>
              </a:rPr>
              <a:t>Φιλλίδας</a:t>
            </a:r>
            <a:br>
              <a:rPr lang="el-GR" sz="2400" b="0" i="0" dirty="0">
                <a:solidFill>
                  <a:srgbClr val="000000"/>
                </a:solidFill>
                <a:effectLst/>
                <a:highlight>
                  <a:srgbClr val="F2F2F2"/>
                </a:highlight>
                <a:latin typeface="Calibri" panose="020F0502020204030204" pitchFamily="34" charset="0"/>
              </a:rPr>
            </a:br>
            <a:r>
              <a:rPr lang="el-GR" sz="2400" b="0" i="0" dirty="0">
                <a:solidFill>
                  <a:srgbClr val="000000"/>
                </a:solidFill>
                <a:effectLst/>
                <a:highlight>
                  <a:srgbClr val="F2F2F2"/>
                </a:highlight>
                <a:latin typeface="Calibri" panose="020F0502020204030204" pitchFamily="34" charset="0"/>
              </a:rPr>
              <a:t>(= Ήταν κάποιος </a:t>
            </a:r>
            <a:r>
              <a:rPr lang="el-GR" sz="2400" b="0" i="0" dirty="0" err="1">
                <a:solidFill>
                  <a:srgbClr val="000000"/>
                </a:solidFill>
                <a:effectLst/>
                <a:highlight>
                  <a:srgbClr val="F2F2F2"/>
                </a:highlight>
                <a:latin typeface="Calibri" panose="020F0502020204030204" pitchFamily="34" charset="0"/>
              </a:rPr>
              <a:t>Φιλλίδας</a:t>
            </a:r>
            <a:r>
              <a:rPr lang="el-GR" sz="2400" b="0" i="0" dirty="0">
                <a:solidFill>
                  <a:srgbClr val="000000"/>
                </a:solidFill>
                <a:effectLst/>
                <a:highlight>
                  <a:srgbClr val="F2F2F2"/>
                </a:highlight>
                <a:latin typeface="Calibri" panose="020F0502020204030204" pitchFamily="34" charset="0"/>
              </a:rPr>
              <a:t>, </a:t>
            </a:r>
            <a:r>
              <a:rPr lang="el-GR" sz="2400" b="0" i="1" dirty="0">
                <a:solidFill>
                  <a:srgbClr val="000000"/>
                </a:solidFill>
                <a:effectLst/>
                <a:highlight>
                  <a:srgbClr val="F2F2F2"/>
                </a:highlight>
                <a:latin typeface="Calibri" panose="020F0502020204030204" pitchFamily="34" charset="0"/>
              </a:rPr>
              <a:t>ο οποίος ήταν γραμματέας των πολεμάρχων</a:t>
            </a:r>
            <a:r>
              <a:rPr lang="el-GR" sz="2400" b="0" i="0" dirty="0">
                <a:solidFill>
                  <a:srgbClr val="000000"/>
                </a:solidFill>
                <a:effectLst/>
                <a:highlight>
                  <a:srgbClr val="F2F2F2"/>
                </a:highlight>
                <a:latin typeface="Calibri" panose="020F0502020204030204" pitchFamily="34" charset="0"/>
              </a:rPr>
              <a:t>.)</a:t>
            </a:r>
            <a:br>
              <a:rPr lang="el-GR" sz="2400" b="0" i="0" dirty="0">
                <a:solidFill>
                  <a:srgbClr val="000000"/>
                </a:solidFill>
                <a:effectLst/>
                <a:highlight>
                  <a:srgbClr val="F2F2F2"/>
                </a:highlight>
                <a:latin typeface="Calibri" panose="020F0502020204030204" pitchFamily="34" charset="0"/>
              </a:rPr>
            </a:br>
            <a:r>
              <a:rPr lang="el-GR" sz="2400" b="0" i="0" dirty="0">
                <a:solidFill>
                  <a:srgbClr val="000000"/>
                </a:solidFill>
                <a:effectLst/>
                <a:highlight>
                  <a:srgbClr val="F2F2F2"/>
                </a:highlight>
                <a:latin typeface="Calibri" panose="020F0502020204030204" pitchFamily="34" charset="0"/>
              </a:rPr>
              <a:t> </a:t>
            </a:r>
            <a:br>
              <a:rPr lang="el-GR" sz="2400" b="0" i="0" dirty="0">
                <a:solidFill>
                  <a:srgbClr val="000000"/>
                </a:solidFill>
                <a:effectLst/>
                <a:highlight>
                  <a:srgbClr val="F2F2F2"/>
                </a:highlight>
                <a:latin typeface="Calibri" panose="020F0502020204030204" pitchFamily="34" charset="0"/>
              </a:rPr>
            </a:br>
            <a:r>
              <a:rPr lang="el-GR" sz="2400" b="0" i="0" dirty="0" err="1">
                <a:solidFill>
                  <a:srgbClr val="000000"/>
                </a:solidFill>
                <a:effectLst/>
                <a:highlight>
                  <a:srgbClr val="F2F2F2"/>
                </a:highlight>
                <a:latin typeface="Calibri" panose="020F0502020204030204" pitchFamily="34" charset="0"/>
              </a:rPr>
              <a:t>Οἶμαι</a:t>
            </a:r>
            <a:r>
              <a:rPr lang="el-GR" sz="2400" b="0" i="0" dirty="0">
                <a:solidFill>
                  <a:srgbClr val="000000"/>
                </a:solidFill>
                <a:effectLst/>
                <a:highlight>
                  <a:srgbClr val="F2F2F2"/>
                </a:highlight>
                <a:latin typeface="Calibri" panose="020F0502020204030204" pitchFamily="34" charset="0"/>
              </a:rPr>
              <a:t> </a:t>
            </a:r>
            <a:r>
              <a:rPr lang="el-GR" sz="2400" b="0" i="0" dirty="0" err="1">
                <a:solidFill>
                  <a:srgbClr val="000000"/>
                </a:solidFill>
                <a:effectLst/>
                <a:highlight>
                  <a:srgbClr val="F2F2F2"/>
                </a:highlight>
                <a:latin typeface="Calibri" panose="020F0502020204030204" pitchFamily="34" charset="0"/>
              </a:rPr>
              <a:t>ἂν</a:t>
            </a:r>
            <a:r>
              <a:rPr lang="el-GR" sz="2400" b="0" i="0" dirty="0">
                <a:solidFill>
                  <a:srgbClr val="000000"/>
                </a:solidFill>
                <a:effectLst/>
                <a:highlight>
                  <a:srgbClr val="F2F2F2"/>
                </a:highlight>
                <a:latin typeface="Calibri" panose="020F0502020204030204" pitchFamily="34" charset="0"/>
              </a:rPr>
              <a:t> </a:t>
            </a:r>
            <a:r>
              <a:rPr lang="el-GR" sz="2400" b="0" i="0" dirty="0" err="1">
                <a:solidFill>
                  <a:srgbClr val="000000"/>
                </a:solidFill>
                <a:effectLst/>
                <a:highlight>
                  <a:srgbClr val="F2F2F2"/>
                </a:highlight>
                <a:latin typeface="Calibri" panose="020F0502020204030204" pitchFamily="34" charset="0"/>
              </a:rPr>
              <a:t>ἡμᾶς</a:t>
            </a:r>
            <a:r>
              <a:rPr lang="el-GR" sz="2400" b="0" i="0" dirty="0">
                <a:solidFill>
                  <a:srgbClr val="000000"/>
                </a:solidFill>
                <a:effectLst/>
                <a:highlight>
                  <a:srgbClr val="F2F2F2"/>
                </a:highlight>
                <a:latin typeface="Calibri" panose="020F0502020204030204" pitchFamily="34" charset="0"/>
              </a:rPr>
              <a:t> </a:t>
            </a:r>
            <a:r>
              <a:rPr lang="el-GR" sz="2400" b="0" i="0" dirty="0" err="1">
                <a:solidFill>
                  <a:srgbClr val="000000"/>
                </a:solidFill>
                <a:effectLst/>
                <a:highlight>
                  <a:srgbClr val="F2F2F2"/>
                </a:highlight>
                <a:latin typeface="Calibri" panose="020F0502020204030204" pitchFamily="34" charset="0"/>
              </a:rPr>
              <a:t>παθεῖν</a:t>
            </a:r>
            <a:r>
              <a:rPr lang="el-GR" sz="2400" b="0" i="0" dirty="0">
                <a:solidFill>
                  <a:srgbClr val="000000"/>
                </a:solidFill>
                <a:effectLst/>
                <a:highlight>
                  <a:srgbClr val="F2F2F2"/>
                </a:highlight>
                <a:latin typeface="Calibri" panose="020F0502020204030204" pitchFamily="34" charset="0"/>
              </a:rPr>
              <a:t> </a:t>
            </a:r>
            <a:r>
              <a:rPr lang="el-GR" sz="2400" b="0" i="0" dirty="0" err="1">
                <a:solidFill>
                  <a:srgbClr val="000000"/>
                </a:solidFill>
                <a:effectLst/>
                <a:highlight>
                  <a:srgbClr val="F2F2F2"/>
                </a:highlight>
                <a:latin typeface="Calibri" panose="020F0502020204030204" pitchFamily="34" charset="0"/>
              </a:rPr>
              <a:t>τοιαῦτα</a:t>
            </a:r>
            <a:r>
              <a:rPr lang="el-GR" sz="2400" b="0" i="0" dirty="0">
                <a:solidFill>
                  <a:srgbClr val="000000"/>
                </a:solidFill>
                <a:effectLst/>
                <a:highlight>
                  <a:srgbClr val="F2F2F2"/>
                </a:highlight>
                <a:latin typeface="Calibri" panose="020F0502020204030204" pitchFamily="34" charset="0"/>
              </a:rPr>
              <a:t>, </a:t>
            </a:r>
            <a:r>
              <a:rPr lang="el-GR" sz="2400" b="1" i="0" dirty="0" err="1">
                <a:solidFill>
                  <a:srgbClr val="000000"/>
                </a:solidFill>
                <a:effectLst/>
                <a:highlight>
                  <a:srgbClr val="F2F2F2"/>
                </a:highlight>
                <a:latin typeface="Calibri" panose="020F0502020204030204" pitchFamily="34" charset="0"/>
              </a:rPr>
              <a:t>οἷα</a:t>
            </a:r>
            <a:r>
              <a:rPr lang="el-GR" sz="2400" b="1" i="0" dirty="0">
                <a:solidFill>
                  <a:srgbClr val="000000"/>
                </a:solidFill>
                <a:effectLst/>
                <a:highlight>
                  <a:srgbClr val="F2F2F2"/>
                </a:highlight>
                <a:latin typeface="Calibri" panose="020F0502020204030204" pitchFamily="34" charset="0"/>
              </a:rPr>
              <a:t> </a:t>
            </a:r>
            <a:r>
              <a:rPr lang="el-GR" sz="2400" b="1" i="0" dirty="0" err="1">
                <a:solidFill>
                  <a:srgbClr val="000000"/>
                </a:solidFill>
                <a:effectLst/>
                <a:highlight>
                  <a:srgbClr val="F2F2F2"/>
                </a:highlight>
                <a:latin typeface="Calibri" panose="020F0502020204030204" pitchFamily="34" charset="0"/>
              </a:rPr>
              <a:t>τοὺς</a:t>
            </a:r>
            <a:r>
              <a:rPr lang="el-GR" sz="2400" b="1" i="0" dirty="0">
                <a:solidFill>
                  <a:srgbClr val="000000"/>
                </a:solidFill>
                <a:effectLst/>
                <a:highlight>
                  <a:srgbClr val="F2F2F2"/>
                </a:highlight>
                <a:latin typeface="Calibri" panose="020F0502020204030204" pitchFamily="34" charset="0"/>
              </a:rPr>
              <a:t> </a:t>
            </a:r>
            <a:r>
              <a:rPr lang="el-GR" sz="2400" b="1" i="0" dirty="0" err="1">
                <a:solidFill>
                  <a:srgbClr val="000000"/>
                </a:solidFill>
                <a:effectLst/>
                <a:highlight>
                  <a:srgbClr val="F2F2F2"/>
                </a:highlight>
                <a:latin typeface="Calibri" panose="020F0502020204030204" pitchFamily="34" charset="0"/>
              </a:rPr>
              <a:t>ἐχθροὺς</a:t>
            </a:r>
            <a:r>
              <a:rPr lang="el-GR" sz="2400" b="1" i="0" dirty="0">
                <a:solidFill>
                  <a:srgbClr val="000000"/>
                </a:solidFill>
                <a:effectLst/>
                <a:highlight>
                  <a:srgbClr val="F2F2F2"/>
                </a:highlight>
                <a:latin typeface="Calibri" panose="020F0502020204030204" pitchFamily="34" charset="0"/>
              </a:rPr>
              <a:t> </a:t>
            </a:r>
            <a:r>
              <a:rPr lang="el-GR" sz="2400" b="1" i="0" dirty="0" err="1">
                <a:solidFill>
                  <a:srgbClr val="000000"/>
                </a:solidFill>
                <a:effectLst/>
                <a:highlight>
                  <a:srgbClr val="F2F2F2"/>
                </a:highlight>
                <a:latin typeface="Calibri" panose="020F0502020204030204" pitchFamily="34" charset="0"/>
              </a:rPr>
              <a:t>οἱ</a:t>
            </a:r>
            <a:r>
              <a:rPr lang="el-GR" sz="2400" b="1" i="0" dirty="0">
                <a:solidFill>
                  <a:srgbClr val="000000"/>
                </a:solidFill>
                <a:effectLst/>
                <a:highlight>
                  <a:srgbClr val="F2F2F2"/>
                </a:highlight>
                <a:latin typeface="Calibri" panose="020F0502020204030204" pitchFamily="34" charset="0"/>
              </a:rPr>
              <a:t> </a:t>
            </a:r>
            <a:r>
              <a:rPr lang="el-GR" sz="2400" b="1" i="0" dirty="0" err="1">
                <a:solidFill>
                  <a:srgbClr val="000000"/>
                </a:solidFill>
                <a:effectLst/>
                <a:highlight>
                  <a:srgbClr val="F2F2F2"/>
                </a:highlight>
                <a:latin typeface="Calibri" panose="020F0502020204030204" pitchFamily="34" charset="0"/>
              </a:rPr>
              <a:t>θεοὶ</a:t>
            </a:r>
            <a:r>
              <a:rPr lang="el-GR" sz="2400" b="1" i="0" dirty="0">
                <a:solidFill>
                  <a:srgbClr val="000000"/>
                </a:solidFill>
                <a:effectLst/>
                <a:highlight>
                  <a:srgbClr val="F2F2F2"/>
                </a:highlight>
                <a:latin typeface="Calibri" panose="020F0502020204030204" pitchFamily="34" charset="0"/>
              </a:rPr>
              <a:t> </a:t>
            </a:r>
            <a:r>
              <a:rPr lang="el-GR" sz="2400" b="1" i="0" dirty="0" err="1">
                <a:solidFill>
                  <a:srgbClr val="000000"/>
                </a:solidFill>
                <a:effectLst/>
                <a:highlight>
                  <a:srgbClr val="F2F2F2"/>
                </a:highlight>
                <a:latin typeface="Calibri" panose="020F0502020204030204" pitchFamily="34" charset="0"/>
              </a:rPr>
              <a:t>ποιήσειαν</a:t>
            </a:r>
            <a:r>
              <a:rPr lang="el-GR" sz="2400" b="0" i="0" dirty="0">
                <a:solidFill>
                  <a:srgbClr val="000000"/>
                </a:solidFill>
                <a:effectLst/>
                <a:highlight>
                  <a:srgbClr val="F2F2F2"/>
                </a:highlight>
                <a:latin typeface="Calibri" panose="020F0502020204030204" pitchFamily="34" charset="0"/>
              </a:rPr>
              <a:t>.</a:t>
            </a:r>
            <a:r>
              <a:rPr lang="el-GR" sz="2400" b="1" i="0" dirty="0">
                <a:solidFill>
                  <a:srgbClr val="2196F3"/>
                </a:solidFill>
                <a:effectLst/>
                <a:highlight>
                  <a:srgbClr val="F2F2F2"/>
                </a:highlight>
                <a:latin typeface="Calibri" panose="020F0502020204030204" pitchFamily="34" charset="0"/>
              </a:rPr>
              <a:t> &gt; επεξήγηση</a:t>
            </a:r>
            <a:r>
              <a:rPr lang="el-GR" sz="2400" b="0" i="0" dirty="0">
                <a:solidFill>
                  <a:srgbClr val="000000"/>
                </a:solidFill>
                <a:effectLst/>
                <a:highlight>
                  <a:srgbClr val="F2F2F2"/>
                </a:highlight>
                <a:latin typeface="Calibri" panose="020F0502020204030204" pitchFamily="34" charset="0"/>
              </a:rPr>
              <a:t> του </a:t>
            </a:r>
            <a:r>
              <a:rPr lang="el-GR" sz="2400" b="0" i="0" dirty="0" err="1">
                <a:solidFill>
                  <a:srgbClr val="000000"/>
                </a:solidFill>
                <a:effectLst/>
                <a:highlight>
                  <a:srgbClr val="F2F2F2"/>
                </a:highlight>
                <a:latin typeface="Calibri" panose="020F0502020204030204" pitchFamily="34" charset="0"/>
              </a:rPr>
              <a:t>τοιαῦτα</a:t>
            </a:r>
            <a:br>
              <a:rPr lang="el-GR" sz="2400" b="0" i="0" dirty="0">
                <a:solidFill>
                  <a:srgbClr val="000000"/>
                </a:solidFill>
                <a:effectLst/>
                <a:highlight>
                  <a:srgbClr val="F2F2F2"/>
                </a:highlight>
                <a:latin typeface="Calibri" panose="020F0502020204030204" pitchFamily="34" charset="0"/>
              </a:rPr>
            </a:br>
            <a:r>
              <a:rPr lang="el-GR" sz="2400" b="0" i="0" dirty="0">
                <a:solidFill>
                  <a:srgbClr val="000000"/>
                </a:solidFill>
                <a:effectLst/>
                <a:highlight>
                  <a:srgbClr val="F2F2F2"/>
                </a:highlight>
                <a:latin typeface="Calibri" panose="020F0502020204030204" pitchFamily="34" charset="0"/>
              </a:rPr>
              <a:t>(= Νομίζω ότι θα πάθουμε αυτά, </a:t>
            </a:r>
            <a:r>
              <a:rPr lang="el-GR" sz="2400" b="0" i="1" dirty="0">
                <a:solidFill>
                  <a:srgbClr val="000000"/>
                </a:solidFill>
                <a:effectLst/>
                <a:highlight>
                  <a:srgbClr val="F2F2F2"/>
                </a:highlight>
                <a:latin typeface="Calibri" panose="020F0502020204030204" pitchFamily="34" charset="0"/>
              </a:rPr>
              <a:t>τέτοια που οι θεοί έκαναν στους εχθρούς</a:t>
            </a:r>
            <a:r>
              <a:rPr lang="el-GR" sz="2400" b="0" i="0" dirty="0">
                <a:solidFill>
                  <a:srgbClr val="000000"/>
                </a:solidFill>
                <a:effectLst/>
                <a:highlight>
                  <a:srgbClr val="F2F2F2"/>
                </a:highlight>
                <a:latin typeface="Calibri" panose="020F0502020204030204" pitchFamily="34" charset="0"/>
              </a:rPr>
              <a:t>.)</a:t>
            </a:r>
            <a:br>
              <a:rPr lang="el-GR" sz="2400" b="0" i="0" dirty="0">
                <a:solidFill>
                  <a:srgbClr val="000000"/>
                </a:solidFill>
                <a:effectLst/>
                <a:highlight>
                  <a:srgbClr val="F2F2F2"/>
                </a:highlight>
                <a:latin typeface="Calibri" panose="020F0502020204030204" pitchFamily="34" charset="0"/>
              </a:rPr>
            </a:br>
            <a:r>
              <a:rPr lang="el-GR" sz="2400" b="0" i="0" dirty="0">
                <a:solidFill>
                  <a:srgbClr val="000000"/>
                </a:solidFill>
                <a:effectLst/>
                <a:highlight>
                  <a:srgbClr val="F2F2F2"/>
                </a:highlight>
                <a:latin typeface="Calibri" panose="020F0502020204030204" pitchFamily="34" charset="0"/>
              </a:rPr>
              <a:t> </a:t>
            </a:r>
            <a:br>
              <a:rPr lang="el-GR" sz="2400" b="0" i="0" dirty="0">
                <a:solidFill>
                  <a:srgbClr val="000000"/>
                </a:solidFill>
                <a:effectLst/>
                <a:highlight>
                  <a:srgbClr val="F2F2F2"/>
                </a:highlight>
                <a:latin typeface="Calibri" panose="020F0502020204030204" pitchFamily="34" charset="0"/>
              </a:rPr>
            </a:br>
            <a:br>
              <a:rPr lang="el-GR" sz="2400" i="0" dirty="0">
                <a:solidFill>
                  <a:schemeClr val="bg2">
                    <a:lumMod val="10000"/>
                  </a:schemeClr>
                </a:solidFill>
                <a:effectLst/>
                <a:highlight>
                  <a:srgbClr val="F2F2F2"/>
                </a:highlight>
                <a:latin typeface="Calibri" panose="020F0502020204030204" pitchFamily="34" charset="0"/>
              </a:rPr>
            </a:br>
            <a:r>
              <a:rPr lang="el-GR" sz="2400" b="0" i="0" dirty="0" err="1">
                <a:solidFill>
                  <a:srgbClr val="000000"/>
                </a:solidFill>
                <a:effectLst/>
                <a:highlight>
                  <a:srgbClr val="F2F2F2"/>
                </a:highlight>
                <a:latin typeface="Calibri" panose="020F0502020204030204" pitchFamily="34" charset="0"/>
              </a:rPr>
              <a:t>Τόδ</a:t>
            </a:r>
            <a:r>
              <a:rPr lang="el-GR" sz="2400" b="0" i="0" dirty="0">
                <a:solidFill>
                  <a:srgbClr val="000000"/>
                </a:solidFill>
                <a:effectLst/>
                <a:highlight>
                  <a:srgbClr val="F2F2F2"/>
                </a:highlight>
                <a:latin typeface="Calibri" panose="020F0502020204030204" pitchFamily="34" charset="0"/>
              </a:rPr>
              <a:t>' </a:t>
            </a:r>
            <a:r>
              <a:rPr lang="el-GR" sz="2400" b="0" i="0" dirty="0" err="1">
                <a:solidFill>
                  <a:srgbClr val="000000"/>
                </a:solidFill>
                <a:effectLst/>
                <a:highlight>
                  <a:srgbClr val="F2F2F2"/>
                </a:highlight>
                <a:latin typeface="Calibri" panose="020F0502020204030204" pitchFamily="34" charset="0"/>
              </a:rPr>
              <a:t>ἐστί</a:t>
            </a:r>
            <a:r>
              <a:rPr lang="el-GR" sz="2400" b="0" i="0" dirty="0">
                <a:solidFill>
                  <a:srgbClr val="000000"/>
                </a:solidFill>
                <a:effectLst/>
                <a:highlight>
                  <a:srgbClr val="F2F2F2"/>
                </a:highlight>
                <a:latin typeface="Calibri" panose="020F0502020204030204" pitchFamily="34" charset="0"/>
              </a:rPr>
              <a:t> </a:t>
            </a:r>
            <a:r>
              <a:rPr lang="el-GR" sz="2400" b="0" i="0" dirty="0" err="1">
                <a:solidFill>
                  <a:srgbClr val="000000"/>
                </a:solidFill>
                <a:effectLst/>
                <a:highlight>
                  <a:srgbClr val="F2F2F2"/>
                </a:highlight>
                <a:latin typeface="Calibri" panose="020F0502020204030204" pitchFamily="34" charset="0"/>
              </a:rPr>
              <a:t>τὸ</a:t>
            </a:r>
            <a:r>
              <a:rPr lang="el-GR" sz="2400" b="0" i="0" dirty="0">
                <a:solidFill>
                  <a:srgbClr val="000000"/>
                </a:solidFill>
                <a:effectLst/>
                <a:highlight>
                  <a:srgbClr val="F2F2F2"/>
                </a:highlight>
                <a:latin typeface="Calibri" panose="020F0502020204030204" pitchFamily="34" charset="0"/>
              </a:rPr>
              <a:t> </a:t>
            </a:r>
            <a:r>
              <a:rPr lang="el-GR" sz="2400" b="0" i="0" dirty="0" err="1">
                <a:solidFill>
                  <a:srgbClr val="000000"/>
                </a:solidFill>
                <a:effectLst/>
                <a:highlight>
                  <a:srgbClr val="F2F2F2"/>
                </a:highlight>
                <a:latin typeface="Calibri" panose="020F0502020204030204" pitchFamily="34" charset="0"/>
              </a:rPr>
              <a:t>στρατόπεδον</a:t>
            </a:r>
            <a:r>
              <a:rPr lang="el-GR" sz="2400" b="0" i="0" dirty="0">
                <a:solidFill>
                  <a:srgbClr val="000000"/>
                </a:solidFill>
                <a:effectLst/>
                <a:highlight>
                  <a:srgbClr val="F2F2F2"/>
                </a:highlight>
                <a:latin typeface="Calibri" panose="020F0502020204030204" pitchFamily="34" charset="0"/>
              </a:rPr>
              <a:t> </a:t>
            </a:r>
            <a:r>
              <a:rPr lang="el-GR" sz="2400" b="1" i="0" dirty="0">
                <a:solidFill>
                  <a:srgbClr val="000000"/>
                </a:solidFill>
                <a:effectLst/>
                <a:highlight>
                  <a:srgbClr val="F2F2F2"/>
                </a:highlight>
                <a:latin typeface="Calibri" panose="020F0502020204030204" pitchFamily="34" charset="0"/>
              </a:rPr>
              <a:t>ὅ </a:t>
            </a:r>
            <a:r>
              <a:rPr lang="el-GR" sz="2400" b="1" i="0" dirty="0" err="1">
                <a:solidFill>
                  <a:srgbClr val="000000"/>
                </a:solidFill>
                <a:effectLst/>
                <a:highlight>
                  <a:srgbClr val="F2F2F2"/>
                </a:highlight>
                <a:latin typeface="Calibri" panose="020F0502020204030204" pitchFamily="34" charset="0"/>
              </a:rPr>
              <a:t>κατεκαύθη</a:t>
            </a:r>
            <a:r>
              <a:rPr lang="el-GR" sz="2400" b="1" i="0" dirty="0">
                <a:solidFill>
                  <a:srgbClr val="000000"/>
                </a:solidFill>
                <a:effectLst/>
                <a:highlight>
                  <a:srgbClr val="F2F2F2"/>
                </a:highlight>
                <a:latin typeface="Calibri" panose="020F0502020204030204" pitchFamily="34" charset="0"/>
              </a:rPr>
              <a:t> </a:t>
            </a:r>
            <a:r>
              <a:rPr lang="el-GR" sz="2400" b="1" i="0" dirty="0" err="1">
                <a:solidFill>
                  <a:srgbClr val="000000"/>
                </a:solidFill>
                <a:effectLst/>
                <a:highlight>
                  <a:srgbClr val="F2F2F2"/>
                </a:highlight>
                <a:latin typeface="Calibri" panose="020F0502020204030204" pitchFamily="34" charset="0"/>
              </a:rPr>
              <a:t>ὑπὸ</a:t>
            </a:r>
            <a:r>
              <a:rPr lang="el-GR" sz="2400" b="1" i="0" dirty="0">
                <a:solidFill>
                  <a:srgbClr val="000000"/>
                </a:solidFill>
                <a:effectLst/>
                <a:highlight>
                  <a:srgbClr val="F2F2F2"/>
                </a:highlight>
                <a:latin typeface="Calibri" panose="020F0502020204030204" pitchFamily="34" charset="0"/>
              </a:rPr>
              <a:t> </a:t>
            </a:r>
            <a:r>
              <a:rPr lang="el-GR" sz="2400" b="1" i="0" dirty="0" err="1">
                <a:solidFill>
                  <a:srgbClr val="000000"/>
                </a:solidFill>
                <a:effectLst/>
                <a:highlight>
                  <a:srgbClr val="F2F2F2"/>
                </a:highlight>
                <a:latin typeface="Calibri" panose="020F0502020204030204" pitchFamily="34" charset="0"/>
              </a:rPr>
              <a:t>τῶν</a:t>
            </a:r>
            <a:r>
              <a:rPr lang="el-GR" sz="2400" b="1" i="0" dirty="0">
                <a:solidFill>
                  <a:srgbClr val="000000"/>
                </a:solidFill>
                <a:effectLst/>
                <a:highlight>
                  <a:srgbClr val="F2F2F2"/>
                </a:highlight>
                <a:latin typeface="Calibri" panose="020F0502020204030204" pitchFamily="34" charset="0"/>
              </a:rPr>
              <a:t> </a:t>
            </a:r>
            <a:r>
              <a:rPr lang="el-GR" sz="2400" b="1" i="0" dirty="0" err="1">
                <a:solidFill>
                  <a:srgbClr val="000000"/>
                </a:solidFill>
                <a:effectLst/>
                <a:highlight>
                  <a:srgbClr val="F2F2F2"/>
                </a:highlight>
                <a:latin typeface="Calibri" panose="020F0502020204030204" pitchFamily="34" charset="0"/>
              </a:rPr>
              <a:t>Συρακοσίων</a:t>
            </a:r>
            <a:r>
              <a:rPr lang="el-GR" sz="2400" b="0" i="0" dirty="0">
                <a:solidFill>
                  <a:srgbClr val="000000"/>
                </a:solidFill>
                <a:effectLst/>
                <a:highlight>
                  <a:srgbClr val="F2F2F2"/>
                </a:highlight>
                <a:latin typeface="Calibri" panose="020F0502020204030204" pitchFamily="34" charset="0"/>
              </a:rPr>
              <a:t>. </a:t>
            </a:r>
            <a:r>
              <a:rPr lang="el-GR" sz="2400" b="1" i="0" dirty="0">
                <a:solidFill>
                  <a:srgbClr val="2196F3"/>
                </a:solidFill>
                <a:effectLst/>
                <a:highlight>
                  <a:srgbClr val="F2F2F2"/>
                </a:highlight>
                <a:latin typeface="Calibri" panose="020F0502020204030204" pitchFamily="34" charset="0"/>
              </a:rPr>
              <a:t>&gt; επιθετικός </a:t>
            </a:r>
            <a:r>
              <a:rPr lang="el-GR" sz="2400" b="1" i="0" dirty="0" err="1">
                <a:solidFill>
                  <a:srgbClr val="2196F3"/>
                </a:solidFill>
                <a:effectLst/>
                <a:highlight>
                  <a:srgbClr val="F2F2F2"/>
                </a:highlight>
                <a:latin typeface="Calibri" panose="020F0502020204030204" pitchFamily="34" charset="0"/>
              </a:rPr>
              <a:t>πρ</a:t>
            </a:r>
            <a:r>
              <a:rPr lang="el-GR" sz="2400" b="1" i="0" dirty="0">
                <a:solidFill>
                  <a:srgbClr val="2196F3"/>
                </a:solidFill>
                <a:effectLst/>
                <a:highlight>
                  <a:srgbClr val="F2F2F2"/>
                </a:highlight>
                <a:latin typeface="Calibri" panose="020F0502020204030204" pitchFamily="34" charset="0"/>
              </a:rPr>
              <a:t>.</a:t>
            </a:r>
            <a:r>
              <a:rPr lang="el-GR" sz="2400" b="0" i="0" dirty="0">
                <a:solidFill>
                  <a:srgbClr val="000000"/>
                </a:solidFill>
                <a:effectLst/>
                <a:highlight>
                  <a:srgbClr val="F2F2F2"/>
                </a:highlight>
                <a:latin typeface="Calibri" panose="020F0502020204030204" pitchFamily="34" charset="0"/>
              </a:rPr>
              <a:t> στο στρατόπεδο.</a:t>
            </a:r>
            <a:br>
              <a:rPr lang="el-GR" sz="2400" b="0" i="0" dirty="0">
                <a:solidFill>
                  <a:srgbClr val="000000"/>
                </a:solidFill>
                <a:effectLst/>
                <a:highlight>
                  <a:srgbClr val="F2F2F2"/>
                </a:highlight>
                <a:latin typeface="Calibri" panose="020F0502020204030204" pitchFamily="34" charset="0"/>
              </a:rPr>
            </a:br>
            <a:r>
              <a:rPr lang="el-GR" sz="2400" b="0" i="0" dirty="0">
                <a:solidFill>
                  <a:srgbClr val="000000"/>
                </a:solidFill>
                <a:effectLst/>
                <a:highlight>
                  <a:srgbClr val="F2F2F2"/>
                </a:highlight>
                <a:latin typeface="Calibri" panose="020F0502020204030204" pitchFamily="34" charset="0"/>
              </a:rPr>
              <a:t>(= Αυτό είναι το στρατόπεδο </a:t>
            </a:r>
            <a:r>
              <a:rPr lang="el-GR" sz="2400" b="0" i="1" dirty="0">
                <a:solidFill>
                  <a:srgbClr val="000000"/>
                </a:solidFill>
                <a:effectLst/>
                <a:highlight>
                  <a:srgbClr val="F2F2F2"/>
                </a:highlight>
                <a:latin typeface="Calibri" panose="020F0502020204030204" pitchFamily="34" charset="0"/>
              </a:rPr>
              <a:t>που κατακάηκε από τους </a:t>
            </a:r>
            <a:r>
              <a:rPr lang="el-GR" sz="2400" b="0" i="1" dirty="0" err="1">
                <a:solidFill>
                  <a:srgbClr val="000000"/>
                </a:solidFill>
                <a:effectLst/>
                <a:highlight>
                  <a:srgbClr val="F2F2F2"/>
                </a:highlight>
                <a:latin typeface="Calibri" panose="020F0502020204030204" pitchFamily="34" charset="0"/>
              </a:rPr>
              <a:t>Συρακοσίους</a:t>
            </a:r>
            <a:r>
              <a:rPr lang="el-GR" sz="2400" b="0" i="0" dirty="0">
                <a:solidFill>
                  <a:srgbClr val="000000"/>
                </a:solidFill>
                <a:effectLst/>
                <a:highlight>
                  <a:srgbClr val="F2F2F2"/>
                </a:highlight>
                <a:latin typeface="Calibri" panose="020F0502020204030204" pitchFamily="34" charset="0"/>
              </a:rPr>
              <a:t>.)</a:t>
            </a:r>
            <a:br>
              <a:rPr lang="el-GR" sz="2400" b="0" i="0" dirty="0">
                <a:solidFill>
                  <a:srgbClr val="000000"/>
                </a:solidFill>
                <a:effectLst/>
                <a:highlight>
                  <a:srgbClr val="F2F2F2"/>
                </a:highlight>
                <a:latin typeface="Calibri" panose="020F0502020204030204" pitchFamily="34" charset="0"/>
              </a:rPr>
            </a:br>
            <a:r>
              <a:rPr lang="el-GR" sz="2400" b="0" i="0" dirty="0">
                <a:solidFill>
                  <a:srgbClr val="000000"/>
                </a:solidFill>
                <a:effectLst/>
                <a:highlight>
                  <a:srgbClr val="F2F2F2"/>
                </a:highlight>
                <a:latin typeface="Calibri" panose="020F0502020204030204" pitchFamily="34" charset="0"/>
              </a:rPr>
              <a:t> </a:t>
            </a:r>
            <a:br>
              <a:rPr lang="el-GR" sz="2400" b="0" i="0" dirty="0">
                <a:solidFill>
                  <a:srgbClr val="000000"/>
                </a:solidFill>
                <a:effectLst/>
                <a:highlight>
                  <a:srgbClr val="F2F2F2"/>
                </a:highlight>
                <a:latin typeface="Calibri" panose="020F0502020204030204" pitchFamily="34" charset="0"/>
              </a:rPr>
            </a:br>
            <a:br>
              <a:rPr lang="el-GR" b="0" i="0" dirty="0">
                <a:solidFill>
                  <a:srgbClr val="FFFF00"/>
                </a:solidFill>
                <a:effectLst/>
                <a:highlight>
                  <a:srgbClr val="F2F2F2"/>
                </a:highlight>
                <a:latin typeface="Calibri" panose="020F0502020204030204" pitchFamily="34" charset="0"/>
              </a:rPr>
            </a:br>
            <a:r>
              <a:rPr lang="el-GR" b="0" i="0" dirty="0">
                <a:solidFill>
                  <a:srgbClr val="FFFF00"/>
                </a:solidFill>
                <a:effectLst/>
                <a:highlight>
                  <a:srgbClr val="F2F2F2"/>
                </a:highlight>
                <a:latin typeface="Calibri" panose="020F0502020204030204" pitchFamily="34" charset="0"/>
              </a:rPr>
              <a:t> </a:t>
            </a:r>
            <a:br>
              <a:rPr lang="el-GR" b="0" i="0" dirty="0">
                <a:solidFill>
                  <a:srgbClr val="FFFF00"/>
                </a:solidFill>
                <a:effectLst/>
                <a:highlight>
                  <a:srgbClr val="F2F2F2"/>
                </a:highlight>
                <a:latin typeface="Calibri" panose="020F0502020204030204" pitchFamily="34" charset="0"/>
              </a:rPr>
            </a:br>
            <a:endParaRPr lang="el-GR" dirty="0">
              <a:solidFill>
                <a:srgbClr val="FFFF00"/>
              </a:solidFill>
              <a:highlight>
                <a:srgbClr val="F2F2F2"/>
              </a:highlight>
            </a:endParaRPr>
          </a:p>
        </p:txBody>
      </p:sp>
    </p:spTree>
    <p:extLst>
      <p:ext uri="{BB962C8B-B14F-4D97-AF65-F5344CB8AC3E}">
        <p14:creationId xmlns:p14="http://schemas.microsoft.com/office/powerpoint/2010/main" val="940176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534F8B-51A4-6B26-48DF-D96E819B4584}"/>
              </a:ext>
            </a:extLst>
          </p:cNvPr>
          <p:cNvSpPr>
            <a:spLocks noGrp="1"/>
          </p:cNvSpPr>
          <p:nvPr>
            <p:ph type="title"/>
          </p:nvPr>
        </p:nvSpPr>
        <p:spPr>
          <a:xfrm>
            <a:off x="604024" y="2029521"/>
            <a:ext cx="10983951" cy="3713357"/>
          </a:xfrm>
        </p:spPr>
        <p:txBody>
          <a:bodyPr>
            <a:normAutofit fontScale="90000"/>
          </a:bodyPr>
          <a:lstStyle/>
          <a:p>
            <a:r>
              <a:rPr lang="el-GR" sz="3200" b="0" i="0" dirty="0" err="1">
                <a:solidFill>
                  <a:srgbClr val="000000"/>
                </a:solidFill>
                <a:effectLst/>
                <a:latin typeface="Calibri" panose="020F0502020204030204" pitchFamily="34" charset="0"/>
              </a:rPr>
              <a:t>Οὐ</a:t>
            </a:r>
            <a:r>
              <a:rPr lang="el-GR" sz="3200" b="0" i="0" dirty="0">
                <a:solidFill>
                  <a:srgbClr val="000000"/>
                </a:solidFill>
                <a:effectLst/>
                <a:latin typeface="Calibri" panose="020F0502020204030204" pitchFamily="34" charset="0"/>
              </a:rPr>
              <a:t> πάνυ </a:t>
            </a:r>
            <a:r>
              <a:rPr lang="el-GR" sz="3200" b="0" i="0" dirty="0" err="1">
                <a:solidFill>
                  <a:srgbClr val="000000"/>
                </a:solidFill>
                <a:effectLst/>
                <a:latin typeface="Calibri" panose="020F0502020204030204" pitchFamily="34" charset="0"/>
              </a:rPr>
              <a:t>γε</a:t>
            </a:r>
            <a:r>
              <a:rPr lang="el-GR" sz="3200" b="0" i="0" dirty="0">
                <a:solidFill>
                  <a:srgbClr val="000000"/>
                </a:solidFill>
                <a:effectLst/>
                <a:latin typeface="Calibri" panose="020F0502020204030204" pitchFamily="34" charset="0"/>
              </a:rPr>
              <a:t> </a:t>
            </a:r>
            <a:r>
              <a:rPr lang="el-GR" sz="3200" b="0" i="0" dirty="0" err="1">
                <a:solidFill>
                  <a:srgbClr val="000000"/>
                </a:solidFill>
                <a:effectLst/>
                <a:latin typeface="Calibri" panose="020F0502020204030204" pitchFamily="34" charset="0"/>
              </a:rPr>
              <a:t>ῥᾴδιόν</a:t>
            </a:r>
            <a:r>
              <a:rPr lang="el-GR" sz="3200" b="0" i="0" dirty="0">
                <a:solidFill>
                  <a:srgbClr val="000000"/>
                </a:solidFill>
                <a:effectLst/>
                <a:latin typeface="Calibri" panose="020F0502020204030204" pitchFamily="34" charset="0"/>
              </a:rPr>
              <a:t> </a:t>
            </a:r>
            <a:r>
              <a:rPr lang="el-GR" sz="3200" b="0" i="0" dirty="0" err="1">
                <a:solidFill>
                  <a:srgbClr val="000000"/>
                </a:solidFill>
                <a:effectLst/>
                <a:latin typeface="Calibri" panose="020F0502020204030204" pitchFamily="34" charset="0"/>
              </a:rPr>
              <a:t>ἐστιν</a:t>
            </a:r>
            <a:r>
              <a:rPr lang="el-GR" sz="3200" b="0" i="0" dirty="0">
                <a:solidFill>
                  <a:srgbClr val="000000"/>
                </a:solidFill>
                <a:effectLst/>
                <a:latin typeface="Calibri" panose="020F0502020204030204" pitchFamily="34" charset="0"/>
              </a:rPr>
              <a:t> </a:t>
            </a:r>
            <a:r>
              <a:rPr lang="el-GR" sz="3200" b="0" i="0" dirty="0" err="1">
                <a:solidFill>
                  <a:srgbClr val="000000"/>
                </a:solidFill>
                <a:effectLst/>
                <a:latin typeface="Calibri" panose="020F0502020204030204" pitchFamily="34" charset="0"/>
              </a:rPr>
              <a:t>εὑρεῖν</a:t>
            </a:r>
            <a:r>
              <a:rPr lang="el-GR" sz="3200" b="0" i="0" dirty="0">
                <a:solidFill>
                  <a:srgbClr val="000000"/>
                </a:solidFill>
                <a:effectLst/>
                <a:latin typeface="Calibri" panose="020F0502020204030204" pitchFamily="34" charset="0"/>
              </a:rPr>
              <a:t> </a:t>
            </a:r>
            <a:r>
              <a:rPr lang="el-GR" sz="3200" b="0" i="0" dirty="0" err="1">
                <a:solidFill>
                  <a:srgbClr val="000000"/>
                </a:solidFill>
                <a:effectLst/>
                <a:latin typeface="Calibri" panose="020F0502020204030204" pitchFamily="34" charset="0"/>
              </a:rPr>
              <a:t>ἔργον</a:t>
            </a:r>
            <a:r>
              <a:rPr lang="el-GR" sz="3200" b="0" i="0" dirty="0">
                <a:solidFill>
                  <a:srgbClr val="000000"/>
                </a:solidFill>
                <a:effectLst/>
                <a:latin typeface="Calibri" panose="020F0502020204030204" pitchFamily="34" charset="0"/>
              </a:rPr>
              <a:t>, </a:t>
            </a:r>
            <a:r>
              <a:rPr lang="el-GR" sz="3200" b="1" i="0" dirty="0" err="1">
                <a:solidFill>
                  <a:srgbClr val="000000"/>
                </a:solidFill>
                <a:effectLst/>
                <a:latin typeface="Calibri" panose="020F0502020204030204" pitchFamily="34" charset="0"/>
              </a:rPr>
              <a:t>ἐφ</a:t>
            </a:r>
            <a:r>
              <a:rPr lang="el-GR" sz="3200" b="1" i="0" dirty="0">
                <a:solidFill>
                  <a:srgbClr val="000000"/>
                </a:solidFill>
                <a:effectLst/>
                <a:latin typeface="Calibri" panose="020F0502020204030204" pitchFamily="34" charset="0"/>
              </a:rPr>
              <a:t>' ᾧ </a:t>
            </a:r>
            <a:r>
              <a:rPr lang="el-GR" sz="3200" b="1" i="0" dirty="0" err="1">
                <a:solidFill>
                  <a:srgbClr val="000000"/>
                </a:solidFill>
                <a:effectLst/>
                <a:latin typeface="Calibri" panose="020F0502020204030204" pitchFamily="34" charset="0"/>
              </a:rPr>
              <a:t>οὐκ</a:t>
            </a:r>
            <a:r>
              <a:rPr lang="el-GR" sz="3200" b="1" i="0" dirty="0">
                <a:solidFill>
                  <a:srgbClr val="000000"/>
                </a:solidFill>
                <a:effectLst/>
                <a:latin typeface="Calibri" panose="020F0502020204030204" pitchFamily="34" charset="0"/>
              </a:rPr>
              <a:t> </a:t>
            </a:r>
            <a:r>
              <a:rPr lang="el-GR" sz="3200" b="1" i="0" dirty="0" err="1">
                <a:solidFill>
                  <a:srgbClr val="000000"/>
                </a:solidFill>
                <a:effectLst/>
                <a:latin typeface="Calibri" panose="020F0502020204030204" pitchFamily="34" charset="0"/>
              </a:rPr>
              <a:t>ἂν</a:t>
            </a:r>
            <a:r>
              <a:rPr lang="el-GR" sz="3200" b="1" i="0" dirty="0">
                <a:solidFill>
                  <a:srgbClr val="000000"/>
                </a:solidFill>
                <a:effectLst/>
                <a:latin typeface="Calibri" panose="020F0502020204030204" pitchFamily="34" charset="0"/>
              </a:rPr>
              <a:t> τις </a:t>
            </a:r>
            <a:r>
              <a:rPr lang="el-GR" sz="3200" b="1" i="0" dirty="0" err="1">
                <a:solidFill>
                  <a:srgbClr val="000000"/>
                </a:solidFill>
                <a:effectLst/>
                <a:latin typeface="Calibri" panose="020F0502020204030204" pitchFamily="34" charset="0"/>
              </a:rPr>
              <a:t>αἰτίαν</a:t>
            </a:r>
            <a:r>
              <a:rPr lang="el-GR" sz="3200" b="1" i="0" dirty="0">
                <a:solidFill>
                  <a:srgbClr val="000000"/>
                </a:solidFill>
                <a:effectLst/>
                <a:latin typeface="Calibri" panose="020F0502020204030204" pitchFamily="34" charset="0"/>
              </a:rPr>
              <a:t> </a:t>
            </a:r>
            <a:r>
              <a:rPr lang="el-GR" sz="3200" b="1" i="0" dirty="0" err="1">
                <a:solidFill>
                  <a:srgbClr val="000000"/>
                </a:solidFill>
                <a:effectLst/>
                <a:latin typeface="Calibri" panose="020F0502020204030204" pitchFamily="34" charset="0"/>
              </a:rPr>
              <a:t>ἔχοι</a:t>
            </a:r>
            <a:r>
              <a:rPr lang="el-GR" sz="3200" b="0" i="0" dirty="0">
                <a:solidFill>
                  <a:srgbClr val="000000"/>
                </a:solidFill>
                <a:effectLst/>
                <a:latin typeface="Calibri" panose="020F0502020204030204" pitchFamily="34" charset="0"/>
              </a:rPr>
              <a:t>. </a:t>
            </a:r>
            <a:r>
              <a:rPr lang="el-GR" sz="3200" b="1" i="0" dirty="0">
                <a:solidFill>
                  <a:srgbClr val="2196F3"/>
                </a:solidFill>
                <a:effectLst/>
                <a:latin typeface="Calibri" panose="020F0502020204030204" pitchFamily="34" charset="0"/>
              </a:rPr>
              <a:t>&gt; κατηγορηματικός </a:t>
            </a:r>
            <a:r>
              <a:rPr lang="el-GR" sz="3200" b="1" i="0" dirty="0" err="1">
                <a:solidFill>
                  <a:srgbClr val="2196F3"/>
                </a:solidFill>
                <a:effectLst/>
                <a:latin typeface="Calibri" panose="020F0502020204030204" pitchFamily="34" charset="0"/>
              </a:rPr>
              <a:t>πρ</a:t>
            </a:r>
            <a:r>
              <a:rPr lang="el-GR" sz="3200" b="1" i="0" dirty="0">
                <a:solidFill>
                  <a:srgbClr val="2196F3"/>
                </a:solidFill>
                <a:effectLst/>
                <a:latin typeface="Calibri" panose="020F0502020204030204" pitchFamily="34" charset="0"/>
              </a:rPr>
              <a:t>. </a:t>
            </a:r>
            <a:r>
              <a:rPr lang="el-GR" sz="3200" b="0" i="0" dirty="0">
                <a:solidFill>
                  <a:srgbClr val="000000"/>
                </a:solidFill>
                <a:effectLst/>
                <a:latin typeface="Calibri" panose="020F0502020204030204" pitchFamily="34" charset="0"/>
              </a:rPr>
              <a:t>στο </a:t>
            </a:r>
            <a:r>
              <a:rPr lang="el-GR" sz="3200" b="0" i="0" dirty="0" err="1">
                <a:solidFill>
                  <a:srgbClr val="000000"/>
                </a:solidFill>
                <a:effectLst/>
                <a:latin typeface="Calibri" panose="020F0502020204030204" pitchFamily="34" charset="0"/>
              </a:rPr>
              <a:t>ἔργον</a:t>
            </a:r>
            <a:br>
              <a:rPr lang="el-GR" sz="3200" b="0" i="0" dirty="0">
                <a:solidFill>
                  <a:srgbClr val="000000"/>
                </a:solidFill>
                <a:effectLst/>
                <a:latin typeface="Calibri" panose="020F0502020204030204" pitchFamily="34" charset="0"/>
              </a:rPr>
            </a:br>
            <a:r>
              <a:rPr lang="el-GR" sz="3200" b="0" i="0" dirty="0">
                <a:solidFill>
                  <a:srgbClr val="000000"/>
                </a:solidFill>
                <a:effectLst/>
                <a:latin typeface="Calibri" panose="020F0502020204030204" pitchFamily="34" charset="0"/>
              </a:rPr>
              <a:t>(= Δεν είναι εύκολο να βρεις έργο </a:t>
            </a:r>
            <a:r>
              <a:rPr lang="el-GR" sz="3200" b="0" i="1" dirty="0">
                <a:solidFill>
                  <a:srgbClr val="000000"/>
                </a:solidFill>
                <a:effectLst/>
                <a:latin typeface="Calibri" panose="020F0502020204030204" pitchFamily="34" charset="0"/>
              </a:rPr>
              <a:t>που να μην μπορεί να το κατηγορήσει κανείς</a:t>
            </a:r>
            <a:r>
              <a:rPr lang="el-GR" sz="3200" b="0" i="0" dirty="0">
                <a:solidFill>
                  <a:srgbClr val="000000"/>
                </a:solidFill>
                <a:effectLst/>
                <a:latin typeface="Calibri" panose="020F0502020204030204" pitchFamily="34" charset="0"/>
              </a:rPr>
              <a:t>.)</a:t>
            </a:r>
            <a:br>
              <a:rPr lang="el-GR" sz="3200" b="0" i="0" dirty="0">
                <a:solidFill>
                  <a:srgbClr val="000000"/>
                </a:solidFill>
                <a:effectLst/>
                <a:latin typeface="Calibri" panose="020F0502020204030204" pitchFamily="34" charset="0"/>
              </a:rPr>
            </a:br>
            <a:r>
              <a:rPr lang="el-GR" sz="3200" b="0" i="0" dirty="0">
                <a:solidFill>
                  <a:srgbClr val="000000"/>
                </a:solidFill>
                <a:effectLst/>
                <a:latin typeface="Calibri" panose="020F0502020204030204" pitchFamily="34" charset="0"/>
              </a:rPr>
              <a:t> </a:t>
            </a:r>
            <a:br>
              <a:rPr lang="el-GR" sz="3200" b="0" i="0" dirty="0">
                <a:solidFill>
                  <a:srgbClr val="000000"/>
                </a:solidFill>
                <a:effectLst/>
                <a:latin typeface="Calibri" panose="020F0502020204030204" pitchFamily="34" charset="0"/>
              </a:rPr>
            </a:br>
            <a:r>
              <a:rPr lang="el-GR" sz="3200" b="0" i="0" dirty="0">
                <a:solidFill>
                  <a:srgbClr val="000000"/>
                </a:solidFill>
                <a:effectLst/>
                <a:latin typeface="Calibri" panose="020F0502020204030204" pitchFamily="34" charset="0"/>
              </a:rPr>
              <a:t>Τισσαφέρνης σατράπης </a:t>
            </a:r>
            <a:r>
              <a:rPr lang="el-GR" sz="3200" b="0" i="0" dirty="0" err="1">
                <a:solidFill>
                  <a:srgbClr val="000000"/>
                </a:solidFill>
                <a:effectLst/>
                <a:latin typeface="Calibri" panose="020F0502020204030204" pitchFamily="34" charset="0"/>
              </a:rPr>
              <a:t>κατεπέμφη</a:t>
            </a:r>
            <a:r>
              <a:rPr lang="el-GR" sz="3200" b="0" i="0" dirty="0">
                <a:solidFill>
                  <a:srgbClr val="000000"/>
                </a:solidFill>
                <a:effectLst/>
                <a:latin typeface="Calibri" panose="020F0502020204030204" pitchFamily="34" charset="0"/>
              </a:rPr>
              <a:t> </a:t>
            </a:r>
            <a:r>
              <a:rPr lang="el-GR" sz="3200" b="1" i="0" dirty="0" err="1">
                <a:solidFill>
                  <a:srgbClr val="000000"/>
                </a:solidFill>
                <a:effectLst/>
                <a:latin typeface="Calibri" panose="020F0502020204030204" pitchFamily="34" charset="0"/>
              </a:rPr>
              <a:t>ὧν</a:t>
            </a:r>
            <a:r>
              <a:rPr lang="el-GR" sz="3200" b="1" i="0" dirty="0">
                <a:solidFill>
                  <a:srgbClr val="000000"/>
                </a:solidFill>
                <a:effectLst/>
                <a:latin typeface="Calibri" panose="020F0502020204030204" pitchFamily="34" charset="0"/>
              </a:rPr>
              <a:t> </a:t>
            </a:r>
            <a:r>
              <a:rPr lang="el-GR" sz="3200" b="1" i="0" dirty="0" err="1">
                <a:solidFill>
                  <a:srgbClr val="000000"/>
                </a:solidFill>
                <a:effectLst/>
                <a:latin typeface="Calibri" panose="020F0502020204030204" pitchFamily="34" charset="0"/>
              </a:rPr>
              <a:t>αὐτὸς</a:t>
            </a:r>
            <a:r>
              <a:rPr lang="el-GR" sz="3200" b="1" i="0" dirty="0">
                <a:solidFill>
                  <a:srgbClr val="000000"/>
                </a:solidFill>
                <a:effectLst/>
                <a:latin typeface="Calibri" panose="020F0502020204030204" pitchFamily="34" charset="0"/>
              </a:rPr>
              <a:t> </a:t>
            </a:r>
            <a:r>
              <a:rPr lang="el-GR" sz="3200" b="1" i="0" dirty="0" err="1">
                <a:solidFill>
                  <a:srgbClr val="000000"/>
                </a:solidFill>
                <a:effectLst/>
                <a:latin typeface="Calibri" panose="020F0502020204030204" pitchFamily="34" charset="0"/>
              </a:rPr>
              <a:t>πρόσθεν</a:t>
            </a:r>
            <a:r>
              <a:rPr lang="el-GR" sz="3200" b="1" i="0" dirty="0">
                <a:solidFill>
                  <a:srgbClr val="000000"/>
                </a:solidFill>
                <a:effectLst/>
                <a:latin typeface="Calibri" panose="020F0502020204030204" pitchFamily="34" charset="0"/>
              </a:rPr>
              <a:t> </a:t>
            </a:r>
            <a:r>
              <a:rPr lang="el-GR" sz="3200" b="1" i="0" dirty="0" err="1">
                <a:solidFill>
                  <a:srgbClr val="000000"/>
                </a:solidFill>
                <a:effectLst/>
                <a:latin typeface="Calibri" panose="020F0502020204030204" pitchFamily="34" charset="0"/>
              </a:rPr>
              <a:t>ἦρχε</a:t>
            </a:r>
            <a:r>
              <a:rPr lang="el-GR" sz="3200" b="0" i="0" dirty="0">
                <a:solidFill>
                  <a:srgbClr val="000000"/>
                </a:solidFill>
                <a:effectLst/>
                <a:latin typeface="Calibri" panose="020F0502020204030204" pitchFamily="34" charset="0"/>
              </a:rPr>
              <a:t> </a:t>
            </a:r>
            <a:r>
              <a:rPr lang="el-GR" sz="3200" b="1" i="0" dirty="0">
                <a:solidFill>
                  <a:srgbClr val="2196F3"/>
                </a:solidFill>
                <a:effectLst/>
                <a:latin typeface="Calibri" panose="020F0502020204030204" pitchFamily="34" charset="0"/>
              </a:rPr>
              <a:t>&gt; </a:t>
            </a:r>
            <a:r>
              <a:rPr lang="el-GR" sz="3200" b="1" i="0" dirty="0" err="1">
                <a:solidFill>
                  <a:srgbClr val="2196F3"/>
                </a:solidFill>
                <a:effectLst/>
                <a:latin typeface="Calibri" panose="020F0502020204030204" pitchFamily="34" charset="0"/>
              </a:rPr>
              <a:t>ετερόπτωτος</a:t>
            </a:r>
            <a:r>
              <a:rPr lang="el-GR" sz="3200" b="1" i="0" dirty="0">
                <a:solidFill>
                  <a:srgbClr val="2196F3"/>
                </a:solidFill>
                <a:effectLst/>
                <a:latin typeface="Calibri" panose="020F0502020204030204" pitchFamily="34" charset="0"/>
              </a:rPr>
              <a:t> </a:t>
            </a:r>
            <a:r>
              <a:rPr lang="el-GR" sz="3200" b="1" i="0" dirty="0" err="1">
                <a:solidFill>
                  <a:srgbClr val="2196F3"/>
                </a:solidFill>
                <a:effectLst/>
                <a:latin typeface="Calibri" panose="020F0502020204030204" pitchFamily="34" charset="0"/>
              </a:rPr>
              <a:t>πρ</a:t>
            </a:r>
            <a:r>
              <a:rPr lang="el-GR" sz="3200" b="1" i="0" dirty="0">
                <a:solidFill>
                  <a:srgbClr val="2196F3"/>
                </a:solidFill>
                <a:effectLst/>
                <a:latin typeface="Calibri" panose="020F0502020204030204" pitchFamily="34" charset="0"/>
              </a:rPr>
              <a:t>., γεν. αντικειμενική</a:t>
            </a:r>
            <a:r>
              <a:rPr lang="el-GR" sz="3200" b="0" i="0" dirty="0">
                <a:solidFill>
                  <a:srgbClr val="000000"/>
                </a:solidFill>
                <a:effectLst/>
                <a:latin typeface="Calibri" panose="020F0502020204030204" pitchFamily="34" charset="0"/>
              </a:rPr>
              <a:t> στο σατράπης.</a:t>
            </a:r>
            <a:br>
              <a:rPr lang="el-GR" sz="3200" b="0" i="0" dirty="0">
                <a:solidFill>
                  <a:srgbClr val="000000"/>
                </a:solidFill>
                <a:effectLst/>
                <a:latin typeface="Calibri" panose="020F0502020204030204" pitchFamily="34" charset="0"/>
              </a:rPr>
            </a:br>
            <a:r>
              <a:rPr lang="el-GR" sz="3200" b="0" i="0" dirty="0">
                <a:solidFill>
                  <a:srgbClr val="000000"/>
                </a:solidFill>
                <a:effectLst/>
                <a:latin typeface="Calibri" panose="020F0502020204030204" pitchFamily="34" charset="0"/>
              </a:rPr>
              <a:t>(= Ο Τισσαφέρνης στάλθηκε σατράπης των πόλεων </a:t>
            </a:r>
            <a:r>
              <a:rPr lang="el-GR" sz="3200" b="0" i="1" dirty="0">
                <a:solidFill>
                  <a:srgbClr val="000000"/>
                </a:solidFill>
                <a:effectLst/>
                <a:latin typeface="Calibri" panose="020F0502020204030204" pitchFamily="34" charset="0"/>
              </a:rPr>
              <a:t>στις οποίες προηγουμένως αυτός ήταν ο κυβερνήτης</a:t>
            </a:r>
            <a:r>
              <a:rPr lang="el-GR" sz="3200" b="0" i="0" dirty="0">
                <a:solidFill>
                  <a:srgbClr val="000000"/>
                </a:solidFill>
                <a:effectLst/>
                <a:latin typeface="Calibri" panose="020F0502020204030204" pitchFamily="34" charset="0"/>
              </a:rPr>
              <a:t>.)</a:t>
            </a:r>
            <a:br>
              <a:rPr lang="el-GR" sz="3200" b="0" i="0" dirty="0">
                <a:solidFill>
                  <a:srgbClr val="000000"/>
                </a:solidFill>
                <a:effectLst/>
                <a:latin typeface="Calibri" panose="020F0502020204030204" pitchFamily="34" charset="0"/>
              </a:rPr>
            </a:br>
            <a:br>
              <a:rPr lang="el-GR" sz="3200" dirty="0"/>
            </a:br>
            <a:endParaRPr lang="el-GR" sz="3200" dirty="0"/>
          </a:p>
        </p:txBody>
      </p:sp>
    </p:spTree>
    <p:extLst>
      <p:ext uri="{BB962C8B-B14F-4D97-AF65-F5344CB8AC3E}">
        <p14:creationId xmlns:p14="http://schemas.microsoft.com/office/powerpoint/2010/main" val="993923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634784-D9B7-AAE9-9F14-BFB40980A1C7}"/>
              </a:ext>
            </a:extLst>
          </p:cNvPr>
          <p:cNvSpPr>
            <a:spLocks noGrp="1"/>
          </p:cNvSpPr>
          <p:nvPr>
            <p:ph type="title"/>
          </p:nvPr>
        </p:nvSpPr>
        <p:spPr/>
        <p:txBody>
          <a:bodyPr/>
          <a:lstStyle/>
          <a:p>
            <a:r>
              <a:rPr lang="el-GR" dirty="0"/>
              <a:t>Πώς εκφέρονται οι αναφορικές προτάσεις;</a:t>
            </a:r>
          </a:p>
        </p:txBody>
      </p:sp>
      <p:sp>
        <p:nvSpPr>
          <p:cNvPr id="3" name="Θέση περιεχομένου 2">
            <a:extLst>
              <a:ext uri="{FF2B5EF4-FFF2-40B4-BE49-F238E27FC236}">
                <a16:creationId xmlns:a16="http://schemas.microsoft.com/office/drawing/2014/main" id="{353CB539-7EE4-CD42-7FCA-B05CA1B81337}"/>
              </a:ext>
            </a:extLst>
          </p:cNvPr>
          <p:cNvSpPr>
            <a:spLocks noGrp="1"/>
          </p:cNvSpPr>
          <p:nvPr>
            <p:ph sz="quarter" idx="10"/>
          </p:nvPr>
        </p:nvSpPr>
        <p:spPr>
          <a:xfrm>
            <a:off x="539495" y="1435608"/>
            <a:ext cx="11972173" cy="5422392"/>
          </a:xfrm>
        </p:spPr>
        <p:txBody>
          <a:bodyPr/>
          <a:lstStyle/>
          <a:p>
            <a:pPr algn="just">
              <a:lnSpc>
                <a:spcPts val="1950"/>
              </a:lnSpc>
              <a:buNone/>
            </a:pPr>
            <a:r>
              <a:rPr lang="el-GR" sz="1800" b="0" i="0" dirty="0">
                <a:solidFill>
                  <a:srgbClr val="FFFFFF"/>
                </a:solidFill>
                <a:effectLst/>
                <a:latin typeface="Calibri" panose="020F0502020204030204" pitchFamily="34" charset="0"/>
              </a:rPr>
              <a:t>Εκφέρονται:</a:t>
            </a:r>
            <a:endParaRPr lang="el-GR" sz="1800" b="0" i="0" dirty="0">
              <a:solidFill>
                <a:srgbClr val="000000"/>
              </a:solidFill>
              <a:effectLst/>
              <a:latin typeface="Calibri" panose="020F0502020204030204" pitchFamily="34" charset="0"/>
            </a:endParaRPr>
          </a:p>
          <a:p>
            <a:pPr algn="just">
              <a:lnSpc>
                <a:spcPts val="1950"/>
              </a:lnSpc>
              <a:buNone/>
            </a:pPr>
            <a:r>
              <a:rPr lang="el-GR" sz="1800" b="1" i="0" dirty="0">
                <a:solidFill>
                  <a:srgbClr val="000000"/>
                </a:solidFill>
                <a:effectLst/>
                <a:latin typeface="Calibri" panose="020F0502020204030204" pitchFamily="34" charset="0"/>
              </a:rPr>
              <a:t>α)</a:t>
            </a:r>
            <a:r>
              <a:rPr lang="el-GR" sz="1800" b="0" i="0" dirty="0">
                <a:solidFill>
                  <a:srgbClr val="000000"/>
                </a:solidFill>
                <a:effectLst/>
                <a:latin typeface="Calibri" panose="020F0502020204030204" pitchFamily="34" charset="0"/>
              </a:rPr>
              <a:t> όταν είναι προτάσεις κρίσης με </a:t>
            </a:r>
            <a:r>
              <a:rPr lang="el-GR" sz="1800" b="0" i="0" dirty="0">
                <a:solidFill>
                  <a:srgbClr val="00B050"/>
                </a:solidFill>
                <a:effectLst/>
                <a:latin typeface="Calibri" panose="020F0502020204030204" pitchFamily="34" charset="0"/>
              </a:rPr>
              <a:t>οριστική</a:t>
            </a:r>
            <a:r>
              <a:rPr lang="el-GR" sz="1800" b="0" i="0" dirty="0">
                <a:solidFill>
                  <a:srgbClr val="000000"/>
                </a:solidFill>
                <a:effectLst/>
                <a:latin typeface="Calibri" panose="020F0502020204030204" pitchFamily="34" charset="0"/>
              </a:rPr>
              <a:t>, δυνητική οριστική, δυνητική </a:t>
            </a:r>
            <a:r>
              <a:rPr lang="el-GR" sz="1800" b="0" i="0" dirty="0">
                <a:solidFill>
                  <a:srgbClr val="00B050"/>
                </a:solidFill>
                <a:effectLst/>
                <a:latin typeface="Calibri" panose="020F0502020204030204" pitchFamily="34" charset="0"/>
              </a:rPr>
              <a:t>ευκτική</a:t>
            </a:r>
            <a:r>
              <a:rPr lang="el-GR" sz="1800" b="0" i="0" dirty="0">
                <a:solidFill>
                  <a:srgbClr val="000000"/>
                </a:solidFill>
                <a:effectLst/>
                <a:latin typeface="Calibri" panose="020F0502020204030204" pitchFamily="34" charset="0"/>
              </a:rPr>
              <a:t> και με ευκτική του πλαγίου λόγου, όταν εξαρτώνται από ρήματα </a:t>
            </a:r>
            <a:r>
              <a:rPr lang="el-GR" sz="1800" b="1" i="0" u="none" strike="noStrike" dirty="0">
                <a:solidFill>
                  <a:srgbClr val="0000FF"/>
                </a:solidFill>
                <a:effectLst/>
                <a:latin typeface="Calibri" panose="020F0502020204030204" pitchFamily="34" charset="0"/>
              </a:rPr>
              <a:t>ιστορικού χρόνου</a:t>
            </a:r>
            <a:r>
              <a:rPr lang="el-GR" sz="1800" b="0" i="0" dirty="0">
                <a:solidFill>
                  <a:srgbClr val="000000"/>
                </a:solidFill>
                <a:effectLst/>
                <a:latin typeface="Calibri" panose="020F0502020204030204" pitchFamily="34" charset="0"/>
              </a:rPr>
              <a:t>,</a:t>
            </a:r>
          </a:p>
          <a:p>
            <a:pPr algn="just">
              <a:lnSpc>
                <a:spcPts val="1950"/>
              </a:lnSpc>
              <a:buFont typeface="Arial" panose="020B0604020202020204" pitchFamily="34" charset="0"/>
              <a:buChar char="•"/>
            </a:pPr>
            <a:r>
              <a:rPr lang="el-GR" sz="1800" b="0" i="0" dirty="0" err="1">
                <a:solidFill>
                  <a:srgbClr val="000000"/>
                </a:solidFill>
                <a:effectLst/>
                <a:latin typeface="Calibri" panose="020F0502020204030204" pitchFamily="34" charset="0"/>
              </a:rPr>
              <a:t>Ἐξελθὼν</a:t>
            </a:r>
            <a:r>
              <a:rPr lang="el-GR" sz="1800" b="0" i="0" dirty="0">
                <a:solidFill>
                  <a:srgbClr val="000000"/>
                </a:solidFill>
                <a:effectLst/>
                <a:latin typeface="Calibri" panose="020F0502020204030204" pitchFamily="34" charset="0"/>
              </a:rPr>
              <a:t> ὁ θυρωρός, </a:t>
            </a:r>
            <a:r>
              <a:rPr lang="el-GR" sz="1800" b="1" i="0" dirty="0" err="1">
                <a:solidFill>
                  <a:srgbClr val="000000"/>
                </a:solidFill>
                <a:effectLst/>
                <a:latin typeface="Calibri" panose="020F0502020204030204" pitchFamily="34" charset="0"/>
              </a:rPr>
              <a:t>ὅσπερ</a:t>
            </a:r>
            <a:r>
              <a:rPr lang="el-GR" sz="1800" b="0" i="0" dirty="0">
                <a:solidFill>
                  <a:srgbClr val="000000"/>
                </a:solidFill>
                <a:effectLst/>
                <a:latin typeface="Calibri" panose="020F0502020204030204" pitchFamily="34" charset="0"/>
              </a:rPr>
              <a:t> </a:t>
            </a:r>
            <a:r>
              <a:rPr lang="el-GR" sz="1800" b="1" i="0" dirty="0" err="1">
                <a:solidFill>
                  <a:srgbClr val="2196F3"/>
                </a:solidFill>
                <a:effectLst/>
                <a:latin typeface="Calibri" panose="020F0502020204030204" pitchFamily="34" charset="0"/>
              </a:rPr>
              <a:t>εἰώθει</a:t>
            </a:r>
            <a:r>
              <a:rPr lang="el-GR" sz="1800" b="0" i="0" dirty="0">
                <a:solidFill>
                  <a:srgbClr val="000000"/>
                </a:solidFill>
                <a:effectLst/>
                <a:latin typeface="Calibri" panose="020F0502020204030204" pitchFamily="34" charset="0"/>
              </a:rPr>
              <a:t> </a:t>
            </a:r>
            <a:r>
              <a:rPr lang="el-GR" sz="1800" b="1" i="0" dirty="0" err="1">
                <a:solidFill>
                  <a:srgbClr val="000000"/>
                </a:solidFill>
                <a:effectLst/>
                <a:latin typeface="Calibri" panose="020F0502020204030204" pitchFamily="34" charset="0"/>
              </a:rPr>
              <a:t>ὑπακούειν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εἶπεν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περιμένειν</a:t>
            </a:r>
            <a:r>
              <a:rPr lang="el-GR" sz="1800" b="0" i="0" dirty="0">
                <a:solidFill>
                  <a:srgbClr val="000000"/>
                </a:solidFill>
                <a:effectLst/>
                <a:latin typeface="Calibri" panose="020F0502020204030204" pitchFamily="34" charset="0"/>
              </a:rPr>
              <a:t> &gt; </a:t>
            </a:r>
            <a:r>
              <a:rPr lang="el-GR" sz="1800" b="1" i="0" dirty="0">
                <a:solidFill>
                  <a:srgbClr val="000000"/>
                </a:solidFill>
                <a:effectLst/>
                <a:latin typeface="Calibri" panose="020F0502020204030204" pitchFamily="34" charset="0"/>
              </a:rPr>
              <a:t>οριστική</a:t>
            </a:r>
            <a:br>
              <a:rPr lang="el-GR" sz="1800" b="0" i="0" dirty="0">
                <a:solidFill>
                  <a:srgbClr val="000000"/>
                </a:solidFill>
                <a:effectLst/>
                <a:latin typeface="Calibri" panose="020F0502020204030204" pitchFamily="34" charset="0"/>
              </a:rPr>
            </a:br>
            <a:r>
              <a:rPr lang="el-GR" sz="1800" b="0" i="0" dirty="0">
                <a:solidFill>
                  <a:srgbClr val="000000"/>
                </a:solidFill>
                <a:effectLst/>
                <a:latin typeface="Calibri" panose="020F0502020204030204" pitchFamily="34" charset="0"/>
              </a:rPr>
              <a:t>    (= Βγαίνοντας ο θυρωρός, </a:t>
            </a:r>
            <a:r>
              <a:rPr lang="el-GR" sz="1800" b="0" i="1" dirty="0">
                <a:solidFill>
                  <a:srgbClr val="000000"/>
                </a:solidFill>
                <a:effectLst/>
                <a:latin typeface="Calibri" panose="020F0502020204030204" pitchFamily="34" charset="0"/>
              </a:rPr>
              <a:t>ο οποίος συνήθιζε να εκτελεί εντολές</a:t>
            </a:r>
            <a:r>
              <a:rPr lang="el-GR" sz="1800" b="0" i="0" dirty="0">
                <a:solidFill>
                  <a:srgbClr val="000000"/>
                </a:solidFill>
                <a:effectLst/>
                <a:latin typeface="Calibri" panose="020F0502020204030204" pitchFamily="34" charset="0"/>
              </a:rPr>
              <a:t>, είπε να περιμένουν)</a:t>
            </a:r>
          </a:p>
          <a:p>
            <a:pPr algn="just">
              <a:lnSpc>
                <a:spcPts val="1950"/>
              </a:lnSpc>
              <a:buFont typeface="Arial" panose="020B0604020202020204" pitchFamily="34" charset="0"/>
              <a:buChar char="•"/>
            </a:pP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μαθητὰς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πολλοὺς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ἔλαβον</a:t>
            </a:r>
            <a:r>
              <a:rPr lang="el-GR" sz="1800" b="0" i="0" dirty="0">
                <a:solidFill>
                  <a:srgbClr val="000000"/>
                </a:solidFill>
                <a:effectLst/>
                <a:latin typeface="Calibri" panose="020F0502020204030204" pitchFamily="34" charset="0"/>
              </a:rPr>
              <a:t>, </a:t>
            </a:r>
            <a:r>
              <a:rPr lang="el-GR" sz="1800" b="1" i="0" dirty="0" err="1">
                <a:solidFill>
                  <a:srgbClr val="000000"/>
                </a:solidFill>
                <a:effectLst/>
                <a:latin typeface="Calibri" panose="020F0502020204030204" pitchFamily="34" charset="0"/>
              </a:rPr>
              <a:t>ὧν</a:t>
            </a:r>
            <a:r>
              <a:rPr lang="el-GR" sz="1800" b="1" i="0" dirty="0">
                <a:solidFill>
                  <a:srgbClr val="000000"/>
                </a:solidFill>
                <a:effectLst/>
                <a:latin typeface="Calibri" panose="020F0502020204030204" pitchFamily="34" charset="0"/>
              </a:rPr>
              <a:t> </a:t>
            </a:r>
            <a:r>
              <a:rPr lang="el-GR" sz="1800" b="1" i="0" dirty="0" err="1">
                <a:solidFill>
                  <a:srgbClr val="000000"/>
                </a:solidFill>
                <a:effectLst/>
                <a:latin typeface="Calibri" panose="020F0502020204030204" pitchFamily="34" charset="0"/>
              </a:rPr>
              <a:t>οὐδεὶς</a:t>
            </a:r>
            <a:r>
              <a:rPr lang="el-GR" sz="1800" b="0" i="0" dirty="0">
                <a:solidFill>
                  <a:srgbClr val="000000"/>
                </a:solidFill>
                <a:effectLst/>
                <a:latin typeface="Calibri" panose="020F0502020204030204" pitchFamily="34" charset="0"/>
              </a:rPr>
              <a:t> </a:t>
            </a:r>
            <a:r>
              <a:rPr lang="el-GR" sz="1800" b="1" i="0" dirty="0" err="1">
                <a:solidFill>
                  <a:srgbClr val="2196F3"/>
                </a:solidFill>
                <a:effectLst/>
                <a:latin typeface="Calibri" panose="020F0502020204030204" pitchFamily="34" charset="0"/>
              </a:rPr>
              <a:t>ἂν</a:t>
            </a:r>
            <a:r>
              <a:rPr lang="el-GR" sz="1800" b="1" i="0" dirty="0">
                <a:solidFill>
                  <a:srgbClr val="2196F3"/>
                </a:solidFill>
                <a:effectLst/>
                <a:latin typeface="Calibri" panose="020F0502020204030204" pitchFamily="34" charset="0"/>
              </a:rPr>
              <a:t> </a:t>
            </a:r>
            <a:r>
              <a:rPr lang="el-GR" sz="1800" b="1" i="0" dirty="0" err="1">
                <a:solidFill>
                  <a:srgbClr val="2196F3"/>
                </a:solidFill>
                <a:effectLst/>
                <a:latin typeface="Calibri" panose="020F0502020204030204" pitchFamily="34" charset="0"/>
              </a:rPr>
              <a:t>παρέμεινεν</a:t>
            </a:r>
            <a:r>
              <a:rPr lang="el-GR" sz="1800" b="0" i="0" dirty="0">
                <a:solidFill>
                  <a:srgbClr val="000000"/>
                </a:solidFill>
                <a:effectLst/>
                <a:latin typeface="Calibri" panose="020F0502020204030204" pitchFamily="34" charset="0"/>
              </a:rPr>
              <a:t>. &gt; </a:t>
            </a:r>
            <a:r>
              <a:rPr lang="el-GR" sz="1800" b="1" i="0" dirty="0">
                <a:solidFill>
                  <a:srgbClr val="000000"/>
                </a:solidFill>
                <a:effectLst/>
                <a:latin typeface="Calibri" panose="020F0502020204030204" pitchFamily="34" charset="0"/>
              </a:rPr>
              <a:t>δυνητική οριστική</a:t>
            </a:r>
            <a:br>
              <a:rPr lang="el-GR" sz="1800" b="0" i="0" dirty="0">
                <a:solidFill>
                  <a:srgbClr val="000000"/>
                </a:solidFill>
                <a:effectLst/>
                <a:latin typeface="Calibri" panose="020F0502020204030204" pitchFamily="34" charset="0"/>
              </a:rPr>
            </a:br>
            <a:r>
              <a:rPr lang="el-GR" sz="1800" b="0" i="0" dirty="0">
                <a:solidFill>
                  <a:srgbClr val="000000"/>
                </a:solidFill>
                <a:effectLst/>
                <a:latin typeface="Calibri" panose="020F0502020204030204" pitchFamily="34" charset="0"/>
              </a:rPr>
              <a:t>    (= Και απέκτησα πολλούς μαθητές, </a:t>
            </a:r>
            <a:r>
              <a:rPr lang="el-GR" sz="1800" b="0" i="1" dirty="0">
                <a:solidFill>
                  <a:srgbClr val="000000"/>
                </a:solidFill>
                <a:effectLst/>
                <a:latin typeface="Calibri" panose="020F0502020204030204" pitchFamily="34" charset="0"/>
              </a:rPr>
              <a:t>από τους οποίους δε θα παρέμεινε κανείς</a:t>
            </a:r>
            <a:r>
              <a:rPr lang="el-GR" sz="1800" b="0" i="0" dirty="0">
                <a:solidFill>
                  <a:srgbClr val="000000"/>
                </a:solidFill>
                <a:effectLst/>
                <a:latin typeface="Calibri" panose="020F0502020204030204" pitchFamily="34" charset="0"/>
              </a:rPr>
              <a:t>)</a:t>
            </a:r>
          </a:p>
          <a:p>
            <a:pPr algn="just">
              <a:lnSpc>
                <a:spcPts val="1950"/>
              </a:lnSpc>
              <a:buFont typeface="Arial" panose="020B0604020202020204" pitchFamily="34" charset="0"/>
              <a:buChar char="•"/>
            </a:pPr>
            <a:r>
              <a:rPr lang="el-GR" sz="1800" b="0" i="0" dirty="0">
                <a:solidFill>
                  <a:srgbClr val="000000"/>
                </a:solidFill>
                <a:effectLst/>
                <a:latin typeface="Calibri" panose="020F0502020204030204" pitchFamily="34" charset="0"/>
              </a:rPr>
              <a:t>Δόρατα </a:t>
            </a:r>
            <a:r>
              <a:rPr lang="el-GR" sz="1800" b="0" i="0" dirty="0" err="1">
                <a:solidFill>
                  <a:srgbClr val="000000"/>
                </a:solidFill>
                <a:effectLst/>
                <a:latin typeface="Calibri" panose="020F0502020204030204" pitchFamily="34" charset="0"/>
              </a:rPr>
              <a:t>ἔχοντες</a:t>
            </a:r>
            <a:r>
              <a:rPr lang="el-GR" sz="1800" b="0" i="0" dirty="0">
                <a:solidFill>
                  <a:srgbClr val="000000"/>
                </a:solidFill>
                <a:effectLst/>
                <a:latin typeface="Calibri" panose="020F0502020204030204" pitchFamily="34" charset="0"/>
              </a:rPr>
              <a:t>, </a:t>
            </a:r>
            <a:r>
              <a:rPr lang="el-GR" sz="1800" b="1" i="0" dirty="0" err="1">
                <a:solidFill>
                  <a:srgbClr val="000000"/>
                </a:solidFill>
                <a:effectLst/>
                <a:latin typeface="Calibri" panose="020F0502020204030204" pitchFamily="34" charset="0"/>
              </a:rPr>
              <a:t>ὅσα</a:t>
            </a:r>
            <a:r>
              <a:rPr lang="el-GR" sz="1800" b="1" i="0" dirty="0">
                <a:solidFill>
                  <a:srgbClr val="000000"/>
                </a:solidFill>
                <a:effectLst/>
                <a:latin typeface="Calibri" panose="020F0502020204030204" pitchFamily="34" charset="0"/>
              </a:rPr>
              <a:t> </a:t>
            </a:r>
            <a:r>
              <a:rPr lang="el-GR" sz="1800" b="1" i="0" dirty="0" err="1">
                <a:solidFill>
                  <a:srgbClr val="000000"/>
                </a:solidFill>
                <a:effectLst/>
                <a:latin typeface="Calibri" panose="020F0502020204030204" pitchFamily="34" charset="0"/>
              </a:rPr>
              <a:t>ἀνὴρ</a:t>
            </a:r>
            <a:r>
              <a:rPr lang="el-GR" sz="1800" b="0" i="0" dirty="0">
                <a:solidFill>
                  <a:srgbClr val="000000"/>
                </a:solidFill>
                <a:effectLst/>
                <a:latin typeface="Calibri" panose="020F0502020204030204" pitchFamily="34" charset="0"/>
              </a:rPr>
              <a:t> </a:t>
            </a:r>
            <a:r>
              <a:rPr lang="el-GR" sz="1800" b="1" i="0" dirty="0" err="1">
                <a:solidFill>
                  <a:srgbClr val="2196F3"/>
                </a:solidFill>
                <a:effectLst/>
                <a:latin typeface="Calibri" panose="020F0502020204030204" pitchFamily="34" charset="0"/>
              </a:rPr>
              <a:t>ἂν</a:t>
            </a:r>
            <a:r>
              <a:rPr lang="el-GR" sz="1800" b="1" i="0" dirty="0">
                <a:solidFill>
                  <a:srgbClr val="2196F3"/>
                </a:solidFill>
                <a:effectLst/>
                <a:latin typeface="Calibri" panose="020F0502020204030204" pitchFamily="34" charset="0"/>
              </a:rPr>
              <a:t> </a:t>
            </a:r>
            <a:r>
              <a:rPr lang="el-GR" sz="1800" b="1" i="0" dirty="0" err="1">
                <a:solidFill>
                  <a:srgbClr val="2196F3"/>
                </a:solidFill>
                <a:effectLst/>
                <a:latin typeface="Calibri" panose="020F0502020204030204" pitchFamily="34" charset="0"/>
              </a:rPr>
              <a:t>φέροι</a:t>
            </a:r>
            <a:r>
              <a:rPr lang="el-GR" sz="1800" b="0" i="0" dirty="0">
                <a:solidFill>
                  <a:srgbClr val="000000"/>
                </a:solidFill>
                <a:effectLst/>
                <a:latin typeface="Calibri" panose="020F0502020204030204" pitchFamily="34" charset="0"/>
              </a:rPr>
              <a:t>, τούτοις </a:t>
            </a:r>
            <a:r>
              <a:rPr lang="el-GR" sz="1800" b="0" i="0" dirty="0" err="1">
                <a:solidFill>
                  <a:srgbClr val="000000"/>
                </a:solidFill>
                <a:effectLst/>
                <a:latin typeface="Calibri" panose="020F0502020204030204" pitchFamily="34" charset="0"/>
              </a:rPr>
              <a:t>ἐπειρῶντο</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ἀμύνασθαι</a:t>
            </a:r>
            <a:r>
              <a:rPr lang="el-GR" sz="1800" b="0" i="0" dirty="0">
                <a:solidFill>
                  <a:srgbClr val="000000"/>
                </a:solidFill>
                <a:effectLst/>
                <a:latin typeface="Calibri" panose="020F0502020204030204" pitchFamily="34" charset="0"/>
              </a:rPr>
              <a:t>. &gt; </a:t>
            </a:r>
            <a:r>
              <a:rPr lang="el-GR" sz="1800" b="1" i="0" dirty="0">
                <a:solidFill>
                  <a:srgbClr val="000000"/>
                </a:solidFill>
                <a:effectLst/>
                <a:latin typeface="Calibri" panose="020F0502020204030204" pitchFamily="34" charset="0"/>
              </a:rPr>
              <a:t>δυνητική ευκτική</a:t>
            </a:r>
            <a:r>
              <a:rPr lang="el-GR" sz="1800" b="0" i="0" dirty="0">
                <a:solidFill>
                  <a:srgbClr val="000000"/>
                </a:solidFill>
                <a:effectLst/>
                <a:latin typeface="Calibri" panose="020F0502020204030204" pitchFamily="34" charset="0"/>
              </a:rPr>
              <a:t>.</a:t>
            </a:r>
            <a:br>
              <a:rPr lang="el-GR" sz="1800" b="0" i="0" dirty="0">
                <a:solidFill>
                  <a:srgbClr val="000000"/>
                </a:solidFill>
                <a:effectLst/>
                <a:latin typeface="Calibri" panose="020F0502020204030204" pitchFamily="34" charset="0"/>
              </a:rPr>
            </a:br>
            <a:r>
              <a:rPr lang="el-GR" sz="1800" b="0" i="0" dirty="0">
                <a:solidFill>
                  <a:srgbClr val="000000"/>
                </a:solidFill>
                <a:effectLst/>
                <a:latin typeface="Calibri" panose="020F0502020204030204" pitchFamily="34" charset="0"/>
              </a:rPr>
              <a:t>    (= Έχοντας δόρατα, </a:t>
            </a:r>
            <a:r>
              <a:rPr lang="el-GR" sz="1800" b="0" i="1" dirty="0">
                <a:solidFill>
                  <a:srgbClr val="000000"/>
                </a:solidFill>
                <a:effectLst/>
                <a:latin typeface="Calibri" panose="020F0502020204030204" pitchFamily="34" charset="0"/>
              </a:rPr>
              <a:t>όσα μπορεί να σηκώσει κάποιος άντρας</a:t>
            </a:r>
            <a:r>
              <a:rPr lang="el-GR" sz="1800" b="0" i="0" dirty="0">
                <a:solidFill>
                  <a:srgbClr val="000000"/>
                </a:solidFill>
                <a:effectLst/>
                <a:latin typeface="Calibri" panose="020F0502020204030204" pitchFamily="34" charset="0"/>
              </a:rPr>
              <a:t>, με αυτά προσπαθούσαν να αμυνθούν)</a:t>
            </a:r>
          </a:p>
          <a:p>
            <a:pPr algn="just">
              <a:lnSpc>
                <a:spcPts val="1950"/>
              </a:lnSpc>
              <a:buFont typeface="Arial" panose="020B0604020202020204" pitchFamily="34" charset="0"/>
              <a:buChar char="•"/>
            </a:pP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αὐτὸς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δὲ</a:t>
            </a:r>
            <a:r>
              <a:rPr lang="el-GR" sz="1800" b="0" i="0" dirty="0">
                <a:solidFill>
                  <a:srgbClr val="000000"/>
                </a:solidFill>
                <a:effectLst/>
                <a:latin typeface="Calibri" panose="020F0502020204030204" pitchFamily="34" charset="0"/>
              </a:rPr>
              <a:t> </a:t>
            </a:r>
            <a:r>
              <a:rPr lang="el-GR" sz="1800" b="1" i="0" dirty="0">
                <a:solidFill>
                  <a:srgbClr val="000000"/>
                </a:solidFill>
                <a:effectLst/>
                <a:latin typeface="Calibri" panose="020F0502020204030204" pitchFamily="34" charset="0"/>
              </a:rPr>
              <a:t>ὅ τι που </a:t>
            </a:r>
            <a:r>
              <a:rPr lang="el-GR" sz="1800" b="1" i="0" dirty="0" err="1">
                <a:solidFill>
                  <a:srgbClr val="000000"/>
                </a:solidFill>
                <a:effectLst/>
                <a:latin typeface="Calibri" panose="020F0502020204030204" pitchFamily="34" charset="0"/>
              </a:rPr>
              <a:t>καλὸν</a:t>
            </a:r>
            <a:r>
              <a:rPr lang="el-GR" sz="1800" b="0" i="0" dirty="0">
                <a:solidFill>
                  <a:srgbClr val="000000"/>
                </a:solidFill>
                <a:effectLst/>
                <a:latin typeface="Calibri" panose="020F0502020204030204" pitchFamily="34" charset="0"/>
              </a:rPr>
              <a:t> </a:t>
            </a:r>
            <a:r>
              <a:rPr lang="el-GR" sz="1800" b="1" i="0" dirty="0" err="1">
                <a:solidFill>
                  <a:srgbClr val="2196F3"/>
                </a:solidFill>
                <a:effectLst/>
                <a:latin typeface="Calibri" panose="020F0502020204030204" pitchFamily="34" charset="0"/>
              </a:rPr>
              <a:t>ἴδοι</a:t>
            </a:r>
            <a:r>
              <a:rPr lang="el-GR" sz="1800" b="0" i="0" dirty="0">
                <a:solidFill>
                  <a:srgbClr val="000000"/>
                </a:solidFill>
                <a:effectLst/>
                <a:latin typeface="Calibri" panose="020F0502020204030204" pitchFamily="34" charset="0"/>
              </a:rPr>
              <a:t> </a:t>
            </a:r>
            <a:r>
              <a:rPr lang="el-GR" sz="1800" b="1" i="0" dirty="0" err="1">
                <a:solidFill>
                  <a:srgbClr val="000000"/>
                </a:solidFill>
                <a:effectLst/>
                <a:latin typeface="Calibri" panose="020F0502020204030204" pitchFamily="34" charset="0"/>
              </a:rPr>
              <a:t>ἐς</a:t>
            </a:r>
            <a:r>
              <a:rPr lang="el-GR" sz="1800" b="1" i="0" dirty="0">
                <a:solidFill>
                  <a:srgbClr val="000000"/>
                </a:solidFill>
                <a:effectLst/>
                <a:latin typeface="Calibri" panose="020F0502020204030204" pitchFamily="34" charset="0"/>
              </a:rPr>
              <a:t> </a:t>
            </a:r>
            <a:r>
              <a:rPr lang="el-GR" sz="1800" b="1" i="0" dirty="0" err="1">
                <a:solidFill>
                  <a:srgbClr val="000000"/>
                </a:solidFill>
                <a:effectLst/>
                <a:latin typeface="Calibri" panose="020F0502020204030204" pitchFamily="34" charset="0"/>
              </a:rPr>
              <a:t>στρατιάν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διεδωρεῖτο</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τοῖς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ἀεὶ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ἀξιωτάτοις</a:t>
            </a:r>
            <a:r>
              <a:rPr lang="el-GR" sz="1800" b="0" i="0" dirty="0">
                <a:solidFill>
                  <a:srgbClr val="000000"/>
                </a:solidFill>
                <a:effectLst/>
                <a:latin typeface="Calibri" panose="020F0502020204030204" pitchFamily="34" charset="0"/>
              </a:rPr>
              <a:t>. &gt; </a:t>
            </a:r>
            <a:r>
              <a:rPr lang="el-GR" sz="1800" b="1" i="0" dirty="0">
                <a:solidFill>
                  <a:srgbClr val="000000"/>
                </a:solidFill>
                <a:effectLst/>
                <a:latin typeface="Calibri" panose="020F0502020204030204" pitchFamily="34" charset="0"/>
              </a:rPr>
              <a:t>ευκτική του πλαγίου λόγου</a:t>
            </a:r>
            <a:br>
              <a:rPr lang="el-GR" sz="1800" b="0" i="0" dirty="0">
                <a:solidFill>
                  <a:srgbClr val="000000"/>
                </a:solidFill>
                <a:effectLst/>
                <a:latin typeface="Calibri" panose="020F0502020204030204" pitchFamily="34" charset="0"/>
              </a:rPr>
            </a:br>
            <a:r>
              <a:rPr lang="el-GR" sz="1800" b="0" i="0" dirty="0">
                <a:solidFill>
                  <a:srgbClr val="000000"/>
                </a:solidFill>
                <a:effectLst/>
                <a:latin typeface="Calibri" panose="020F0502020204030204" pitchFamily="34" charset="0"/>
              </a:rPr>
              <a:t>    (= Και ο ίδιος εξάλλου, </a:t>
            </a:r>
            <a:r>
              <a:rPr lang="el-GR" sz="1800" b="0" i="1" dirty="0">
                <a:solidFill>
                  <a:srgbClr val="000000"/>
                </a:solidFill>
                <a:effectLst/>
                <a:latin typeface="Calibri" panose="020F0502020204030204" pitchFamily="34" charset="0"/>
              </a:rPr>
              <a:t>οτιδήποτε έβλεπε καλό για τον στρατό του</a:t>
            </a:r>
            <a:r>
              <a:rPr lang="el-GR" sz="1800" b="0" i="0" dirty="0">
                <a:solidFill>
                  <a:srgbClr val="000000"/>
                </a:solidFill>
                <a:effectLst/>
                <a:latin typeface="Calibri" panose="020F0502020204030204" pitchFamily="34" charset="0"/>
              </a:rPr>
              <a:t>, το μοίραζε ως δώρο σε κείνους που πάντα διακρίνονταν)</a:t>
            </a:r>
          </a:p>
          <a:p>
            <a:endParaRPr lang="el-GR" dirty="0"/>
          </a:p>
        </p:txBody>
      </p:sp>
    </p:spTree>
    <p:extLst>
      <p:ext uri="{BB962C8B-B14F-4D97-AF65-F5344CB8AC3E}">
        <p14:creationId xmlns:p14="http://schemas.microsoft.com/office/powerpoint/2010/main" val="2761218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628306-30DC-816D-F37D-6447CB962888}"/>
              </a:ext>
            </a:extLst>
          </p:cNvPr>
          <p:cNvSpPr>
            <a:spLocks noGrp="1"/>
          </p:cNvSpPr>
          <p:nvPr>
            <p:ph type="title"/>
          </p:nvPr>
        </p:nvSpPr>
        <p:spPr/>
        <p:txBody>
          <a:bodyPr/>
          <a:lstStyle/>
          <a:p>
            <a:r>
              <a:rPr lang="el-GR" dirty="0"/>
              <a:t>Πώς εκφέρονται οι αναφορικές προτάσεις;</a:t>
            </a:r>
          </a:p>
        </p:txBody>
      </p:sp>
      <p:sp>
        <p:nvSpPr>
          <p:cNvPr id="3" name="Θέση περιεχομένου 2">
            <a:extLst>
              <a:ext uri="{FF2B5EF4-FFF2-40B4-BE49-F238E27FC236}">
                <a16:creationId xmlns:a16="http://schemas.microsoft.com/office/drawing/2014/main" id="{C259CF82-B1D6-786C-CD47-4659C44A1DCD}"/>
              </a:ext>
            </a:extLst>
          </p:cNvPr>
          <p:cNvSpPr>
            <a:spLocks noGrp="1"/>
          </p:cNvSpPr>
          <p:nvPr>
            <p:ph sz="quarter" idx="10"/>
          </p:nvPr>
        </p:nvSpPr>
        <p:spPr>
          <a:xfrm>
            <a:off x="539495" y="1435608"/>
            <a:ext cx="11303099" cy="4974336"/>
          </a:xfrm>
        </p:spPr>
        <p:txBody>
          <a:bodyPr/>
          <a:lstStyle/>
          <a:p>
            <a:pPr algn="just">
              <a:lnSpc>
                <a:spcPts val="1950"/>
              </a:lnSpc>
              <a:buNone/>
            </a:pPr>
            <a:r>
              <a:rPr lang="el-GR" sz="1800" b="1" i="0" dirty="0">
                <a:solidFill>
                  <a:srgbClr val="000000"/>
                </a:solidFill>
                <a:effectLst/>
                <a:latin typeface="Calibri" panose="020F0502020204030204" pitchFamily="34" charset="0"/>
              </a:rPr>
              <a:t>β)</a:t>
            </a:r>
            <a:r>
              <a:rPr lang="el-GR" sz="1800" b="0" i="0" dirty="0">
                <a:solidFill>
                  <a:srgbClr val="000000"/>
                </a:solidFill>
                <a:effectLst/>
                <a:latin typeface="Calibri" panose="020F0502020204030204" pitchFamily="34" charset="0"/>
              </a:rPr>
              <a:t> όταν είναι προτάσεις επιθυμίας με </a:t>
            </a:r>
            <a:r>
              <a:rPr lang="el-GR" sz="1800" b="0" i="0" dirty="0">
                <a:solidFill>
                  <a:srgbClr val="00B050"/>
                </a:solidFill>
                <a:effectLst/>
                <a:latin typeface="Calibri" panose="020F0502020204030204" pitchFamily="34" charset="0"/>
              </a:rPr>
              <a:t>υποτακτική, ευχετική ευκτική</a:t>
            </a:r>
            <a:r>
              <a:rPr lang="el-GR" sz="1800" b="0" i="0" dirty="0">
                <a:solidFill>
                  <a:srgbClr val="000000"/>
                </a:solidFill>
                <a:effectLst/>
                <a:latin typeface="Calibri" panose="020F0502020204030204" pitchFamily="34" charset="0"/>
              </a:rPr>
              <a:t>, </a:t>
            </a:r>
            <a:r>
              <a:rPr lang="el-GR" sz="1800" b="0" i="0" dirty="0">
                <a:solidFill>
                  <a:srgbClr val="00B050"/>
                </a:solidFill>
                <a:effectLst/>
                <a:latin typeface="Calibri" panose="020F0502020204030204" pitchFamily="34" charset="0"/>
              </a:rPr>
              <a:t>προστακτική</a:t>
            </a:r>
            <a:r>
              <a:rPr lang="el-GR" sz="1800" b="0" i="0" dirty="0">
                <a:solidFill>
                  <a:srgbClr val="000000"/>
                </a:solidFill>
                <a:effectLst/>
                <a:latin typeface="Calibri" panose="020F0502020204030204" pitchFamily="34" charset="0"/>
              </a:rPr>
              <a:t>· με </a:t>
            </a:r>
            <a:r>
              <a:rPr lang="el-GR" sz="1800" b="0" i="0" dirty="0">
                <a:solidFill>
                  <a:srgbClr val="00B050"/>
                </a:solidFill>
                <a:effectLst/>
                <a:latin typeface="Calibri" panose="020F0502020204030204" pitchFamily="34" charset="0"/>
              </a:rPr>
              <a:t>ευκτική του πλαγίου λόγου</a:t>
            </a:r>
            <a:r>
              <a:rPr lang="el-GR" sz="1800" b="0" i="0" dirty="0">
                <a:solidFill>
                  <a:srgbClr val="000000"/>
                </a:solidFill>
                <a:effectLst/>
                <a:latin typeface="Calibri" panose="020F0502020204030204" pitchFamily="34" charset="0"/>
              </a:rPr>
              <a:t>, όταν εξαρτώνται από ρήματα </a:t>
            </a:r>
            <a:r>
              <a:rPr lang="el-GR" sz="1800" b="1" i="0" u="none" strike="noStrike" dirty="0">
                <a:solidFill>
                  <a:srgbClr val="0000FF"/>
                </a:solidFill>
                <a:effectLst/>
                <a:latin typeface="Calibri" panose="020F0502020204030204" pitchFamily="34" charset="0"/>
              </a:rPr>
              <a:t>ιστορικού χρόνου</a:t>
            </a:r>
            <a:r>
              <a:rPr lang="el-GR" sz="1800" b="0" i="0" dirty="0">
                <a:solidFill>
                  <a:srgbClr val="000000"/>
                </a:solidFill>
                <a:effectLst/>
                <a:latin typeface="Calibri" panose="020F0502020204030204" pitchFamily="34" charset="0"/>
              </a:rPr>
              <a:t>.</a:t>
            </a:r>
          </a:p>
          <a:p>
            <a:pPr algn="just">
              <a:lnSpc>
                <a:spcPts val="1950"/>
              </a:lnSpc>
              <a:buFont typeface="Arial" panose="020B0604020202020204" pitchFamily="34" charset="0"/>
              <a:buChar char="•"/>
            </a:pPr>
            <a:r>
              <a:rPr lang="el-GR" sz="1800" b="0" i="0" dirty="0" err="1">
                <a:solidFill>
                  <a:srgbClr val="000000"/>
                </a:solidFill>
                <a:effectLst/>
                <a:latin typeface="Calibri" panose="020F0502020204030204" pitchFamily="34" charset="0"/>
              </a:rPr>
              <a:t>Ἄνυτος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ὅδε</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παρεκαθέζετο</a:t>
            </a:r>
            <a:r>
              <a:rPr lang="el-GR" sz="1800" b="0" i="0" dirty="0">
                <a:solidFill>
                  <a:srgbClr val="000000"/>
                </a:solidFill>
                <a:effectLst/>
                <a:latin typeface="Calibri" panose="020F0502020204030204" pitchFamily="34" charset="0"/>
              </a:rPr>
              <a:t>, </a:t>
            </a:r>
            <a:r>
              <a:rPr lang="el-GR" sz="1800" b="1" i="0" dirty="0">
                <a:solidFill>
                  <a:srgbClr val="000000"/>
                </a:solidFill>
                <a:effectLst/>
                <a:latin typeface="Calibri" panose="020F0502020204030204" pitchFamily="34" charset="0"/>
              </a:rPr>
              <a:t>ᾧ </a:t>
            </a:r>
            <a:r>
              <a:rPr lang="el-GR" sz="1800" b="1" i="0" dirty="0" err="1">
                <a:solidFill>
                  <a:srgbClr val="2196F3"/>
                </a:solidFill>
                <a:effectLst/>
                <a:latin typeface="Calibri" panose="020F0502020204030204" pitchFamily="34" charset="0"/>
              </a:rPr>
              <a:t>μεταδῶμεν</a:t>
            </a:r>
            <a:r>
              <a:rPr lang="el-GR" sz="1800" b="1" i="0" dirty="0">
                <a:solidFill>
                  <a:srgbClr val="000000"/>
                </a:solidFill>
                <a:effectLst/>
                <a:latin typeface="Calibri" panose="020F0502020204030204" pitchFamily="34" charset="0"/>
              </a:rPr>
              <a:t> </a:t>
            </a:r>
            <a:r>
              <a:rPr lang="el-GR" sz="1800" b="1" i="0" dirty="0" err="1">
                <a:solidFill>
                  <a:srgbClr val="000000"/>
                </a:solidFill>
                <a:effectLst/>
                <a:latin typeface="Calibri" panose="020F0502020204030204" pitchFamily="34" charset="0"/>
              </a:rPr>
              <a:t>τῆς</a:t>
            </a:r>
            <a:r>
              <a:rPr lang="el-GR" sz="1800" b="1" i="0" dirty="0">
                <a:solidFill>
                  <a:srgbClr val="000000"/>
                </a:solidFill>
                <a:effectLst/>
                <a:latin typeface="Calibri" panose="020F0502020204030204" pitchFamily="34" charset="0"/>
              </a:rPr>
              <a:t> ζητήσεως</a:t>
            </a:r>
            <a:r>
              <a:rPr lang="el-GR" sz="1800" b="0" i="0" dirty="0">
                <a:solidFill>
                  <a:srgbClr val="000000"/>
                </a:solidFill>
                <a:effectLst/>
                <a:latin typeface="Calibri" panose="020F0502020204030204" pitchFamily="34" charset="0"/>
              </a:rPr>
              <a:t>. &gt; </a:t>
            </a:r>
            <a:r>
              <a:rPr lang="el-GR" sz="1800" b="1" i="0" dirty="0">
                <a:solidFill>
                  <a:srgbClr val="000000"/>
                </a:solidFill>
                <a:effectLst/>
                <a:latin typeface="Calibri" panose="020F0502020204030204" pitchFamily="34" charset="0"/>
              </a:rPr>
              <a:t>υποτακτική</a:t>
            </a:r>
            <a:br>
              <a:rPr lang="el-GR" sz="1800" b="0" i="0" dirty="0">
                <a:solidFill>
                  <a:srgbClr val="000000"/>
                </a:solidFill>
                <a:effectLst/>
                <a:latin typeface="Calibri" panose="020F0502020204030204" pitchFamily="34" charset="0"/>
              </a:rPr>
            </a:br>
            <a:r>
              <a:rPr lang="el-GR" sz="1800" b="0" i="0" dirty="0">
                <a:solidFill>
                  <a:srgbClr val="000000"/>
                </a:solidFill>
                <a:effectLst/>
                <a:latin typeface="Calibri" panose="020F0502020204030204" pitchFamily="34" charset="0"/>
              </a:rPr>
              <a:t> (= Κάθισε δίπλα αυτός εδώ ο Άνυτος, </a:t>
            </a:r>
            <a:r>
              <a:rPr lang="el-GR" sz="1800" b="0" i="1" dirty="0">
                <a:solidFill>
                  <a:srgbClr val="000000"/>
                </a:solidFill>
                <a:effectLst/>
                <a:latin typeface="Calibri" panose="020F0502020204030204" pitchFamily="34" charset="0"/>
              </a:rPr>
              <a:t>στον οποίο ας ανακοινώσουμε τη συζήτησή μας</a:t>
            </a:r>
            <a:r>
              <a:rPr lang="el-GR" sz="1800" b="0" i="0" dirty="0">
                <a:solidFill>
                  <a:srgbClr val="000000"/>
                </a:solidFill>
                <a:effectLst/>
                <a:latin typeface="Calibri" panose="020F0502020204030204" pitchFamily="34" charset="0"/>
              </a:rPr>
              <a:t>.)</a:t>
            </a:r>
          </a:p>
          <a:p>
            <a:pPr algn="just">
              <a:lnSpc>
                <a:spcPts val="1950"/>
              </a:lnSpc>
              <a:buFont typeface="Arial" panose="020B0604020202020204" pitchFamily="34" charset="0"/>
              <a:buChar char="•"/>
            </a:pPr>
            <a:r>
              <a:rPr lang="el-GR" sz="1800" b="0" i="0" dirty="0" err="1">
                <a:solidFill>
                  <a:srgbClr val="000000"/>
                </a:solidFill>
                <a:effectLst/>
                <a:latin typeface="Calibri" panose="020F0502020204030204" pitchFamily="34" charset="0"/>
              </a:rPr>
              <a:t>Ἐὰν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ἀποψηφίσησθε</a:t>
            </a:r>
            <a:r>
              <a:rPr lang="el-GR" sz="1800" b="0" i="0" dirty="0">
                <a:solidFill>
                  <a:srgbClr val="000000"/>
                </a:solidFill>
                <a:effectLst/>
                <a:latin typeface="Calibri" panose="020F0502020204030204" pitchFamily="34" charset="0"/>
              </a:rPr>
              <a:t>, </a:t>
            </a:r>
            <a:r>
              <a:rPr lang="el-GR" sz="1800" b="1" i="0" dirty="0">
                <a:solidFill>
                  <a:srgbClr val="000000"/>
                </a:solidFill>
                <a:effectLst/>
                <a:latin typeface="Calibri" panose="020F0502020204030204" pitchFamily="34" charset="0"/>
              </a:rPr>
              <a:t>ὅ </a:t>
            </a:r>
            <a:r>
              <a:rPr lang="el-GR" sz="1800" b="1" i="0" dirty="0" err="1">
                <a:solidFill>
                  <a:srgbClr val="000000"/>
                </a:solidFill>
                <a:effectLst/>
                <a:latin typeface="Calibri" panose="020F0502020204030204" pitchFamily="34" charset="0"/>
              </a:rPr>
              <a:t>μὴ</a:t>
            </a:r>
            <a:r>
              <a:rPr lang="el-GR" sz="1800" b="1" i="0" dirty="0">
                <a:solidFill>
                  <a:srgbClr val="000000"/>
                </a:solidFill>
                <a:effectLst/>
                <a:latin typeface="Calibri" panose="020F0502020204030204" pitchFamily="34" charset="0"/>
              </a:rPr>
              <a:t> </a:t>
            </a:r>
            <a:r>
              <a:rPr lang="el-GR" sz="1800" b="1" i="0" dirty="0" err="1">
                <a:solidFill>
                  <a:srgbClr val="2196F3"/>
                </a:solidFill>
                <a:effectLst/>
                <a:latin typeface="Calibri" panose="020F0502020204030204" pitchFamily="34" charset="0"/>
              </a:rPr>
              <a:t>ποιήσαιτε</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οἱ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χρηστοὶ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ἀδικήσονται</a:t>
            </a:r>
            <a:r>
              <a:rPr lang="el-GR" sz="1800" b="0" i="0" dirty="0">
                <a:solidFill>
                  <a:srgbClr val="000000"/>
                </a:solidFill>
                <a:effectLst/>
                <a:latin typeface="Calibri" panose="020F0502020204030204" pitchFamily="34" charset="0"/>
              </a:rPr>
              <a:t>. &gt; </a:t>
            </a:r>
            <a:r>
              <a:rPr lang="el-GR" sz="1800" b="1" i="0" dirty="0">
                <a:solidFill>
                  <a:srgbClr val="000000"/>
                </a:solidFill>
                <a:effectLst/>
                <a:latin typeface="Calibri" panose="020F0502020204030204" pitchFamily="34" charset="0"/>
              </a:rPr>
              <a:t>ευχετική ευκτική</a:t>
            </a:r>
            <a:br>
              <a:rPr lang="el-GR" sz="1800" b="0" i="0" dirty="0">
                <a:solidFill>
                  <a:srgbClr val="000000"/>
                </a:solidFill>
                <a:effectLst/>
                <a:latin typeface="Calibri" panose="020F0502020204030204" pitchFamily="34" charset="0"/>
              </a:rPr>
            </a:br>
            <a:r>
              <a:rPr lang="el-GR" sz="1800" b="0" i="0" dirty="0">
                <a:solidFill>
                  <a:srgbClr val="000000"/>
                </a:solidFill>
                <a:effectLst/>
                <a:latin typeface="Calibri" panose="020F0502020204030204" pitchFamily="34" charset="0"/>
              </a:rPr>
              <a:t>(= Αν δεν εγκρίνετε τον νόμο, </a:t>
            </a:r>
            <a:r>
              <a:rPr lang="el-GR" sz="1800" b="0" i="1" dirty="0">
                <a:solidFill>
                  <a:srgbClr val="000000"/>
                </a:solidFill>
                <a:effectLst/>
                <a:latin typeface="Calibri" panose="020F0502020204030204" pitchFamily="34" charset="0"/>
              </a:rPr>
              <a:t>πράγμα το οποίο μακάρι να μην το κάνατε</a:t>
            </a:r>
            <a:r>
              <a:rPr lang="el-GR" sz="1800" b="0" i="0" dirty="0">
                <a:solidFill>
                  <a:srgbClr val="000000"/>
                </a:solidFill>
                <a:effectLst/>
                <a:latin typeface="Calibri" panose="020F0502020204030204" pitchFamily="34" charset="0"/>
              </a:rPr>
              <a:t>, οι ηθικοί θα αδικηθούν.)</a:t>
            </a:r>
          </a:p>
          <a:p>
            <a:pPr algn="just">
              <a:lnSpc>
                <a:spcPts val="1950"/>
              </a:lnSpc>
              <a:buFont typeface="Arial" panose="020B0604020202020204" pitchFamily="34" charset="0"/>
              <a:buChar char="•"/>
            </a:pP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τῷ</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χρόνῳ</a:t>
            </a:r>
            <a:r>
              <a:rPr lang="el-GR" sz="1800" b="0" i="0" dirty="0">
                <a:solidFill>
                  <a:srgbClr val="000000"/>
                </a:solidFill>
                <a:effectLst/>
                <a:latin typeface="Calibri" panose="020F0502020204030204" pitchFamily="34" charset="0"/>
              </a:rPr>
              <a:t>, </a:t>
            </a:r>
            <a:r>
              <a:rPr lang="el-GR" sz="1800" b="1" i="0" dirty="0" err="1">
                <a:solidFill>
                  <a:srgbClr val="000000"/>
                </a:solidFill>
                <a:effectLst/>
                <a:latin typeface="Calibri" panose="020F0502020204030204" pitchFamily="34" charset="0"/>
              </a:rPr>
              <a:t>ὅν</a:t>
            </a:r>
            <a:r>
              <a:rPr lang="el-GR" sz="1800" b="1" i="0" dirty="0">
                <a:solidFill>
                  <a:srgbClr val="000000"/>
                </a:solidFill>
                <a:effectLst/>
                <a:latin typeface="Calibri" panose="020F0502020204030204" pitchFamily="34" charset="0"/>
              </a:rPr>
              <a:t> </a:t>
            </a:r>
            <a:r>
              <a:rPr lang="el-GR" sz="1800" b="1" i="0" dirty="0" err="1">
                <a:solidFill>
                  <a:srgbClr val="000000"/>
                </a:solidFill>
                <a:effectLst/>
                <a:latin typeface="Calibri" panose="020F0502020204030204" pitchFamily="34" charset="0"/>
              </a:rPr>
              <a:t>ὑμεῖς</a:t>
            </a:r>
            <a:r>
              <a:rPr lang="el-GR" sz="1800" b="1" i="0" dirty="0">
                <a:solidFill>
                  <a:srgbClr val="000000"/>
                </a:solidFill>
                <a:effectLst/>
                <a:latin typeface="Calibri" panose="020F0502020204030204" pitchFamily="34" charset="0"/>
              </a:rPr>
              <a:t> </a:t>
            </a:r>
            <a:r>
              <a:rPr lang="el-GR" sz="1800" b="1" i="0" dirty="0" err="1">
                <a:solidFill>
                  <a:srgbClr val="000000"/>
                </a:solidFill>
                <a:effectLst/>
                <a:latin typeface="Calibri" panose="020F0502020204030204" pitchFamily="34" charset="0"/>
              </a:rPr>
              <a:t>σαφέστατον</a:t>
            </a:r>
            <a:r>
              <a:rPr lang="el-GR" sz="1800" b="1" i="0" dirty="0">
                <a:solidFill>
                  <a:srgbClr val="000000"/>
                </a:solidFill>
                <a:effectLst/>
                <a:latin typeface="Calibri" panose="020F0502020204030204" pitchFamily="34" charset="0"/>
              </a:rPr>
              <a:t> </a:t>
            </a:r>
            <a:r>
              <a:rPr lang="el-GR" sz="1800" b="1" i="0" dirty="0" err="1">
                <a:solidFill>
                  <a:srgbClr val="000000"/>
                </a:solidFill>
                <a:effectLst/>
                <a:latin typeface="Calibri" panose="020F0502020204030204" pitchFamily="34" charset="0"/>
              </a:rPr>
              <a:t>ἔλεγχον</a:t>
            </a:r>
            <a:r>
              <a:rPr lang="el-GR" sz="1800" b="1" i="0" dirty="0">
                <a:solidFill>
                  <a:srgbClr val="000000"/>
                </a:solidFill>
                <a:effectLst/>
                <a:latin typeface="Calibri" panose="020F0502020204030204" pitchFamily="34" charset="0"/>
              </a:rPr>
              <a:t> </a:t>
            </a:r>
            <a:r>
              <a:rPr lang="el-GR" sz="1800" b="1" i="0" dirty="0" err="1">
                <a:solidFill>
                  <a:srgbClr val="000000"/>
                </a:solidFill>
                <a:effectLst/>
                <a:latin typeface="Calibri" panose="020F0502020204030204" pitchFamily="34" charset="0"/>
              </a:rPr>
              <a:t>τοῦ</a:t>
            </a:r>
            <a:r>
              <a:rPr lang="el-GR" sz="1800" b="1" i="0" dirty="0">
                <a:solidFill>
                  <a:srgbClr val="000000"/>
                </a:solidFill>
                <a:effectLst/>
                <a:latin typeface="Calibri" panose="020F0502020204030204" pitchFamily="34" charset="0"/>
              </a:rPr>
              <a:t> </a:t>
            </a:r>
            <a:r>
              <a:rPr lang="el-GR" sz="1800" b="1" i="0" dirty="0" err="1">
                <a:solidFill>
                  <a:srgbClr val="000000"/>
                </a:solidFill>
                <a:effectLst/>
                <a:latin typeface="Calibri" panose="020F0502020204030204" pitchFamily="34" charset="0"/>
              </a:rPr>
              <a:t>ἀληθοῦς</a:t>
            </a:r>
            <a:r>
              <a:rPr lang="el-GR" sz="1800" b="1" i="0" dirty="0">
                <a:solidFill>
                  <a:srgbClr val="000000"/>
                </a:solidFill>
                <a:effectLst/>
                <a:latin typeface="Calibri" panose="020F0502020204030204" pitchFamily="34" charset="0"/>
              </a:rPr>
              <a:t> </a:t>
            </a:r>
            <a:r>
              <a:rPr lang="el-GR" sz="1800" b="1" i="0" dirty="0">
                <a:solidFill>
                  <a:srgbClr val="2196F3"/>
                </a:solidFill>
                <a:effectLst/>
                <a:latin typeface="Calibri" panose="020F0502020204030204" pitchFamily="34" charset="0"/>
              </a:rPr>
              <a:t>νομίσατε</a:t>
            </a:r>
            <a:r>
              <a:rPr lang="el-GR" sz="1800" b="0" i="0" dirty="0">
                <a:solidFill>
                  <a:srgbClr val="000000"/>
                </a:solidFill>
                <a:effectLst/>
                <a:latin typeface="Calibri" panose="020F0502020204030204" pitchFamily="34" charset="0"/>
              </a:rPr>
              <a:t>. &gt; </a:t>
            </a:r>
            <a:r>
              <a:rPr lang="el-GR" sz="1800" b="1" i="0" dirty="0">
                <a:solidFill>
                  <a:srgbClr val="000000"/>
                </a:solidFill>
                <a:effectLst/>
                <a:latin typeface="Calibri" panose="020F0502020204030204" pitchFamily="34" charset="0"/>
              </a:rPr>
              <a:t>προστακτική</a:t>
            </a:r>
            <a:br>
              <a:rPr lang="el-GR" sz="1800" b="0" i="0" dirty="0">
                <a:solidFill>
                  <a:srgbClr val="000000"/>
                </a:solidFill>
                <a:effectLst/>
                <a:latin typeface="Calibri" panose="020F0502020204030204" pitchFamily="34" charset="0"/>
              </a:rPr>
            </a:br>
            <a:r>
              <a:rPr lang="el-GR" sz="1800" b="0" i="0" dirty="0">
                <a:solidFill>
                  <a:srgbClr val="000000"/>
                </a:solidFill>
                <a:effectLst/>
                <a:latin typeface="Calibri" panose="020F0502020204030204" pitchFamily="34" charset="0"/>
              </a:rPr>
              <a:t>(= και από τον χρόνο, </a:t>
            </a:r>
            <a:r>
              <a:rPr lang="el-GR" sz="1800" b="0" i="1" dirty="0">
                <a:solidFill>
                  <a:srgbClr val="000000"/>
                </a:solidFill>
                <a:effectLst/>
                <a:latin typeface="Calibri" panose="020F0502020204030204" pitchFamily="34" charset="0"/>
              </a:rPr>
              <a:t>τον οποίο εσείς πρέπει να θεωρήσετε ως τον ακριβέστατο έλεγχο της αλήθειας</a:t>
            </a:r>
            <a:r>
              <a:rPr lang="el-GR" sz="1800" b="0" i="0" dirty="0">
                <a:solidFill>
                  <a:srgbClr val="000000"/>
                </a:solidFill>
                <a:effectLst/>
                <a:latin typeface="Calibri" panose="020F0502020204030204" pitchFamily="34" charset="0"/>
              </a:rPr>
              <a:t>.)</a:t>
            </a:r>
          </a:p>
          <a:p>
            <a:pPr algn="just">
              <a:lnSpc>
                <a:spcPts val="1950"/>
              </a:lnSpc>
              <a:buFont typeface="Arial" panose="020B0604020202020204" pitchFamily="34" charset="0"/>
              <a:buChar char="•"/>
            </a:pPr>
            <a:r>
              <a:rPr lang="el-GR" sz="1800" b="0" i="0" dirty="0">
                <a:solidFill>
                  <a:srgbClr val="000000"/>
                </a:solidFill>
                <a:effectLst/>
                <a:latin typeface="Calibri" panose="020F0502020204030204" pitchFamily="34" charset="0"/>
              </a:rPr>
              <a:t>Ὁ </a:t>
            </a:r>
            <a:r>
              <a:rPr lang="el-GR" sz="1800" b="0" i="0" dirty="0" err="1">
                <a:solidFill>
                  <a:srgbClr val="000000"/>
                </a:solidFill>
                <a:effectLst/>
                <a:latin typeface="Calibri" panose="020F0502020204030204" pitchFamily="34" charset="0"/>
              </a:rPr>
              <a:t>μὲν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δὴ</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ταῦτ</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εἰπὼν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ἀπῄει</a:t>
            </a:r>
            <a:r>
              <a:rPr lang="el-GR" sz="1800" b="0" i="0" dirty="0">
                <a:solidFill>
                  <a:srgbClr val="000000"/>
                </a:solidFill>
                <a:effectLst/>
                <a:latin typeface="Calibri" panose="020F0502020204030204" pitchFamily="34" charset="0"/>
              </a:rPr>
              <a:t>, </a:t>
            </a:r>
            <a:r>
              <a:rPr lang="el-GR" sz="1800" b="1" i="0" dirty="0" err="1">
                <a:solidFill>
                  <a:srgbClr val="000000"/>
                </a:solidFill>
                <a:effectLst/>
                <a:latin typeface="Calibri" panose="020F0502020204030204" pitchFamily="34" charset="0"/>
              </a:rPr>
              <a:t>κατοικτίρων</a:t>
            </a:r>
            <a:r>
              <a:rPr lang="el-GR" sz="1800" b="1" i="0" dirty="0">
                <a:solidFill>
                  <a:srgbClr val="000000"/>
                </a:solidFill>
                <a:effectLst/>
                <a:latin typeface="Calibri" panose="020F0502020204030204" pitchFamily="34" charset="0"/>
              </a:rPr>
              <a:t> </a:t>
            </a:r>
            <a:r>
              <a:rPr lang="el-GR" sz="1800" b="1" i="0" dirty="0" err="1">
                <a:solidFill>
                  <a:srgbClr val="000000"/>
                </a:solidFill>
                <a:effectLst/>
                <a:latin typeface="Calibri" panose="020F0502020204030204" pitchFamily="34" charset="0"/>
              </a:rPr>
              <a:t>τήν</a:t>
            </a:r>
            <a:r>
              <a:rPr lang="el-GR" sz="1800" b="1" i="0" dirty="0">
                <a:solidFill>
                  <a:srgbClr val="000000"/>
                </a:solidFill>
                <a:effectLst/>
                <a:latin typeface="Calibri" panose="020F0502020204030204" pitchFamily="34" charset="0"/>
              </a:rPr>
              <a:t> τε </a:t>
            </a:r>
            <a:r>
              <a:rPr lang="el-GR" sz="1800" b="1" i="0" dirty="0" err="1">
                <a:solidFill>
                  <a:srgbClr val="000000"/>
                </a:solidFill>
                <a:effectLst/>
                <a:latin typeface="Calibri" panose="020F0502020204030204" pitchFamily="34" charset="0"/>
              </a:rPr>
              <a:t>γυναῖκα</a:t>
            </a:r>
            <a:r>
              <a:rPr lang="el-GR" sz="1800" b="1" i="0" dirty="0">
                <a:solidFill>
                  <a:srgbClr val="000000"/>
                </a:solidFill>
                <a:effectLst/>
                <a:latin typeface="Calibri" panose="020F0502020204030204" pitchFamily="34" charset="0"/>
              </a:rPr>
              <a:t> </a:t>
            </a:r>
            <a:r>
              <a:rPr lang="el-GR" sz="1800" b="1" i="0" dirty="0" err="1">
                <a:solidFill>
                  <a:srgbClr val="000000"/>
                </a:solidFill>
                <a:effectLst/>
                <a:latin typeface="Calibri" panose="020F0502020204030204" pitchFamily="34" charset="0"/>
              </a:rPr>
              <a:t>οἵου</a:t>
            </a:r>
            <a:r>
              <a:rPr lang="el-GR" sz="1800" b="1" i="0" dirty="0">
                <a:solidFill>
                  <a:srgbClr val="000000"/>
                </a:solidFill>
                <a:effectLst/>
                <a:latin typeface="Calibri" panose="020F0502020204030204" pitchFamily="34" charset="0"/>
              </a:rPr>
              <a:t> </a:t>
            </a:r>
            <a:r>
              <a:rPr lang="el-GR" sz="1800" b="1" i="0" dirty="0" err="1">
                <a:solidFill>
                  <a:srgbClr val="000000"/>
                </a:solidFill>
                <a:effectLst/>
                <a:latin typeface="Calibri" panose="020F0502020204030204" pitchFamily="34" charset="0"/>
              </a:rPr>
              <a:t>ἀνδρὸς</a:t>
            </a:r>
            <a:r>
              <a:rPr lang="el-GR" sz="1800" b="1" i="0" dirty="0">
                <a:solidFill>
                  <a:srgbClr val="000000"/>
                </a:solidFill>
                <a:effectLst/>
                <a:latin typeface="Calibri" panose="020F0502020204030204" pitchFamily="34" charset="0"/>
              </a:rPr>
              <a:t> </a:t>
            </a:r>
            <a:r>
              <a:rPr lang="el-GR" sz="1800" b="1" i="0" dirty="0" err="1">
                <a:solidFill>
                  <a:srgbClr val="2196F3"/>
                </a:solidFill>
                <a:effectLst/>
                <a:latin typeface="Calibri" panose="020F0502020204030204" pitchFamily="34" charset="0"/>
              </a:rPr>
              <a:t>στέροιτο</a:t>
            </a:r>
            <a:r>
              <a:rPr lang="el-GR" sz="1800" b="0" i="0" dirty="0">
                <a:solidFill>
                  <a:srgbClr val="000000"/>
                </a:solidFill>
                <a:effectLst/>
                <a:latin typeface="Calibri" panose="020F0502020204030204" pitchFamily="34" charset="0"/>
              </a:rPr>
              <a:t>... &gt; </a:t>
            </a:r>
            <a:r>
              <a:rPr lang="el-GR" sz="1800" b="1" i="0" dirty="0">
                <a:solidFill>
                  <a:srgbClr val="000000"/>
                </a:solidFill>
                <a:effectLst/>
                <a:latin typeface="Calibri" panose="020F0502020204030204" pitchFamily="34" charset="0"/>
              </a:rPr>
              <a:t>ευκτική του πλαγίου λόγου</a:t>
            </a:r>
            <a:endParaRPr lang="el-GR" sz="1800" b="0" i="0" dirty="0">
              <a:solidFill>
                <a:srgbClr val="000000"/>
              </a:solidFill>
              <a:effectLst/>
              <a:latin typeface="Calibri" panose="020F0502020204030204" pitchFamily="34" charset="0"/>
            </a:endParaRPr>
          </a:p>
          <a:p>
            <a:endParaRPr lang="el-GR" dirty="0"/>
          </a:p>
        </p:txBody>
      </p:sp>
    </p:spTree>
    <p:extLst>
      <p:ext uri="{BB962C8B-B14F-4D97-AF65-F5344CB8AC3E}">
        <p14:creationId xmlns:p14="http://schemas.microsoft.com/office/powerpoint/2010/main" val="695087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0A3214F-F2B7-6E08-9AA0-2A539DA456C5}"/>
              </a:ext>
            </a:extLst>
          </p:cNvPr>
          <p:cNvSpPr>
            <a:spLocks noGrp="1"/>
          </p:cNvSpPr>
          <p:nvPr>
            <p:ph type="title"/>
          </p:nvPr>
        </p:nvSpPr>
        <p:spPr>
          <a:xfrm>
            <a:off x="521208" y="448055"/>
            <a:ext cx="10886490" cy="1960607"/>
          </a:xfrm>
        </p:spPr>
        <p:txBody>
          <a:bodyPr>
            <a:normAutofit fontScale="90000"/>
          </a:bodyPr>
          <a:lstStyle/>
          <a:p>
            <a:br>
              <a:rPr lang="en-US" dirty="0">
                <a:hlinkClick r:id="rId2"/>
              </a:rPr>
            </a:br>
            <a:br>
              <a:rPr lang="en-US" dirty="0">
                <a:hlinkClick r:id="rId2"/>
              </a:rPr>
            </a:br>
            <a:br>
              <a:rPr lang="en-US" dirty="0">
                <a:hlinkClick r:id="rId2"/>
              </a:rPr>
            </a:br>
            <a:r>
              <a:rPr lang="el-GR">
                <a:hlinkClick r:id="rId2"/>
              </a:rPr>
              <a:t>ΤΕΛΙΚΗ ΑΞΙΟΛΟΓΗΣΗ </a:t>
            </a:r>
            <a:br>
              <a:rPr lang="en-US">
                <a:hlinkClick r:id="rId2"/>
              </a:rPr>
            </a:br>
            <a:r>
              <a:rPr lang="en-US">
                <a:hlinkClick r:id="rId2"/>
              </a:rPr>
              <a:t>https</a:t>
            </a:r>
            <a:r>
              <a:rPr lang="en-US" dirty="0">
                <a:hlinkClick r:id="rId2"/>
              </a:rPr>
              <a:t>://users.sch.gr/ipap/Ellinikos%20Politismos/Yliko/askisis%20arxaia/anaforikes-onomatikes-1.htm</a:t>
            </a:r>
            <a:r>
              <a:rPr lang="en-US" dirty="0"/>
              <a:t> </a:t>
            </a:r>
            <a:endParaRPr lang="el-GR" dirty="0"/>
          </a:p>
        </p:txBody>
      </p:sp>
    </p:spTree>
    <p:extLst>
      <p:ext uri="{BB962C8B-B14F-4D97-AF65-F5344CB8AC3E}">
        <p14:creationId xmlns:p14="http://schemas.microsoft.com/office/powerpoint/2010/main" val="1395260374"/>
      </p:ext>
    </p:extLst>
  </p:cSld>
  <p:clrMapOvr>
    <a:masterClrMapping/>
  </p:clrMapOvr>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60957317_TF10001108_Win32" id="{A837BB40-11FF-49F9-B383-ACA1DE79B78C}" vid="{75D98C61-8BB0-4112-964C-F70CA534ABED}"/>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{CB9A189D-4E9C-4A49-9561-D59E8A380F54}tf10001108_win32</Template>
  <TotalTime>377</TotalTime>
  <Words>864</Words>
  <Application>Microsoft Office PowerPoint</Application>
  <PresentationFormat>Ευρεία οθόνη</PresentationFormat>
  <Paragraphs>29</Paragraphs>
  <Slides>8</Slides>
  <Notes>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8</vt:i4>
      </vt:variant>
    </vt:vector>
  </HeadingPairs>
  <TitlesOfParts>
    <vt:vector size="13" baseType="lpstr">
      <vt:lpstr>Arial</vt:lpstr>
      <vt:lpstr>Calibri</vt:lpstr>
      <vt:lpstr>Segoe UI</vt:lpstr>
      <vt:lpstr>Segoe UI Light</vt:lpstr>
      <vt:lpstr>WelcomeDoc</vt:lpstr>
      <vt:lpstr>Αναφορικές Ονοματικές Προτάσεις </vt:lpstr>
      <vt:lpstr>Ποιες είναι οι αναφορικές ονοματικές προτάσεις; </vt:lpstr>
      <vt:lpstr>Εισάγονται: με αναφορικές αντωνυμίες:  ὅς, ἥ, ὅ (ο οποίος, που)  ὅσπερ, ἥπερ, ὅπερ (ο οποίος ακριβώς)  ὅστις, ἥτις, ὅτι (όποιος, ο οποίος)  ὁπότερος, ὁποτέρα, ὁπότερον (όποιος από τους δύο)  ὅσος, ὅση, ὅσον (όσος)  οἷος, οἷα, οἷον (τέτοιος που)  ὁποῖος, ὁποῖα, ὁποῖον (όποιας λογής)  ἡλίκος, ἡλίκη, ἡλίκον (όσο μεγάλος)  ὁπηλίκος, ὁπηλίκη, ὁπηλίκον (όσο μεγάλος)  ὁποδαπός, ὁποδαπή, ὁποδαπόν (από τον τόπο που)</vt:lpstr>
      <vt:lpstr>ΠΑΡΑΔΕΙΓΜΑΤΑ ΚΑΙ ΣΥΝΤΑΚΤΙΚΟΣ ΡΟΛΟΣ  Ὅστις θέλει ὀπίσω μου ἐλθεῖν, ἀπαρνησάσθω ἑαυτόν... &gt; υποκείμενο στο ἀπαρνησάσθω (= Όποιος θέλει να με ακολουθήσει, να απαρνηθεί τον εαυτό του...)   Καὶ φράζουσιν ἅ λέγει. &gt; αντικείμενο του φράζουσιν (= Και ανακοινώνουν αυτά που λέει.)   Οὗτός ἐστιν ὅς ἀπέκτεινεν τοὺς στρατηγούς. &gt; κατηγορούμενο στο οὗτος (= Αυτός είναι που σκότωσε τους στρατηγούς.)   Ἠν τις Φιλλίδας, ὅς ἐγραμμάτευε τοῖς πολεμάρχοις. &gt; παράθεση του Φιλλίδας (= Ήταν κάποιος Φιλλίδας, ο οποίος ήταν γραμματέας των πολεμάρχων.)   Οἶμαι ἂν ἡμᾶς παθεῖν τοιαῦτα, οἷα τοὺς ἐχθροὺς οἱ θεοὶ ποιήσειαν. &gt; επεξήγηση του τοιαῦτα (= Νομίζω ότι θα πάθουμε αυτά, τέτοια που οι θεοί έκαναν στους εχθρούς.)    Τόδ' ἐστί τὸ στρατόπεδον ὅ κατεκαύθη ὑπὸ τῶν Συρακοσίων. &gt; επιθετικός πρ. στο στρατόπεδο. (= Αυτό είναι το στρατόπεδο που κατακάηκε από τους Συρακοσίους.)      </vt:lpstr>
      <vt:lpstr>Οὐ πάνυ γε ῥᾴδιόν ἐστιν εὑρεῖν ἔργον, ἐφ' ᾧ οὐκ ἂν τις αἰτίαν ἔχοι. &gt; κατηγορηματικός πρ. στο ἔργον (= Δεν είναι εύκολο να βρεις έργο που να μην μπορεί να το κατηγορήσει κανείς.)   Τισσαφέρνης σατράπης κατεπέμφη ὧν αὐτὸς πρόσθεν ἦρχε &gt; ετερόπτωτος πρ., γεν. αντικειμενική στο σατράπης. (= Ο Τισσαφέρνης στάλθηκε σατράπης των πόλεων στις οποίες προηγουμένως αυτός ήταν ο κυβερνήτης.)  </vt:lpstr>
      <vt:lpstr>Πώς εκφέρονται οι αναφορικές προτάσεις;</vt:lpstr>
      <vt:lpstr>Πώς εκφέρονται οι αναφορικές προτάσεις;</vt:lpstr>
      <vt:lpstr>   ΤΕΛΙΚΗ ΑΞΙΟΛΟΓΗΣΗ  https://users.sch.gr/ipap/Ellinikos%20Politismos/Yliko/askisis%20arxaia/anaforikes-onomatikes-1.htm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Eleni Vrantsi</dc:creator>
  <cp:keywords/>
  <cp:lastModifiedBy>Eleni Vrantsi</cp:lastModifiedBy>
  <cp:revision>3</cp:revision>
  <dcterms:created xsi:type="dcterms:W3CDTF">2025-03-25T18:00:20Z</dcterms:created>
  <dcterms:modified xsi:type="dcterms:W3CDTF">2025-04-01T20:31:12Z</dcterms:modified>
  <cp:version/>
</cp:coreProperties>
</file>