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notesMasterIdLst>
    <p:notesMasterId r:id="rId24"/>
  </p:notesMasterIdLst>
  <p:sldIdLst>
    <p:sldId id="256" r:id="rId2"/>
    <p:sldId id="277" r:id="rId3"/>
    <p:sldId id="259" r:id="rId4"/>
    <p:sldId id="273" r:id="rId5"/>
    <p:sldId id="260" r:id="rId6"/>
    <p:sldId id="262" r:id="rId7"/>
    <p:sldId id="257" r:id="rId8"/>
    <p:sldId id="258" r:id="rId9"/>
    <p:sldId id="261" r:id="rId10"/>
    <p:sldId id="263" r:id="rId11"/>
    <p:sldId id="274" r:id="rId12"/>
    <p:sldId id="264" r:id="rId13"/>
    <p:sldId id="265" r:id="rId14"/>
    <p:sldId id="266" r:id="rId15"/>
    <p:sldId id="275" r:id="rId16"/>
    <p:sldId id="267" r:id="rId17"/>
    <p:sldId id="268" r:id="rId18"/>
    <p:sldId id="269" r:id="rId19"/>
    <p:sldId id="270" r:id="rId20"/>
    <p:sldId id="276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088C8-455C-4189-A675-4CD3496A71B4}" type="datetimeFigureOut">
              <a:rPr lang="el-GR" smtClean="0"/>
              <a:t>26/1/2025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E58FC-87D4-41C4-9151-84F0C49CE6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114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E58FC-87D4-41C4-9151-84F0C49CE60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68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8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9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61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1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0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4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0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3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3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0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8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2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2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5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216488F-7536-BDF4-1E34-6292A87A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8" t="2136" r="6759" b="2102"/>
          <a:stretch/>
        </p:blipFill>
        <p:spPr>
          <a:xfrm>
            <a:off x="2316219" y="607813"/>
            <a:ext cx="6457667" cy="52051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222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5673B7-DF67-D965-A32F-92E9E441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6" t="-158" r="7143" b="317"/>
          <a:stretch/>
        </p:blipFill>
        <p:spPr>
          <a:xfrm>
            <a:off x="500743" y="457199"/>
            <a:ext cx="11168743" cy="54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4A6467-31E0-DB39-E1BD-D7FA79A35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64028"/>
            <a:ext cx="9142413" cy="3875315"/>
          </a:xfrm>
        </p:spPr>
        <p:txBody>
          <a:bodyPr/>
          <a:lstStyle/>
          <a:p>
            <a:r>
              <a:rPr lang="el-GR" sz="2800" dirty="0">
                <a:highlight>
                  <a:srgbClr val="FF00FF"/>
                </a:highlight>
              </a:rPr>
              <a:t>Το σχήμα ανακολουθίας ή ανακόλουθο</a:t>
            </a:r>
            <a:r>
              <a:rPr lang="el-GR" sz="2800" dirty="0"/>
              <a:t>, κατά το οποίο δεν υπάρχει συντακτική ακολουθία (συμφωνία) των λέξεων –κυρίως μετοχών– με τις προηγούμενες είτε για λόγους συντομίας και συμπύκνωσης των ιδεών είτε για αποτελεσματικότερη αποτύπωση ψυχικών παθών</a:t>
            </a:r>
          </a:p>
        </p:txBody>
      </p:sp>
    </p:spTree>
    <p:extLst>
      <p:ext uri="{BB962C8B-B14F-4D97-AF65-F5344CB8AC3E}">
        <p14:creationId xmlns:p14="http://schemas.microsoft.com/office/powerpoint/2010/main" val="1150798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58D2FD-0573-62A3-1DCA-89BF89E6F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5" y="489857"/>
            <a:ext cx="11179629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6156B3A-0614-AF56-8646-0FAC345C8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19" t="-1" b="-8107"/>
          <a:stretch/>
        </p:blipFill>
        <p:spPr>
          <a:xfrm>
            <a:off x="435429" y="435805"/>
            <a:ext cx="11408228" cy="66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3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7C276F-B4D9-5C87-29D1-12E4EDFD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9" y="182879"/>
            <a:ext cx="11669486" cy="62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C0498-ADAB-4E04-0C4E-2AD5FBD367A1}"/>
              </a:ext>
            </a:extLst>
          </p:cNvPr>
          <p:cNvSpPr txBox="1"/>
          <p:nvPr/>
        </p:nvSpPr>
        <p:spPr>
          <a:xfrm>
            <a:off x="653142" y="1012954"/>
            <a:ext cx="9546771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dirty="0">
                <a:highlight>
                  <a:srgbClr val="00FF00"/>
                </a:highlight>
              </a:rPr>
              <a:t>Το σχήμα κατά το νοούμενο,</a:t>
            </a:r>
            <a:r>
              <a:rPr lang="el-GR" sz="2800" dirty="0"/>
              <a:t> κατά το οποίο όροι της πρότασης –</a:t>
            </a:r>
            <a:r>
              <a:rPr lang="el-GR" sz="2800" u="sng" dirty="0"/>
              <a:t>σχετικοί μεταξύ τους– </a:t>
            </a:r>
            <a:r>
              <a:rPr lang="el-GR" sz="2800" b="1" u="sng" dirty="0"/>
              <a:t>συμφωνούν</a:t>
            </a:r>
            <a:r>
              <a:rPr lang="el-GR" sz="2800" u="sng" dirty="0"/>
              <a:t> όχι με βάση τον γραμματικό τύπο τους, αλλά </a:t>
            </a:r>
            <a:r>
              <a:rPr lang="el-GR" sz="2800" b="1" u="sng" dirty="0"/>
              <a:t>με βάση το νόημα.</a:t>
            </a:r>
            <a:r>
              <a:rPr lang="el-GR" sz="2800" b="1" dirty="0"/>
              <a:t> </a:t>
            </a:r>
            <a:r>
              <a:rPr lang="el-GR" sz="2800" dirty="0"/>
              <a:t>Το σχήμα αυτό </a:t>
            </a:r>
            <a:r>
              <a:rPr lang="el-GR" sz="2800" u="sng" dirty="0"/>
              <a:t>συνηθίζεται όταν υπάρχουν στην πρόταση </a:t>
            </a:r>
            <a:r>
              <a:rPr lang="el-GR" sz="2800" b="1" u="sng" dirty="0"/>
              <a:t>περιληπτικά ονόματα</a:t>
            </a:r>
            <a:r>
              <a:rPr lang="el-GR" sz="2800" dirty="0"/>
              <a:t>, όπως </a:t>
            </a:r>
            <a:r>
              <a:rPr lang="el-GR" sz="2800" dirty="0" err="1"/>
              <a:t>ὄχλος</a:t>
            </a:r>
            <a:r>
              <a:rPr lang="el-GR" sz="2800" dirty="0"/>
              <a:t>, </a:t>
            </a:r>
            <a:r>
              <a:rPr lang="el-GR" sz="2800" b="1" dirty="0" err="1"/>
              <a:t>πλῆθος</a:t>
            </a:r>
            <a:r>
              <a:rPr lang="el-GR" sz="2800" dirty="0"/>
              <a:t>, </a:t>
            </a:r>
            <a:r>
              <a:rPr lang="el-GR" sz="2800" dirty="0" err="1"/>
              <a:t>στρατόπεδον</a:t>
            </a:r>
            <a:r>
              <a:rPr lang="el-GR" sz="2800" dirty="0"/>
              <a:t> κ.τ.ό., </a:t>
            </a:r>
            <a:r>
              <a:rPr lang="el-GR" sz="2800" b="1" u="sng" dirty="0"/>
              <a:t>ή αντωνυμίες</a:t>
            </a:r>
            <a:r>
              <a:rPr lang="el-GR" sz="2800" dirty="0"/>
              <a:t>, όπως </a:t>
            </a:r>
            <a:r>
              <a:rPr lang="el-GR" sz="2800" b="1" dirty="0" err="1"/>
              <a:t>ἕκαστος</a:t>
            </a:r>
            <a:r>
              <a:rPr lang="el-GR" sz="2800" dirty="0"/>
              <a:t>, </a:t>
            </a:r>
            <a:r>
              <a:rPr lang="el-GR" sz="2800" dirty="0" err="1"/>
              <a:t>ἄλλος</a:t>
            </a:r>
            <a:r>
              <a:rPr lang="el-GR" sz="2800" dirty="0"/>
              <a:t>, </a:t>
            </a:r>
            <a:r>
              <a:rPr lang="el-GR" sz="2800" dirty="0" err="1"/>
              <a:t>οὐδείς</a:t>
            </a:r>
            <a:r>
              <a:rPr lang="el-GR" sz="2800" dirty="0"/>
              <a:t>, οπότε το ρήμα μπαίνει σε πληθυντικό αριθμό:</a:t>
            </a:r>
          </a:p>
          <a:p>
            <a:r>
              <a:rPr lang="el-GR" sz="2800" dirty="0" err="1"/>
              <a:t>Ἀνεπαύοντο</a:t>
            </a:r>
            <a:r>
              <a:rPr lang="el-GR" sz="2800" dirty="0"/>
              <a:t>, </a:t>
            </a:r>
            <a:r>
              <a:rPr lang="el-GR" sz="2800" dirty="0" err="1"/>
              <a:t>ὅπου</a:t>
            </a:r>
            <a:r>
              <a:rPr lang="el-GR" sz="2800" dirty="0"/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ἐτύγχανον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ἕκαστος</a:t>
            </a:r>
            <a:r>
              <a:rPr lang="el-GR" sz="2800" dirty="0"/>
              <a:t>. [</a:t>
            </a:r>
            <a:r>
              <a:rPr lang="el-GR" sz="2800" dirty="0" err="1"/>
              <a:t>ἐτύγχανε</a:t>
            </a:r>
            <a:r>
              <a:rPr lang="el-GR" sz="2800" dirty="0"/>
              <a:t>]</a:t>
            </a:r>
          </a:p>
          <a:p>
            <a:endParaRPr lang="el-GR" sz="2800" dirty="0"/>
          </a:p>
          <a:p>
            <a:r>
              <a:rPr lang="el-GR" sz="2800" dirty="0">
                <a:solidFill>
                  <a:srgbClr val="FFFF00"/>
                </a:solidFill>
              </a:rPr>
              <a:t>N.E.: O κόσμος φοβούνται</a:t>
            </a:r>
            <a:r>
              <a:rPr lang="el-GR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27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3EE16E-C6BB-5051-8990-35747EA3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80010"/>
            <a:ext cx="11702143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8EF6E3D-E9DD-98F7-A87E-1604674C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0"/>
            <a:ext cx="11745686" cy="67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CD16D9-D06E-183D-15E3-82E82FFA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B2813C-C2D8-2722-5D15-B597A93F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3" t="1270"/>
          <a:stretch/>
        </p:blipFill>
        <p:spPr>
          <a:xfrm>
            <a:off x="0" y="0"/>
            <a:ext cx="12192000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6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4856375-3519-6B45-8A98-4286448C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ΣΥΝΔΕΣΗ ΜΕ ΤΑ ΠΡΟΗΓΟΥΜΕΝΑ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0B58A83-F55C-BF40-6976-319FEF709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616044"/>
            <a:ext cx="6470907" cy="362279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19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2BB7F4-69A7-6F3D-6DA2-EC4FDCC068EE}"/>
              </a:ext>
            </a:extLst>
          </p:cNvPr>
          <p:cNvSpPr txBox="1"/>
          <p:nvPr/>
        </p:nvSpPr>
        <p:spPr>
          <a:xfrm>
            <a:off x="141516" y="156036"/>
            <a:ext cx="10646228" cy="52629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 </a:t>
            </a:r>
            <a:r>
              <a:rPr lang="el-GR" sz="2800" dirty="0">
                <a:solidFill>
                  <a:srgbClr val="FFFF00"/>
                </a:solidFill>
              </a:rPr>
              <a:t>«</a:t>
            </a:r>
            <a:r>
              <a:rPr lang="el-GR" sz="2800" dirty="0" err="1">
                <a:solidFill>
                  <a:srgbClr val="FFFF00"/>
                </a:solidFill>
              </a:rPr>
              <a:t>οἷα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ἐποίησαν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Μηλίους</a:t>
            </a:r>
            <a:r>
              <a:rPr lang="el-GR" sz="2800" dirty="0">
                <a:solidFill>
                  <a:srgbClr val="FFFF00"/>
                </a:solidFill>
              </a:rPr>
              <a:t>» </a:t>
            </a:r>
            <a:r>
              <a:rPr lang="el-GR" sz="2800" dirty="0"/>
              <a:t>: Το 416-415 π. Χ. οι Αθηναίοι κατέλαβαν τη</a:t>
            </a:r>
            <a:r>
              <a:rPr lang="en-US" sz="2800" dirty="0"/>
              <a:t> </a:t>
            </a:r>
            <a:r>
              <a:rPr lang="el-GR" sz="2800" dirty="0"/>
              <a:t>Μήλο και σκότωσαν όλους τους άνδρες που συνέλαβαν. Τα παιδιά και οι</a:t>
            </a:r>
            <a:r>
              <a:rPr lang="en-US" sz="2800" dirty="0"/>
              <a:t> </a:t>
            </a:r>
            <a:r>
              <a:rPr lang="el-GR" sz="2800" dirty="0"/>
              <a:t>γυναίκες πουλήθηκαν ως δούλοι.</a:t>
            </a:r>
          </a:p>
          <a:p>
            <a:r>
              <a:rPr lang="el-GR" sz="2800" dirty="0"/>
              <a:t> </a:t>
            </a:r>
            <a:r>
              <a:rPr lang="el-GR" sz="2800" dirty="0">
                <a:solidFill>
                  <a:srgbClr val="FFFF00"/>
                </a:solidFill>
              </a:rPr>
              <a:t>«</a:t>
            </a:r>
            <a:r>
              <a:rPr lang="el-GR" sz="2800" dirty="0" err="1">
                <a:solidFill>
                  <a:srgbClr val="FF0000"/>
                </a:solidFill>
              </a:rPr>
              <a:t>καὶ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οἷα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ἐποίησαν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Ιστιαίεας</a:t>
            </a:r>
            <a:r>
              <a:rPr lang="el-GR" sz="2800" dirty="0">
                <a:solidFill>
                  <a:srgbClr val="FFFF00"/>
                </a:solidFill>
              </a:rPr>
              <a:t>» </a:t>
            </a:r>
            <a:r>
              <a:rPr lang="el-GR" sz="2800" dirty="0"/>
              <a:t>: Το 445 π. Χ. οι Αθηναίοι κατέλαβαν την</a:t>
            </a:r>
            <a:r>
              <a:rPr lang="en-US" sz="2800" dirty="0"/>
              <a:t> </a:t>
            </a:r>
            <a:r>
              <a:rPr lang="el-GR" sz="2800" dirty="0"/>
              <a:t>Ιστιαία (πόλη της Εύβοιας) και έδιωξαν τους κατοίκους της.</a:t>
            </a:r>
          </a:p>
          <a:p>
            <a:r>
              <a:rPr lang="el-GR" sz="2800" dirty="0"/>
              <a:t> «</a:t>
            </a:r>
            <a:r>
              <a:rPr lang="el-GR" sz="2800" dirty="0" err="1">
                <a:solidFill>
                  <a:srgbClr val="FF0000"/>
                </a:solidFill>
              </a:rPr>
              <a:t>καὶ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οἷα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ἐποίησαν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Σκιωναίους</a:t>
            </a:r>
            <a:r>
              <a:rPr lang="el-GR" sz="2800" dirty="0">
                <a:solidFill>
                  <a:srgbClr val="FFFF00"/>
                </a:solidFill>
              </a:rPr>
              <a:t> και </a:t>
            </a:r>
            <a:r>
              <a:rPr lang="el-GR" sz="2800" dirty="0" err="1">
                <a:solidFill>
                  <a:srgbClr val="FFFF00"/>
                </a:solidFill>
              </a:rPr>
              <a:t>Τορωναίους</a:t>
            </a:r>
            <a:r>
              <a:rPr lang="el-GR" sz="2800" dirty="0"/>
              <a:t>» : Η συμπεριφορά των</a:t>
            </a:r>
            <a:r>
              <a:rPr lang="en-US" sz="2800" dirty="0"/>
              <a:t> </a:t>
            </a:r>
            <a:r>
              <a:rPr lang="el-GR" sz="2800" dirty="0"/>
              <a:t>Αθηναίων απέναντι στους κατοίκους αυτών των πόλεων της Χαλκιδικής ήταν</a:t>
            </a:r>
            <a:r>
              <a:rPr lang="en-US" sz="2800" dirty="0"/>
              <a:t> </a:t>
            </a:r>
            <a:r>
              <a:rPr lang="el-GR" sz="2800" dirty="0"/>
              <a:t>όμοια σκληρή και απάνθρωπη, όπως εκείνη απέναντι στους </a:t>
            </a:r>
            <a:r>
              <a:rPr lang="el-GR" sz="2800" dirty="0" err="1"/>
              <a:t>Μηλίους</a:t>
            </a:r>
            <a:r>
              <a:rPr lang="el-GR" sz="2800" dirty="0"/>
              <a:t>.</a:t>
            </a:r>
          </a:p>
          <a:p>
            <a:r>
              <a:rPr lang="el-GR" sz="2800" dirty="0"/>
              <a:t> «</a:t>
            </a:r>
            <a:r>
              <a:rPr lang="el-GR" sz="2800" dirty="0" err="1">
                <a:solidFill>
                  <a:srgbClr val="C00000"/>
                </a:solidFill>
              </a:rPr>
              <a:t>καὶ</a:t>
            </a:r>
            <a:r>
              <a:rPr lang="el-GR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Αιγινήτας</a:t>
            </a:r>
            <a:r>
              <a:rPr lang="el-GR" sz="2800" dirty="0"/>
              <a:t>» : Το 434 π. Χ. οι Αθηναίοι έδιωξαν τους</a:t>
            </a:r>
            <a:r>
              <a:rPr lang="en-US" sz="2800" dirty="0"/>
              <a:t> </a:t>
            </a:r>
            <a:r>
              <a:rPr lang="el-GR" sz="2800" dirty="0"/>
              <a:t>Αιγινήτες από το νησί τους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25764-FB90-7DD6-9C61-7919024BA0BA}"/>
              </a:ext>
            </a:extLst>
          </p:cNvPr>
          <p:cNvSpPr txBox="1"/>
          <p:nvPr/>
        </p:nvSpPr>
        <p:spPr>
          <a:xfrm>
            <a:off x="435430" y="5736771"/>
            <a:ext cx="1035231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Ποιο σχήμα λόγου παρατηρείτε; </a:t>
            </a:r>
          </a:p>
        </p:txBody>
      </p:sp>
    </p:spTree>
    <p:extLst>
      <p:ext uri="{BB962C8B-B14F-4D97-AF65-F5344CB8AC3E}">
        <p14:creationId xmlns:p14="http://schemas.microsoft.com/office/powerpoint/2010/main" val="94084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ABC152-AE65-A33A-6619-71085860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" y="156784"/>
            <a:ext cx="11778343" cy="65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7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71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F082C1-4E10-2FBC-022F-A5FA0E59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5" t="3010" r="-125"/>
          <a:stretch/>
        </p:blipFill>
        <p:spPr>
          <a:xfrm>
            <a:off x="738288" y="671208"/>
            <a:ext cx="10676472" cy="51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4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253CEE-EE24-A38C-14C8-6E913CEDF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0" y="230813"/>
            <a:ext cx="11542779" cy="61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2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8EBD53C-EC29-61E0-8E2A-4A75D28A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6" t="3916"/>
          <a:stretch/>
        </p:blipFill>
        <p:spPr>
          <a:xfrm>
            <a:off x="435429" y="178100"/>
            <a:ext cx="11473541" cy="64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D8A90B-033B-A203-ABE1-A214C2F1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4" y="621548"/>
            <a:ext cx="10339712" cy="5614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52DCF-AD58-228E-1C07-C1944C53260D}"/>
              </a:ext>
            </a:extLst>
          </p:cNvPr>
          <p:cNvSpPr txBox="1"/>
          <p:nvPr/>
        </p:nvSpPr>
        <p:spPr>
          <a:xfrm>
            <a:off x="1861457" y="130629"/>
            <a:ext cx="79792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ΟΜΑΔΑ: ΠΑΡΑΛΟΣ-ΠΑΡΟΥΣΙΑΣΗ</a:t>
            </a:r>
          </a:p>
        </p:txBody>
      </p:sp>
    </p:spTree>
    <p:extLst>
      <p:ext uri="{BB962C8B-B14F-4D97-AF65-F5344CB8AC3E}">
        <p14:creationId xmlns:p14="http://schemas.microsoft.com/office/powerpoint/2010/main" val="203640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F58770-3D76-6B93-9B4B-A4B9EA38A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2" t="1396" r="-3773" b="-8087"/>
          <a:stretch/>
        </p:blipFill>
        <p:spPr>
          <a:xfrm>
            <a:off x="152399" y="157595"/>
            <a:ext cx="12431486" cy="65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3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7CA0BE7-0C56-1E12-CADF-96F62DCA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7" t="-2845" r="-549" b="4512"/>
          <a:stretch/>
        </p:blipFill>
        <p:spPr>
          <a:xfrm>
            <a:off x="3783895" y="384424"/>
            <a:ext cx="7225568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FF1D0-928B-C1EA-B141-50BEC221570F}"/>
              </a:ext>
            </a:extLst>
          </p:cNvPr>
          <p:cNvSpPr txBox="1"/>
          <p:nvPr/>
        </p:nvSpPr>
        <p:spPr>
          <a:xfrm flipH="1">
            <a:off x="2002971" y="15092"/>
            <a:ext cx="852351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ΟΜΑΔΑ: ΤΑ ΜΑΚΡΑ ΤΕΙΧΗ - ΠΑΡΟΥΣΙΑΣΗ</a:t>
            </a:r>
          </a:p>
        </p:txBody>
      </p:sp>
    </p:spTree>
    <p:extLst>
      <p:ext uri="{BB962C8B-B14F-4D97-AF65-F5344CB8AC3E}">
        <p14:creationId xmlns:p14="http://schemas.microsoft.com/office/powerpoint/2010/main" val="260295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4ABC3D-DE98-0290-1CEB-F41CC491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9" t="-3016" r="-3929" b="3016"/>
          <a:stretch/>
        </p:blipFill>
        <p:spPr>
          <a:xfrm>
            <a:off x="1725387" y="370114"/>
            <a:ext cx="8165197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3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1306</TotalTime>
  <Words>269</Words>
  <Application>Microsoft Office PowerPoint</Application>
  <PresentationFormat>Ευρεία οθόνη</PresentationFormat>
  <Paragraphs>14</Paragraphs>
  <Slides>22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7" baseType="lpstr">
      <vt:lpstr>Aptos</vt:lpstr>
      <vt:lpstr>Arial</vt:lpstr>
      <vt:lpstr>Century Gothic</vt:lpstr>
      <vt:lpstr>Wingdings 3</vt:lpstr>
      <vt:lpstr>Αίθουσα συσκέψεων "Ιόν"</vt:lpstr>
      <vt:lpstr>Παρουσίαση του PowerPoint</vt:lpstr>
      <vt:lpstr>ΣΥΝΔΕΣΗ ΜΕ ΤΑ ΠΡΟΗΓΟΥΜΕΝΑ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σχήμα ανακολουθίας ή ανακόλουθο, κατά το οποίο δεν υπάρχει συντακτική ακολουθία (συμφωνία) των λέξεων –κυρίως μετοχών– με τις προηγούμενες είτε για λόγους συντομίας και συμπύκνωσης των ιδεών είτε για αποτελεσματικότερη αποτύπωση ψυχικών παθών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Vrantsi</dc:creator>
  <cp:lastModifiedBy>Eleni Vrantsi</cp:lastModifiedBy>
  <cp:revision>24</cp:revision>
  <dcterms:created xsi:type="dcterms:W3CDTF">2025-01-18T22:29:21Z</dcterms:created>
  <dcterms:modified xsi:type="dcterms:W3CDTF">2025-01-26T22:21:57Z</dcterms:modified>
</cp:coreProperties>
</file>