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81" r:id="rId4"/>
    <p:sldId id="282" r:id="rId5"/>
    <p:sldId id="283" r:id="rId6"/>
    <p:sldId id="284" r:id="rId7"/>
    <p:sldId id="285" r:id="rId8"/>
    <p:sldId id="286" r:id="rId9"/>
    <p:sldId id="287" r:id="rId10"/>
    <p:sldId id="288" r:id="rId11"/>
    <p:sldId id="289"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64" d="100"/>
          <a:sy n="64" d="100"/>
        </p:scale>
        <p:origin x="8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90797-E603-438D-843C-7FA960256A5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9BCD800-BEF2-408C-9471-D9CB0BC85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FD94449-F759-49FA-8AE0-3597D6956F40}"/>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5" name="Θέση υποσέλιδου 4">
            <a:extLst>
              <a:ext uri="{FF2B5EF4-FFF2-40B4-BE49-F238E27FC236}">
                <a16:creationId xmlns:a16="http://schemas.microsoft.com/office/drawing/2014/main" id="{5C3D2337-6908-422C-9D2F-BA4DC1A6012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B8C17CE-C038-4848-B8CD-CC7D817E8070}"/>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369884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3CF7FE-5403-4615-9A1C-ED274A069D6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4F4E679-845E-4A14-B5CC-8C794585932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ED58908-D652-4162-8574-7E49D0E1B421}"/>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5" name="Θέση υποσέλιδου 4">
            <a:extLst>
              <a:ext uri="{FF2B5EF4-FFF2-40B4-BE49-F238E27FC236}">
                <a16:creationId xmlns:a16="http://schemas.microsoft.com/office/drawing/2014/main" id="{E642F440-4CCB-45D1-AC35-F8002096D31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3AAA1F3-E262-4567-96EB-BA31C0BAC5E4}"/>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372470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68FB407-F7D5-4F19-AE1C-B63A66ACF15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547D76D-4AAB-4FA2-A10F-6539F44649C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37B5554-644F-419D-B850-130752B00C05}"/>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5" name="Θέση υποσέλιδου 4">
            <a:extLst>
              <a:ext uri="{FF2B5EF4-FFF2-40B4-BE49-F238E27FC236}">
                <a16:creationId xmlns:a16="http://schemas.microsoft.com/office/drawing/2014/main" id="{C84869F2-F9BD-417A-A29F-40C085905B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A7635D4-06E1-42F4-B6FF-8782E4264785}"/>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116140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51F03A-4159-4B88-BAD3-E12A6774B8A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6D54343-D502-40A4-9410-7DF46D57BC5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BCAB51D-6094-4EFA-83D2-DC6034C8BDF8}"/>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5" name="Θέση υποσέλιδου 4">
            <a:extLst>
              <a:ext uri="{FF2B5EF4-FFF2-40B4-BE49-F238E27FC236}">
                <a16:creationId xmlns:a16="http://schemas.microsoft.com/office/drawing/2014/main" id="{B0DAE050-87D3-4F7C-BC91-29DB7BB125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E89196E-B504-42F2-BEE0-4F9C7386A8EC}"/>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129653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85BB34-D553-45DB-B27E-B184EBCEC38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D910B5E-10B0-4525-9D15-787AB2D0BE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1DE7684-ABB0-4045-AAF8-193CA3DEFCBC}"/>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5" name="Θέση υποσέλιδου 4">
            <a:extLst>
              <a:ext uri="{FF2B5EF4-FFF2-40B4-BE49-F238E27FC236}">
                <a16:creationId xmlns:a16="http://schemas.microsoft.com/office/drawing/2014/main" id="{E8C8DF3F-65ED-4DF1-9930-4508616EE12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7C1851-9432-4E0B-B811-38BC46969335}"/>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42704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09EED2-4D86-4D97-8A20-2332D6526E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ADB3983-FF79-43FE-812B-2BEBB5F696A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8E986C0-0207-4014-88B6-031DB73EE47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23FCFD2-EBF7-49FD-BB1F-665687AE2595}"/>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6" name="Θέση υποσέλιδου 5">
            <a:extLst>
              <a:ext uri="{FF2B5EF4-FFF2-40B4-BE49-F238E27FC236}">
                <a16:creationId xmlns:a16="http://schemas.microsoft.com/office/drawing/2014/main" id="{E6D2909D-1F60-4264-B4E5-4F0F65E5B08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680025D-DAAE-465E-8328-9C6365DD0BCE}"/>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204366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10B714-9CBF-418A-AEA0-226C154B105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2E99916-1061-4DA2-92B0-C8F044BC8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932E767-97EB-468C-BE75-52992961A1E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31915CF-9B89-4A1E-8792-7905BA497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FFBF27A-E014-435D-8254-B99B5E9C0DF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36A38E1-A011-4589-9B21-FCBD4622BB06}"/>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8" name="Θέση υποσέλιδου 7">
            <a:extLst>
              <a:ext uri="{FF2B5EF4-FFF2-40B4-BE49-F238E27FC236}">
                <a16:creationId xmlns:a16="http://schemas.microsoft.com/office/drawing/2014/main" id="{2A8B1C87-9EAB-406B-B036-B5AB60D602A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38DC711-F433-44AF-9ABB-6C043586DC45}"/>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308554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A66427-B92A-40BE-B8DD-B412EF1BF2F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F027985-DFE4-4BC2-A99A-5A3B6F79C1B0}"/>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4" name="Θέση υποσέλιδου 3">
            <a:extLst>
              <a:ext uri="{FF2B5EF4-FFF2-40B4-BE49-F238E27FC236}">
                <a16:creationId xmlns:a16="http://schemas.microsoft.com/office/drawing/2014/main" id="{BEE7C90B-8158-44FB-973B-D9622C6A58B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7A3437-AC24-4C13-AEA7-5AD0D7F64427}"/>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290362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744914C-A5B5-41C1-B766-2E09EF8E200C}"/>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3" name="Θέση υποσέλιδου 2">
            <a:extLst>
              <a:ext uri="{FF2B5EF4-FFF2-40B4-BE49-F238E27FC236}">
                <a16:creationId xmlns:a16="http://schemas.microsoft.com/office/drawing/2014/main" id="{40DAE468-8AB5-4B2E-B369-758D6D5F9F9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392ADD2-24B5-40FC-BB8D-E63345CCCBA7}"/>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361533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985519-3CA7-40D4-8BCE-3FF2DB2D2E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8B2AE53-86AE-4E94-8D14-543EC78F8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1501F08-8C3D-4AE0-893B-22CDE5DDF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5F583CF-5AB4-47E4-B22D-68D3829F1853}"/>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6" name="Θέση υποσέλιδου 5">
            <a:extLst>
              <a:ext uri="{FF2B5EF4-FFF2-40B4-BE49-F238E27FC236}">
                <a16:creationId xmlns:a16="http://schemas.microsoft.com/office/drawing/2014/main" id="{20106FD3-8A55-4BB9-936B-A0F576666EB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E17943D-F75B-4B77-AF88-2740B70204B9}"/>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21469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2B3B94-25D2-49A3-AC3F-18CB44A510B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DF9FE8F-11E6-4725-B61D-DEB9E3F65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C9837F6-122D-41AE-9662-E389E4D26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800CB79-38C1-4943-9D7E-BF752CD0D309}"/>
              </a:ext>
            </a:extLst>
          </p:cNvPr>
          <p:cNvSpPr>
            <a:spLocks noGrp="1"/>
          </p:cNvSpPr>
          <p:nvPr>
            <p:ph type="dt" sz="half" idx="10"/>
          </p:nvPr>
        </p:nvSpPr>
        <p:spPr/>
        <p:txBody>
          <a:bodyPr/>
          <a:lstStyle/>
          <a:p>
            <a:fld id="{AA16CCB7-9C6E-495C-8045-DBE798750253}" type="datetimeFigureOut">
              <a:rPr lang="el-GR" smtClean="0"/>
              <a:t>18/10/2021</a:t>
            </a:fld>
            <a:endParaRPr lang="el-GR"/>
          </a:p>
        </p:txBody>
      </p:sp>
      <p:sp>
        <p:nvSpPr>
          <p:cNvPr id="6" name="Θέση υποσέλιδου 5">
            <a:extLst>
              <a:ext uri="{FF2B5EF4-FFF2-40B4-BE49-F238E27FC236}">
                <a16:creationId xmlns:a16="http://schemas.microsoft.com/office/drawing/2014/main" id="{C97A51B1-303F-48F2-AF5B-51900EC16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DE75B11-E11C-4036-98FE-7126D2A2E681}"/>
              </a:ext>
            </a:extLst>
          </p:cNvPr>
          <p:cNvSpPr>
            <a:spLocks noGrp="1"/>
          </p:cNvSpPr>
          <p:nvPr>
            <p:ph type="sldNum" sz="quarter" idx="12"/>
          </p:nvPr>
        </p:nvSpPr>
        <p:spPr/>
        <p:txBody>
          <a:bodyPr/>
          <a:lstStyle/>
          <a:p>
            <a:fld id="{44E93E66-07F4-429C-9E19-032662ABFBF2}" type="slidenum">
              <a:rPr lang="el-GR" smtClean="0"/>
              <a:t>‹#›</a:t>
            </a:fld>
            <a:endParaRPr lang="el-GR"/>
          </a:p>
        </p:txBody>
      </p:sp>
    </p:spTree>
    <p:extLst>
      <p:ext uri="{BB962C8B-B14F-4D97-AF65-F5344CB8AC3E}">
        <p14:creationId xmlns:p14="http://schemas.microsoft.com/office/powerpoint/2010/main" val="280581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B86960D-4D33-4251-B6DC-3F9982141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601DBB5-37DF-47FF-BAEA-1C9793547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02F4E43-82BF-4C01-A9E2-3324D0C59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6CCB7-9C6E-495C-8045-DBE798750253}" type="datetimeFigureOut">
              <a:rPr lang="el-GR" smtClean="0"/>
              <a:t>18/10/2021</a:t>
            </a:fld>
            <a:endParaRPr lang="el-GR"/>
          </a:p>
        </p:txBody>
      </p:sp>
      <p:sp>
        <p:nvSpPr>
          <p:cNvPr id="5" name="Θέση υποσέλιδου 4">
            <a:extLst>
              <a:ext uri="{FF2B5EF4-FFF2-40B4-BE49-F238E27FC236}">
                <a16:creationId xmlns:a16="http://schemas.microsoft.com/office/drawing/2014/main" id="{65003307-6124-4764-94A6-EE4129EC7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398D184-4797-486E-A9B2-F5BFFA3CE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93E66-07F4-429C-9E19-032662ABFBF2}" type="slidenum">
              <a:rPr lang="el-GR" smtClean="0"/>
              <a:t>‹#›</a:t>
            </a:fld>
            <a:endParaRPr lang="el-GR"/>
          </a:p>
        </p:txBody>
      </p:sp>
    </p:spTree>
    <p:extLst>
      <p:ext uri="{BB962C8B-B14F-4D97-AF65-F5344CB8AC3E}">
        <p14:creationId xmlns:p14="http://schemas.microsoft.com/office/powerpoint/2010/main" val="380097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9CE49-59A4-451A-9B23-6D60819C707E}"/>
              </a:ext>
            </a:extLst>
          </p:cNvPr>
          <p:cNvSpPr txBox="1"/>
          <p:nvPr/>
        </p:nvSpPr>
        <p:spPr>
          <a:xfrm>
            <a:off x="2728443" y="1170501"/>
            <a:ext cx="6735113" cy="584775"/>
          </a:xfrm>
          <a:prstGeom prst="rect">
            <a:avLst/>
          </a:prstGeom>
          <a:noFill/>
        </p:spPr>
        <p:txBody>
          <a:bodyPr wrap="none" rtlCol="0">
            <a:spAutoFit/>
          </a:bodyPr>
          <a:lstStyle/>
          <a:p>
            <a:pPr algn="l"/>
            <a:r>
              <a:rPr lang="el-GR" sz="3200" dirty="0"/>
              <a:t>Εφαρμογές Πληροφορικής – Α Λυκείου</a:t>
            </a:r>
          </a:p>
        </p:txBody>
      </p:sp>
      <p:sp>
        <p:nvSpPr>
          <p:cNvPr id="5" name="TextBox 4">
            <a:extLst>
              <a:ext uri="{FF2B5EF4-FFF2-40B4-BE49-F238E27FC236}">
                <a16:creationId xmlns:a16="http://schemas.microsoft.com/office/drawing/2014/main" id="{3CBAE304-F7A1-4871-A0D8-D7D0E63690A5}"/>
              </a:ext>
            </a:extLst>
          </p:cNvPr>
          <p:cNvSpPr txBox="1"/>
          <p:nvPr/>
        </p:nvSpPr>
        <p:spPr>
          <a:xfrm>
            <a:off x="2132723" y="3429000"/>
            <a:ext cx="8367996" cy="584775"/>
          </a:xfrm>
          <a:prstGeom prst="rect">
            <a:avLst/>
          </a:prstGeom>
          <a:noFill/>
        </p:spPr>
        <p:txBody>
          <a:bodyPr wrap="none" rtlCol="0">
            <a:spAutoFit/>
          </a:bodyPr>
          <a:lstStyle/>
          <a:p>
            <a:r>
              <a:rPr lang="el-GR" sz="3200" dirty="0"/>
              <a:t>Κεφάλαιο 13.3 – Εφαρμογές Υπηρεσιών Νέφους </a:t>
            </a:r>
            <a:endParaRPr lang="en-US" sz="3200" dirty="0"/>
          </a:p>
        </p:txBody>
      </p:sp>
      <p:sp>
        <p:nvSpPr>
          <p:cNvPr id="2" name="TextBox 1">
            <a:extLst>
              <a:ext uri="{FF2B5EF4-FFF2-40B4-BE49-F238E27FC236}">
                <a16:creationId xmlns:a16="http://schemas.microsoft.com/office/drawing/2014/main" id="{6E33D55D-4225-4B68-A958-36C396E2514D}"/>
              </a:ext>
            </a:extLst>
          </p:cNvPr>
          <p:cNvSpPr txBox="1"/>
          <p:nvPr/>
        </p:nvSpPr>
        <p:spPr>
          <a:xfrm>
            <a:off x="4818743" y="5979886"/>
            <a:ext cx="3819444" cy="646331"/>
          </a:xfrm>
          <a:prstGeom prst="rect">
            <a:avLst/>
          </a:prstGeom>
          <a:noFill/>
        </p:spPr>
        <p:txBody>
          <a:bodyPr wrap="none" rtlCol="0">
            <a:spAutoFit/>
          </a:bodyPr>
          <a:lstStyle/>
          <a:p>
            <a:r>
              <a:rPr lang="el-GR" dirty="0"/>
              <a:t>ΒΑΡΣΟΣ ΔΗΜΗΤΡΙΟΣ</a:t>
            </a:r>
          </a:p>
          <a:p>
            <a:r>
              <a:rPr lang="el-GR" dirty="0"/>
              <a:t>ΠΕ86 Πληροφορικής </a:t>
            </a:r>
            <a:r>
              <a:rPr lang="en-US" dirty="0"/>
              <a:t>Meng, MSc, MEd</a:t>
            </a:r>
            <a:r>
              <a:rPr lang="el-GR" dirty="0"/>
              <a:t> </a:t>
            </a:r>
          </a:p>
        </p:txBody>
      </p:sp>
    </p:spTree>
    <p:extLst>
      <p:ext uri="{BB962C8B-B14F-4D97-AF65-F5344CB8AC3E}">
        <p14:creationId xmlns:p14="http://schemas.microsoft.com/office/powerpoint/2010/main" val="227674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1512147" y="442135"/>
            <a:ext cx="9167703" cy="584775"/>
          </a:xfrm>
          <a:prstGeom prst="rect">
            <a:avLst/>
          </a:prstGeom>
          <a:noFill/>
          <a:ln>
            <a:solidFill>
              <a:schemeClr val="accent2">
                <a:lumMod val="75000"/>
              </a:schemeClr>
            </a:solidFill>
          </a:ln>
        </p:spPr>
        <p:txBody>
          <a:bodyPr wrap="none" rtlCol="0">
            <a:spAutoFit/>
          </a:bodyPr>
          <a:lstStyle/>
          <a:p>
            <a:r>
              <a:rPr lang="el-GR" sz="3200" dirty="0"/>
              <a:t>Συνεργατική επεξεργασία αρχείων με το Google </a:t>
            </a:r>
            <a:r>
              <a:rPr lang="el-GR" sz="3200" dirty="0" err="1"/>
              <a:t>Drive</a:t>
            </a:r>
            <a:endParaRPr lang="el-GR" sz="3200" dirty="0"/>
          </a:p>
        </p:txBody>
      </p:sp>
      <p:sp>
        <p:nvSpPr>
          <p:cNvPr id="9" name="TextBox 8">
            <a:extLst>
              <a:ext uri="{FF2B5EF4-FFF2-40B4-BE49-F238E27FC236}">
                <a16:creationId xmlns:a16="http://schemas.microsoft.com/office/drawing/2014/main" id="{B58C9088-050E-421E-824D-2B485841268E}"/>
              </a:ext>
            </a:extLst>
          </p:cNvPr>
          <p:cNvSpPr txBox="1"/>
          <p:nvPr/>
        </p:nvSpPr>
        <p:spPr>
          <a:xfrm>
            <a:off x="993912" y="1375707"/>
            <a:ext cx="10469217" cy="923330"/>
          </a:xfrm>
          <a:prstGeom prst="rect">
            <a:avLst/>
          </a:prstGeom>
          <a:noFill/>
        </p:spPr>
        <p:txBody>
          <a:bodyPr wrap="square">
            <a:spAutoFit/>
          </a:bodyPr>
          <a:lstStyle/>
          <a:p>
            <a:r>
              <a:rPr lang="el-GR" dirty="0"/>
              <a:t>Περισσότεροι από ένας χρήστες επεξεργάζονται ταυτόχρονα το αρχείο. Κάθε χρήστης βλέπει τις αλλαγές που κάνουν οι άλλοι χρήστες, και μπορεί να σχολιάζει και να απαντά. Για την αποφυγή προβλημάτων υπάρχει ιστορικό αναθεωρήσεων του εγγράφου, ώστε να μπορεί κάποιος να επανέλθει σε πρότερη κατάσταση.</a:t>
            </a:r>
          </a:p>
        </p:txBody>
      </p:sp>
      <p:pic>
        <p:nvPicPr>
          <p:cNvPr id="10" name="Εικόνα 9">
            <a:extLst>
              <a:ext uri="{FF2B5EF4-FFF2-40B4-BE49-F238E27FC236}">
                <a16:creationId xmlns:a16="http://schemas.microsoft.com/office/drawing/2014/main" id="{0D77624A-70BA-4233-BB18-02A844623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147" y="2410040"/>
            <a:ext cx="8189844" cy="3209452"/>
          </a:xfrm>
          <a:prstGeom prst="rect">
            <a:avLst/>
          </a:prstGeom>
        </p:spPr>
      </p:pic>
      <p:sp>
        <p:nvSpPr>
          <p:cNvPr id="12" name="TextBox 11">
            <a:extLst>
              <a:ext uri="{FF2B5EF4-FFF2-40B4-BE49-F238E27FC236}">
                <a16:creationId xmlns:a16="http://schemas.microsoft.com/office/drawing/2014/main" id="{5DF94D17-D31F-430A-83E2-879DDF22CB89}"/>
              </a:ext>
            </a:extLst>
          </p:cNvPr>
          <p:cNvSpPr txBox="1"/>
          <p:nvPr/>
        </p:nvSpPr>
        <p:spPr>
          <a:xfrm>
            <a:off x="1512147" y="5769534"/>
            <a:ext cx="8890810" cy="369332"/>
          </a:xfrm>
          <a:prstGeom prst="rect">
            <a:avLst/>
          </a:prstGeom>
          <a:noFill/>
        </p:spPr>
        <p:txBody>
          <a:bodyPr wrap="square">
            <a:spAutoFit/>
          </a:bodyPr>
          <a:lstStyle/>
          <a:p>
            <a:r>
              <a:rPr lang="el-GR" dirty="0"/>
              <a:t>Ταυτόχρονη επεξεργασία ενός αρχείου μέσα από το Google </a:t>
            </a:r>
            <a:r>
              <a:rPr lang="el-GR" dirty="0" err="1"/>
              <a:t>Drive</a:t>
            </a:r>
            <a:r>
              <a:rPr lang="el-GR" dirty="0"/>
              <a:t> </a:t>
            </a:r>
          </a:p>
        </p:txBody>
      </p:sp>
    </p:spTree>
    <p:extLst>
      <p:ext uri="{BB962C8B-B14F-4D97-AF65-F5344CB8AC3E}">
        <p14:creationId xmlns:p14="http://schemas.microsoft.com/office/powerpoint/2010/main" val="43740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5738462-9BF1-4AEE-BC15-E9E43F84F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02" y="1510747"/>
            <a:ext cx="9072612" cy="2930118"/>
          </a:xfrm>
          <a:prstGeom prst="rect">
            <a:avLst/>
          </a:prstGeom>
        </p:spPr>
      </p:pic>
    </p:spTree>
    <p:extLst>
      <p:ext uri="{BB962C8B-B14F-4D97-AF65-F5344CB8AC3E}">
        <p14:creationId xmlns:p14="http://schemas.microsoft.com/office/powerpoint/2010/main" val="7913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1256758" y="500565"/>
            <a:ext cx="9678483" cy="584775"/>
          </a:xfrm>
          <a:prstGeom prst="rect">
            <a:avLst/>
          </a:prstGeom>
          <a:noFill/>
          <a:ln>
            <a:solidFill>
              <a:schemeClr val="accent2">
                <a:lumMod val="75000"/>
              </a:schemeClr>
            </a:solidFill>
          </a:ln>
        </p:spPr>
        <p:txBody>
          <a:bodyPr wrap="none" rtlCol="0">
            <a:spAutoFit/>
          </a:bodyPr>
          <a:lstStyle/>
          <a:p>
            <a:r>
              <a:rPr lang="el-GR" sz="3200" dirty="0"/>
              <a:t>Αποθήκευση αρχείων στο υπολογιστικό νέφος </a:t>
            </a:r>
            <a:r>
              <a:rPr lang="en-US" sz="3200" dirty="0"/>
              <a:t>- Dropbox</a:t>
            </a:r>
            <a:endParaRPr lang="el-GR" sz="3200" dirty="0"/>
          </a:p>
        </p:txBody>
      </p:sp>
      <p:sp>
        <p:nvSpPr>
          <p:cNvPr id="9" name="TextBox 8">
            <a:extLst>
              <a:ext uri="{FF2B5EF4-FFF2-40B4-BE49-F238E27FC236}">
                <a16:creationId xmlns:a16="http://schemas.microsoft.com/office/drawing/2014/main" id="{D1D34396-F5CB-4E96-BFC6-94D246443702}"/>
              </a:ext>
            </a:extLst>
          </p:cNvPr>
          <p:cNvSpPr txBox="1"/>
          <p:nvPr/>
        </p:nvSpPr>
        <p:spPr>
          <a:xfrm>
            <a:off x="845127" y="1349018"/>
            <a:ext cx="10090114" cy="2585323"/>
          </a:xfrm>
          <a:prstGeom prst="rect">
            <a:avLst/>
          </a:prstGeom>
          <a:noFill/>
        </p:spPr>
        <p:txBody>
          <a:bodyPr wrap="square">
            <a:spAutoFit/>
          </a:bodyPr>
          <a:lstStyle/>
          <a:p>
            <a:pPr algn="just"/>
            <a:r>
              <a:rPr lang="el-GR" dirty="0"/>
              <a:t>Μια χαρακτηριστική εφαρμογή νέφους που αφορά στην αποθήκευση αρχείων είναι το </a:t>
            </a:r>
            <a:r>
              <a:rPr lang="el-GR" b="1" dirty="0" err="1"/>
              <a:t>Dropbox</a:t>
            </a:r>
            <a:r>
              <a:rPr lang="el-GR" dirty="0"/>
              <a:t>. </a:t>
            </a:r>
            <a:endParaRPr lang="en-US" dirty="0"/>
          </a:p>
          <a:p>
            <a:pPr algn="just"/>
            <a:endParaRPr lang="en-US" dirty="0"/>
          </a:p>
          <a:p>
            <a:pPr algn="just"/>
            <a:r>
              <a:rPr lang="el-GR" dirty="0"/>
              <a:t>Παρέχει τη δυνατότητα αποθήκευσης αρχείων «στο σύννεφο» και, όπως πολλές άλλες εφαρμογές νέφους, διατίθεται σε δωρεάν έκδοση και έκδοση επί πληρωμή. </a:t>
            </a:r>
          </a:p>
          <a:p>
            <a:pPr algn="just"/>
            <a:endParaRPr lang="en-US" dirty="0"/>
          </a:p>
          <a:p>
            <a:pPr algn="just"/>
            <a:r>
              <a:rPr lang="el-GR" dirty="0"/>
              <a:t>Δίνεται η δυνατότητα στον χρήστη να χρησιμοποιήσει το υπολογιστικό νέφος </a:t>
            </a:r>
          </a:p>
          <a:p>
            <a:pPr marL="285750" indent="-285750" algn="just">
              <a:buFont typeface="Arial" panose="020B0604020202020204" pitchFamily="34" charset="0"/>
              <a:buChar char="•"/>
            </a:pPr>
            <a:r>
              <a:rPr lang="el-GR" dirty="0"/>
              <a:t>ως αποθηκευτικό χώρο, </a:t>
            </a:r>
          </a:p>
          <a:p>
            <a:pPr marL="285750" indent="-285750" algn="just">
              <a:buFont typeface="Arial" panose="020B0604020202020204" pitchFamily="34" charset="0"/>
              <a:buChar char="•"/>
            </a:pPr>
            <a:r>
              <a:rPr lang="el-GR" dirty="0"/>
              <a:t>να διαμοιράσει αρχεία με άλλους χρήστες </a:t>
            </a:r>
          </a:p>
          <a:p>
            <a:pPr marL="285750" indent="-285750" algn="just">
              <a:buFont typeface="Arial" panose="020B0604020202020204" pitchFamily="34" charset="0"/>
              <a:buChar char="•"/>
            </a:pPr>
            <a:r>
              <a:rPr lang="el-GR" dirty="0"/>
              <a:t>και να διατηρήσει συγχρονισμένα αντίγραφα των αρχείων μεταξύ πολλών υπολογιστών.</a:t>
            </a:r>
          </a:p>
        </p:txBody>
      </p:sp>
      <p:pic>
        <p:nvPicPr>
          <p:cNvPr id="4" name="Εικόνα 3">
            <a:extLst>
              <a:ext uri="{FF2B5EF4-FFF2-40B4-BE49-F238E27FC236}">
                <a16:creationId xmlns:a16="http://schemas.microsoft.com/office/drawing/2014/main" id="{58A1850A-D57D-4CC1-BDFB-088B75A09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026" y="4198019"/>
            <a:ext cx="2913946" cy="2364309"/>
          </a:xfrm>
          <a:prstGeom prst="rect">
            <a:avLst/>
          </a:prstGeom>
        </p:spPr>
      </p:pic>
    </p:spTree>
    <p:extLst>
      <p:ext uri="{BB962C8B-B14F-4D97-AF65-F5344CB8AC3E}">
        <p14:creationId xmlns:p14="http://schemas.microsoft.com/office/powerpoint/2010/main" val="166465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1256758" y="500565"/>
            <a:ext cx="9931245" cy="584775"/>
          </a:xfrm>
          <a:prstGeom prst="rect">
            <a:avLst/>
          </a:prstGeom>
          <a:noFill/>
          <a:ln>
            <a:solidFill>
              <a:schemeClr val="accent2">
                <a:lumMod val="75000"/>
              </a:schemeClr>
            </a:solidFill>
          </a:ln>
        </p:spPr>
        <p:txBody>
          <a:bodyPr wrap="none" rtlCol="0">
            <a:spAutoFit/>
          </a:bodyPr>
          <a:lstStyle/>
          <a:p>
            <a:r>
              <a:rPr lang="el-GR" sz="3200" dirty="0"/>
              <a:t>Δημιουργία λογαριασμού στην υπηρεσία νέφους </a:t>
            </a:r>
            <a:r>
              <a:rPr lang="el-GR" sz="3200" dirty="0" err="1"/>
              <a:t>Dropbox</a:t>
            </a:r>
            <a:endParaRPr lang="el-GR" sz="3200" dirty="0"/>
          </a:p>
        </p:txBody>
      </p:sp>
      <p:sp>
        <p:nvSpPr>
          <p:cNvPr id="9" name="TextBox 8">
            <a:extLst>
              <a:ext uri="{FF2B5EF4-FFF2-40B4-BE49-F238E27FC236}">
                <a16:creationId xmlns:a16="http://schemas.microsoft.com/office/drawing/2014/main" id="{D1D34396-F5CB-4E96-BFC6-94D246443702}"/>
              </a:ext>
            </a:extLst>
          </p:cNvPr>
          <p:cNvSpPr txBox="1"/>
          <p:nvPr/>
        </p:nvSpPr>
        <p:spPr>
          <a:xfrm>
            <a:off x="1256758" y="1667673"/>
            <a:ext cx="10090114" cy="2031325"/>
          </a:xfrm>
          <a:prstGeom prst="rect">
            <a:avLst/>
          </a:prstGeom>
          <a:noFill/>
        </p:spPr>
        <p:txBody>
          <a:bodyPr wrap="square">
            <a:spAutoFit/>
          </a:bodyPr>
          <a:lstStyle/>
          <a:p>
            <a:pPr algn="just"/>
            <a:r>
              <a:rPr lang="el-GR" dirty="0"/>
              <a:t>Συμπληρώνοντας </a:t>
            </a:r>
            <a:endParaRPr lang="en-US" dirty="0"/>
          </a:p>
          <a:p>
            <a:pPr algn="just"/>
            <a:endParaRPr lang="en-US" dirty="0"/>
          </a:p>
          <a:p>
            <a:pPr marL="285750" indent="-285750" algn="just">
              <a:buFont typeface="Arial" panose="020B0604020202020204" pitchFamily="34" charset="0"/>
              <a:buChar char="•"/>
            </a:pPr>
            <a:r>
              <a:rPr lang="el-GR" dirty="0"/>
              <a:t>το ονοματεπώνυμο </a:t>
            </a: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l-GR" dirty="0"/>
              <a:t>και τη διεύθυνση ηλεκτρονικής αλληλογραφίας (</a:t>
            </a:r>
            <a:r>
              <a:rPr lang="el-GR" b="1" dirty="0"/>
              <a:t>email</a:t>
            </a:r>
            <a:r>
              <a:rPr lang="el-GR" dirty="0"/>
              <a:t>) </a:t>
            </a:r>
            <a:endParaRPr lang="en-US" dirty="0"/>
          </a:p>
          <a:p>
            <a:pPr algn="just"/>
            <a:endParaRPr lang="en-US" dirty="0"/>
          </a:p>
          <a:p>
            <a:pPr algn="just"/>
            <a:r>
              <a:rPr lang="el-GR" dirty="0"/>
              <a:t>στη διεύθυνση </a:t>
            </a:r>
            <a:r>
              <a:rPr lang="el-GR" b="1" dirty="0"/>
              <a:t>www.dropbox.com</a:t>
            </a:r>
            <a:r>
              <a:rPr lang="el-GR" dirty="0"/>
              <a:t>, μπορεί κάποιος να αποκτήσει δωρεάν πρόσβαση στο </a:t>
            </a:r>
            <a:r>
              <a:rPr lang="el-GR" dirty="0" err="1"/>
              <a:t>dropbox</a:t>
            </a:r>
            <a:r>
              <a:rPr lang="el-GR" dirty="0"/>
              <a:t>. </a:t>
            </a:r>
          </a:p>
        </p:txBody>
      </p:sp>
    </p:spTree>
    <p:extLst>
      <p:ext uri="{BB962C8B-B14F-4D97-AF65-F5344CB8AC3E}">
        <p14:creationId xmlns:p14="http://schemas.microsoft.com/office/powerpoint/2010/main" val="310859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3044299" y="362019"/>
            <a:ext cx="6103402" cy="584775"/>
          </a:xfrm>
          <a:prstGeom prst="rect">
            <a:avLst/>
          </a:prstGeom>
          <a:noFill/>
          <a:ln>
            <a:solidFill>
              <a:schemeClr val="accent2">
                <a:lumMod val="75000"/>
              </a:schemeClr>
            </a:solidFill>
          </a:ln>
        </p:spPr>
        <p:txBody>
          <a:bodyPr wrap="none" rtlCol="0">
            <a:spAutoFit/>
          </a:bodyPr>
          <a:lstStyle/>
          <a:p>
            <a:r>
              <a:rPr lang="el-GR" sz="3200" dirty="0"/>
              <a:t>Αποθήκευση αρχείων στο </a:t>
            </a:r>
            <a:r>
              <a:rPr lang="en-US" sz="3200" dirty="0"/>
              <a:t>Dropbox </a:t>
            </a:r>
            <a:endParaRPr lang="el-GR" sz="3200" dirty="0"/>
          </a:p>
        </p:txBody>
      </p:sp>
      <p:sp>
        <p:nvSpPr>
          <p:cNvPr id="9" name="TextBox 8">
            <a:extLst>
              <a:ext uri="{FF2B5EF4-FFF2-40B4-BE49-F238E27FC236}">
                <a16:creationId xmlns:a16="http://schemas.microsoft.com/office/drawing/2014/main" id="{D1D34396-F5CB-4E96-BFC6-94D246443702}"/>
              </a:ext>
            </a:extLst>
          </p:cNvPr>
          <p:cNvSpPr txBox="1"/>
          <p:nvPr/>
        </p:nvSpPr>
        <p:spPr>
          <a:xfrm>
            <a:off x="900545" y="2180291"/>
            <a:ext cx="10667999" cy="1754326"/>
          </a:xfrm>
          <a:prstGeom prst="rect">
            <a:avLst/>
          </a:prstGeom>
          <a:noFill/>
        </p:spPr>
        <p:txBody>
          <a:bodyPr wrap="square">
            <a:spAutoFit/>
          </a:bodyPr>
          <a:lstStyle/>
          <a:p>
            <a:pPr algn="just"/>
            <a:r>
              <a:rPr lang="el-GR" dirty="0"/>
              <a:t>Η αποθήκευση ενός αρχείου μπορεί να γίνει είτε με «</a:t>
            </a:r>
            <a:r>
              <a:rPr lang="el-GR" b="1" dirty="0"/>
              <a:t>ανέβασμα</a:t>
            </a:r>
            <a:r>
              <a:rPr lang="el-GR" dirty="0"/>
              <a:t>» του αρχείου μέσω </a:t>
            </a:r>
            <a:endParaRPr lang="en-US" dirty="0"/>
          </a:p>
          <a:p>
            <a:pPr algn="just"/>
            <a:endParaRPr lang="en-US" dirty="0"/>
          </a:p>
          <a:p>
            <a:pPr marL="285750" indent="-285750" algn="just">
              <a:buFont typeface="Arial" panose="020B0604020202020204" pitchFamily="34" charset="0"/>
              <a:buChar char="•"/>
            </a:pPr>
            <a:r>
              <a:rPr lang="el-GR" dirty="0"/>
              <a:t>της εφαρμογής διαδικτύου που είναι διαθέσιμη στο www.dropbox.com </a:t>
            </a: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l-GR" dirty="0"/>
              <a:t>είτε μέσω της ειδικής εφαρμογής που μπορεί να εγκαταστήσει ο χρήστης στον υπολογιστή του ή άλλη φορητή συσκευή.  </a:t>
            </a:r>
          </a:p>
        </p:txBody>
      </p:sp>
    </p:spTree>
    <p:extLst>
      <p:ext uri="{BB962C8B-B14F-4D97-AF65-F5344CB8AC3E}">
        <p14:creationId xmlns:p14="http://schemas.microsoft.com/office/powerpoint/2010/main" val="235645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3044299" y="362019"/>
            <a:ext cx="6103402" cy="584775"/>
          </a:xfrm>
          <a:prstGeom prst="rect">
            <a:avLst/>
          </a:prstGeom>
          <a:noFill/>
          <a:ln>
            <a:solidFill>
              <a:schemeClr val="accent2">
                <a:lumMod val="75000"/>
              </a:schemeClr>
            </a:solidFill>
          </a:ln>
        </p:spPr>
        <p:txBody>
          <a:bodyPr wrap="none" rtlCol="0">
            <a:spAutoFit/>
          </a:bodyPr>
          <a:lstStyle/>
          <a:p>
            <a:r>
              <a:rPr lang="el-GR" sz="3200" dirty="0"/>
              <a:t>Αποθήκευση αρχείων στο </a:t>
            </a:r>
            <a:r>
              <a:rPr lang="en-US" sz="3200" dirty="0"/>
              <a:t>Dropbox </a:t>
            </a:r>
            <a:endParaRPr lang="el-GR" sz="3200" dirty="0"/>
          </a:p>
        </p:txBody>
      </p:sp>
      <p:sp>
        <p:nvSpPr>
          <p:cNvPr id="9" name="TextBox 8">
            <a:extLst>
              <a:ext uri="{FF2B5EF4-FFF2-40B4-BE49-F238E27FC236}">
                <a16:creationId xmlns:a16="http://schemas.microsoft.com/office/drawing/2014/main" id="{D1D34396-F5CB-4E96-BFC6-94D246443702}"/>
              </a:ext>
            </a:extLst>
          </p:cNvPr>
          <p:cNvSpPr txBox="1"/>
          <p:nvPr/>
        </p:nvSpPr>
        <p:spPr>
          <a:xfrm>
            <a:off x="554181" y="2135669"/>
            <a:ext cx="3532909" cy="646331"/>
          </a:xfrm>
          <a:prstGeom prst="rect">
            <a:avLst/>
          </a:prstGeom>
          <a:noFill/>
        </p:spPr>
        <p:txBody>
          <a:bodyPr wrap="square">
            <a:spAutoFit/>
          </a:bodyPr>
          <a:lstStyle/>
          <a:p>
            <a:pPr marL="285750" indent="-285750" algn="just">
              <a:buFont typeface="Arial" panose="020B0604020202020204" pitchFamily="34" charset="0"/>
              <a:buChar char="•"/>
            </a:pPr>
            <a:r>
              <a:rPr lang="el-GR" dirty="0"/>
              <a:t>Ανέβασμα αρχείου στο </a:t>
            </a:r>
            <a:r>
              <a:rPr lang="el-GR" dirty="0" err="1"/>
              <a:t>dropbox</a:t>
            </a:r>
            <a:r>
              <a:rPr lang="el-GR" dirty="0"/>
              <a:t> μέσα από το </a:t>
            </a:r>
            <a:r>
              <a:rPr lang="el-GR" b="1" dirty="0"/>
              <a:t>www.dropbox.com </a:t>
            </a:r>
          </a:p>
        </p:txBody>
      </p:sp>
      <p:pic>
        <p:nvPicPr>
          <p:cNvPr id="3" name="Εικόνα 2">
            <a:extLst>
              <a:ext uri="{FF2B5EF4-FFF2-40B4-BE49-F238E27FC236}">
                <a16:creationId xmlns:a16="http://schemas.microsoft.com/office/drawing/2014/main" id="{48CEC8B2-566D-43A3-9CAF-215401646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6" y="1072753"/>
            <a:ext cx="6887536" cy="2772162"/>
          </a:xfrm>
          <a:prstGeom prst="rect">
            <a:avLst/>
          </a:prstGeom>
        </p:spPr>
      </p:pic>
      <p:sp>
        <p:nvSpPr>
          <p:cNvPr id="8" name="TextBox 7">
            <a:extLst>
              <a:ext uri="{FF2B5EF4-FFF2-40B4-BE49-F238E27FC236}">
                <a16:creationId xmlns:a16="http://schemas.microsoft.com/office/drawing/2014/main" id="{4FF3EF0B-01B3-4E6F-A219-8A02532EF6F1}"/>
              </a:ext>
            </a:extLst>
          </p:cNvPr>
          <p:cNvSpPr txBox="1"/>
          <p:nvPr/>
        </p:nvSpPr>
        <p:spPr>
          <a:xfrm>
            <a:off x="554182" y="4532945"/>
            <a:ext cx="4031673" cy="2031325"/>
          </a:xfrm>
          <a:prstGeom prst="rect">
            <a:avLst/>
          </a:prstGeom>
          <a:noFill/>
        </p:spPr>
        <p:txBody>
          <a:bodyPr wrap="square">
            <a:spAutoFit/>
          </a:bodyPr>
          <a:lstStyle/>
          <a:p>
            <a:pPr marL="285750" indent="-285750" algn="just">
              <a:buFont typeface="Arial" panose="020B0604020202020204" pitchFamily="34" charset="0"/>
              <a:buChar char="•"/>
            </a:pPr>
            <a:r>
              <a:rPr lang="el-GR" dirty="0"/>
              <a:t>Ανέβασμα αρχείου στο </a:t>
            </a:r>
            <a:r>
              <a:rPr lang="el-GR" dirty="0" err="1"/>
              <a:t>dropbox</a:t>
            </a:r>
            <a:r>
              <a:rPr lang="el-GR" dirty="0"/>
              <a:t> μέσα από την </a:t>
            </a:r>
            <a:r>
              <a:rPr lang="el-GR" b="1" dirty="0"/>
              <a:t>εφαρμογή του </a:t>
            </a:r>
            <a:r>
              <a:rPr lang="el-GR" b="1" dirty="0" err="1"/>
              <a:t>dropbox</a:t>
            </a:r>
            <a:r>
              <a:rPr lang="el-GR" b="1" dirty="0"/>
              <a:t> για Windows.</a:t>
            </a:r>
            <a:r>
              <a:rPr lang="el-GR" dirty="0"/>
              <a:t> Με την αντιγραφή ενός αρχείου στον ειδικό φάκελο που εγκαθιστά το </a:t>
            </a:r>
            <a:r>
              <a:rPr lang="el-GR" dirty="0" err="1"/>
              <a:t>dropbox</a:t>
            </a:r>
            <a:r>
              <a:rPr lang="el-GR" dirty="0"/>
              <a:t>, αυτόματα γίνεται αποθήκευση του αρχείου στο σύννεφο. </a:t>
            </a:r>
          </a:p>
        </p:txBody>
      </p:sp>
      <p:pic>
        <p:nvPicPr>
          <p:cNvPr id="6" name="Εικόνα 5">
            <a:extLst>
              <a:ext uri="{FF2B5EF4-FFF2-40B4-BE49-F238E27FC236}">
                <a16:creationId xmlns:a16="http://schemas.microsoft.com/office/drawing/2014/main" id="{4BD1B0B6-A6DE-408E-895F-D5D696C98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327" y="4164436"/>
            <a:ext cx="5477639" cy="2333951"/>
          </a:xfrm>
          <a:prstGeom prst="rect">
            <a:avLst/>
          </a:prstGeom>
        </p:spPr>
      </p:pic>
    </p:spTree>
    <p:extLst>
      <p:ext uri="{BB962C8B-B14F-4D97-AF65-F5344CB8AC3E}">
        <p14:creationId xmlns:p14="http://schemas.microsoft.com/office/powerpoint/2010/main" val="146440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1903025" y="362019"/>
            <a:ext cx="8385950" cy="584775"/>
          </a:xfrm>
          <a:prstGeom prst="rect">
            <a:avLst/>
          </a:prstGeom>
          <a:noFill/>
          <a:ln>
            <a:solidFill>
              <a:schemeClr val="accent2">
                <a:lumMod val="75000"/>
              </a:schemeClr>
            </a:solidFill>
          </a:ln>
        </p:spPr>
        <p:txBody>
          <a:bodyPr wrap="none" rtlCol="0">
            <a:spAutoFit/>
          </a:bodyPr>
          <a:lstStyle/>
          <a:p>
            <a:r>
              <a:rPr lang="en-US" sz="3200" dirty="0"/>
              <a:t>Dropbox - </a:t>
            </a:r>
            <a:r>
              <a:rPr lang="el-GR" sz="3200" dirty="0"/>
              <a:t>Αποστολή αρχείου σε άλλους χρήστες</a:t>
            </a:r>
            <a:r>
              <a:rPr lang="en-US" sz="3200" dirty="0"/>
              <a:t> </a:t>
            </a:r>
            <a:endParaRPr lang="el-GR" sz="3200" dirty="0"/>
          </a:p>
        </p:txBody>
      </p:sp>
      <p:sp>
        <p:nvSpPr>
          <p:cNvPr id="9" name="TextBox 8">
            <a:extLst>
              <a:ext uri="{FF2B5EF4-FFF2-40B4-BE49-F238E27FC236}">
                <a16:creationId xmlns:a16="http://schemas.microsoft.com/office/drawing/2014/main" id="{D1D34396-F5CB-4E96-BFC6-94D246443702}"/>
              </a:ext>
            </a:extLst>
          </p:cNvPr>
          <p:cNvSpPr txBox="1"/>
          <p:nvPr/>
        </p:nvSpPr>
        <p:spPr>
          <a:xfrm>
            <a:off x="762000" y="1247810"/>
            <a:ext cx="10667999" cy="5355312"/>
          </a:xfrm>
          <a:prstGeom prst="rect">
            <a:avLst/>
          </a:prstGeom>
          <a:noFill/>
        </p:spPr>
        <p:txBody>
          <a:bodyPr wrap="square">
            <a:spAutoFit/>
          </a:bodyPr>
          <a:lstStyle/>
          <a:p>
            <a:pPr algn="just"/>
            <a:r>
              <a:rPr lang="el-GR" dirty="0"/>
              <a:t>Για κάθε φάκελο ή αρχείο παρέχεται η δυνατότητα αποστολής του σε άλλους χρήστες. </a:t>
            </a:r>
            <a:endParaRPr lang="en-US" dirty="0"/>
          </a:p>
          <a:p>
            <a:pPr algn="just"/>
            <a:endParaRPr lang="en-US" dirty="0"/>
          </a:p>
          <a:p>
            <a:pPr algn="just"/>
            <a:r>
              <a:rPr lang="el-GR" dirty="0"/>
              <a:t>Η λειτουργία αυτή, γνωστή ως </a:t>
            </a:r>
            <a:r>
              <a:rPr lang="el-GR" b="1" dirty="0"/>
              <a:t>διαμοιρασμός (</a:t>
            </a:r>
            <a:r>
              <a:rPr lang="el-GR" b="1" dirty="0" err="1"/>
              <a:t>sharing</a:t>
            </a:r>
            <a:r>
              <a:rPr lang="el-GR" b="1" dirty="0"/>
              <a:t>), </a:t>
            </a:r>
            <a:r>
              <a:rPr lang="el-GR" dirty="0"/>
              <a:t>πραγματοποιείται με το πάτημα του κουμπιού «</a:t>
            </a:r>
            <a:r>
              <a:rPr lang="el-GR" dirty="0" err="1"/>
              <a:t>share</a:t>
            </a:r>
            <a:r>
              <a:rPr lang="el-GR" dirty="0"/>
              <a:t>». </a:t>
            </a:r>
            <a:endParaRPr lang="en-US" dirty="0"/>
          </a:p>
          <a:p>
            <a:pPr algn="just"/>
            <a:r>
              <a:rPr lang="el-GR" dirty="0"/>
              <a:t>Ο διαμοιρασμός μπορεί να γίνει με πολλούς τρόπους όπως αποστολή ενημερωτικού email μέσα από το </a:t>
            </a:r>
            <a:r>
              <a:rPr lang="el-GR" dirty="0" err="1"/>
              <a:t>dropbox</a:t>
            </a:r>
            <a:r>
              <a:rPr lang="el-GR" dirty="0"/>
              <a:t> ή αποστολή μιας διεύθυνσης ιστού ή ακόμη και ανάρτηση σε κοινωνικά δίκτυα όπως το </a:t>
            </a:r>
            <a:r>
              <a:rPr lang="el-GR" dirty="0" err="1"/>
              <a:t>facebook</a:t>
            </a:r>
            <a:r>
              <a:rPr lang="el-GR" dirty="0"/>
              <a:t>. </a:t>
            </a:r>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r>
              <a:rPr lang="el-GR" dirty="0"/>
              <a:t>Άλλες εφαρμογές νέφους, όπως το Microsoft </a:t>
            </a:r>
            <a:r>
              <a:rPr lang="el-GR" dirty="0" err="1"/>
              <a:t>Onedrive</a:t>
            </a:r>
            <a:r>
              <a:rPr lang="el-GR" dirty="0"/>
              <a:t> και το Google </a:t>
            </a:r>
            <a:r>
              <a:rPr lang="el-GR" dirty="0" err="1"/>
              <a:t>Drive</a:t>
            </a:r>
            <a:r>
              <a:rPr lang="el-GR" dirty="0"/>
              <a:t> επιτρέπουν περαιτέρω καθορισμό των δικαιωμάτων που θα έχουν οι άλλοι χρήστες στα διαμοιραζόμενα αρχεία. </a:t>
            </a:r>
          </a:p>
        </p:txBody>
      </p:sp>
      <p:pic>
        <p:nvPicPr>
          <p:cNvPr id="3" name="Εικόνα 2">
            <a:extLst>
              <a:ext uri="{FF2B5EF4-FFF2-40B4-BE49-F238E27FC236}">
                <a16:creationId xmlns:a16="http://schemas.microsoft.com/office/drawing/2014/main" id="{FE2E8BCA-1137-472D-9E9B-2CC12F356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775794"/>
            <a:ext cx="4877481" cy="2705478"/>
          </a:xfrm>
          <a:prstGeom prst="rect">
            <a:avLst/>
          </a:prstGeom>
        </p:spPr>
      </p:pic>
      <p:pic>
        <p:nvPicPr>
          <p:cNvPr id="5" name="Εικόνα 4">
            <a:extLst>
              <a:ext uri="{FF2B5EF4-FFF2-40B4-BE49-F238E27FC236}">
                <a16:creationId xmlns:a16="http://schemas.microsoft.com/office/drawing/2014/main" id="{667CD73E-E393-41A5-BCC3-76320CC0C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873" y="2775794"/>
            <a:ext cx="4192975" cy="2950612"/>
          </a:xfrm>
          <a:prstGeom prst="rect">
            <a:avLst/>
          </a:prstGeom>
        </p:spPr>
      </p:pic>
    </p:spTree>
    <p:extLst>
      <p:ext uri="{BB962C8B-B14F-4D97-AF65-F5344CB8AC3E}">
        <p14:creationId xmlns:p14="http://schemas.microsoft.com/office/powerpoint/2010/main" val="398536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2491981" y="375874"/>
            <a:ext cx="7485126" cy="584775"/>
          </a:xfrm>
          <a:prstGeom prst="rect">
            <a:avLst/>
          </a:prstGeom>
          <a:noFill/>
          <a:ln>
            <a:solidFill>
              <a:schemeClr val="accent2">
                <a:lumMod val="75000"/>
              </a:schemeClr>
            </a:solidFill>
          </a:ln>
        </p:spPr>
        <p:txBody>
          <a:bodyPr wrap="none" rtlCol="0">
            <a:spAutoFit/>
          </a:bodyPr>
          <a:lstStyle/>
          <a:p>
            <a:r>
              <a:rPr lang="el-GR" sz="3200" dirty="0"/>
              <a:t>Animoto – δημιουργία βίντεο στο σύννεφο </a:t>
            </a:r>
          </a:p>
        </p:txBody>
      </p:sp>
      <p:sp>
        <p:nvSpPr>
          <p:cNvPr id="9" name="TextBox 8">
            <a:extLst>
              <a:ext uri="{FF2B5EF4-FFF2-40B4-BE49-F238E27FC236}">
                <a16:creationId xmlns:a16="http://schemas.microsoft.com/office/drawing/2014/main" id="{D1D34396-F5CB-4E96-BFC6-94D246443702}"/>
              </a:ext>
            </a:extLst>
          </p:cNvPr>
          <p:cNvSpPr txBox="1"/>
          <p:nvPr/>
        </p:nvSpPr>
        <p:spPr>
          <a:xfrm>
            <a:off x="762000" y="1443841"/>
            <a:ext cx="10667999" cy="3970318"/>
          </a:xfrm>
          <a:prstGeom prst="rect">
            <a:avLst/>
          </a:prstGeom>
          <a:noFill/>
        </p:spPr>
        <p:txBody>
          <a:bodyPr wrap="square">
            <a:spAutoFit/>
          </a:bodyPr>
          <a:lstStyle/>
          <a:p>
            <a:pPr algn="just"/>
            <a:r>
              <a:rPr lang="el-GR" dirty="0"/>
              <a:t>Ένα ακόμη παράδειγμα εφαρμογής νέφους που ανήκει στο μοντέλο </a:t>
            </a:r>
            <a:r>
              <a:rPr lang="el-GR" dirty="0" err="1"/>
              <a:t>SaaS</a:t>
            </a:r>
            <a:r>
              <a:rPr lang="el-GR" dirty="0"/>
              <a:t> είναι το </a:t>
            </a:r>
            <a:r>
              <a:rPr lang="el-GR" b="1" dirty="0"/>
              <a:t>animoto.com. </a:t>
            </a:r>
            <a:endParaRPr lang="en-US" b="1" dirty="0"/>
          </a:p>
          <a:p>
            <a:pPr algn="just"/>
            <a:r>
              <a:rPr lang="el-GR" dirty="0"/>
              <a:t>Πρόκειται για </a:t>
            </a:r>
            <a:r>
              <a:rPr lang="el-GR" b="1" dirty="0"/>
              <a:t>εφαρμογή δημιουργίας βίντεο </a:t>
            </a:r>
            <a:r>
              <a:rPr lang="el-GR" dirty="0"/>
              <a:t>όπου ο χρήστης </a:t>
            </a:r>
            <a:endParaRPr lang="en-US" dirty="0"/>
          </a:p>
          <a:p>
            <a:pPr marL="285750" indent="-285750" algn="just">
              <a:buFont typeface="Arial" panose="020B0604020202020204" pitchFamily="34" charset="0"/>
              <a:buChar char="•"/>
            </a:pPr>
            <a:r>
              <a:rPr lang="el-GR" b="1" dirty="0"/>
              <a:t>ανεβάζει φωτογραφίες </a:t>
            </a:r>
            <a:r>
              <a:rPr lang="el-GR" dirty="0"/>
              <a:t>και, αξιοποιώντας το περιβάλλον της εφαρμογής νέφους, </a:t>
            </a:r>
            <a:endParaRPr lang="en-US" dirty="0"/>
          </a:p>
          <a:p>
            <a:pPr marL="285750" indent="-285750" algn="just">
              <a:buFont typeface="Arial" panose="020B0604020202020204" pitchFamily="34" charset="0"/>
              <a:buChar char="•"/>
            </a:pPr>
            <a:r>
              <a:rPr lang="el-GR" dirty="0"/>
              <a:t>συνθέτει βίντεο. </a:t>
            </a:r>
            <a:endParaRPr lang="en-US" dirty="0"/>
          </a:p>
          <a:p>
            <a:pPr algn="just"/>
            <a:endParaRPr lang="en-US" dirty="0"/>
          </a:p>
          <a:p>
            <a:pPr algn="just"/>
            <a:r>
              <a:rPr lang="el-GR" dirty="0"/>
              <a:t>Σύμφωνα με τη σύγχρονη τάση των εφαρμογών νέφους, η εφαρμογή </a:t>
            </a:r>
            <a:r>
              <a:rPr lang="el-GR" dirty="0" err="1"/>
              <a:t>animoto</a:t>
            </a:r>
            <a:r>
              <a:rPr lang="el-GR" dirty="0"/>
              <a:t> διατίθεται μέσω </a:t>
            </a:r>
            <a:endParaRPr lang="en-US" dirty="0"/>
          </a:p>
          <a:p>
            <a:pPr marL="285750" indent="-285750" algn="just">
              <a:buFont typeface="Arial" panose="020B0604020202020204" pitchFamily="34" charset="0"/>
              <a:buChar char="•"/>
            </a:pPr>
            <a:r>
              <a:rPr lang="el-GR" dirty="0"/>
              <a:t>υπολογιστών </a:t>
            </a:r>
            <a:endParaRPr lang="en-US" dirty="0"/>
          </a:p>
          <a:p>
            <a:pPr marL="285750" indent="-285750" algn="just">
              <a:buFont typeface="Arial" panose="020B0604020202020204" pitchFamily="34" charset="0"/>
              <a:buChar char="•"/>
            </a:pPr>
            <a:r>
              <a:rPr lang="el-GR" dirty="0"/>
              <a:t>και φορητών συσκευών</a:t>
            </a:r>
            <a:endParaRPr lang="en-US" dirty="0"/>
          </a:p>
          <a:p>
            <a:pPr marL="285750" indent="-285750" algn="just">
              <a:buFont typeface="Arial" panose="020B0604020202020204" pitchFamily="34" charset="0"/>
              <a:buChar char="•"/>
            </a:pPr>
            <a:endParaRPr lang="en-US" dirty="0"/>
          </a:p>
          <a:p>
            <a:pPr algn="just"/>
            <a:r>
              <a:rPr lang="el-GR" dirty="0"/>
              <a:t>Είναι μάλιστα από τις εφαρμογές νέφους που διαθέτουν εκπαιδευτική έκδοση, όπου ο εκπαιδευτικός διαχειρίζεται λογαριασμούς μαθητών και παρακολουθεί την πρόοδό τους. </a:t>
            </a:r>
            <a:endParaRPr lang="en-US" dirty="0"/>
          </a:p>
          <a:p>
            <a:pPr algn="just"/>
            <a:endParaRPr lang="en-US" dirty="0"/>
          </a:p>
          <a:p>
            <a:pPr algn="just"/>
            <a:r>
              <a:rPr lang="el-GR" dirty="0"/>
              <a:t>Η δημιουργία λογαριασμού στο animoto.com επιτρέπει στον χρήστη να εγγραφεί με το email του ή να εγγραφεί με τον λογαριασμό του στη δημοφιλή πλατφόρμα κοινωνικής δικτύωσης </a:t>
            </a:r>
            <a:r>
              <a:rPr lang="el-GR" dirty="0" err="1"/>
              <a:t>facebook</a:t>
            </a:r>
            <a:r>
              <a:rPr lang="el-GR" dirty="0"/>
              <a:t>. </a:t>
            </a:r>
          </a:p>
        </p:txBody>
      </p:sp>
    </p:spTree>
    <p:extLst>
      <p:ext uri="{BB962C8B-B14F-4D97-AF65-F5344CB8AC3E}">
        <p14:creationId xmlns:p14="http://schemas.microsoft.com/office/powerpoint/2010/main" val="95869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1512147" y="442135"/>
            <a:ext cx="9167703" cy="584775"/>
          </a:xfrm>
          <a:prstGeom prst="rect">
            <a:avLst/>
          </a:prstGeom>
          <a:noFill/>
          <a:ln>
            <a:solidFill>
              <a:schemeClr val="accent2">
                <a:lumMod val="75000"/>
              </a:schemeClr>
            </a:solidFill>
          </a:ln>
        </p:spPr>
        <p:txBody>
          <a:bodyPr wrap="none" rtlCol="0">
            <a:spAutoFit/>
          </a:bodyPr>
          <a:lstStyle/>
          <a:p>
            <a:r>
              <a:rPr lang="el-GR" sz="3200" dirty="0"/>
              <a:t>Συνεργατική επεξεργασία αρχείων με το Google </a:t>
            </a:r>
            <a:r>
              <a:rPr lang="el-GR" sz="3200" dirty="0" err="1"/>
              <a:t>Drive</a:t>
            </a:r>
            <a:endParaRPr lang="el-GR" sz="3200" dirty="0"/>
          </a:p>
        </p:txBody>
      </p:sp>
      <p:sp>
        <p:nvSpPr>
          <p:cNvPr id="9" name="TextBox 8">
            <a:extLst>
              <a:ext uri="{FF2B5EF4-FFF2-40B4-BE49-F238E27FC236}">
                <a16:creationId xmlns:a16="http://schemas.microsoft.com/office/drawing/2014/main" id="{D1D34396-F5CB-4E96-BFC6-94D246443702}"/>
              </a:ext>
            </a:extLst>
          </p:cNvPr>
          <p:cNvSpPr txBox="1"/>
          <p:nvPr/>
        </p:nvSpPr>
        <p:spPr>
          <a:xfrm>
            <a:off x="762000" y="1443841"/>
            <a:ext cx="10667999" cy="3693319"/>
          </a:xfrm>
          <a:prstGeom prst="rect">
            <a:avLst/>
          </a:prstGeom>
          <a:noFill/>
        </p:spPr>
        <p:txBody>
          <a:bodyPr wrap="square">
            <a:spAutoFit/>
          </a:bodyPr>
          <a:lstStyle/>
          <a:p>
            <a:pPr algn="just"/>
            <a:r>
              <a:rPr lang="el-GR" dirty="0"/>
              <a:t>Το </a:t>
            </a:r>
            <a:r>
              <a:rPr lang="el-GR" b="1" dirty="0"/>
              <a:t>Google </a:t>
            </a:r>
            <a:r>
              <a:rPr lang="el-GR" b="1" dirty="0" err="1"/>
              <a:t>Drive</a:t>
            </a:r>
            <a:r>
              <a:rPr lang="el-GR" b="1" dirty="0"/>
              <a:t> </a:t>
            </a:r>
            <a:r>
              <a:rPr lang="el-GR" dirty="0"/>
              <a:t>είναι ένα πακέτο εφαρμογών γραφείου συνεργατικής δημιουργίας και κοινής χρήσης αρχείων στο διαδίκτυο. Στο drive.google.com μπορείτε να δημιουργήσετε νέα αρχεία κειμένου, υπολογιστικά φύλλα και παρουσιάσεις συνεργατικά σε πραγματικό χρόνο</a:t>
            </a:r>
            <a:r>
              <a:rPr lang="en-US" dirty="0"/>
              <a:t>.</a:t>
            </a:r>
          </a:p>
          <a:p>
            <a:pPr algn="just"/>
            <a:r>
              <a:rPr lang="el-GR" dirty="0"/>
              <a:t>Άτομα σε διάφορες τοποθεσίες μπορούν να προβάλουν, να συζητήσουν και να επεξεργαστούν το ίδιο έγγραφο. Το σημαντικότερο είναι πως όλα αυτά μπορούν να γίνονται ακόμα και παράλληλα, δηλαδή την ίδια χρονική στιγμή.</a:t>
            </a:r>
            <a:endParaRPr lang="en-US" dirty="0"/>
          </a:p>
          <a:p>
            <a:pPr algn="just"/>
            <a:r>
              <a:rPr lang="el-GR" dirty="0"/>
              <a:t>Το Google </a:t>
            </a:r>
            <a:r>
              <a:rPr lang="el-GR" dirty="0" err="1"/>
              <a:t>Drive</a:t>
            </a:r>
            <a:r>
              <a:rPr lang="el-GR" dirty="0"/>
              <a:t> παρακολουθεί: </a:t>
            </a:r>
            <a:endParaRPr lang="en-US" dirty="0"/>
          </a:p>
          <a:p>
            <a:pPr algn="just"/>
            <a:r>
              <a:rPr lang="el-GR" dirty="0"/>
              <a:t>• ποιος κάνει αλλαγές. </a:t>
            </a:r>
            <a:endParaRPr lang="en-US" dirty="0"/>
          </a:p>
          <a:p>
            <a:pPr algn="just"/>
            <a:r>
              <a:rPr lang="el-GR" dirty="0"/>
              <a:t>• τι έχει αλλαχθεί. </a:t>
            </a:r>
            <a:endParaRPr lang="en-US" dirty="0"/>
          </a:p>
          <a:p>
            <a:pPr algn="just"/>
            <a:r>
              <a:rPr lang="el-GR" dirty="0"/>
              <a:t>• πότε έχει γίνει η αλλαγή. </a:t>
            </a:r>
            <a:endParaRPr lang="en-US" dirty="0"/>
          </a:p>
          <a:p>
            <a:pPr algn="just"/>
            <a:r>
              <a:rPr lang="el-GR" dirty="0"/>
              <a:t>• την ώρα και την ημερομηνία κάθε αλλαγής.</a:t>
            </a:r>
            <a:endParaRPr lang="en-US" dirty="0"/>
          </a:p>
          <a:p>
            <a:pPr algn="just"/>
            <a:r>
              <a:rPr lang="el-GR" dirty="0"/>
              <a:t>Με κατάλληλες επιλογές στις ρυθμίσεις κοινής χρήσης δίνεται η δυνατότητα σε όλους τους συνεργαζόμενους χρήστες να επεξεργάζονται μαζί το αρχείο, αρκεί να έχουν τον απαιτούμενο σύνδεσμο</a:t>
            </a:r>
            <a:r>
              <a:rPr lang="en-US" dirty="0"/>
              <a:t>.</a:t>
            </a:r>
            <a:endParaRPr lang="el-GR" dirty="0"/>
          </a:p>
        </p:txBody>
      </p:sp>
    </p:spTree>
    <p:extLst>
      <p:ext uri="{BB962C8B-B14F-4D97-AF65-F5344CB8AC3E}">
        <p14:creationId xmlns:p14="http://schemas.microsoft.com/office/powerpoint/2010/main" val="345853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4D495-2A56-4A10-B6BD-C013BBF975DB}"/>
              </a:ext>
            </a:extLst>
          </p:cNvPr>
          <p:cNvSpPr txBox="1"/>
          <p:nvPr/>
        </p:nvSpPr>
        <p:spPr>
          <a:xfrm>
            <a:off x="1512147" y="442135"/>
            <a:ext cx="9167703" cy="584775"/>
          </a:xfrm>
          <a:prstGeom prst="rect">
            <a:avLst/>
          </a:prstGeom>
          <a:noFill/>
          <a:ln>
            <a:solidFill>
              <a:schemeClr val="accent2">
                <a:lumMod val="75000"/>
              </a:schemeClr>
            </a:solidFill>
          </a:ln>
        </p:spPr>
        <p:txBody>
          <a:bodyPr wrap="none" rtlCol="0">
            <a:spAutoFit/>
          </a:bodyPr>
          <a:lstStyle/>
          <a:p>
            <a:r>
              <a:rPr lang="el-GR" sz="3200" dirty="0"/>
              <a:t>Συνεργατική επεξεργασία αρχείων με το Google </a:t>
            </a:r>
            <a:r>
              <a:rPr lang="el-GR" sz="3200" dirty="0" err="1"/>
              <a:t>Drive</a:t>
            </a:r>
            <a:endParaRPr lang="el-GR" sz="3200" dirty="0"/>
          </a:p>
        </p:txBody>
      </p:sp>
      <p:pic>
        <p:nvPicPr>
          <p:cNvPr id="3" name="Εικόνα 2">
            <a:extLst>
              <a:ext uri="{FF2B5EF4-FFF2-40B4-BE49-F238E27FC236}">
                <a16:creationId xmlns:a16="http://schemas.microsoft.com/office/drawing/2014/main" id="{735A5346-19F4-463F-8556-A1E0FF487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8" y="1695440"/>
            <a:ext cx="4210638" cy="3096057"/>
          </a:xfrm>
          <a:prstGeom prst="rect">
            <a:avLst/>
          </a:prstGeom>
        </p:spPr>
      </p:pic>
      <p:pic>
        <p:nvPicPr>
          <p:cNvPr id="5" name="Εικόνα 4">
            <a:extLst>
              <a:ext uri="{FF2B5EF4-FFF2-40B4-BE49-F238E27FC236}">
                <a16:creationId xmlns:a16="http://schemas.microsoft.com/office/drawing/2014/main" id="{275F4722-C2CA-4F51-8C30-898E61629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649" y="1695440"/>
            <a:ext cx="2781688" cy="3229426"/>
          </a:xfrm>
          <a:prstGeom prst="rect">
            <a:avLst/>
          </a:prstGeom>
        </p:spPr>
      </p:pic>
      <p:sp>
        <p:nvSpPr>
          <p:cNvPr id="6" name="TextBox 5">
            <a:extLst>
              <a:ext uri="{FF2B5EF4-FFF2-40B4-BE49-F238E27FC236}">
                <a16:creationId xmlns:a16="http://schemas.microsoft.com/office/drawing/2014/main" id="{27607378-07F3-4CA1-A9D6-F7EFB538E072}"/>
              </a:ext>
            </a:extLst>
          </p:cNvPr>
          <p:cNvSpPr txBox="1"/>
          <p:nvPr/>
        </p:nvSpPr>
        <p:spPr>
          <a:xfrm>
            <a:off x="1180840" y="5162560"/>
            <a:ext cx="3773149" cy="369332"/>
          </a:xfrm>
          <a:prstGeom prst="rect">
            <a:avLst/>
          </a:prstGeom>
          <a:noFill/>
        </p:spPr>
        <p:txBody>
          <a:bodyPr wrap="none" rtlCol="0">
            <a:spAutoFit/>
          </a:bodyPr>
          <a:lstStyle/>
          <a:p>
            <a:r>
              <a:rPr lang="el-GR" dirty="0"/>
              <a:t>Δημιουργία αρχείων στο </a:t>
            </a:r>
            <a:r>
              <a:rPr lang="en-US" dirty="0"/>
              <a:t>Google Drive</a:t>
            </a:r>
            <a:endParaRPr lang="el-GR" dirty="0"/>
          </a:p>
        </p:txBody>
      </p:sp>
      <p:sp>
        <p:nvSpPr>
          <p:cNvPr id="8" name="TextBox 7">
            <a:extLst>
              <a:ext uri="{FF2B5EF4-FFF2-40B4-BE49-F238E27FC236}">
                <a16:creationId xmlns:a16="http://schemas.microsoft.com/office/drawing/2014/main" id="{B07D6784-D6A4-4C57-9C2E-1617DADAFD29}"/>
              </a:ext>
            </a:extLst>
          </p:cNvPr>
          <p:cNvSpPr txBox="1"/>
          <p:nvPr/>
        </p:nvSpPr>
        <p:spPr>
          <a:xfrm>
            <a:off x="6387548" y="5162560"/>
            <a:ext cx="5429884" cy="369332"/>
          </a:xfrm>
          <a:prstGeom prst="rect">
            <a:avLst/>
          </a:prstGeom>
          <a:noFill/>
        </p:spPr>
        <p:txBody>
          <a:bodyPr wrap="none" rtlCol="0">
            <a:spAutoFit/>
          </a:bodyPr>
          <a:lstStyle/>
          <a:p>
            <a:r>
              <a:rPr lang="el-GR" dirty="0"/>
              <a:t>Διαμοιρασμός ενός αρχείου μέσα από το Google </a:t>
            </a:r>
            <a:r>
              <a:rPr lang="el-GR" dirty="0" err="1"/>
              <a:t>Drive</a:t>
            </a:r>
            <a:endParaRPr lang="el-GR" dirty="0"/>
          </a:p>
        </p:txBody>
      </p:sp>
    </p:spTree>
    <p:extLst>
      <p:ext uri="{BB962C8B-B14F-4D97-AF65-F5344CB8AC3E}">
        <p14:creationId xmlns:p14="http://schemas.microsoft.com/office/powerpoint/2010/main" val="29839845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670</Words>
  <Application>Microsoft Office PowerPoint</Application>
  <PresentationFormat>Ευρεία οθόνη</PresentationFormat>
  <Paragraphs>76</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ΔΗΜΗΤΡΙΟΣ ΒΑΡΣΟΣ</dc:creator>
  <cp:lastModifiedBy>ΔΗΜΗΤΡΙΟΣ ΒΑΡΣΟΣ</cp:lastModifiedBy>
  <cp:revision>86</cp:revision>
  <dcterms:created xsi:type="dcterms:W3CDTF">2019-09-14T13:57:25Z</dcterms:created>
  <dcterms:modified xsi:type="dcterms:W3CDTF">2021-10-18T08:55:30Z</dcterms:modified>
</cp:coreProperties>
</file>