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</p:sldIdLst>
  <p:sldSz cx="18288000" cy="10287000"/>
  <p:notesSz cx="6858000" cy="9144000"/>
  <p:embeddedFontLst>
    <p:embeddedFont>
      <p:font typeface="Quicksand Bold" panose="020B0604020202020204" charset="0"/>
      <p:regular r:id="rId46"/>
    </p:embeddedFont>
    <p:embeddedFont>
      <p:font typeface="Calibri" panose="020F0502020204030204" pitchFamily="34" charset="0"/>
      <p:regular r:id="rId47"/>
      <p:bold r:id="rId48"/>
      <p:italic r:id="rId49"/>
      <p:boldItalic r:id="rId50"/>
    </p:embeddedFont>
    <p:embeddedFont>
      <p:font typeface="Quicksand" pitchFamily="2" charset="0"/>
      <p:regular r:id="rId5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54" d="100"/>
          <a:sy n="54" d="100"/>
        </p:scale>
        <p:origin x="-276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2.fntdata"/><Relationship Id="rId50" Type="http://schemas.openxmlformats.org/officeDocument/2006/relationships/font" Target="fonts/font5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3.fntdata"/><Relationship Id="rId8" Type="http://schemas.openxmlformats.org/officeDocument/2006/relationships/slide" Target="slides/slide7.xml"/><Relationship Id="rId51" Type="http://schemas.openxmlformats.org/officeDocument/2006/relationships/font" Target="fonts/font6.fntdata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2630588"/>
            <a:chOff x="0" y="0"/>
            <a:chExt cx="6186311" cy="88985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889853"/>
            </a:xfrm>
            <a:custGeom>
              <a:avLst/>
              <a:gdLst/>
              <a:ahLst/>
              <a:cxnLst/>
              <a:rect l="l" t="t" r="r" b="b"/>
              <a:pathLst>
                <a:path w="6186311" h="889853">
                  <a:moveTo>
                    <a:pt x="0" y="0"/>
                  </a:moveTo>
                  <a:lnTo>
                    <a:pt x="6186311" y="0"/>
                  </a:lnTo>
                  <a:lnTo>
                    <a:pt x="6186311" y="889853"/>
                  </a:lnTo>
                  <a:lnTo>
                    <a:pt x="0" y="889853"/>
                  </a:lnTo>
                  <a:close/>
                </a:path>
              </a:pathLst>
            </a:custGeom>
            <a:solidFill>
              <a:srgbClr val="1B89E0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028700" y="1028700"/>
            <a:ext cx="16230600" cy="8229600"/>
            <a:chOff x="0" y="0"/>
            <a:chExt cx="12452786" cy="631408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2452786" cy="6314089"/>
            </a:xfrm>
            <a:custGeom>
              <a:avLst/>
              <a:gdLst/>
              <a:ahLst/>
              <a:cxnLst/>
              <a:rect l="l" t="t" r="r" b="b"/>
              <a:pathLst>
                <a:path w="12452786" h="6314089">
                  <a:moveTo>
                    <a:pt x="1214798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6009289"/>
                  </a:lnTo>
                  <a:cubicBezTo>
                    <a:pt x="0" y="6178198"/>
                    <a:pt x="135890" y="6314089"/>
                    <a:pt x="304800" y="6314089"/>
                  </a:cubicBezTo>
                  <a:lnTo>
                    <a:pt x="12147986" y="6314089"/>
                  </a:lnTo>
                  <a:cubicBezTo>
                    <a:pt x="12316896" y="6314089"/>
                    <a:pt x="12452786" y="6178198"/>
                    <a:pt x="12452786" y="6009289"/>
                  </a:cubicBezTo>
                  <a:lnTo>
                    <a:pt x="12452786" y="304800"/>
                  </a:lnTo>
                  <a:cubicBezTo>
                    <a:pt x="12452786" y="135890"/>
                    <a:pt x="12316896" y="0"/>
                    <a:pt x="12147986" y="0"/>
                  </a:cubicBezTo>
                  <a:close/>
                </a:path>
              </a:pathLst>
            </a:custGeom>
            <a:solidFill>
              <a:srgbClr val="004777"/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3119635" y="2344838"/>
            <a:ext cx="12048730" cy="51193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1000"/>
              </a:lnSpc>
              <a:spcBef>
                <a:spcPct val="0"/>
              </a:spcBef>
            </a:pPr>
            <a:r>
              <a:rPr lang="en-US" sz="15000">
                <a:solidFill>
                  <a:srgbClr val="FFFFFF"/>
                </a:solidFill>
                <a:latin typeface="Quicksand Bold"/>
              </a:rPr>
              <a:t>Comparative Adjectives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981060" y="9333284"/>
            <a:ext cx="6325880" cy="789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650"/>
              </a:lnSpc>
              <a:spcBef>
                <a:spcPct val="0"/>
              </a:spcBef>
            </a:pPr>
            <a:r>
              <a:rPr lang="en-US" sz="4750">
                <a:solidFill>
                  <a:srgbClr val="000000"/>
                </a:solidFill>
                <a:latin typeface="Quicksand Bold"/>
              </a:rPr>
              <a:t>www.Games4esl.com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2630588"/>
            <a:chOff x="0" y="0"/>
            <a:chExt cx="6186311" cy="88985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889853"/>
            </a:xfrm>
            <a:custGeom>
              <a:avLst/>
              <a:gdLst/>
              <a:ahLst/>
              <a:cxnLst/>
              <a:rect l="l" t="t" r="r" b="b"/>
              <a:pathLst>
                <a:path w="6186311" h="889853">
                  <a:moveTo>
                    <a:pt x="0" y="0"/>
                  </a:moveTo>
                  <a:lnTo>
                    <a:pt x="6186311" y="0"/>
                  </a:lnTo>
                  <a:lnTo>
                    <a:pt x="6186311" y="889853"/>
                  </a:lnTo>
                  <a:lnTo>
                    <a:pt x="0" y="889853"/>
                  </a:lnTo>
                  <a:close/>
                </a:path>
              </a:pathLst>
            </a:custGeom>
            <a:solidFill>
              <a:srgbClr val="1B89E0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9258300"/>
            <a:ext cx="18288000" cy="1028700"/>
            <a:chOff x="0" y="0"/>
            <a:chExt cx="6186311" cy="34798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186311" cy="347980"/>
            </a:xfrm>
            <a:custGeom>
              <a:avLst/>
              <a:gdLst/>
              <a:ahLst/>
              <a:cxnLst/>
              <a:rect l="l" t="t" r="r" b="b"/>
              <a:pathLst>
                <a:path w="6186311" h="347980">
                  <a:moveTo>
                    <a:pt x="0" y="0"/>
                  </a:moveTo>
                  <a:lnTo>
                    <a:pt x="6186311" y="0"/>
                  </a:lnTo>
                  <a:lnTo>
                    <a:pt x="6186311" y="347980"/>
                  </a:lnTo>
                  <a:lnTo>
                    <a:pt x="0" y="347980"/>
                  </a:lnTo>
                  <a:close/>
                </a:path>
              </a:pathLst>
            </a:custGeom>
            <a:solidFill>
              <a:srgbClr val="1B89E0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2412613" y="1028700"/>
            <a:ext cx="13462774" cy="2534702"/>
            <a:chOff x="0" y="0"/>
            <a:chExt cx="12276730" cy="2311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2276730" cy="2311400"/>
            </a:xfrm>
            <a:custGeom>
              <a:avLst/>
              <a:gdLst/>
              <a:ahLst/>
              <a:cxnLst/>
              <a:rect l="l" t="t" r="r" b="b"/>
              <a:pathLst>
                <a:path w="12276730" h="2311400">
                  <a:moveTo>
                    <a:pt x="11971930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11971930" y="2311400"/>
                  </a:lnTo>
                  <a:cubicBezTo>
                    <a:pt x="12140840" y="2311400"/>
                    <a:pt x="12276730" y="2175510"/>
                    <a:pt x="12276730" y="2006600"/>
                  </a:cubicBezTo>
                  <a:lnTo>
                    <a:pt x="12276730" y="304800"/>
                  </a:lnTo>
                  <a:cubicBezTo>
                    <a:pt x="12276730" y="135890"/>
                    <a:pt x="12140840" y="0"/>
                    <a:pt x="11971930" y="0"/>
                  </a:cubicBezTo>
                  <a:close/>
                </a:path>
              </a:pathLst>
            </a:custGeom>
            <a:solidFill>
              <a:srgbClr val="004777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3086008" y="1624557"/>
            <a:ext cx="12115984" cy="12001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800"/>
              </a:lnSpc>
              <a:spcBef>
                <a:spcPct val="0"/>
              </a:spcBef>
            </a:pPr>
            <a:r>
              <a:rPr lang="en-US" sz="7000">
                <a:solidFill>
                  <a:srgbClr val="FFFFFF"/>
                </a:solidFill>
                <a:latin typeface="Quicksand"/>
              </a:rPr>
              <a:t>1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981060" y="9333284"/>
            <a:ext cx="6325880" cy="789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650"/>
              </a:lnSpc>
              <a:spcBef>
                <a:spcPct val="0"/>
              </a:spcBef>
            </a:pPr>
            <a:r>
              <a:rPr lang="en-US" sz="4750">
                <a:solidFill>
                  <a:srgbClr val="FFFFFF"/>
                </a:solidFill>
                <a:latin typeface="Quicksand Bold"/>
              </a:rPr>
              <a:t>www.Games4esl.com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905138" y="3876149"/>
            <a:ext cx="8592459" cy="4876596"/>
            <a:chOff x="0" y="0"/>
            <a:chExt cx="7835481" cy="444697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7835481" cy="4446977"/>
            </a:xfrm>
            <a:custGeom>
              <a:avLst/>
              <a:gdLst/>
              <a:ahLst/>
              <a:cxnLst/>
              <a:rect l="l" t="t" r="r" b="b"/>
              <a:pathLst>
                <a:path w="7835481" h="4446977">
                  <a:moveTo>
                    <a:pt x="7530681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4142177"/>
                  </a:lnTo>
                  <a:cubicBezTo>
                    <a:pt x="0" y="4311088"/>
                    <a:pt x="135890" y="4446977"/>
                    <a:pt x="304800" y="4446977"/>
                  </a:cubicBezTo>
                  <a:lnTo>
                    <a:pt x="7530681" y="4446977"/>
                  </a:lnTo>
                  <a:cubicBezTo>
                    <a:pt x="7699590" y="4446977"/>
                    <a:pt x="7835481" y="4311088"/>
                    <a:pt x="7835481" y="4142177"/>
                  </a:cubicBezTo>
                  <a:lnTo>
                    <a:pt x="7835481" y="304800"/>
                  </a:lnTo>
                  <a:cubicBezTo>
                    <a:pt x="7835481" y="135890"/>
                    <a:pt x="7699590" y="0"/>
                    <a:pt x="7530681" y="0"/>
                  </a:cubicBezTo>
                  <a:close/>
                </a:path>
              </a:pathLst>
            </a:custGeom>
            <a:solidFill>
              <a:srgbClr val="FFDE59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1230807" y="4505642"/>
            <a:ext cx="7941122" cy="3512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spc="50">
                <a:solidFill>
                  <a:srgbClr val="000000"/>
                </a:solidFill>
                <a:latin typeface="Quicksand Bold"/>
              </a:rPr>
              <a:t>With regular </a:t>
            </a:r>
            <a:r>
              <a:rPr lang="en-US" sz="5000" u="sng" spc="50">
                <a:solidFill>
                  <a:srgbClr val="000000"/>
                </a:solidFill>
                <a:latin typeface="Quicksand Bold"/>
              </a:rPr>
              <a:t>one syllable adjectives</a:t>
            </a:r>
            <a:r>
              <a:rPr lang="en-US" sz="5000" spc="50">
                <a:solidFill>
                  <a:srgbClr val="000000"/>
                </a:solidFill>
                <a:latin typeface="Quicksand Bold"/>
              </a:rPr>
              <a:t>, we add -</a:t>
            </a:r>
            <a:r>
              <a:rPr lang="en-US" sz="5000" spc="50">
                <a:solidFill>
                  <a:srgbClr val="FF1616"/>
                </a:solidFill>
                <a:latin typeface="Quicksand Bold"/>
              </a:rPr>
              <a:t>er</a:t>
            </a:r>
            <a:r>
              <a:rPr lang="en-US" sz="5000" spc="50">
                <a:solidFill>
                  <a:srgbClr val="000000"/>
                </a:solidFill>
                <a:latin typeface="Quicksand Bold"/>
              </a:rPr>
              <a:t> to make the comparative form.</a:t>
            </a: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400000">
            <a:off x="12992542" y="6118476"/>
            <a:ext cx="1315027" cy="1228235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12592697" y="3914249"/>
            <a:ext cx="2114717" cy="487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850"/>
              </a:lnSpc>
            </a:pPr>
            <a:r>
              <a:rPr lang="en-US" sz="3500" u="sng">
                <a:solidFill>
                  <a:srgbClr val="000000"/>
                </a:solidFill>
                <a:latin typeface="Quicksand Bold"/>
              </a:rPr>
              <a:t>Example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859109" y="7557301"/>
            <a:ext cx="3581892" cy="989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699"/>
              </a:lnSpc>
            </a:pPr>
            <a:r>
              <a:rPr lang="en-US" sz="6999">
                <a:solidFill>
                  <a:srgbClr val="000000"/>
                </a:solidFill>
                <a:latin typeface="Quicksand Bold"/>
              </a:rPr>
              <a:t>fast</a:t>
            </a:r>
            <a:r>
              <a:rPr lang="en-US" sz="6999">
                <a:solidFill>
                  <a:srgbClr val="FF1616"/>
                </a:solidFill>
                <a:latin typeface="Quicksand Bold"/>
              </a:rPr>
              <a:t>er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126620" y="4946577"/>
            <a:ext cx="3046870" cy="989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699"/>
              </a:lnSpc>
            </a:pPr>
            <a:r>
              <a:rPr lang="en-US" sz="6999">
                <a:solidFill>
                  <a:srgbClr val="000000"/>
                </a:solidFill>
                <a:latin typeface="Quicksand Bold"/>
              </a:rPr>
              <a:t>fast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2630588"/>
            <a:chOff x="0" y="0"/>
            <a:chExt cx="6186311" cy="88985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889853"/>
            </a:xfrm>
            <a:custGeom>
              <a:avLst/>
              <a:gdLst/>
              <a:ahLst/>
              <a:cxnLst/>
              <a:rect l="l" t="t" r="r" b="b"/>
              <a:pathLst>
                <a:path w="6186311" h="889853">
                  <a:moveTo>
                    <a:pt x="0" y="0"/>
                  </a:moveTo>
                  <a:lnTo>
                    <a:pt x="6186311" y="0"/>
                  </a:lnTo>
                  <a:lnTo>
                    <a:pt x="6186311" y="889853"/>
                  </a:lnTo>
                  <a:lnTo>
                    <a:pt x="0" y="889853"/>
                  </a:lnTo>
                  <a:close/>
                </a:path>
              </a:pathLst>
            </a:custGeom>
            <a:solidFill>
              <a:srgbClr val="1B89E0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9258300"/>
            <a:ext cx="18288000" cy="1028700"/>
            <a:chOff x="0" y="0"/>
            <a:chExt cx="6186311" cy="34798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186311" cy="347980"/>
            </a:xfrm>
            <a:custGeom>
              <a:avLst/>
              <a:gdLst/>
              <a:ahLst/>
              <a:cxnLst/>
              <a:rect l="l" t="t" r="r" b="b"/>
              <a:pathLst>
                <a:path w="6186311" h="347980">
                  <a:moveTo>
                    <a:pt x="0" y="0"/>
                  </a:moveTo>
                  <a:lnTo>
                    <a:pt x="6186311" y="0"/>
                  </a:lnTo>
                  <a:lnTo>
                    <a:pt x="6186311" y="347980"/>
                  </a:lnTo>
                  <a:lnTo>
                    <a:pt x="0" y="347980"/>
                  </a:lnTo>
                  <a:close/>
                </a:path>
              </a:pathLst>
            </a:custGeom>
            <a:solidFill>
              <a:srgbClr val="1B89E0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2412613" y="1028700"/>
            <a:ext cx="13462774" cy="2534702"/>
            <a:chOff x="0" y="0"/>
            <a:chExt cx="12276730" cy="2311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2276730" cy="2311400"/>
            </a:xfrm>
            <a:custGeom>
              <a:avLst/>
              <a:gdLst/>
              <a:ahLst/>
              <a:cxnLst/>
              <a:rect l="l" t="t" r="r" b="b"/>
              <a:pathLst>
                <a:path w="12276730" h="2311400">
                  <a:moveTo>
                    <a:pt x="11971930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11971930" y="2311400"/>
                  </a:lnTo>
                  <a:cubicBezTo>
                    <a:pt x="12140840" y="2311400"/>
                    <a:pt x="12276730" y="2175510"/>
                    <a:pt x="12276730" y="2006600"/>
                  </a:cubicBezTo>
                  <a:lnTo>
                    <a:pt x="12276730" y="304800"/>
                  </a:lnTo>
                  <a:cubicBezTo>
                    <a:pt x="12276730" y="135890"/>
                    <a:pt x="12140840" y="0"/>
                    <a:pt x="11971930" y="0"/>
                  </a:cubicBezTo>
                  <a:close/>
                </a:path>
              </a:pathLst>
            </a:custGeom>
            <a:solidFill>
              <a:srgbClr val="004777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3086008" y="1624557"/>
            <a:ext cx="12115984" cy="12001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800"/>
              </a:lnSpc>
              <a:spcBef>
                <a:spcPct val="0"/>
              </a:spcBef>
            </a:pPr>
            <a:r>
              <a:rPr lang="en-US" sz="7000">
                <a:solidFill>
                  <a:srgbClr val="FFFFFF"/>
                </a:solidFill>
                <a:latin typeface="Quicksand"/>
              </a:rPr>
              <a:t>2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981060" y="9333284"/>
            <a:ext cx="6325880" cy="789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650"/>
              </a:lnSpc>
              <a:spcBef>
                <a:spcPct val="0"/>
              </a:spcBef>
            </a:pPr>
            <a:r>
              <a:rPr lang="en-US" sz="4750">
                <a:solidFill>
                  <a:srgbClr val="FFFFFF"/>
                </a:solidFill>
                <a:latin typeface="Quicksand Bold"/>
              </a:rPr>
              <a:t>www.Games4esl.com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905138" y="3876149"/>
            <a:ext cx="8592459" cy="4876596"/>
            <a:chOff x="0" y="0"/>
            <a:chExt cx="7835481" cy="444697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7835481" cy="4446977"/>
            </a:xfrm>
            <a:custGeom>
              <a:avLst/>
              <a:gdLst/>
              <a:ahLst/>
              <a:cxnLst/>
              <a:rect l="l" t="t" r="r" b="b"/>
              <a:pathLst>
                <a:path w="7835481" h="4446977">
                  <a:moveTo>
                    <a:pt x="7530681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4142177"/>
                  </a:lnTo>
                  <a:cubicBezTo>
                    <a:pt x="0" y="4311088"/>
                    <a:pt x="135890" y="4446977"/>
                    <a:pt x="304800" y="4446977"/>
                  </a:cubicBezTo>
                  <a:lnTo>
                    <a:pt x="7530681" y="4446977"/>
                  </a:lnTo>
                  <a:cubicBezTo>
                    <a:pt x="7699590" y="4446977"/>
                    <a:pt x="7835481" y="4311088"/>
                    <a:pt x="7835481" y="4142177"/>
                  </a:cubicBezTo>
                  <a:lnTo>
                    <a:pt x="7835481" y="304800"/>
                  </a:lnTo>
                  <a:cubicBezTo>
                    <a:pt x="7835481" y="135890"/>
                    <a:pt x="7699590" y="0"/>
                    <a:pt x="7530681" y="0"/>
                  </a:cubicBezTo>
                  <a:close/>
                </a:path>
              </a:pathLst>
            </a:custGeom>
            <a:solidFill>
              <a:srgbClr val="FFDE59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1230807" y="4178303"/>
            <a:ext cx="7941122" cy="3933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spc="44">
                <a:solidFill>
                  <a:srgbClr val="000000"/>
                </a:solidFill>
                <a:latin typeface="Quicksand Bold"/>
              </a:rPr>
              <a:t>With regular </a:t>
            </a:r>
            <a:r>
              <a:rPr lang="en-US" sz="4500" u="sng" spc="44">
                <a:solidFill>
                  <a:srgbClr val="000000"/>
                </a:solidFill>
                <a:latin typeface="Quicksand Bold"/>
              </a:rPr>
              <a:t>one and two syllable adjectives</a:t>
            </a:r>
            <a:r>
              <a:rPr lang="en-US" sz="4500" spc="44">
                <a:solidFill>
                  <a:srgbClr val="000000"/>
                </a:solidFill>
                <a:latin typeface="Quicksand Bold"/>
              </a:rPr>
              <a:t> that end in </a:t>
            </a:r>
            <a:r>
              <a:rPr lang="en-US" sz="4500" u="sng" spc="44">
                <a:solidFill>
                  <a:srgbClr val="FF1616"/>
                </a:solidFill>
                <a:latin typeface="Quicksand Bold"/>
              </a:rPr>
              <a:t>y</a:t>
            </a:r>
            <a:r>
              <a:rPr lang="en-US" sz="4500" spc="44">
                <a:solidFill>
                  <a:srgbClr val="000000"/>
                </a:solidFill>
                <a:latin typeface="Quicksand Bold"/>
              </a:rPr>
              <a:t>, we remove the </a:t>
            </a:r>
            <a:r>
              <a:rPr lang="en-US" sz="4500" spc="44">
                <a:solidFill>
                  <a:srgbClr val="FF1616"/>
                </a:solidFill>
                <a:latin typeface="Quicksand Bold"/>
              </a:rPr>
              <a:t>y</a:t>
            </a:r>
            <a:r>
              <a:rPr lang="en-US" sz="4500" spc="44">
                <a:solidFill>
                  <a:srgbClr val="000000"/>
                </a:solidFill>
                <a:latin typeface="Quicksand Bold"/>
              </a:rPr>
              <a:t> and add -</a:t>
            </a:r>
            <a:r>
              <a:rPr lang="en-US" sz="4500" spc="44">
                <a:solidFill>
                  <a:srgbClr val="FF1616"/>
                </a:solidFill>
                <a:latin typeface="Quicksand Bold"/>
              </a:rPr>
              <a:t>ier</a:t>
            </a:r>
            <a:r>
              <a:rPr lang="en-US" sz="4500" spc="44">
                <a:solidFill>
                  <a:srgbClr val="000000"/>
                </a:solidFill>
                <a:latin typeface="Quicksand Bold"/>
              </a:rPr>
              <a:t> to make the comparative form.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2630588"/>
            <a:chOff x="0" y="0"/>
            <a:chExt cx="6186311" cy="88985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889853"/>
            </a:xfrm>
            <a:custGeom>
              <a:avLst/>
              <a:gdLst/>
              <a:ahLst/>
              <a:cxnLst/>
              <a:rect l="l" t="t" r="r" b="b"/>
              <a:pathLst>
                <a:path w="6186311" h="889853">
                  <a:moveTo>
                    <a:pt x="0" y="0"/>
                  </a:moveTo>
                  <a:lnTo>
                    <a:pt x="6186311" y="0"/>
                  </a:lnTo>
                  <a:lnTo>
                    <a:pt x="6186311" y="889853"/>
                  </a:lnTo>
                  <a:lnTo>
                    <a:pt x="0" y="889853"/>
                  </a:lnTo>
                  <a:close/>
                </a:path>
              </a:pathLst>
            </a:custGeom>
            <a:solidFill>
              <a:srgbClr val="1B89E0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9258300"/>
            <a:ext cx="18288000" cy="1028700"/>
            <a:chOff x="0" y="0"/>
            <a:chExt cx="6186311" cy="34798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186311" cy="347980"/>
            </a:xfrm>
            <a:custGeom>
              <a:avLst/>
              <a:gdLst/>
              <a:ahLst/>
              <a:cxnLst/>
              <a:rect l="l" t="t" r="r" b="b"/>
              <a:pathLst>
                <a:path w="6186311" h="347980">
                  <a:moveTo>
                    <a:pt x="0" y="0"/>
                  </a:moveTo>
                  <a:lnTo>
                    <a:pt x="6186311" y="0"/>
                  </a:lnTo>
                  <a:lnTo>
                    <a:pt x="6186311" y="347980"/>
                  </a:lnTo>
                  <a:lnTo>
                    <a:pt x="0" y="347980"/>
                  </a:lnTo>
                  <a:close/>
                </a:path>
              </a:pathLst>
            </a:custGeom>
            <a:solidFill>
              <a:srgbClr val="1B89E0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2412613" y="1028700"/>
            <a:ext cx="13462774" cy="2534702"/>
            <a:chOff x="0" y="0"/>
            <a:chExt cx="12276730" cy="2311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2276730" cy="2311400"/>
            </a:xfrm>
            <a:custGeom>
              <a:avLst/>
              <a:gdLst/>
              <a:ahLst/>
              <a:cxnLst/>
              <a:rect l="l" t="t" r="r" b="b"/>
              <a:pathLst>
                <a:path w="12276730" h="2311400">
                  <a:moveTo>
                    <a:pt x="11971930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11971930" y="2311400"/>
                  </a:lnTo>
                  <a:cubicBezTo>
                    <a:pt x="12140840" y="2311400"/>
                    <a:pt x="12276730" y="2175510"/>
                    <a:pt x="12276730" y="2006600"/>
                  </a:cubicBezTo>
                  <a:lnTo>
                    <a:pt x="12276730" y="304800"/>
                  </a:lnTo>
                  <a:cubicBezTo>
                    <a:pt x="12276730" y="135890"/>
                    <a:pt x="12140840" y="0"/>
                    <a:pt x="11971930" y="0"/>
                  </a:cubicBezTo>
                  <a:close/>
                </a:path>
              </a:pathLst>
            </a:custGeom>
            <a:solidFill>
              <a:srgbClr val="004777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3086008" y="1624557"/>
            <a:ext cx="12115984" cy="12001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800"/>
              </a:lnSpc>
              <a:spcBef>
                <a:spcPct val="0"/>
              </a:spcBef>
            </a:pPr>
            <a:r>
              <a:rPr lang="en-US" sz="7000">
                <a:solidFill>
                  <a:srgbClr val="FFFFFF"/>
                </a:solidFill>
                <a:latin typeface="Quicksand"/>
              </a:rPr>
              <a:t>2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981060" y="9333284"/>
            <a:ext cx="6325880" cy="789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650"/>
              </a:lnSpc>
              <a:spcBef>
                <a:spcPct val="0"/>
              </a:spcBef>
            </a:pPr>
            <a:r>
              <a:rPr lang="en-US" sz="4750">
                <a:solidFill>
                  <a:srgbClr val="FFFFFF"/>
                </a:solidFill>
                <a:latin typeface="Quicksand Bold"/>
              </a:rPr>
              <a:t>www.Games4esl.com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905138" y="3876149"/>
            <a:ext cx="8592459" cy="4876596"/>
            <a:chOff x="0" y="0"/>
            <a:chExt cx="7835481" cy="444697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7835481" cy="4446977"/>
            </a:xfrm>
            <a:custGeom>
              <a:avLst/>
              <a:gdLst/>
              <a:ahLst/>
              <a:cxnLst/>
              <a:rect l="l" t="t" r="r" b="b"/>
              <a:pathLst>
                <a:path w="7835481" h="4446977">
                  <a:moveTo>
                    <a:pt x="7530681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4142177"/>
                  </a:lnTo>
                  <a:cubicBezTo>
                    <a:pt x="0" y="4311088"/>
                    <a:pt x="135890" y="4446977"/>
                    <a:pt x="304800" y="4446977"/>
                  </a:cubicBezTo>
                  <a:lnTo>
                    <a:pt x="7530681" y="4446977"/>
                  </a:lnTo>
                  <a:cubicBezTo>
                    <a:pt x="7699590" y="4446977"/>
                    <a:pt x="7835481" y="4311088"/>
                    <a:pt x="7835481" y="4142177"/>
                  </a:cubicBezTo>
                  <a:lnTo>
                    <a:pt x="7835481" y="304800"/>
                  </a:lnTo>
                  <a:cubicBezTo>
                    <a:pt x="7835481" y="135890"/>
                    <a:pt x="7699590" y="0"/>
                    <a:pt x="7530681" y="0"/>
                  </a:cubicBezTo>
                  <a:close/>
                </a:path>
              </a:pathLst>
            </a:custGeom>
            <a:solidFill>
              <a:srgbClr val="FFDE59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400000">
            <a:off x="12992542" y="6118476"/>
            <a:ext cx="1315027" cy="1228235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12592697" y="3914249"/>
            <a:ext cx="2114717" cy="487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850"/>
              </a:lnSpc>
            </a:pPr>
            <a:r>
              <a:rPr lang="en-US" sz="3500" u="sng">
                <a:solidFill>
                  <a:srgbClr val="000000"/>
                </a:solidFill>
                <a:latin typeface="Quicksand Bold"/>
              </a:rPr>
              <a:t>Example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1859109" y="7557301"/>
            <a:ext cx="3581892" cy="989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699"/>
              </a:lnSpc>
            </a:pPr>
            <a:r>
              <a:rPr lang="en-US" sz="6999">
                <a:solidFill>
                  <a:srgbClr val="000000"/>
                </a:solidFill>
                <a:latin typeface="Quicksand Bold"/>
              </a:rPr>
              <a:t>happ</a:t>
            </a:r>
            <a:r>
              <a:rPr lang="en-US" sz="6999">
                <a:solidFill>
                  <a:srgbClr val="FF1616"/>
                </a:solidFill>
                <a:latin typeface="Quicksand Bold"/>
              </a:rPr>
              <a:t>ier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126620" y="4946577"/>
            <a:ext cx="3046870" cy="989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699"/>
              </a:lnSpc>
            </a:pPr>
            <a:r>
              <a:rPr lang="en-US" sz="6999">
                <a:solidFill>
                  <a:srgbClr val="000000"/>
                </a:solidFill>
                <a:latin typeface="Quicksand Bold"/>
              </a:rPr>
              <a:t>happy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30807" y="4178303"/>
            <a:ext cx="7941122" cy="3933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spc="44">
                <a:solidFill>
                  <a:srgbClr val="000000"/>
                </a:solidFill>
                <a:latin typeface="Quicksand Bold"/>
              </a:rPr>
              <a:t>With regular </a:t>
            </a:r>
            <a:r>
              <a:rPr lang="en-US" sz="4500" u="sng" spc="44">
                <a:solidFill>
                  <a:srgbClr val="000000"/>
                </a:solidFill>
                <a:latin typeface="Quicksand Bold"/>
              </a:rPr>
              <a:t>one and two syllable adjectives</a:t>
            </a:r>
            <a:r>
              <a:rPr lang="en-US" sz="4500" spc="44">
                <a:solidFill>
                  <a:srgbClr val="000000"/>
                </a:solidFill>
                <a:latin typeface="Quicksand Bold"/>
              </a:rPr>
              <a:t> that end in </a:t>
            </a:r>
            <a:r>
              <a:rPr lang="en-US" sz="4500" u="sng" spc="44">
                <a:solidFill>
                  <a:srgbClr val="FF1616"/>
                </a:solidFill>
                <a:latin typeface="Quicksand Bold"/>
              </a:rPr>
              <a:t>y</a:t>
            </a:r>
            <a:r>
              <a:rPr lang="en-US" sz="4500" spc="44">
                <a:solidFill>
                  <a:srgbClr val="000000"/>
                </a:solidFill>
                <a:latin typeface="Quicksand Bold"/>
              </a:rPr>
              <a:t>, we remove the </a:t>
            </a:r>
            <a:r>
              <a:rPr lang="en-US" sz="4500" spc="44">
                <a:solidFill>
                  <a:srgbClr val="FF1616"/>
                </a:solidFill>
                <a:latin typeface="Quicksand Bold"/>
              </a:rPr>
              <a:t>y</a:t>
            </a:r>
            <a:r>
              <a:rPr lang="en-US" sz="4500" spc="44">
                <a:solidFill>
                  <a:srgbClr val="000000"/>
                </a:solidFill>
                <a:latin typeface="Quicksand Bold"/>
              </a:rPr>
              <a:t> and add -</a:t>
            </a:r>
            <a:r>
              <a:rPr lang="en-US" sz="4500" spc="44">
                <a:solidFill>
                  <a:srgbClr val="FF1616"/>
                </a:solidFill>
                <a:latin typeface="Quicksand Bold"/>
              </a:rPr>
              <a:t>ier</a:t>
            </a:r>
            <a:r>
              <a:rPr lang="en-US" sz="4500" spc="44">
                <a:solidFill>
                  <a:srgbClr val="000000"/>
                </a:solidFill>
                <a:latin typeface="Quicksand Bold"/>
              </a:rPr>
              <a:t> to make the comparative form.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2630588"/>
            <a:chOff x="0" y="0"/>
            <a:chExt cx="6186311" cy="88985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889853"/>
            </a:xfrm>
            <a:custGeom>
              <a:avLst/>
              <a:gdLst/>
              <a:ahLst/>
              <a:cxnLst/>
              <a:rect l="l" t="t" r="r" b="b"/>
              <a:pathLst>
                <a:path w="6186311" h="889853">
                  <a:moveTo>
                    <a:pt x="0" y="0"/>
                  </a:moveTo>
                  <a:lnTo>
                    <a:pt x="6186311" y="0"/>
                  </a:lnTo>
                  <a:lnTo>
                    <a:pt x="6186311" y="889853"/>
                  </a:lnTo>
                  <a:lnTo>
                    <a:pt x="0" y="889853"/>
                  </a:lnTo>
                  <a:close/>
                </a:path>
              </a:pathLst>
            </a:custGeom>
            <a:solidFill>
              <a:srgbClr val="1B89E0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9258300"/>
            <a:ext cx="18288000" cy="1028700"/>
            <a:chOff x="0" y="0"/>
            <a:chExt cx="6186311" cy="34798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186311" cy="347980"/>
            </a:xfrm>
            <a:custGeom>
              <a:avLst/>
              <a:gdLst/>
              <a:ahLst/>
              <a:cxnLst/>
              <a:rect l="l" t="t" r="r" b="b"/>
              <a:pathLst>
                <a:path w="6186311" h="347980">
                  <a:moveTo>
                    <a:pt x="0" y="0"/>
                  </a:moveTo>
                  <a:lnTo>
                    <a:pt x="6186311" y="0"/>
                  </a:lnTo>
                  <a:lnTo>
                    <a:pt x="6186311" y="347980"/>
                  </a:lnTo>
                  <a:lnTo>
                    <a:pt x="0" y="347980"/>
                  </a:lnTo>
                  <a:close/>
                </a:path>
              </a:pathLst>
            </a:custGeom>
            <a:solidFill>
              <a:srgbClr val="1B89E0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2412613" y="1028700"/>
            <a:ext cx="13462774" cy="2534702"/>
            <a:chOff x="0" y="0"/>
            <a:chExt cx="12276730" cy="2311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2276730" cy="2311400"/>
            </a:xfrm>
            <a:custGeom>
              <a:avLst/>
              <a:gdLst/>
              <a:ahLst/>
              <a:cxnLst/>
              <a:rect l="l" t="t" r="r" b="b"/>
              <a:pathLst>
                <a:path w="12276730" h="2311400">
                  <a:moveTo>
                    <a:pt x="11971930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11971930" y="2311400"/>
                  </a:lnTo>
                  <a:cubicBezTo>
                    <a:pt x="12140840" y="2311400"/>
                    <a:pt x="12276730" y="2175510"/>
                    <a:pt x="12276730" y="2006600"/>
                  </a:cubicBezTo>
                  <a:lnTo>
                    <a:pt x="12276730" y="304800"/>
                  </a:lnTo>
                  <a:cubicBezTo>
                    <a:pt x="12276730" y="135890"/>
                    <a:pt x="12140840" y="0"/>
                    <a:pt x="11971930" y="0"/>
                  </a:cubicBezTo>
                  <a:close/>
                </a:path>
              </a:pathLst>
            </a:custGeom>
            <a:solidFill>
              <a:srgbClr val="004777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3086008" y="1624557"/>
            <a:ext cx="12115984" cy="12001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800"/>
              </a:lnSpc>
              <a:spcBef>
                <a:spcPct val="0"/>
              </a:spcBef>
            </a:pPr>
            <a:r>
              <a:rPr lang="en-US" sz="7000">
                <a:solidFill>
                  <a:srgbClr val="FFFFFF"/>
                </a:solidFill>
                <a:latin typeface="Quicksand"/>
              </a:rPr>
              <a:t>3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981060" y="9333284"/>
            <a:ext cx="6325880" cy="789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650"/>
              </a:lnSpc>
              <a:spcBef>
                <a:spcPct val="0"/>
              </a:spcBef>
            </a:pPr>
            <a:r>
              <a:rPr lang="en-US" sz="4750">
                <a:solidFill>
                  <a:srgbClr val="FFFFFF"/>
                </a:solidFill>
                <a:latin typeface="Quicksand Bold"/>
              </a:rPr>
              <a:t>www.Games4esl.com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905138" y="3876149"/>
            <a:ext cx="8592459" cy="4876596"/>
            <a:chOff x="0" y="0"/>
            <a:chExt cx="7835481" cy="444697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7835481" cy="4446977"/>
            </a:xfrm>
            <a:custGeom>
              <a:avLst/>
              <a:gdLst/>
              <a:ahLst/>
              <a:cxnLst/>
              <a:rect l="l" t="t" r="r" b="b"/>
              <a:pathLst>
                <a:path w="7835481" h="4446977">
                  <a:moveTo>
                    <a:pt x="7530681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4142177"/>
                  </a:lnTo>
                  <a:cubicBezTo>
                    <a:pt x="0" y="4311088"/>
                    <a:pt x="135890" y="4446977"/>
                    <a:pt x="304800" y="4446977"/>
                  </a:cubicBezTo>
                  <a:lnTo>
                    <a:pt x="7530681" y="4446977"/>
                  </a:lnTo>
                  <a:cubicBezTo>
                    <a:pt x="7699590" y="4446977"/>
                    <a:pt x="7835481" y="4311088"/>
                    <a:pt x="7835481" y="4142177"/>
                  </a:cubicBezTo>
                  <a:lnTo>
                    <a:pt x="7835481" y="304800"/>
                  </a:lnTo>
                  <a:cubicBezTo>
                    <a:pt x="7835481" y="135890"/>
                    <a:pt x="7699590" y="0"/>
                    <a:pt x="7530681" y="0"/>
                  </a:cubicBezTo>
                  <a:close/>
                </a:path>
              </a:pathLst>
            </a:custGeom>
            <a:solidFill>
              <a:srgbClr val="FFDE59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1202878" y="4316108"/>
            <a:ext cx="7941122" cy="3942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spc="44">
                <a:solidFill>
                  <a:srgbClr val="000000"/>
                </a:solidFill>
                <a:latin typeface="Quicksand Bold"/>
              </a:rPr>
              <a:t>With adjectives that end with a </a:t>
            </a:r>
            <a:r>
              <a:rPr lang="en-US" sz="4500" u="sng" spc="44">
                <a:solidFill>
                  <a:srgbClr val="000000"/>
                </a:solidFill>
                <a:latin typeface="Quicksand Bold"/>
              </a:rPr>
              <a:t>single vowel</a:t>
            </a:r>
            <a:r>
              <a:rPr lang="en-US" sz="4500" spc="44">
                <a:solidFill>
                  <a:srgbClr val="000000"/>
                </a:solidFill>
                <a:latin typeface="Quicksand Bold"/>
              </a:rPr>
              <a:t> followed by a </a:t>
            </a:r>
            <a:r>
              <a:rPr lang="en-US" sz="4500" u="sng" spc="44">
                <a:solidFill>
                  <a:srgbClr val="000000"/>
                </a:solidFill>
                <a:latin typeface="Quicksand Bold"/>
              </a:rPr>
              <a:t>single consonant</a:t>
            </a:r>
            <a:r>
              <a:rPr lang="en-US" sz="4500" spc="44">
                <a:solidFill>
                  <a:srgbClr val="000000"/>
                </a:solidFill>
                <a:latin typeface="Quicksand Bold"/>
              </a:rPr>
              <a:t>, the consonant is doubled and </a:t>
            </a:r>
          </a:p>
          <a:p>
            <a:pPr algn="ctr">
              <a:lnSpc>
                <a:spcPts val="6299"/>
              </a:lnSpc>
            </a:pPr>
            <a:r>
              <a:rPr lang="en-US" sz="4500" spc="44">
                <a:solidFill>
                  <a:srgbClr val="FF1616"/>
                </a:solidFill>
                <a:latin typeface="Quicksand Bold"/>
              </a:rPr>
              <a:t>-er</a:t>
            </a:r>
            <a:r>
              <a:rPr lang="en-US" sz="4500" spc="44">
                <a:solidFill>
                  <a:srgbClr val="000000"/>
                </a:solidFill>
                <a:latin typeface="Quicksand Bold"/>
              </a:rPr>
              <a:t> is added.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2630588"/>
            <a:chOff x="0" y="0"/>
            <a:chExt cx="6186311" cy="88985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889853"/>
            </a:xfrm>
            <a:custGeom>
              <a:avLst/>
              <a:gdLst/>
              <a:ahLst/>
              <a:cxnLst/>
              <a:rect l="l" t="t" r="r" b="b"/>
              <a:pathLst>
                <a:path w="6186311" h="889853">
                  <a:moveTo>
                    <a:pt x="0" y="0"/>
                  </a:moveTo>
                  <a:lnTo>
                    <a:pt x="6186311" y="0"/>
                  </a:lnTo>
                  <a:lnTo>
                    <a:pt x="6186311" y="889853"/>
                  </a:lnTo>
                  <a:lnTo>
                    <a:pt x="0" y="889853"/>
                  </a:lnTo>
                  <a:close/>
                </a:path>
              </a:pathLst>
            </a:custGeom>
            <a:solidFill>
              <a:srgbClr val="1B89E0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9258300"/>
            <a:ext cx="18288000" cy="1028700"/>
            <a:chOff x="0" y="0"/>
            <a:chExt cx="6186311" cy="34798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186311" cy="347980"/>
            </a:xfrm>
            <a:custGeom>
              <a:avLst/>
              <a:gdLst/>
              <a:ahLst/>
              <a:cxnLst/>
              <a:rect l="l" t="t" r="r" b="b"/>
              <a:pathLst>
                <a:path w="6186311" h="347980">
                  <a:moveTo>
                    <a:pt x="0" y="0"/>
                  </a:moveTo>
                  <a:lnTo>
                    <a:pt x="6186311" y="0"/>
                  </a:lnTo>
                  <a:lnTo>
                    <a:pt x="6186311" y="347980"/>
                  </a:lnTo>
                  <a:lnTo>
                    <a:pt x="0" y="347980"/>
                  </a:lnTo>
                  <a:close/>
                </a:path>
              </a:pathLst>
            </a:custGeom>
            <a:solidFill>
              <a:srgbClr val="1B89E0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2412613" y="1028700"/>
            <a:ext cx="13462774" cy="2534702"/>
            <a:chOff x="0" y="0"/>
            <a:chExt cx="12276730" cy="2311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2276730" cy="2311400"/>
            </a:xfrm>
            <a:custGeom>
              <a:avLst/>
              <a:gdLst/>
              <a:ahLst/>
              <a:cxnLst/>
              <a:rect l="l" t="t" r="r" b="b"/>
              <a:pathLst>
                <a:path w="12276730" h="2311400">
                  <a:moveTo>
                    <a:pt x="11971930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11971930" y="2311400"/>
                  </a:lnTo>
                  <a:cubicBezTo>
                    <a:pt x="12140840" y="2311400"/>
                    <a:pt x="12276730" y="2175510"/>
                    <a:pt x="12276730" y="2006600"/>
                  </a:cubicBezTo>
                  <a:lnTo>
                    <a:pt x="12276730" y="304800"/>
                  </a:lnTo>
                  <a:cubicBezTo>
                    <a:pt x="12276730" y="135890"/>
                    <a:pt x="12140840" y="0"/>
                    <a:pt x="11971930" y="0"/>
                  </a:cubicBezTo>
                  <a:close/>
                </a:path>
              </a:pathLst>
            </a:custGeom>
            <a:solidFill>
              <a:srgbClr val="004777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3086008" y="1624557"/>
            <a:ext cx="12115984" cy="12001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800"/>
              </a:lnSpc>
              <a:spcBef>
                <a:spcPct val="0"/>
              </a:spcBef>
            </a:pPr>
            <a:r>
              <a:rPr lang="en-US" sz="7000">
                <a:solidFill>
                  <a:srgbClr val="FFFFFF"/>
                </a:solidFill>
                <a:latin typeface="Quicksand"/>
              </a:rPr>
              <a:t>3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981060" y="9333284"/>
            <a:ext cx="6325880" cy="789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650"/>
              </a:lnSpc>
              <a:spcBef>
                <a:spcPct val="0"/>
              </a:spcBef>
            </a:pPr>
            <a:r>
              <a:rPr lang="en-US" sz="4750">
                <a:solidFill>
                  <a:srgbClr val="FFFFFF"/>
                </a:solidFill>
                <a:latin typeface="Quicksand Bold"/>
              </a:rPr>
              <a:t>www.Games4esl.com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905138" y="3876149"/>
            <a:ext cx="8592459" cy="4876596"/>
            <a:chOff x="0" y="0"/>
            <a:chExt cx="7835481" cy="444697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7835481" cy="4446977"/>
            </a:xfrm>
            <a:custGeom>
              <a:avLst/>
              <a:gdLst/>
              <a:ahLst/>
              <a:cxnLst/>
              <a:rect l="l" t="t" r="r" b="b"/>
              <a:pathLst>
                <a:path w="7835481" h="4446977">
                  <a:moveTo>
                    <a:pt x="7530681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4142177"/>
                  </a:lnTo>
                  <a:cubicBezTo>
                    <a:pt x="0" y="4311088"/>
                    <a:pt x="135890" y="4446977"/>
                    <a:pt x="304800" y="4446977"/>
                  </a:cubicBezTo>
                  <a:lnTo>
                    <a:pt x="7530681" y="4446977"/>
                  </a:lnTo>
                  <a:cubicBezTo>
                    <a:pt x="7699590" y="4446977"/>
                    <a:pt x="7835481" y="4311088"/>
                    <a:pt x="7835481" y="4142177"/>
                  </a:cubicBezTo>
                  <a:lnTo>
                    <a:pt x="7835481" y="304800"/>
                  </a:lnTo>
                  <a:cubicBezTo>
                    <a:pt x="7835481" y="135890"/>
                    <a:pt x="7699590" y="0"/>
                    <a:pt x="7530681" y="0"/>
                  </a:cubicBezTo>
                  <a:close/>
                </a:path>
              </a:pathLst>
            </a:custGeom>
            <a:solidFill>
              <a:srgbClr val="FFDE59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400000">
            <a:off x="12992542" y="6118476"/>
            <a:ext cx="1315027" cy="1228235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12592697" y="3914249"/>
            <a:ext cx="2114717" cy="487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850"/>
              </a:lnSpc>
            </a:pPr>
            <a:r>
              <a:rPr lang="en-US" sz="3500" u="sng">
                <a:solidFill>
                  <a:srgbClr val="000000"/>
                </a:solidFill>
                <a:latin typeface="Quicksand Bold"/>
              </a:rPr>
              <a:t>Example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1859109" y="7557301"/>
            <a:ext cx="3581892" cy="989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699"/>
              </a:lnSpc>
            </a:pPr>
            <a:r>
              <a:rPr lang="en-US" sz="6999">
                <a:solidFill>
                  <a:srgbClr val="000000"/>
                </a:solidFill>
                <a:latin typeface="Quicksand Bold"/>
              </a:rPr>
              <a:t>big</a:t>
            </a:r>
            <a:r>
              <a:rPr lang="en-US" sz="6999">
                <a:solidFill>
                  <a:srgbClr val="FF1616"/>
                </a:solidFill>
                <a:latin typeface="Quicksand Bold"/>
              </a:rPr>
              <a:t>ger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126620" y="4946577"/>
            <a:ext cx="3046870" cy="989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699"/>
              </a:lnSpc>
            </a:pPr>
            <a:r>
              <a:rPr lang="en-US" sz="6999">
                <a:solidFill>
                  <a:srgbClr val="000000"/>
                </a:solidFill>
                <a:latin typeface="Quicksand Bold"/>
              </a:rPr>
              <a:t>big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02878" y="4316108"/>
            <a:ext cx="7941122" cy="3942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spc="44">
                <a:solidFill>
                  <a:srgbClr val="000000"/>
                </a:solidFill>
                <a:latin typeface="Quicksand Bold"/>
              </a:rPr>
              <a:t>With adjectives that end with a </a:t>
            </a:r>
            <a:r>
              <a:rPr lang="en-US" sz="4500" u="sng" spc="44">
                <a:solidFill>
                  <a:srgbClr val="000000"/>
                </a:solidFill>
                <a:latin typeface="Quicksand Bold"/>
              </a:rPr>
              <a:t>single vowel</a:t>
            </a:r>
            <a:r>
              <a:rPr lang="en-US" sz="4500" spc="44">
                <a:solidFill>
                  <a:srgbClr val="000000"/>
                </a:solidFill>
                <a:latin typeface="Quicksand Bold"/>
              </a:rPr>
              <a:t> followed by a </a:t>
            </a:r>
            <a:r>
              <a:rPr lang="en-US" sz="4500" u="sng" spc="44">
                <a:solidFill>
                  <a:srgbClr val="000000"/>
                </a:solidFill>
                <a:latin typeface="Quicksand Bold"/>
              </a:rPr>
              <a:t>single consonant</a:t>
            </a:r>
            <a:r>
              <a:rPr lang="en-US" sz="4500" spc="44">
                <a:solidFill>
                  <a:srgbClr val="000000"/>
                </a:solidFill>
                <a:latin typeface="Quicksand Bold"/>
              </a:rPr>
              <a:t>, the consonant is doubled and </a:t>
            </a:r>
          </a:p>
          <a:p>
            <a:pPr algn="ctr">
              <a:lnSpc>
                <a:spcPts val="6299"/>
              </a:lnSpc>
            </a:pPr>
            <a:r>
              <a:rPr lang="en-US" sz="4500" spc="44">
                <a:solidFill>
                  <a:srgbClr val="FF1616"/>
                </a:solidFill>
                <a:latin typeface="Quicksand Bold"/>
              </a:rPr>
              <a:t>-er</a:t>
            </a:r>
            <a:r>
              <a:rPr lang="en-US" sz="4500" spc="44">
                <a:solidFill>
                  <a:srgbClr val="000000"/>
                </a:solidFill>
                <a:latin typeface="Quicksand Bold"/>
              </a:rPr>
              <a:t> is added.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2630588"/>
            <a:chOff x="0" y="0"/>
            <a:chExt cx="6186311" cy="88985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889853"/>
            </a:xfrm>
            <a:custGeom>
              <a:avLst/>
              <a:gdLst/>
              <a:ahLst/>
              <a:cxnLst/>
              <a:rect l="l" t="t" r="r" b="b"/>
              <a:pathLst>
                <a:path w="6186311" h="889853">
                  <a:moveTo>
                    <a:pt x="0" y="0"/>
                  </a:moveTo>
                  <a:lnTo>
                    <a:pt x="6186311" y="0"/>
                  </a:lnTo>
                  <a:lnTo>
                    <a:pt x="6186311" y="889853"/>
                  </a:lnTo>
                  <a:lnTo>
                    <a:pt x="0" y="889853"/>
                  </a:lnTo>
                  <a:close/>
                </a:path>
              </a:pathLst>
            </a:custGeom>
            <a:solidFill>
              <a:srgbClr val="1B89E0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9258300"/>
            <a:ext cx="18288000" cy="1028700"/>
            <a:chOff x="0" y="0"/>
            <a:chExt cx="6186311" cy="34798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186311" cy="347980"/>
            </a:xfrm>
            <a:custGeom>
              <a:avLst/>
              <a:gdLst/>
              <a:ahLst/>
              <a:cxnLst/>
              <a:rect l="l" t="t" r="r" b="b"/>
              <a:pathLst>
                <a:path w="6186311" h="347980">
                  <a:moveTo>
                    <a:pt x="0" y="0"/>
                  </a:moveTo>
                  <a:lnTo>
                    <a:pt x="6186311" y="0"/>
                  </a:lnTo>
                  <a:lnTo>
                    <a:pt x="6186311" y="347980"/>
                  </a:lnTo>
                  <a:lnTo>
                    <a:pt x="0" y="347980"/>
                  </a:lnTo>
                  <a:close/>
                </a:path>
              </a:pathLst>
            </a:custGeom>
            <a:solidFill>
              <a:srgbClr val="1B89E0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2412613" y="1028700"/>
            <a:ext cx="13462774" cy="2534702"/>
            <a:chOff x="0" y="0"/>
            <a:chExt cx="12276730" cy="2311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2276730" cy="2311400"/>
            </a:xfrm>
            <a:custGeom>
              <a:avLst/>
              <a:gdLst/>
              <a:ahLst/>
              <a:cxnLst/>
              <a:rect l="l" t="t" r="r" b="b"/>
              <a:pathLst>
                <a:path w="12276730" h="2311400">
                  <a:moveTo>
                    <a:pt x="11971930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11971930" y="2311400"/>
                  </a:lnTo>
                  <a:cubicBezTo>
                    <a:pt x="12140840" y="2311400"/>
                    <a:pt x="12276730" y="2175510"/>
                    <a:pt x="12276730" y="2006600"/>
                  </a:cubicBezTo>
                  <a:lnTo>
                    <a:pt x="12276730" y="304800"/>
                  </a:lnTo>
                  <a:cubicBezTo>
                    <a:pt x="12276730" y="135890"/>
                    <a:pt x="12140840" y="0"/>
                    <a:pt x="11971930" y="0"/>
                  </a:cubicBezTo>
                  <a:close/>
                </a:path>
              </a:pathLst>
            </a:custGeom>
            <a:solidFill>
              <a:srgbClr val="004777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3086008" y="1624557"/>
            <a:ext cx="12115984" cy="12001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800"/>
              </a:lnSpc>
              <a:spcBef>
                <a:spcPct val="0"/>
              </a:spcBef>
            </a:pPr>
            <a:r>
              <a:rPr lang="en-US" sz="7000">
                <a:solidFill>
                  <a:srgbClr val="FFFFFF"/>
                </a:solidFill>
                <a:latin typeface="Quicksand"/>
              </a:rPr>
              <a:t>4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981060" y="9333284"/>
            <a:ext cx="6325880" cy="789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650"/>
              </a:lnSpc>
              <a:spcBef>
                <a:spcPct val="0"/>
              </a:spcBef>
            </a:pPr>
            <a:r>
              <a:rPr lang="en-US" sz="4750">
                <a:solidFill>
                  <a:srgbClr val="FFFFFF"/>
                </a:solidFill>
                <a:latin typeface="Quicksand Bold"/>
              </a:rPr>
              <a:t>www.Games4esl.com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905138" y="3876149"/>
            <a:ext cx="8592459" cy="4876596"/>
            <a:chOff x="0" y="0"/>
            <a:chExt cx="7835481" cy="444697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7835481" cy="4446977"/>
            </a:xfrm>
            <a:custGeom>
              <a:avLst/>
              <a:gdLst/>
              <a:ahLst/>
              <a:cxnLst/>
              <a:rect l="l" t="t" r="r" b="b"/>
              <a:pathLst>
                <a:path w="7835481" h="4446977">
                  <a:moveTo>
                    <a:pt x="7530681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4142177"/>
                  </a:lnTo>
                  <a:cubicBezTo>
                    <a:pt x="0" y="4311088"/>
                    <a:pt x="135890" y="4446977"/>
                    <a:pt x="304800" y="4446977"/>
                  </a:cubicBezTo>
                  <a:lnTo>
                    <a:pt x="7530681" y="4446977"/>
                  </a:lnTo>
                  <a:cubicBezTo>
                    <a:pt x="7699590" y="4446977"/>
                    <a:pt x="7835481" y="4311088"/>
                    <a:pt x="7835481" y="4142177"/>
                  </a:cubicBezTo>
                  <a:lnTo>
                    <a:pt x="7835481" y="304800"/>
                  </a:lnTo>
                  <a:cubicBezTo>
                    <a:pt x="7835481" y="135890"/>
                    <a:pt x="7699590" y="0"/>
                    <a:pt x="7530681" y="0"/>
                  </a:cubicBezTo>
                  <a:close/>
                </a:path>
              </a:pathLst>
            </a:custGeom>
            <a:solidFill>
              <a:srgbClr val="FFDE59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1230807" y="4178303"/>
            <a:ext cx="7941122" cy="3933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spc="44">
                <a:solidFill>
                  <a:srgbClr val="000000"/>
                </a:solidFill>
                <a:latin typeface="Quicksand Bold"/>
              </a:rPr>
              <a:t>With </a:t>
            </a:r>
            <a:r>
              <a:rPr lang="en-US" sz="4500" u="sng" spc="44">
                <a:solidFill>
                  <a:srgbClr val="000000"/>
                </a:solidFill>
                <a:latin typeface="Quicksand Bold"/>
              </a:rPr>
              <a:t>two syllable adjectives</a:t>
            </a:r>
            <a:r>
              <a:rPr lang="en-US" sz="4500" spc="44">
                <a:solidFill>
                  <a:srgbClr val="000000"/>
                </a:solidFill>
                <a:latin typeface="Quicksand Bold"/>
              </a:rPr>
              <a:t> that don't end in -</a:t>
            </a:r>
            <a:r>
              <a:rPr lang="en-US" sz="4500" spc="44">
                <a:solidFill>
                  <a:srgbClr val="FF1616"/>
                </a:solidFill>
                <a:latin typeface="Quicksand Bold"/>
              </a:rPr>
              <a:t>y</a:t>
            </a:r>
            <a:r>
              <a:rPr lang="en-US" sz="4500" spc="44">
                <a:solidFill>
                  <a:srgbClr val="000000"/>
                </a:solidFill>
                <a:latin typeface="Quicksand Bold"/>
              </a:rPr>
              <a:t>, and </a:t>
            </a:r>
            <a:r>
              <a:rPr lang="en-US" sz="4500" u="sng" spc="44">
                <a:solidFill>
                  <a:srgbClr val="000000"/>
                </a:solidFill>
                <a:latin typeface="Quicksand Bold"/>
              </a:rPr>
              <a:t>all three syllable adjectives</a:t>
            </a:r>
            <a:r>
              <a:rPr lang="en-US" sz="4500" spc="44">
                <a:solidFill>
                  <a:srgbClr val="000000"/>
                </a:solidFill>
                <a:latin typeface="Quicksand Bold"/>
              </a:rPr>
              <a:t> we add </a:t>
            </a:r>
            <a:r>
              <a:rPr lang="en-US" sz="4500" spc="44">
                <a:solidFill>
                  <a:srgbClr val="FF1616"/>
                </a:solidFill>
                <a:latin typeface="Quicksand Bold"/>
              </a:rPr>
              <a:t>more</a:t>
            </a:r>
            <a:r>
              <a:rPr lang="en-US" sz="4500" spc="44">
                <a:solidFill>
                  <a:srgbClr val="000000"/>
                </a:solidFill>
                <a:latin typeface="Quicksand Bold"/>
              </a:rPr>
              <a:t> before the adjective.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2630588"/>
            <a:chOff x="0" y="0"/>
            <a:chExt cx="6186311" cy="88985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889853"/>
            </a:xfrm>
            <a:custGeom>
              <a:avLst/>
              <a:gdLst/>
              <a:ahLst/>
              <a:cxnLst/>
              <a:rect l="l" t="t" r="r" b="b"/>
              <a:pathLst>
                <a:path w="6186311" h="889853">
                  <a:moveTo>
                    <a:pt x="0" y="0"/>
                  </a:moveTo>
                  <a:lnTo>
                    <a:pt x="6186311" y="0"/>
                  </a:lnTo>
                  <a:lnTo>
                    <a:pt x="6186311" y="889853"/>
                  </a:lnTo>
                  <a:lnTo>
                    <a:pt x="0" y="889853"/>
                  </a:lnTo>
                  <a:close/>
                </a:path>
              </a:pathLst>
            </a:custGeom>
            <a:solidFill>
              <a:srgbClr val="1B89E0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9258300"/>
            <a:ext cx="18288000" cy="1028700"/>
            <a:chOff x="0" y="0"/>
            <a:chExt cx="6186311" cy="34798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186311" cy="347980"/>
            </a:xfrm>
            <a:custGeom>
              <a:avLst/>
              <a:gdLst/>
              <a:ahLst/>
              <a:cxnLst/>
              <a:rect l="l" t="t" r="r" b="b"/>
              <a:pathLst>
                <a:path w="6186311" h="347980">
                  <a:moveTo>
                    <a:pt x="0" y="0"/>
                  </a:moveTo>
                  <a:lnTo>
                    <a:pt x="6186311" y="0"/>
                  </a:lnTo>
                  <a:lnTo>
                    <a:pt x="6186311" y="347980"/>
                  </a:lnTo>
                  <a:lnTo>
                    <a:pt x="0" y="347980"/>
                  </a:lnTo>
                  <a:close/>
                </a:path>
              </a:pathLst>
            </a:custGeom>
            <a:solidFill>
              <a:srgbClr val="1B89E0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2412613" y="1028700"/>
            <a:ext cx="13462774" cy="2534702"/>
            <a:chOff x="0" y="0"/>
            <a:chExt cx="12276730" cy="2311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2276730" cy="2311400"/>
            </a:xfrm>
            <a:custGeom>
              <a:avLst/>
              <a:gdLst/>
              <a:ahLst/>
              <a:cxnLst/>
              <a:rect l="l" t="t" r="r" b="b"/>
              <a:pathLst>
                <a:path w="12276730" h="2311400">
                  <a:moveTo>
                    <a:pt x="11971930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11971930" y="2311400"/>
                  </a:lnTo>
                  <a:cubicBezTo>
                    <a:pt x="12140840" y="2311400"/>
                    <a:pt x="12276730" y="2175510"/>
                    <a:pt x="12276730" y="2006600"/>
                  </a:cubicBezTo>
                  <a:lnTo>
                    <a:pt x="12276730" y="304800"/>
                  </a:lnTo>
                  <a:cubicBezTo>
                    <a:pt x="12276730" y="135890"/>
                    <a:pt x="12140840" y="0"/>
                    <a:pt x="11971930" y="0"/>
                  </a:cubicBezTo>
                  <a:close/>
                </a:path>
              </a:pathLst>
            </a:custGeom>
            <a:solidFill>
              <a:srgbClr val="004777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3086008" y="1624557"/>
            <a:ext cx="12115984" cy="12001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800"/>
              </a:lnSpc>
              <a:spcBef>
                <a:spcPct val="0"/>
              </a:spcBef>
            </a:pPr>
            <a:r>
              <a:rPr lang="en-US" sz="7000">
                <a:solidFill>
                  <a:srgbClr val="FFFFFF"/>
                </a:solidFill>
                <a:latin typeface="Quicksand"/>
              </a:rPr>
              <a:t>4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981060" y="9333284"/>
            <a:ext cx="6325880" cy="789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650"/>
              </a:lnSpc>
              <a:spcBef>
                <a:spcPct val="0"/>
              </a:spcBef>
            </a:pPr>
            <a:r>
              <a:rPr lang="en-US" sz="4750">
                <a:solidFill>
                  <a:srgbClr val="FFFFFF"/>
                </a:solidFill>
                <a:latin typeface="Quicksand Bold"/>
              </a:rPr>
              <a:t>www.Games4esl.com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905138" y="3876149"/>
            <a:ext cx="8592459" cy="4876596"/>
            <a:chOff x="0" y="0"/>
            <a:chExt cx="7835481" cy="444697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7835481" cy="4446977"/>
            </a:xfrm>
            <a:custGeom>
              <a:avLst/>
              <a:gdLst/>
              <a:ahLst/>
              <a:cxnLst/>
              <a:rect l="l" t="t" r="r" b="b"/>
              <a:pathLst>
                <a:path w="7835481" h="4446977">
                  <a:moveTo>
                    <a:pt x="7530681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4142177"/>
                  </a:lnTo>
                  <a:cubicBezTo>
                    <a:pt x="0" y="4311088"/>
                    <a:pt x="135890" y="4446977"/>
                    <a:pt x="304800" y="4446977"/>
                  </a:cubicBezTo>
                  <a:lnTo>
                    <a:pt x="7530681" y="4446977"/>
                  </a:lnTo>
                  <a:cubicBezTo>
                    <a:pt x="7699590" y="4446977"/>
                    <a:pt x="7835481" y="4311088"/>
                    <a:pt x="7835481" y="4142177"/>
                  </a:cubicBezTo>
                  <a:lnTo>
                    <a:pt x="7835481" y="304800"/>
                  </a:lnTo>
                  <a:cubicBezTo>
                    <a:pt x="7835481" y="135890"/>
                    <a:pt x="7699590" y="0"/>
                    <a:pt x="7530681" y="0"/>
                  </a:cubicBezTo>
                  <a:close/>
                </a:path>
              </a:pathLst>
            </a:custGeom>
            <a:solidFill>
              <a:srgbClr val="FFDE59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400000">
            <a:off x="12992542" y="6118476"/>
            <a:ext cx="1315027" cy="1228235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12592697" y="3914249"/>
            <a:ext cx="2114717" cy="487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850"/>
              </a:lnSpc>
            </a:pPr>
            <a:r>
              <a:rPr lang="en-US" sz="3500" u="sng">
                <a:solidFill>
                  <a:srgbClr val="000000"/>
                </a:solidFill>
                <a:latin typeface="Quicksand Bold"/>
              </a:rPr>
              <a:t>Example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1664556" y="4682324"/>
            <a:ext cx="3970998" cy="989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699"/>
              </a:lnSpc>
            </a:pPr>
            <a:r>
              <a:rPr lang="en-US" sz="6999">
                <a:solidFill>
                  <a:srgbClr val="000000"/>
                </a:solidFill>
                <a:latin typeface="Quicksand Bold"/>
              </a:rPr>
              <a:t>beautiful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345685" y="7650376"/>
            <a:ext cx="6913615" cy="989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699"/>
              </a:lnSpc>
            </a:pPr>
            <a:r>
              <a:rPr lang="en-US" sz="6999">
                <a:solidFill>
                  <a:srgbClr val="FF1616"/>
                </a:solidFill>
                <a:latin typeface="Quicksand Bold"/>
              </a:rPr>
              <a:t>more </a:t>
            </a:r>
            <a:r>
              <a:rPr lang="en-US" sz="6999">
                <a:solidFill>
                  <a:srgbClr val="000000"/>
                </a:solidFill>
                <a:latin typeface="Quicksand Bold"/>
              </a:rPr>
              <a:t>beautiful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30807" y="4178303"/>
            <a:ext cx="7941122" cy="3933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spc="44">
                <a:solidFill>
                  <a:srgbClr val="000000"/>
                </a:solidFill>
                <a:latin typeface="Quicksand Bold"/>
              </a:rPr>
              <a:t>With </a:t>
            </a:r>
            <a:r>
              <a:rPr lang="en-US" sz="4500" u="sng" spc="44">
                <a:solidFill>
                  <a:srgbClr val="000000"/>
                </a:solidFill>
                <a:latin typeface="Quicksand Bold"/>
              </a:rPr>
              <a:t>two syllable adjectives</a:t>
            </a:r>
            <a:r>
              <a:rPr lang="en-US" sz="4500" spc="44">
                <a:solidFill>
                  <a:srgbClr val="000000"/>
                </a:solidFill>
                <a:latin typeface="Quicksand Bold"/>
              </a:rPr>
              <a:t> that don't end in -</a:t>
            </a:r>
            <a:r>
              <a:rPr lang="en-US" sz="4500" spc="44">
                <a:solidFill>
                  <a:srgbClr val="FF1616"/>
                </a:solidFill>
                <a:latin typeface="Quicksand Bold"/>
              </a:rPr>
              <a:t>y</a:t>
            </a:r>
            <a:r>
              <a:rPr lang="en-US" sz="4500" spc="44">
                <a:solidFill>
                  <a:srgbClr val="000000"/>
                </a:solidFill>
                <a:latin typeface="Quicksand Bold"/>
              </a:rPr>
              <a:t>, and </a:t>
            </a:r>
            <a:r>
              <a:rPr lang="en-US" sz="4500" u="sng" spc="44">
                <a:solidFill>
                  <a:srgbClr val="000000"/>
                </a:solidFill>
                <a:latin typeface="Quicksand Bold"/>
              </a:rPr>
              <a:t>all three syllable adjectives</a:t>
            </a:r>
            <a:r>
              <a:rPr lang="en-US" sz="4500" spc="44">
                <a:solidFill>
                  <a:srgbClr val="000000"/>
                </a:solidFill>
                <a:latin typeface="Quicksand Bold"/>
              </a:rPr>
              <a:t> we add </a:t>
            </a:r>
            <a:r>
              <a:rPr lang="en-US" sz="4500" spc="44">
                <a:solidFill>
                  <a:srgbClr val="FF1616"/>
                </a:solidFill>
                <a:latin typeface="Quicksand Bold"/>
              </a:rPr>
              <a:t>more</a:t>
            </a:r>
            <a:r>
              <a:rPr lang="en-US" sz="4500" spc="44">
                <a:solidFill>
                  <a:srgbClr val="000000"/>
                </a:solidFill>
                <a:latin typeface="Quicksand Bold"/>
              </a:rPr>
              <a:t> before the adjective.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2452786" cy="631408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452786" cy="6314089"/>
            </a:xfrm>
            <a:custGeom>
              <a:avLst/>
              <a:gdLst/>
              <a:ahLst/>
              <a:cxnLst/>
              <a:rect l="l" t="t" r="r" b="b"/>
              <a:pathLst>
                <a:path w="12452786" h="6314089">
                  <a:moveTo>
                    <a:pt x="1214798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6009289"/>
                  </a:lnTo>
                  <a:cubicBezTo>
                    <a:pt x="0" y="6178198"/>
                    <a:pt x="135890" y="6314089"/>
                    <a:pt x="304800" y="6314089"/>
                  </a:cubicBezTo>
                  <a:lnTo>
                    <a:pt x="12147986" y="6314089"/>
                  </a:lnTo>
                  <a:cubicBezTo>
                    <a:pt x="12316896" y="6314089"/>
                    <a:pt x="12452786" y="6178198"/>
                    <a:pt x="12452786" y="6009289"/>
                  </a:cubicBezTo>
                  <a:lnTo>
                    <a:pt x="12452786" y="304800"/>
                  </a:lnTo>
                  <a:cubicBezTo>
                    <a:pt x="12452786" y="135890"/>
                    <a:pt x="12316896" y="0"/>
                    <a:pt x="12147986" y="0"/>
                  </a:cubicBezTo>
                  <a:close/>
                </a:path>
              </a:pathLst>
            </a:custGeom>
            <a:solidFill>
              <a:srgbClr val="1B89E0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3531465" y="4061022"/>
            <a:ext cx="11225070" cy="2164956"/>
            <a:chOff x="0" y="0"/>
            <a:chExt cx="14966761" cy="2886608"/>
          </a:xfrm>
        </p:grpSpPr>
        <p:sp>
          <p:nvSpPr>
            <p:cNvPr id="5" name="TextBox 5"/>
            <p:cNvSpPr txBox="1"/>
            <p:nvPr/>
          </p:nvSpPr>
          <p:spPr>
            <a:xfrm>
              <a:off x="0" y="669731"/>
              <a:ext cx="14966761" cy="22168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4560"/>
                </a:lnSpc>
                <a:spcBef>
                  <a:spcPct val="0"/>
                </a:spcBef>
              </a:pPr>
              <a:r>
                <a:rPr lang="en-US" sz="10400">
                  <a:solidFill>
                    <a:srgbClr val="FFFFFF"/>
                  </a:solidFill>
                  <a:latin typeface="Quicksand Bold"/>
                </a:rPr>
                <a:t>Irregular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57150"/>
              <a:ext cx="14966761" cy="5247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360"/>
                </a:lnSpc>
                <a:spcBef>
                  <a:spcPct val="0"/>
                </a:spcBef>
              </a:pPr>
              <a:r>
                <a:rPr lang="en-US" sz="2400" spc="480">
                  <a:solidFill>
                    <a:srgbClr val="FFFFFF"/>
                  </a:solidFill>
                  <a:latin typeface="Quicksand Bold"/>
                </a:rPr>
                <a:t>COMPARATIVE ADJECTIVES</a:t>
              </a: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2630588"/>
            <a:chOff x="0" y="0"/>
            <a:chExt cx="6186311" cy="88985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889853"/>
            </a:xfrm>
            <a:custGeom>
              <a:avLst/>
              <a:gdLst/>
              <a:ahLst/>
              <a:cxnLst/>
              <a:rect l="l" t="t" r="r" b="b"/>
              <a:pathLst>
                <a:path w="6186311" h="889853">
                  <a:moveTo>
                    <a:pt x="0" y="0"/>
                  </a:moveTo>
                  <a:lnTo>
                    <a:pt x="6186311" y="0"/>
                  </a:lnTo>
                  <a:lnTo>
                    <a:pt x="6186311" y="889853"/>
                  </a:lnTo>
                  <a:lnTo>
                    <a:pt x="0" y="889853"/>
                  </a:lnTo>
                  <a:close/>
                </a:path>
              </a:pathLst>
            </a:custGeom>
            <a:solidFill>
              <a:srgbClr val="1B89E0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9258300"/>
            <a:ext cx="18288000" cy="1028700"/>
            <a:chOff x="0" y="0"/>
            <a:chExt cx="6186311" cy="34798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186311" cy="347980"/>
            </a:xfrm>
            <a:custGeom>
              <a:avLst/>
              <a:gdLst/>
              <a:ahLst/>
              <a:cxnLst/>
              <a:rect l="l" t="t" r="r" b="b"/>
              <a:pathLst>
                <a:path w="6186311" h="347980">
                  <a:moveTo>
                    <a:pt x="0" y="0"/>
                  </a:moveTo>
                  <a:lnTo>
                    <a:pt x="6186311" y="0"/>
                  </a:lnTo>
                  <a:lnTo>
                    <a:pt x="6186311" y="347980"/>
                  </a:lnTo>
                  <a:lnTo>
                    <a:pt x="0" y="347980"/>
                  </a:lnTo>
                  <a:close/>
                </a:path>
              </a:pathLst>
            </a:custGeom>
            <a:solidFill>
              <a:srgbClr val="1B89E0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2412613" y="1028700"/>
            <a:ext cx="13462774" cy="2534702"/>
            <a:chOff x="0" y="0"/>
            <a:chExt cx="12276730" cy="2311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2276730" cy="2311400"/>
            </a:xfrm>
            <a:custGeom>
              <a:avLst/>
              <a:gdLst/>
              <a:ahLst/>
              <a:cxnLst/>
              <a:rect l="l" t="t" r="r" b="b"/>
              <a:pathLst>
                <a:path w="12276730" h="2311400">
                  <a:moveTo>
                    <a:pt x="11971930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11971930" y="2311400"/>
                  </a:lnTo>
                  <a:cubicBezTo>
                    <a:pt x="12140840" y="2311400"/>
                    <a:pt x="12276730" y="2175510"/>
                    <a:pt x="12276730" y="2006600"/>
                  </a:cubicBezTo>
                  <a:lnTo>
                    <a:pt x="12276730" y="304800"/>
                  </a:lnTo>
                  <a:cubicBezTo>
                    <a:pt x="12276730" y="135890"/>
                    <a:pt x="12140840" y="0"/>
                    <a:pt x="11971930" y="0"/>
                  </a:cubicBezTo>
                  <a:close/>
                </a:path>
              </a:pathLst>
            </a:custGeom>
            <a:solidFill>
              <a:srgbClr val="004777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3086008" y="1624557"/>
            <a:ext cx="12115984" cy="12001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800"/>
              </a:lnSpc>
              <a:spcBef>
                <a:spcPct val="0"/>
              </a:spcBef>
            </a:pPr>
            <a:r>
              <a:rPr lang="en-US" sz="7000">
                <a:solidFill>
                  <a:srgbClr val="FFFFFF"/>
                </a:solidFill>
                <a:latin typeface="Quicksand"/>
              </a:rPr>
              <a:t>Irregular Adjectives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981060" y="9333284"/>
            <a:ext cx="6325880" cy="789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650"/>
              </a:lnSpc>
              <a:spcBef>
                <a:spcPct val="0"/>
              </a:spcBef>
            </a:pPr>
            <a:r>
              <a:rPr lang="en-US" sz="4750">
                <a:solidFill>
                  <a:srgbClr val="FFFFFF"/>
                </a:solidFill>
                <a:latin typeface="Quicksand Bold"/>
              </a:rPr>
              <a:t>www.Games4esl.com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905138" y="3876149"/>
            <a:ext cx="8592459" cy="4876596"/>
            <a:chOff x="0" y="0"/>
            <a:chExt cx="7835481" cy="444697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7835481" cy="4446977"/>
            </a:xfrm>
            <a:custGeom>
              <a:avLst/>
              <a:gdLst/>
              <a:ahLst/>
              <a:cxnLst/>
              <a:rect l="l" t="t" r="r" b="b"/>
              <a:pathLst>
                <a:path w="7835481" h="4446977">
                  <a:moveTo>
                    <a:pt x="7530681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4142177"/>
                  </a:lnTo>
                  <a:cubicBezTo>
                    <a:pt x="0" y="4311088"/>
                    <a:pt x="135890" y="4446977"/>
                    <a:pt x="304800" y="4446977"/>
                  </a:cubicBezTo>
                  <a:lnTo>
                    <a:pt x="7530681" y="4446977"/>
                  </a:lnTo>
                  <a:cubicBezTo>
                    <a:pt x="7699590" y="4446977"/>
                    <a:pt x="7835481" y="4311088"/>
                    <a:pt x="7835481" y="4142177"/>
                  </a:cubicBezTo>
                  <a:lnTo>
                    <a:pt x="7835481" y="304800"/>
                  </a:lnTo>
                  <a:cubicBezTo>
                    <a:pt x="7835481" y="135890"/>
                    <a:pt x="7699590" y="0"/>
                    <a:pt x="7530681" y="0"/>
                  </a:cubicBezTo>
                  <a:close/>
                </a:path>
              </a:pathLst>
            </a:custGeom>
            <a:solidFill>
              <a:srgbClr val="FFDE59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1230807" y="4497910"/>
            <a:ext cx="7941122" cy="3512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spc="50">
                <a:solidFill>
                  <a:srgbClr val="000000"/>
                </a:solidFill>
                <a:latin typeface="Quicksand Bold"/>
              </a:rPr>
              <a:t>Irregular adjectives don't follow these rules. </a:t>
            </a:r>
          </a:p>
          <a:p>
            <a:pPr algn="ctr">
              <a:lnSpc>
                <a:spcPts val="7000"/>
              </a:lnSpc>
            </a:pPr>
            <a:r>
              <a:rPr lang="en-US" sz="5000" spc="50">
                <a:solidFill>
                  <a:srgbClr val="000000"/>
                </a:solidFill>
                <a:latin typeface="Quicksand Bold"/>
              </a:rPr>
              <a:t>So, you must memorize them.</a:t>
            </a: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548219" y="4544846"/>
            <a:ext cx="657513" cy="614118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11020062" y="4573421"/>
            <a:ext cx="2495678" cy="5700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400"/>
              </a:lnSpc>
            </a:pPr>
            <a:r>
              <a:rPr lang="en-US" sz="4000">
                <a:solidFill>
                  <a:srgbClr val="000000"/>
                </a:solidFill>
                <a:latin typeface="Quicksand Bold"/>
              </a:rPr>
              <a:t>good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4328404" y="4573421"/>
            <a:ext cx="2925275" cy="5700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400"/>
              </a:lnSpc>
            </a:pPr>
            <a:r>
              <a:rPr lang="en-US" sz="4000">
                <a:solidFill>
                  <a:srgbClr val="000000"/>
                </a:solidFill>
                <a:latin typeface="Quicksand Bold"/>
              </a:rPr>
              <a:t>better</a:t>
            </a: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548219" y="5319005"/>
            <a:ext cx="657513" cy="614118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11020062" y="5347580"/>
            <a:ext cx="2495678" cy="5700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400"/>
              </a:lnSpc>
            </a:pPr>
            <a:r>
              <a:rPr lang="en-US" sz="4000">
                <a:solidFill>
                  <a:srgbClr val="000000"/>
                </a:solidFill>
                <a:latin typeface="Quicksand Bold"/>
              </a:rPr>
              <a:t>bad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4328404" y="5347580"/>
            <a:ext cx="2925275" cy="5700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400"/>
              </a:lnSpc>
            </a:pPr>
            <a:r>
              <a:rPr lang="en-US" sz="4000">
                <a:solidFill>
                  <a:srgbClr val="000000"/>
                </a:solidFill>
                <a:latin typeface="Quicksand Bold"/>
              </a:rPr>
              <a:t>worse</a:t>
            </a:r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548219" y="6007388"/>
            <a:ext cx="657513" cy="614118"/>
          </a:xfrm>
          <a:prstGeom prst="rect">
            <a:avLst/>
          </a:prstGeom>
        </p:spPr>
      </p:pic>
      <p:sp>
        <p:nvSpPr>
          <p:cNvPr id="20" name="TextBox 20"/>
          <p:cNvSpPr txBox="1"/>
          <p:nvPr/>
        </p:nvSpPr>
        <p:spPr>
          <a:xfrm>
            <a:off x="11020062" y="6035963"/>
            <a:ext cx="2495678" cy="5700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400"/>
              </a:lnSpc>
            </a:pPr>
            <a:r>
              <a:rPr lang="en-US" sz="4000">
                <a:solidFill>
                  <a:srgbClr val="000000"/>
                </a:solidFill>
                <a:latin typeface="Quicksand Bold"/>
              </a:rPr>
              <a:t>far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4328404" y="6035963"/>
            <a:ext cx="2925275" cy="5700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400"/>
              </a:lnSpc>
            </a:pPr>
            <a:r>
              <a:rPr lang="en-US" sz="4000">
                <a:solidFill>
                  <a:srgbClr val="000000"/>
                </a:solidFill>
                <a:latin typeface="Quicksand Bold"/>
              </a:rPr>
              <a:t>further</a:t>
            </a:r>
          </a:p>
        </p:txBody>
      </p:sp>
      <p:pic>
        <p:nvPicPr>
          <p:cNvPr id="22" name="Picture 2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548219" y="6703164"/>
            <a:ext cx="657513" cy="614118"/>
          </a:xfrm>
          <a:prstGeom prst="rect">
            <a:avLst/>
          </a:prstGeom>
        </p:spPr>
      </p:pic>
      <p:sp>
        <p:nvSpPr>
          <p:cNvPr id="23" name="TextBox 23"/>
          <p:cNvSpPr txBox="1"/>
          <p:nvPr/>
        </p:nvSpPr>
        <p:spPr>
          <a:xfrm>
            <a:off x="11020062" y="6731739"/>
            <a:ext cx="2495678" cy="5700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400"/>
              </a:lnSpc>
            </a:pPr>
            <a:r>
              <a:rPr lang="en-US" sz="4000">
                <a:solidFill>
                  <a:srgbClr val="000000"/>
                </a:solidFill>
                <a:latin typeface="Quicksand Bold"/>
              </a:rPr>
              <a:t>well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4328404" y="6731739"/>
            <a:ext cx="2925275" cy="5700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400"/>
              </a:lnSpc>
            </a:pPr>
            <a:r>
              <a:rPr lang="en-US" sz="4000">
                <a:solidFill>
                  <a:srgbClr val="000000"/>
                </a:solidFill>
                <a:latin typeface="Quicksand Bold"/>
              </a:rPr>
              <a:t>better</a:t>
            </a:r>
          </a:p>
        </p:txBody>
      </p:sp>
      <p:pic>
        <p:nvPicPr>
          <p:cNvPr id="25" name="Picture 2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548219" y="7477324"/>
            <a:ext cx="657513" cy="614118"/>
          </a:xfrm>
          <a:prstGeom prst="rect">
            <a:avLst/>
          </a:prstGeom>
        </p:spPr>
      </p:pic>
      <p:sp>
        <p:nvSpPr>
          <p:cNvPr id="26" name="TextBox 26"/>
          <p:cNvSpPr txBox="1"/>
          <p:nvPr/>
        </p:nvSpPr>
        <p:spPr>
          <a:xfrm>
            <a:off x="11020062" y="7505899"/>
            <a:ext cx="2495678" cy="5700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400"/>
              </a:lnSpc>
            </a:pPr>
            <a:r>
              <a:rPr lang="en-US" sz="4000">
                <a:solidFill>
                  <a:srgbClr val="000000"/>
                </a:solidFill>
                <a:latin typeface="Quicksand Bold"/>
              </a:rPr>
              <a:t>much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4328404" y="7505899"/>
            <a:ext cx="2925275" cy="5700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400"/>
              </a:lnSpc>
            </a:pPr>
            <a:r>
              <a:rPr lang="en-US" sz="4000">
                <a:solidFill>
                  <a:srgbClr val="000000"/>
                </a:solidFill>
                <a:latin typeface="Quicksand Bold"/>
              </a:rPr>
              <a:t>more</a:t>
            </a:r>
          </a:p>
        </p:txBody>
      </p:sp>
      <p:pic>
        <p:nvPicPr>
          <p:cNvPr id="28" name="Picture 2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548219" y="8195777"/>
            <a:ext cx="657513" cy="614118"/>
          </a:xfrm>
          <a:prstGeom prst="rect">
            <a:avLst/>
          </a:prstGeom>
        </p:spPr>
      </p:pic>
      <p:sp>
        <p:nvSpPr>
          <p:cNvPr id="29" name="TextBox 29"/>
          <p:cNvSpPr txBox="1"/>
          <p:nvPr/>
        </p:nvSpPr>
        <p:spPr>
          <a:xfrm>
            <a:off x="11020062" y="8224352"/>
            <a:ext cx="2495678" cy="5700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400"/>
              </a:lnSpc>
            </a:pPr>
            <a:r>
              <a:rPr lang="en-US" sz="4000">
                <a:solidFill>
                  <a:srgbClr val="000000"/>
                </a:solidFill>
                <a:latin typeface="Quicksand Bold"/>
              </a:rPr>
              <a:t>many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4328404" y="8224352"/>
            <a:ext cx="2925275" cy="5700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400"/>
              </a:lnSpc>
            </a:pPr>
            <a:r>
              <a:rPr lang="en-US" sz="4000">
                <a:solidFill>
                  <a:srgbClr val="000000"/>
                </a:solidFill>
                <a:latin typeface="Quicksand Bold"/>
              </a:rPr>
              <a:t>more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2452786" cy="631408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452786" cy="6314089"/>
            </a:xfrm>
            <a:custGeom>
              <a:avLst/>
              <a:gdLst/>
              <a:ahLst/>
              <a:cxnLst/>
              <a:rect l="l" t="t" r="r" b="b"/>
              <a:pathLst>
                <a:path w="12452786" h="6314089">
                  <a:moveTo>
                    <a:pt x="1214798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6009289"/>
                  </a:lnTo>
                  <a:cubicBezTo>
                    <a:pt x="0" y="6178198"/>
                    <a:pt x="135890" y="6314089"/>
                    <a:pt x="304800" y="6314089"/>
                  </a:cubicBezTo>
                  <a:lnTo>
                    <a:pt x="12147986" y="6314089"/>
                  </a:lnTo>
                  <a:cubicBezTo>
                    <a:pt x="12316896" y="6314089"/>
                    <a:pt x="12452786" y="6178198"/>
                    <a:pt x="12452786" y="6009289"/>
                  </a:cubicBezTo>
                  <a:lnTo>
                    <a:pt x="12452786" y="304800"/>
                  </a:lnTo>
                  <a:cubicBezTo>
                    <a:pt x="12452786" y="135890"/>
                    <a:pt x="12316896" y="0"/>
                    <a:pt x="12147986" y="0"/>
                  </a:cubicBezTo>
                  <a:close/>
                </a:path>
              </a:pathLst>
            </a:custGeom>
            <a:solidFill>
              <a:srgbClr val="1B89E0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3531465" y="4061022"/>
            <a:ext cx="11225070" cy="2164956"/>
            <a:chOff x="0" y="0"/>
            <a:chExt cx="14966761" cy="2886608"/>
          </a:xfrm>
        </p:grpSpPr>
        <p:sp>
          <p:nvSpPr>
            <p:cNvPr id="5" name="TextBox 5"/>
            <p:cNvSpPr txBox="1"/>
            <p:nvPr/>
          </p:nvSpPr>
          <p:spPr>
            <a:xfrm>
              <a:off x="0" y="669731"/>
              <a:ext cx="14966761" cy="22168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4560"/>
                </a:lnSpc>
                <a:spcBef>
                  <a:spcPct val="0"/>
                </a:spcBef>
              </a:pPr>
              <a:r>
                <a:rPr lang="en-US" sz="10400">
                  <a:solidFill>
                    <a:srgbClr val="FFFFFF"/>
                  </a:solidFill>
                  <a:latin typeface="Quicksand Bold"/>
                </a:rPr>
                <a:t>Let's Practice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57150"/>
              <a:ext cx="14966761" cy="5247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360"/>
                </a:lnSpc>
                <a:spcBef>
                  <a:spcPct val="0"/>
                </a:spcBef>
              </a:pPr>
              <a:r>
                <a:rPr lang="en-US" sz="2400" spc="480">
                  <a:solidFill>
                    <a:srgbClr val="FFFFFF"/>
                  </a:solidFill>
                  <a:latin typeface="Quicksand Bold"/>
                </a:rPr>
                <a:t>COMPARATIVE ADJECTIVES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2630588"/>
            <a:chOff x="0" y="0"/>
            <a:chExt cx="6186311" cy="88985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889853"/>
            </a:xfrm>
            <a:custGeom>
              <a:avLst/>
              <a:gdLst/>
              <a:ahLst/>
              <a:cxnLst/>
              <a:rect l="l" t="t" r="r" b="b"/>
              <a:pathLst>
                <a:path w="6186311" h="889853">
                  <a:moveTo>
                    <a:pt x="0" y="0"/>
                  </a:moveTo>
                  <a:lnTo>
                    <a:pt x="6186311" y="0"/>
                  </a:lnTo>
                  <a:lnTo>
                    <a:pt x="6186311" y="889853"/>
                  </a:lnTo>
                  <a:lnTo>
                    <a:pt x="0" y="889853"/>
                  </a:lnTo>
                  <a:close/>
                </a:path>
              </a:pathLst>
            </a:custGeom>
            <a:solidFill>
              <a:srgbClr val="1B89E0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9258300"/>
            <a:ext cx="18288000" cy="1028700"/>
            <a:chOff x="0" y="0"/>
            <a:chExt cx="6186311" cy="34798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186311" cy="347980"/>
            </a:xfrm>
            <a:custGeom>
              <a:avLst/>
              <a:gdLst/>
              <a:ahLst/>
              <a:cxnLst/>
              <a:rect l="l" t="t" r="r" b="b"/>
              <a:pathLst>
                <a:path w="6186311" h="347980">
                  <a:moveTo>
                    <a:pt x="0" y="0"/>
                  </a:moveTo>
                  <a:lnTo>
                    <a:pt x="6186311" y="0"/>
                  </a:lnTo>
                  <a:lnTo>
                    <a:pt x="6186311" y="347980"/>
                  </a:lnTo>
                  <a:lnTo>
                    <a:pt x="0" y="347980"/>
                  </a:lnTo>
                  <a:close/>
                </a:path>
              </a:pathLst>
            </a:custGeom>
            <a:solidFill>
              <a:srgbClr val="1B89E0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905138" y="1028700"/>
            <a:ext cx="16354162" cy="2534702"/>
            <a:chOff x="0" y="0"/>
            <a:chExt cx="14913392" cy="2311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4913392" cy="2311400"/>
            </a:xfrm>
            <a:custGeom>
              <a:avLst/>
              <a:gdLst/>
              <a:ahLst/>
              <a:cxnLst/>
              <a:rect l="l" t="t" r="r" b="b"/>
              <a:pathLst>
                <a:path w="14913392" h="2311400">
                  <a:moveTo>
                    <a:pt x="14608592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14608592" y="2311400"/>
                  </a:lnTo>
                  <a:cubicBezTo>
                    <a:pt x="14777503" y="2311400"/>
                    <a:pt x="14913392" y="2175510"/>
                    <a:pt x="14913392" y="2006600"/>
                  </a:cubicBezTo>
                  <a:lnTo>
                    <a:pt x="14913392" y="304800"/>
                  </a:lnTo>
                  <a:cubicBezTo>
                    <a:pt x="14913392" y="135890"/>
                    <a:pt x="14777503" y="0"/>
                    <a:pt x="14608592" y="0"/>
                  </a:cubicBezTo>
                  <a:close/>
                </a:path>
              </a:pathLst>
            </a:custGeom>
            <a:solidFill>
              <a:srgbClr val="004777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1396090" y="1919427"/>
            <a:ext cx="15343285" cy="8008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159"/>
              </a:lnSpc>
            </a:pPr>
            <a:r>
              <a:rPr lang="en-US" sz="5599">
                <a:solidFill>
                  <a:srgbClr val="FFFFFF"/>
                </a:solidFill>
                <a:latin typeface="Quicksand Bold"/>
              </a:rPr>
              <a:t>What are Comparative Adjectives?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981060" y="9333284"/>
            <a:ext cx="6325880" cy="789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650"/>
              </a:lnSpc>
              <a:spcBef>
                <a:spcPct val="0"/>
              </a:spcBef>
            </a:pPr>
            <a:r>
              <a:rPr lang="en-US" sz="4750">
                <a:solidFill>
                  <a:srgbClr val="FFFFFF"/>
                </a:solidFill>
                <a:latin typeface="Quicksand Bold"/>
              </a:rPr>
              <a:t>www.Games4esl.com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258300"/>
            <a:ext cx="18288000" cy="1028700"/>
            <a:chOff x="0" y="0"/>
            <a:chExt cx="6186311" cy="3479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347980"/>
            </a:xfrm>
            <a:custGeom>
              <a:avLst/>
              <a:gdLst/>
              <a:ahLst/>
              <a:cxnLst/>
              <a:rect l="l" t="t" r="r" b="b"/>
              <a:pathLst>
                <a:path w="6186311" h="347980">
                  <a:moveTo>
                    <a:pt x="0" y="0"/>
                  </a:moveTo>
                  <a:lnTo>
                    <a:pt x="6186311" y="0"/>
                  </a:lnTo>
                  <a:lnTo>
                    <a:pt x="6186311" y="347980"/>
                  </a:lnTo>
                  <a:lnTo>
                    <a:pt x="0" y="347980"/>
                  </a:lnTo>
                  <a:close/>
                </a:path>
              </a:pathLst>
            </a:custGeom>
            <a:solidFill>
              <a:srgbClr val="1B89E0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5981060" y="9333284"/>
            <a:ext cx="6325880" cy="789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650"/>
              </a:lnSpc>
              <a:spcBef>
                <a:spcPct val="0"/>
              </a:spcBef>
            </a:pPr>
            <a:r>
              <a:rPr lang="en-US" sz="4750">
                <a:solidFill>
                  <a:srgbClr val="FFFFFF"/>
                </a:solidFill>
                <a:latin typeface="Quicksand Bold"/>
              </a:rPr>
              <a:t>www.Games4esl.com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086008" y="556682"/>
            <a:ext cx="12115984" cy="2512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1000"/>
              </a:lnSpc>
              <a:spcBef>
                <a:spcPct val="0"/>
              </a:spcBef>
            </a:pPr>
            <a:r>
              <a:rPr lang="en-US" sz="15000">
                <a:solidFill>
                  <a:srgbClr val="000000"/>
                </a:solidFill>
                <a:latin typeface="Quicksand Bold"/>
              </a:rPr>
              <a:t>fast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400000">
            <a:off x="8019432" y="3580700"/>
            <a:ext cx="2249136" cy="2100693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258300"/>
            <a:ext cx="18288000" cy="1028700"/>
            <a:chOff x="0" y="0"/>
            <a:chExt cx="6186311" cy="3479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347980"/>
            </a:xfrm>
            <a:custGeom>
              <a:avLst/>
              <a:gdLst/>
              <a:ahLst/>
              <a:cxnLst/>
              <a:rect l="l" t="t" r="r" b="b"/>
              <a:pathLst>
                <a:path w="6186311" h="347980">
                  <a:moveTo>
                    <a:pt x="0" y="0"/>
                  </a:moveTo>
                  <a:lnTo>
                    <a:pt x="6186311" y="0"/>
                  </a:lnTo>
                  <a:lnTo>
                    <a:pt x="6186311" y="347980"/>
                  </a:lnTo>
                  <a:lnTo>
                    <a:pt x="0" y="347980"/>
                  </a:lnTo>
                  <a:close/>
                </a:path>
              </a:pathLst>
            </a:custGeom>
            <a:solidFill>
              <a:srgbClr val="1B89E0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5981060" y="9333284"/>
            <a:ext cx="6325880" cy="789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650"/>
              </a:lnSpc>
              <a:spcBef>
                <a:spcPct val="0"/>
              </a:spcBef>
            </a:pPr>
            <a:r>
              <a:rPr lang="en-US" sz="4750">
                <a:solidFill>
                  <a:srgbClr val="FFFFFF"/>
                </a:solidFill>
                <a:latin typeface="Quicksand Bold"/>
              </a:rPr>
              <a:t>www.Games4esl.com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086008" y="556682"/>
            <a:ext cx="12115984" cy="2512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1000"/>
              </a:lnSpc>
              <a:spcBef>
                <a:spcPct val="0"/>
              </a:spcBef>
            </a:pPr>
            <a:r>
              <a:rPr lang="en-US" sz="15000">
                <a:solidFill>
                  <a:srgbClr val="000000"/>
                </a:solidFill>
                <a:latin typeface="Quicksand Bold"/>
              </a:rPr>
              <a:t>fast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400000">
            <a:off x="8019432" y="3580700"/>
            <a:ext cx="2249136" cy="2100693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3086008" y="5781246"/>
            <a:ext cx="12115984" cy="2512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1000"/>
              </a:lnSpc>
              <a:spcBef>
                <a:spcPct val="0"/>
              </a:spcBef>
            </a:pPr>
            <a:r>
              <a:rPr lang="en-US" sz="15000">
                <a:solidFill>
                  <a:srgbClr val="000000"/>
                </a:solidFill>
                <a:latin typeface="Quicksand Bold"/>
              </a:rPr>
              <a:t>fast</a:t>
            </a:r>
            <a:r>
              <a:rPr lang="en-US" sz="15000">
                <a:solidFill>
                  <a:srgbClr val="FF1616"/>
                </a:solidFill>
                <a:latin typeface="Quicksand Bold"/>
              </a:rPr>
              <a:t>er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258300"/>
            <a:ext cx="18288000" cy="1028700"/>
            <a:chOff x="0" y="0"/>
            <a:chExt cx="6186311" cy="3479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347980"/>
            </a:xfrm>
            <a:custGeom>
              <a:avLst/>
              <a:gdLst/>
              <a:ahLst/>
              <a:cxnLst/>
              <a:rect l="l" t="t" r="r" b="b"/>
              <a:pathLst>
                <a:path w="6186311" h="347980">
                  <a:moveTo>
                    <a:pt x="0" y="0"/>
                  </a:moveTo>
                  <a:lnTo>
                    <a:pt x="6186311" y="0"/>
                  </a:lnTo>
                  <a:lnTo>
                    <a:pt x="6186311" y="347980"/>
                  </a:lnTo>
                  <a:lnTo>
                    <a:pt x="0" y="347980"/>
                  </a:lnTo>
                  <a:close/>
                </a:path>
              </a:pathLst>
            </a:custGeom>
            <a:solidFill>
              <a:srgbClr val="1B89E0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5981060" y="9333284"/>
            <a:ext cx="6325880" cy="789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650"/>
              </a:lnSpc>
              <a:spcBef>
                <a:spcPct val="0"/>
              </a:spcBef>
            </a:pPr>
            <a:r>
              <a:rPr lang="en-US" sz="4750">
                <a:solidFill>
                  <a:srgbClr val="FFFFFF"/>
                </a:solidFill>
                <a:latin typeface="Quicksand Bold"/>
              </a:rPr>
              <a:t>www.Games4esl.com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086008" y="556682"/>
            <a:ext cx="12115984" cy="2512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1000"/>
              </a:lnSpc>
              <a:spcBef>
                <a:spcPct val="0"/>
              </a:spcBef>
            </a:pPr>
            <a:r>
              <a:rPr lang="en-US" sz="15000">
                <a:solidFill>
                  <a:srgbClr val="000000"/>
                </a:solidFill>
                <a:latin typeface="Quicksand Bold"/>
              </a:rPr>
              <a:t>slow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400000">
            <a:off x="8019432" y="3580700"/>
            <a:ext cx="2249136" cy="2100693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258300"/>
            <a:ext cx="18288000" cy="1028700"/>
            <a:chOff x="0" y="0"/>
            <a:chExt cx="6186311" cy="3479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347980"/>
            </a:xfrm>
            <a:custGeom>
              <a:avLst/>
              <a:gdLst/>
              <a:ahLst/>
              <a:cxnLst/>
              <a:rect l="l" t="t" r="r" b="b"/>
              <a:pathLst>
                <a:path w="6186311" h="347980">
                  <a:moveTo>
                    <a:pt x="0" y="0"/>
                  </a:moveTo>
                  <a:lnTo>
                    <a:pt x="6186311" y="0"/>
                  </a:lnTo>
                  <a:lnTo>
                    <a:pt x="6186311" y="347980"/>
                  </a:lnTo>
                  <a:lnTo>
                    <a:pt x="0" y="347980"/>
                  </a:lnTo>
                  <a:close/>
                </a:path>
              </a:pathLst>
            </a:custGeom>
            <a:solidFill>
              <a:srgbClr val="1B89E0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5981060" y="9333284"/>
            <a:ext cx="6325880" cy="789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650"/>
              </a:lnSpc>
              <a:spcBef>
                <a:spcPct val="0"/>
              </a:spcBef>
            </a:pPr>
            <a:r>
              <a:rPr lang="en-US" sz="4750">
                <a:solidFill>
                  <a:srgbClr val="FFFFFF"/>
                </a:solidFill>
                <a:latin typeface="Quicksand Bold"/>
              </a:rPr>
              <a:t>www.Games4esl.com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086008" y="556682"/>
            <a:ext cx="12115984" cy="2512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1000"/>
              </a:lnSpc>
              <a:spcBef>
                <a:spcPct val="0"/>
              </a:spcBef>
            </a:pPr>
            <a:r>
              <a:rPr lang="en-US" sz="15000">
                <a:solidFill>
                  <a:srgbClr val="000000"/>
                </a:solidFill>
                <a:latin typeface="Quicksand Bold"/>
              </a:rPr>
              <a:t>slow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400000">
            <a:off x="8019432" y="3580700"/>
            <a:ext cx="2249136" cy="2100693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3086008" y="5781246"/>
            <a:ext cx="12115984" cy="2512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1000"/>
              </a:lnSpc>
              <a:spcBef>
                <a:spcPct val="0"/>
              </a:spcBef>
            </a:pPr>
            <a:r>
              <a:rPr lang="en-US" sz="15000">
                <a:solidFill>
                  <a:srgbClr val="000000"/>
                </a:solidFill>
                <a:latin typeface="Quicksand Bold"/>
              </a:rPr>
              <a:t>slow</a:t>
            </a:r>
            <a:r>
              <a:rPr lang="en-US" sz="15000">
                <a:solidFill>
                  <a:srgbClr val="FF1616"/>
                </a:solidFill>
                <a:latin typeface="Quicksand Bold"/>
              </a:rPr>
              <a:t>er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258300"/>
            <a:ext cx="18288000" cy="1028700"/>
            <a:chOff x="0" y="0"/>
            <a:chExt cx="6186311" cy="3479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347980"/>
            </a:xfrm>
            <a:custGeom>
              <a:avLst/>
              <a:gdLst/>
              <a:ahLst/>
              <a:cxnLst/>
              <a:rect l="l" t="t" r="r" b="b"/>
              <a:pathLst>
                <a:path w="6186311" h="347980">
                  <a:moveTo>
                    <a:pt x="0" y="0"/>
                  </a:moveTo>
                  <a:lnTo>
                    <a:pt x="6186311" y="0"/>
                  </a:lnTo>
                  <a:lnTo>
                    <a:pt x="6186311" y="347980"/>
                  </a:lnTo>
                  <a:lnTo>
                    <a:pt x="0" y="347980"/>
                  </a:lnTo>
                  <a:close/>
                </a:path>
              </a:pathLst>
            </a:custGeom>
            <a:solidFill>
              <a:srgbClr val="1B89E0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5981060" y="9333284"/>
            <a:ext cx="6325880" cy="789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650"/>
              </a:lnSpc>
              <a:spcBef>
                <a:spcPct val="0"/>
              </a:spcBef>
            </a:pPr>
            <a:r>
              <a:rPr lang="en-US" sz="4750">
                <a:solidFill>
                  <a:srgbClr val="FFFFFF"/>
                </a:solidFill>
                <a:latin typeface="Quicksand Bold"/>
              </a:rPr>
              <a:t>www.Games4esl.com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086008" y="556682"/>
            <a:ext cx="12115984" cy="2512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1000"/>
              </a:lnSpc>
              <a:spcBef>
                <a:spcPct val="0"/>
              </a:spcBef>
            </a:pPr>
            <a:r>
              <a:rPr lang="en-US" sz="15000">
                <a:solidFill>
                  <a:srgbClr val="000000"/>
                </a:solidFill>
                <a:latin typeface="Quicksand Bold"/>
              </a:rPr>
              <a:t>strong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400000">
            <a:off x="8019432" y="3580700"/>
            <a:ext cx="2249136" cy="2100693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258300"/>
            <a:ext cx="18288000" cy="1028700"/>
            <a:chOff x="0" y="0"/>
            <a:chExt cx="6186311" cy="3479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347980"/>
            </a:xfrm>
            <a:custGeom>
              <a:avLst/>
              <a:gdLst/>
              <a:ahLst/>
              <a:cxnLst/>
              <a:rect l="l" t="t" r="r" b="b"/>
              <a:pathLst>
                <a:path w="6186311" h="347980">
                  <a:moveTo>
                    <a:pt x="0" y="0"/>
                  </a:moveTo>
                  <a:lnTo>
                    <a:pt x="6186311" y="0"/>
                  </a:lnTo>
                  <a:lnTo>
                    <a:pt x="6186311" y="347980"/>
                  </a:lnTo>
                  <a:lnTo>
                    <a:pt x="0" y="347980"/>
                  </a:lnTo>
                  <a:close/>
                </a:path>
              </a:pathLst>
            </a:custGeom>
            <a:solidFill>
              <a:srgbClr val="1B89E0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5981060" y="9333284"/>
            <a:ext cx="6325880" cy="789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650"/>
              </a:lnSpc>
              <a:spcBef>
                <a:spcPct val="0"/>
              </a:spcBef>
            </a:pPr>
            <a:r>
              <a:rPr lang="en-US" sz="4750">
                <a:solidFill>
                  <a:srgbClr val="FFFFFF"/>
                </a:solidFill>
                <a:latin typeface="Quicksand Bold"/>
              </a:rPr>
              <a:t>www.Games4esl.com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086008" y="556682"/>
            <a:ext cx="12115984" cy="2512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1000"/>
              </a:lnSpc>
              <a:spcBef>
                <a:spcPct val="0"/>
              </a:spcBef>
            </a:pPr>
            <a:r>
              <a:rPr lang="en-US" sz="15000">
                <a:solidFill>
                  <a:srgbClr val="000000"/>
                </a:solidFill>
                <a:latin typeface="Quicksand Bold"/>
              </a:rPr>
              <a:t>strong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400000">
            <a:off x="8019432" y="3580700"/>
            <a:ext cx="2249136" cy="2100693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3086008" y="5781246"/>
            <a:ext cx="12115984" cy="2512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1000"/>
              </a:lnSpc>
              <a:spcBef>
                <a:spcPct val="0"/>
              </a:spcBef>
            </a:pPr>
            <a:r>
              <a:rPr lang="en-US" sz="15000">
                <a:solidFill>
                  <a:srgbClr val="000000"/>
                </a:solidFill>
                <a:latin typeface="Quicksand Bold"/>
              </a:rPr>
              <a:t>strong</a:t>
            </a:r>
            <a:r>
              <a:rPr lang="en-US" sz="15000">
                <a:solidFill>
                  <a:srgbClr val="FF1616"/>
                </a:solidFill>
                <a:latin typeface="Quicksand Bold"/>
              </a:rPr>
              <a:t>er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258300"/>
            <a:ext cx="18288000" cy="1028700"/>
            <a:chOff x="0" y="0"/>
            <a:chExt cx="6186311" cy="3479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347980"/>
            </a:xfrm>
            <a:custGeom>
              <a:avLst/>
              <a:gdLst/>
              <a:ahLst/>
              <a:cxnLst/>
              <a:rect l="l" t="t" r="r" b="b"/>
              <a:pathLst>
                <a:path w="6186311" h="347980">
                  <a:moveTo>
                    <a:pt x="0" y="0"/>
                  </a:moveTo>
                  <a:lnTo>
                    <a:pt x="6186311" y="0"/>
                  </a:lnTo>
                  <a:lnTo>
                    <a:pt x="6186311" y="347980"/>
                  </a:lnTo>
                  <a:lnTo>
                    <a:pt x="0" y="347980"/>
                  </a:lnTo>
                  <a:close/>
                </a:path>
              </a:pathLst>
            </a:custGeom>
            <a:solidFill>
              <a:srgbClr val="1B89E0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5981060" y="9333284"/>
            <a:ext cx="6325880" cy="789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650"/>
              </a:lnSpc>
              <a:spcBef>
                <a:spcPct val="0"/>
              </a:spcBef>
            </a:pPr>
            <a:r>
              <a:rPr lang="en-US" sz="4750">
                <a:solidFill>
                  <a:srgbClr val="FFFFFF"/>
                </a:solidFill>
                <a:latin typeface="Quicksand Bold"/>
              </a:rPr>
              <a:t>www.Games4esl.com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086008" y="556682"/>
            <a:ext cx="12115984" cy="2512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1000"/>
              </a:lnSpc>
              <a:spcBef>
                <a:spcPct val="0"/>
              </a:spcBef>
            </a:pPr>
            <a:r>
              <a:rPr lang="en-US" sz="15000">
                <a:solidFill>
                  <a:srgbClr val="000000"/>
                </a:solidFill>
                <a:latin typeface="Quicksand Bold"/>
              </a:rPr>
              <a:t>big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400000">
            <a:off x="8019432" y="3580700"/>
            <a:ext cx="2249136" cy="2100693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258300"/>
            <a:ext cx="18288000" cy="1028700"/>
            <a:chOff x="0" y="0"/>
            <a:chExt cx="6186311" cy="3479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347980"/>
            </a:xfrm>
            <a:custGeom>
              <a:avLst/>
              <a:gdLst/>
              <a:ahLst/>
              <a:cxnLst/>
              <a:rect l="l" t="t" r="r" b="b"/>
              <a:pathLst>
                <a:path w="6186311" h="347980">
                  <a:moveTo>
                    <a:pt x="0" y="0"/>
                  </a:moveTo>
                  <a:lnTo>
                    <a:pt x="6186311" y="0"/>
                  </a:lnTo>
                  <a:lnTo>
                    <a:pt x="6186311" y="347980"/>
                  </a:lnTo>
                  <a:lnTo>
                    <a:pt x="0" y="347980"/>
                  </a:lnTo>
                  <a:close/>
                </a:path>
              </a:pathLst>
            </a:custGeom>
            <a:solidFill>
              <a:srgbClr val="1B89E0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5981060" y="9333284"/>
            <a:ext cx="6325880" cy="789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650"/>
              </a:lnSpc>
              <a:spcBef>
                <a:spcPct val="0"/>
              </a:spcBef>
            </a:pPr>
            <a:r>
              <a:rPr lang="en-US" sz="4750">
                <a:solidFill>
                  <a:srgbClr val="FFFFFF"/>
                </a:solidFill>
                <a:latin typeface="Quicksand Bold"/>
              </a:rPr>
              <a:t>www.Games4esl.com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086008" y="556682"/>
            <a:ext cx="12115984" cy="2512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1000"/>
              </a:lnSpc>
              <a:spcBef>
                <a:spcPct val="0"/>
              </a:spcBef>
            </a:pPr>
            <a:r>
              <a:rPr lang="en-US" sz="15000">
                <a:solidFill>
                  <a:srgbClr val="000000"/>
                </a:solidFill>
                <a:latin typeface="Quicksand Bold"/>
              </a:rPr>
              <a:t>big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400000">
            <a:off x="8019432" y="3580700"/>
            <a:ext cx="2249136" cy="2100693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3086008" y="5781246"/>
            <a:ext cx="12115984" cy="2512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1000"/>
              </a:lnSpc>
              <a:spcBef>
                <a:spcPct val="0"/>
              </a:spcBef>
            </a:pPr>
            <a:r>
              <a:rPr lang="en-US" sz="15000">
                <a:solidFill>
                  <a:srgbClr val="000000"/>
                </a:solidFill>
                <a:latin typeface="Quicksand Bold"/>
              </a:rPr>
              <a:t>big</a:t>
            </a:r>
            <a:r>
              <a:rPr lang="en-US" sz="15000">
                <a:solidFill>
                  <a:srgbClr val="FF1616"/>
                </a:solidFill>
                <a:latin typeface="Quicksand Bold"/>
              </a:rPr>
              <a:t>ger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258300"/>
            <a:ext cx="18288000" cy="1028700"/>
            <a:chOff x="0" y="0"/>
            <a:chExt cx="6186311" cy="3479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347980"/>
            </a:xfrm>
            <a:custGeom>
              <a:avLst/>
              <a:gdLst/>
              <a:ahLst/>
              <a:cxnLst/>
              <a:rect l="l" t="t" r="r" b="b"/>
              <a:pathLst>
                <a:path w="6186311" h="347980">
                  <a:moveTo>
                    <a:pt x="0" y="0"/>
                  </a:moveTo>
                  <a:lnTo>
                    <a:pt x="6186311" y="0"/>
                  </a:lnTo>
                  <a:lnTo>
                    <a:pt x="6186311" y="347980"/>
                  </a:lnTo>
                  <a:lnTo>
                    <a:pt x="0" y="347980"/>
                  </a:lnTo>
                  <a:close/>
                </a:path>
              </a:pathLst>
            </a:custGeom>
            <a:solidFill>
              <a:srgbClr val="1B89E0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5981060" y="9333284"/>
            <a:ext cx="6325880" cy="789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650"/>
              </a:lnSpc>
              <a:spcBef>
                <a:spcPct val="0"/>
              </a:spcBef>
            </a:pPr>
            <a:r>
              <a:rPr lang="en-US" sz="4750">
                <a:solidFill>
                  <a:srgbClr val="FFFFFF"/>
                </a:solidFill>
                <a:latin typeface="Quicksand Bold"/>
              </a:rPr>
              <a:t>www.Games4esl.com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086008" y="556682"/>
            <a:ext cx="12115984" cy="2512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1000"/>
              </a:lnSpc>
              <a:spcBef>
                <a:spcPct val="0"/>
              </a:spcBef>
            </a:pPr>
            <a:r>
              <a:rPr lang="en-US" sz="15000">
                <a:solidFill>
                  <a:srgbClr val="000000"/>
                </a:solidFill>
                <a:latin typeface="Quicksand Bold"/>
              </a:rPr>
              <a:t>happy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400000">
            <a:off x="8019432" y="3580700"/>
            <a:ext cx="2249136" cy="2100693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258300"/>
            <a:ext cx="18288000" cy="1028700"/>
            <a:chOff x="0" y="0"/>
            <a:chExt cx="6186311" cy="3479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347980"/>
            </a:xfrm>
            <a:custGeom>
              <a:avLst/>
              <a:gdLst/>
              <a:ahLst/>
              <a:cxnLst/>
              <a:rect l="l" t="t" r="r" b="b"/>
              <a:pathLst>
                <a:path w="6186311" h="347980">
                  <a:moveTo>
                    <a:pt x="0" y="0"/>
                  </a:moveTo>
                  <a:lnTo>
                    <a:pt x="6186311" y="0"/>
                  </a:lnTo>
                  <a:lnTo>
                    <a:pt x="6186311" y="347980"/>
                  </a:lnTo>
                  <a:lnTo>
                    <a:pt x="0" y="347980"/>
                  </a:lnTo>
                  <a:close/>
                </a:path>
              </a:pathLst>
            </a:custGeom>
            <a:solidFill>
              <a:srgbClr val="1B89E0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5981060" y="9333284"/>
            <a:ext cx="6325880" cy="789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650"/>
              </a:lnSpc>
              <a:spcBef>
                <a:spcPct val="0"/>
              </a:spcBef>
            </a:pPr>
            <a:r>
              <a:rPr lang="en-US" sz="4750">
                <a:solidFill>
                  <a:srgbClr val="FFFFFF"/>
                </a:solidFill>
                <a:latin typeface="Quicksand Bold"/>
              </a:rPr>
              <a:t>www.Games4esl.com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086008" y="556682"/>
            <a:ext cx="12115984" cy="2512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1000"/>
              </a:lnSpc>
              <a:spcBef>
                <a:spcPct val="0"/>
              </a:spcBef>
            </a:pPr>
            <a:r>
              <a:rPr lang="en-US" sz="15000">
                <a:solidFill>
                  <a:srgbClr val="000000"/>
                </a:solidFill>
                <a:latin typeface="Quicksand Bold"/>
              </a:rPr>
              <a:t>happy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400000">
            <a:off x="8019432" y="3580700"/>
            <a:ext cx="2249136" cy="2100693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3086008" y="5781246"/>
            <a:ext cx="12115984" cy="2512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1000"/>
              </a:lnSpc>
              <a:spcBef>
                <a:spcPct val="0"/>
              </a:spcBef>
            </a:pPr>
            <a:r>
              <a:rPr lang="en-US" sz="15000">
                <a:solidFill>
                  <a:srgbClr val="000000"/>
                </a:solidFill>
                <a:latin typeface="Quicksand Bold"/>
              </a:rPr>
              <a:t>happ</a:t>
            </a:r>
            <a:r>
              <a:rPr lang="en-US" sz="15000">
                <a:solidFill>
                  <a:srgbClr val="FF1616"/>
                </a:solidFill>
                <a:latin typeface="Quicksand Bold"/>
              </a:rPr>
              <a:t>ier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2630588"/>
            <a:chOff x="0" y="0"/>
            <a:chExt cx="6186311" cy="88985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889853"/>
            </a:xfrm>
            <a:custGeom>
              <a:avLst/>
              <a:gdLst/>
              <a:ahLst/>
              <a:cxnLst/>
              <a:rect l="l" t="t" r="r" b="b"/>
              <a:pathLst>
                <a:path w="6186311" h="889853">
                  <a:moveTo>
                    <a:pt x="0" y="0"/>
                  </a:moveTo>
                  <a:lnTo>
                    <a:pt x="6186311" y="0"/>
                  </a:lnTo>
                  <a:lnTo>
                    <a:pt x="6186311" y="889853"/>
                  </a:lnTo>
                  <a:lnTo>
                    <a:pt x="0" y="889853"/>
                  </a:lnTo>
                  <a:close/>
                </a:path>
              </a:pathLst>
            </a:custGeom>
            <a:solidFill>
              <a:srgbClr val="1B89E0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9258300"/>
            <a:ext cx="18288000" cy="1028700"/>
            <a:chOff x="0" y="0"/>
            <a:chExt cx="6186311" cy="34798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186311" cy="347980"/>
            </a:xfrm>
            <a:custGeom>
              <a:avLst/>
              <a:gdLst/>
              <a:ahLst/>
              <a:cxnLst/>
              <a:rect l="l" t="t" r="r" b="b"/>
              <a:pathLst>
                <a:path w="6186311" h="347980">
                  <a:moveTo>
                    <a:pt x="0" y="0"/>
                  </a:moveTo>
                  <a:lnTo>
                    <a:pt x="6186311" y="0"/>
                  </a:lnTo>
                  <a:lnTo>
                    <a:pt x="6186311" y="347980"/>
                  </a:lnTo>
                  <a:lnTo>
                    <a:pt x="0" y="347980"/>
                  </a:lnTo>
                  <a:close/>
                </a:path>
              </a:pathLst>
            </a:custGeom>
            <a:solidFill>
              <a:srgbClr val="1B89E0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905138" y="1028700"/>
            <a:ext cx="16354162" cy="2534702"/>
            <a:chOff x="0" y="0"/>
            <a:chExt cx="14913392" cy="2311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4913392" cy="2311400"/>
            </a:xfrm>
            <a:custGeom>
              <a:avLst/>
              <a:gdLst/>
              <a:ahLst/>
              <a:cxnLst/>
              <a:rect l="l" t="t" r="r" b="b"/>
              <a:pathLst>
                <a:path w="14913392" h="2311400">
                  <a:moveTo>
                    <a:pt x="14608592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14608592" y="2311400"/>
                  </a:lnTo>
                  <a:cubicBezTo>
                    <a:pt x="14777503" y="2311400"/>
                    <a:pt x="14913392" y="2175510"/>
                    <a:pt x="14913392" y="2006600"/>
                  </a:cubicBezTo>
                  <a:lnTo>
                    <a:pt x="14913392" y="304800"/>
                  </a:lnTo>
                  <a:cubicBezTo>
                    <a:pt x="14913392" y="135890"/>
                    <a:pt x="14777503" y="0"/>
                    <a:pt x="14608592" y="0"/>
                  </a:cubicBezTo>
                  <a:close/>
                </a:path>
              </a:pathLst>
            </a:custGeom>
            <a:solidFill>
              <a:srgbClr val="004777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905138" y="3876149"/>
            <a:ext cx="8592459" cy="4876596"/>
            <a:chOff x="0" y="0"/>
            <a:chExt cx="7835481" cy="444697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7835481" cy="4446977"/>
            </a:xfrm>
            <a:custGeom>
              <a:avLst/>
              <a:gdLst/>
              <a:ahLst/>
              <a:cxnLst/>
              <a:rect l="l" t="t" r="r" b="b"/>
              <a:pathLst>
                <a:path w="7835481" h="4446977">
                  <a:moveTo>
                    <a:pt x="7530681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4142177"/>
                  </a:lnTo>
                  <a:cubicBezTo>
                    <a:pt x="0" y="4311088"/>
                    <a:pt x="135890" y="4446977"/>
                    <a:pt x="304800" y="4446977"/>
                  </a:cubicBezTo>
                  <a:lnTo>
                    <a:pt x="7530681" y="4446977"/>
                  </a:lnTo>
                  <a:cubicBezTo>
                    <a:pt x="7699590" y="4446977"/>
                    <a:pt x="7835481" y="4311088"/>
                    <a:pt x="7835481" y="4142177"/>
                  </a:cubicBezTo>
                  <a:lnTo>
                    <a:pt x="7835481" y="304800"/>
                  </a:lnTo>
                  <a:cubicBezTo>
                    <a:pt x="7835481" y="135890"/>
                    <a:pt x="7699590" y="0"/>
                    <a:pt x="7530681" y="0"/>
                  </a:cubicBezTo>
                  <a:close/>
                </a:path>
              </a:pathLst>
            </a:custGeom>
            <a:solidFill>
              <a:srgbClr val="FFDE59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1028700" y="4505642"/>
            <a:ext cx="8115300" cy="3512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spc="50">
                <a:solidFill>
                  <a:srgbClr val="000000"/>
                </a:solidFill>
                <a:latin typeface="Quicksand"/>
              </a:rPr>
              <a:t>Comparative adjectives are words used to </a:t>
            </a:r>
            <a:r>
              <a:rPr lang="en-US" sz="5000" u="sng" spc="50">
                <a:solidFill>
                  <a:srgbClr val="000000"/>
                </a:solidFill>
                <a:latin typeface="Quicksand Bold"/>
              </a:rPr>
              <a:t>compare</a:t>
            </a:r>
            <a:r>
              <a:rPr lang="en-US" sz="5000" spc="50">
                <a:solidFill>
                  <a:srgbClr val="000000"/>
                </a:solidFill>
                <a:latin typeface="Quicksand"/>
              </a:rPr>
              <a:t> the difference between </a:t>
            </a:r>
            <a:r>
              <a:rPr lang="en-US" sz="5000" u="sng" spc="50">
                <a:solidFill>
                  <a:srgbClr val="000000"/>
                </a:solidFill>
                <a:latin typeface="Quicksand Bold"/>
              </a:rPr>
              <a:t>2 things</a:t>
            </a:r>
            <a:r>
              <a:rPr lang="en-US" sz="5000" spc="50">
                <a:solidFill>
                  <a:srgbClr val="000000"/>
                </a:solidFill>
                <a:latin typeface="Quicksand"/>
              </a:rPr>
              <a:t>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396090" y="1919427"/>
            <a:ext cx="15343285" cy="8008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159"/>
              </a:lnSpc>
            </a:pPr>
            <a:r>
              <a:rPr lang="en-US" sz="5599">
                <a:solidFill>
                  <a:srgbClr val="FFFFFF"/>
                </a:solidFill>
                <a:latin typeface="Quicksand Bold"/>
              </a:rPr>
              <a:t>What are Comparative Adjectives?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981060" y="9333284"/>
            <a:ext cx="6325880" cy="789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650"/>
              </a:lnSpc>
              <a:spcBef>
                <a:spcPct val="0"/>
              </a:spcBef>
            </a:pPr>
            <a:r>
              <a:rPr lang="en-US" sz="4750">
                <a:solidFill>
                  <a:srgbClr val="FFFFFF"/>
                </a:solidFill>
                <a:latin typeface="Quicksand Bold"/>
              </a:rPr>
              <a:t>www.Games4esl.com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258300"/>
            <a:ext cx="18288000" cy="1028700"/>
            <a:chOff x="0" y="0"/>
            <a:chExt cx="6186311" cy="3479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347980"/>
            </a:xfrm>
            <a:custGeom>
              <a:avLst/>
              <a:gdLst/>
              <a:ahLst/>
              <a:cxnLst/>
              <a:rect l="l" t="t" r="r" b="b"/>
              <a:pathLst>
                <a:path w="6186311" h="347980">
                  <a:moveTo>
                    <a:pt x="0" y="0"/>
                  </a:moveTo>
                  <a:lnTo>
                    <a:pt x="6186311" y="0"/>
                  </a:lnTo>
                  <a:lnTo>
                    <a:pt x="6186311" y="347980"/>
                  </a:lnTo>
                  <a:lnTo>
                    <a:pt x="0" y="347980"/>
                  </a:lnTo>
                  <a:close/>
                </a:path>
              </a:pathLst>
            </a:custGeom>
            <a:solidFill>
              <a:srgbClr val="1B89E0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5981060" y="9333284"/>
            <a:ext cx="6325880" cy="789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650"/>
              </a:lnSpc>
              <a:spcBef>
                <a:spcPct val="0"/>
              </a:spcBef>
            </a:pPr>
            <a:r>
              <a:rPr lang="en-US" sz="4750">
                <a:solidFill>
                  <a:srgbClr val="FFFFFF"/>
                </a:solidFill>
                <a:latin typeface="Quicksand Bold"/>
              </a:rPr>
              <a:t>www.Games4esl.com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086008" y="556682"/>
            <a:ext cx="12115984" cy="2512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1000"/>
              </a:lnSpc>
              <a:spcBef>
                <a:spcPct val="0"/>
              </a:spcBef>
            </a:pPr>
            <a:r>
              <a:rPr lang="en-US" sz="15000">
                <a:solidFill>
                  <a:srgbClr val="000000"/>
                </a:solidFill>
                <a:latin typeface="Quicksand Bold"/>
              </a:rPr>
              <a:t>cold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400000">
            <a:off x="8019432" y="3580700"/>
            <a:ext cx="2249136" cy="2100693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258300"/>
            <a:ext cx="18288000" cy="1028700"/>
            <a:chOff x="0" y="0"/>
            <a:chExt cx="6186311" cy="3479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347980"/>
            </a:xfrm>
            <a:custGeom>
              <a:avLst/>
              <a:gdLst/>
              <a:ahLst/>
              <a:cxnLst/>
              <a:rect l="l" t="t" r="r" b="b"/>
              <a:pathLst>
                <a:path w="6186311" h="347980">
                  <a:moveTo>
                    <a:pt x="0" y="0"/>
                  </a:moveTo>
                  <a:lnTo>
                    <a:pt x="6186311" y="0"/>
                  </a:lnTo>
                  <a:lnTo>
                    <a:pt x="6186311" y="347980"/>
                  </a:lnTo>
                  <a:lnTo>
                    <a:pt x="0" y="347980"/>
                  </a:lnTo>
                  <a:close/>
                </a:path>
              </a:pathLst>
            </a:custGeom>
            <a:solidFill>
              <a:srgbClr val="1B89E0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5981060" y="9333284"/>
            <a:ext cx="6325880" cy="789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650"/>
              </a:lnSpc>
              <a:spcBef>
                <a:spcPct val="0"/>
              </a:spcBef>
            </a:pPr>
            <a:r>
              <a:rPr lang="en-US" sz="4750">
                <a:solidFill>
                  <a:srgbClr val="FFFFFF"/>
                </a:solidFill>
                <a:latin typeface="Quicksand Bold"/>
              </a:rPr>
              <a:t>www.Games4esl.com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086008" y="556682"/>
            <a:ext cx="12115984" cy="2512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1000"/>
              </a:lnSpc>
              <a:spcBef>
                <a:spcPct val="0"/>
              </a:spcBef>
            </a:pPr>
            <a:r>
              <a:rPr lang="en-US" sz="15000">
                <a:solidFill>
                  <a:srgbClr val="000000"/>
                </a:solidFill>
                <a:latin typeface="Quicksand Bold"/>
              </a:rPr>
              <a:t>cold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400000">
            <a:off x="8019432" y="3580700"/>
            <a:ext cx="2249136" cy="2100693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3086008" y="5781246"/>
            <a:ext cx="12115984" cy="2512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1000"/>
              </a:lnSpc>
              <a:spcBef>
                <a:spcPct val="0"/>
              </a:spcBef>
            </a:pPr>
            <a:r>
              <a:rPr lang="en-US" sz="15000">
                <a:solidFill>
                  <a:srgbClr val="000000"/>
                </a:solidFill>
                <a:latin typeface="Quicksand Bold"/>
              </a:rPr>
              <a:t>cold</a:t>
            </a:r>
            <a:r>
              <a:rPr lang="en-US" sz="15000">
                <a:solidFill>
                  <a:srgbClr val="FF1616"/>
                </a:solidFill>
                <a:latin typeface="Quicksand Bold"/>
              </a:rPr>
              <a:t>er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258300"/>
            <a:ext cx="18288000" cy="1028700"/>
            <a:chOff x="0" y="0"/>
            <a:chExt cx="6186311" cy="3479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347980"/>
            </a:xfrm>
            <a:custGeom>
              <a:avLst/>
              <a:gdLst/>
              <a:ahLst/>
              <a:cxnLst/>
              <a:rect l="l" t="t" r="r" b="b"/>
              <a:pathLst>
                <a:path w="6186311" h="347980">
                  <a:moveTo>
                    <a:pt x="0" y="0"/>
                  </a:moveTo>
                  <a:lnTo>
                    <a:pt x="6186311" y="0"/>
                  </a:lnTo>
                  <a:lnTo>
                    <a:pt x="6186311" y="347980"/>
                  </a:lnTo>
                  <a:lnTo>
                    <a:pt x="0" y="347980"/>
                  </a:lnTo>
                  <a:close/>
                </a:path>
              </a:pathLst>
            </a:custGeom>
            <a:solidFill>
              <a:srgbClr val="1B89E0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5981060" y="9333284"/>
            <a:ext cx="6325880" cy="789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650"/>
              </a:lnSpc>
              <a:spcBef>
                <a:spcPct val="0"/>
              </a:spcBef>
            </a:pPr>
            <a:r>
              <a:rPr lang="en-US" sz="4750">
                <a:solidFill>
                  <a:srgbClr val="FFFFFF"/>
                </a:solidFill>
                <a:latin typeface="Quicksand Bold"/>
              </a:rPr>
              <a:t>www.Games4esl.com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086008" y="556682"/>
            <a:ext cx="12115984" cy="2512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1000"/>
              </a:lnSpc>
              <a:spcBef>
                <a:spcPct val="0"/>
              </a:spcBef>
            </a:pPr>
            <a:r>
              <a:rPr lang="en-US" sz="15000">
                <a:solidFill>
                  <a:srgbClr val="000000"/>
                </a:solidFill>
                <a:latin typeface="Quicksand Bold"/>
              </a:rPr>
              <a:t>hot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400000">
            <a:off x="8019432" y="3580700"/>
            <a:ext cx="2249136" cy="2100693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258300"/>
            <a:ext cx="18288000" cy="1028700"/>
            <a:chOff x="0" y="0"/>
            <a:chExt cx="6186311" cy="3479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347980"/>
            </a:xfrm>
            <a:custGeom>
              <a:avLst/>
              <a:gdLst/>
              <a:ahLst/>
              <a:cxnLst/>
              <a:rect l="l" t="t" r="r" b="b"/>
              <a:pathLst>
                <a:path w="6186311" h="347980">
                  <a:moveTo>
                    <a:pt x="0" y="0"/>
                  </a:moveTo>
                  <a:lnTo>
                    <a:pt x="6186311" y="0"/>
                  </a:lnTo>
                  <a:lnTo>
                    <a:pt x="6186311" y="347980"/>
                  </a:lnTo>
                  <a:lnTo>
                    <a:pt x="0" y="347980"/>
                  </a:lnTo>
                  <a:close/>
                </a:path>
              </a:pathLst>
            </a:custGeom>
            <a:solidFill>
              <a:srgbClr val="1B89E0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5981060" y="9333284"/>
            <a:ext cx="6325880" cy="789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650"/>
              </a:lnSpc>
              <a:spcBef>
                <a:spcPct val="0"/>
              </a:spcBef>
            </a:pPr>
            <a:r>
              <a:rPr lang="en-US" sz="4750">
                <a:solidFill>
                  <a:srgbClr val="FFFFFF"/>
                </a:solidFill>
                <a:latin typeface="Quicksand Bold"/>
              </a:rPr>
              <a:t>www.Games4esl.com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086008" y="556682"/>
            <a:ext cx="12115984" cy="2512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1000"/>
              </a:lnSpc>
              <a:spcBef>
                <a:spcPct val="0"/>
              </a:spcBef>
            </a:pPr>
            <a:r>
              <a:rPr lang="en-US" sz="15000">
                <a:solidFill>
                  <a:srgbClr val="000000"/>
                </a:solidFill>
                <a:latin typeface="Quicksand Bold"/>
              </a:rPr>
              <a:t>hot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400000">
            <a:off x="8019432" y="3580700"/>
            <a:ext cx="2249136" cy="2100693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3086008" y="5781246"/>
            <a:ext cx="12115984" cy="2512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1000"/>
              </a:lnSpc>
              <a:spcBef>
                <a:spcPct val="0"/>
              </a:spcBef>
            </a:pPr>
            <a:r>
              <a:rPr lang="en-US" sz="15000">
                <a:solidFill>
                  <a:srgbClr val="000000"/>
                </a:solidFill>
                <a:latin typeface="Quicksand Bold"/>
              </a:rPr>
              <a:t>hot</a:t>
            </a:r>
            <a:r>
              <a:rPr lang="en-US" sz="15000">
                <a:solidFill>
                  <a:srgbClr val="FF1616"/>
                </a:solidFill>
                <a:latin typeface="Quicksand Bold"/>
              </a:rPr>
              <a:t>ter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258300"/>
            <a:ext cx="18288000" cy="1028700"/>
            <a:chOff x="0" y="0"/>
            <a:chExt cx="6186311" cy="3479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347980"/>
            </a:xfrm>
            <a:custGeom>
              <a:avLst/>
              <a:gdLst/>
              <a:ahLst/>
              <a:cxnLst/>
              <a:rect l="l" t="t" r="r" b="b"/>
              <a:pathLst>
                <a:path w="6186311" h="347980">
                  <a:moveTo>
                    <a:pt x="0" y="0"/>
                  </a:moveTo>
                  <a:lnTo>
                    <a:pt x="6186311" y="0"/>
                  </a:lnTo>
                  <a:lnTo>
                    <a:pt x="6186311" y="347980"/>
                  </a:lnTo>
                  <a:lnTo>
                    <a:pt x="0" y="347980"/>
                  </a:lnTo>
                  <a:close/>
                </a:path>
              </a:pathLst>
            </a:custGeom>
            <a:solidFill>
              <a:srgbClr val="1B89E0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5981060" y="9333284"/>
            <a:ext cx="6325880" cy="789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650"/>
              </a:lnSpc>
              <a:spcBef>
                <a:spcPct val="0"/>
              </a:spcBef>
            </a:pPr>
            <a:r>
              <a:rPr lang="en-US" sz="4750">
                <a:solidFill>
                  <a:srgbClr val="FFFFFF"/>
                </a:solidFill>
                <a:latin typeface="Quicksand Bold"/>
              </a:rPr>
              <a:t>www.Games4esl.com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086008" y="556682"/>
            <a:ext cx="12115984" cy="2512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1000"/>
              </a:lnSpc>
              <a:spcBef>
                <a:spcPct val="0"/>
              </a:spcBef>
            </a:pPr>
            <a:r>
              <a:rPr lang="en-US" sz="15000">
                <a:solidFill>
                  <a:srgbClr val="000000"/>
                </a:solidFill>
                <a:latin typeface="Quicksand Bold"/>
              </a:rPr>
              <a:t>cheap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400000">
            <a:off x="8019432" y="3580700"/>
            <a:ext cx="2249136" cy="2100693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258300"/>
            <a:ext cx="18288000" cy="1028700"/>
            <a:chOff x="0" y="0"/>
            <a:chExt cx="6186311" cy="3479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347980"/>
            </a:xfrm>
            <a:custGeom>
              <a:avLst/>
              <a:gdLst/>
              <a:ahLst/>
              <a:cxnLst/>
              <a:rect l="l" t="t" r="r" b="b"/>
              <a:pathLst>
                <a:path w="6186311" h="347980">
                  <a:moveTo>
                    <a:pt x="0" y="0"/>
                  </a:moveTo>
                  <a:lnTo>
                    <a:pt x="6186311" y="0"/>
                  </a:lnTo>
                  <a:lnTo>
                    <a:pt x="6186311" y="347980"/>
                  </a:lnTo>
                  <a:lnTo>
                    <a:pt x="0" y="347980"/>
                  </a:lnTo>
                  <a:close/>
                </a:path>
              </a:pathLst>
            </a:custGeom>
            <a:solidFill>
              <a:srgbClr val="1B89E0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5981060" y="9333284"/>
            <a:ext cx="6325880" cy="789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650"/>
              </a:lnSpc>
              <a:spcBef>
                <a:spcPct val="0"/>
              </a:spcBef>
            </a:pPr>
            <a:r>
              <a:rPr lang="en-US" sz="4750">
                <a:solidFill>
                  <a:srgbClr val="FFFFFF"/>
                </a:solidFill>
                <a:latin typeface="Quicksand Bold"/>
              </a:rPr>
              <a:t>www.Games4esl.com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086008" y="556682"/>
            <a:ext cx="12115984" cy="2512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1000"/>
              </a:lnSpc>
              <a:spcBef>
                <a:spcPct val="0"/>
              </a:spcBef>
            </a:pPr>
            <a:r>
              <a:rPr lang="en-US" sz="15000">
                <a:solidFill>
                  <a:srgbClr val="000000"/>
                </a:solidFill>
                <a:latin typeface="Quicksand Bold"/>
              </a:rPr>
              <a:t>cheap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400000">
            <a:off x="8019432" y="3580700"/>
            <a:ext cx="2249136" cy="2100693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3086008" y="5781246"/>
            <a:ext cx="12115984" cy="2512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1000"/>
              </a:lnSpc>
              <a:spcBef>
                <a:spcPct val="0"/>
              </a:spcBef>
            </a:pPr>
            <a:r>
              <a:rPr lang="en-US" sz="15000">
                <a:solidFill>
                  <a:srgbClr val="000000"/>
                </a:solidFill>
                <a:latin typeface="Quicksand Bold"/>
              </a:rPr>
              <a:t>cheap</a:t>
            </a:r>
            <a:r>
              <a:rPr lang="en-US" sz="15000">
                <a:solidFill>
                  <a:srgbClr val="FF1616"/>
                </a:solidFill>
                <a:latin typeface="Quicksand Bold"/>
              </a:rPr>
              <a:t>er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258300"/>
            <a:ext cx="18288000" cy="1028700"/>
            <a:chOff x="0" y="0"/>
            <a:chExt cx="6186311" cy="3479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347980"/>
            </a:xfrm>
            <a:custGeom>
              <a:avLst/>
              <a:gdLst/>
              <a:ahLst/>
              <a:cxnLst/>
              <a:rect l="l" t="t" r="r" b="b"/>
              <a:pathLst>
                <a:path w="6186311" h="347980">
                  <a:moveTo>
                    <a:pt x="0" y="0"/>
                  </a:moveTo>
                  <a:lnTo>
                    <a:pt x="6186311" y="0"/>
                  </a:lnTo>
                  <a:lnTo>
                    <a:pt x="6186311" y="347980"/>
                  </a:lnTo>
                  <a:lnTo>
                    <a:pt x="0" y="347980"/>
                  </a:lnTo>
                  <a:close/>
                </a:path>
              </a:pathLst>
            </a:custGeom>
            <a:solidFill>
              <a:srgbClr val="1B89E0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5981060" y="9333284"/>
            <a:ext cx="6325880" cy="789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650"/>
              </a:lnSpc>
              <a:spcBef>
                <a:spcPct val="0"/>
              </a:spcBef>
            </a:pPr>
            <a:r>
              <a:rPr lang="en-US" sz="4750">
                <a:solidFill>
                  <a:srgbClr val="FFFFFF"/>
                </a:solidFill>
                <a:latin typeface="Quicksand Bold"/>
              </a:rPr>
              <a:t>www.Games4esl.com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086008" y="556682"/>
            <a:ext cx="12115984" cy="2512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1000"/>
              </a:lnSpc>
              <a:spcBef>
                <a:spcPct val="0"/>
              </a:spcBef>
            </a:pPr>
            <a:r>
              <a:rPr lang="en-US" sz="15000">
                <a:solidFill>
                  <a:srgbClr val="000000"/>
                </a:solidFill>
                <a:latin typeface="Quicksand Bold"/>
              </a:rPr>
              <a:t>boring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400000">
            <a:off x="8019432" y="3580700"/>
            <a:ext cx="2249136" cy="2100693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258300"/>
            <a:ext cx="18288000" cy="1028700"/>
            <a:chOff x="0" y="0"/>
            <a:chExt cx="6186311" cy="3479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347980"/>
            </a:xfrm>
            <a:custGeom>
              <a:avLst/>
              <a:gdLst/>
              <a:ahLst/>
              <a:cxnLst/>
              <a:rect l="l" t="t" r="r" b="b"/>
              <a:pathLst>
                <a:path w="6186311" h="347980">
                  <a:moveTo>
                    <a:pt x="0" y="0"/>
                  </a:moveTo>
                  <a:lnTo>
                    <a:pt x="6186311" y="0"/>
                  </a:lnTo>
                  <a:lnTo>
                    <a:pt x="6186311" y="347980"/>
                  </a:lnTo>
                  <a:lnTo>
                    <a:pt x="0" y="347980"/>
                  </a:lnTo>
                  <a:close/>
                </a:path>
              </a:pathLst>
            </a:custGeom>
            <a:solidFill>
              <a:srgbClr val="1B89E0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5981060" y="9333284"/>
            <a:ext cx="6325880" cy="789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650"/>
              </a:lnSpc>
              <a:spcBef>
                <a:spcPct val="0"/>
              </a:spcBef>
            </a:pPr>
            <a:r>
              <a:rPr lang="en-US" sz="4750">
                <a:solidFill>
                  <a:srgbClr val="FFFFFF"/>
                </a:solidFill>
                <a:latin typeface="Quicksand Bold"/>
              </a:rPr>
              <a:t>www.Games4esl.com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086008" y="556682"/>
            <a:ext cx="12115984" cy="2512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1000"/>
              </a:lnSpc>
              <a:spcBef>
                <a:spcPct val="0"/>
              </a:spcBef>
            </a:pPr>
            <a:r>
              <a:rPr lang="en-US" sz="15000">
                <a:solidFill>
                  <a:srgbClr val="000000"/>
                </a:solidFill>
                <a:latin typeface="Quicksand Bold"/>
              </a:rPr>
              <a:t>boring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400000">
            <a:off x="8019432" y="3580700"/>
            <a:ext cx="2249136" cy="2100693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3086008" y="5781246"/>
            <a:ext cx="12115984" cy="2512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1000"/>
              </a:lnSpc>
              <a:spcBef>
                <a:spcPct val="0"/>
              </a:spcBef>
            </a:pPr>
            <a:r>
              <a:rPr lang="en-US" sz="15000">
                <a:solidFill>
                  <a:srgbClr val="FF1616"/>
                </a:solidFill>
                <a:latin typeface="Quicksand Bold"/>
              </a:rPr>
              <a:t>more </a:t>
            </a:r>
            <a:r>
              <a:rPr lang="en-US" sz="15000">
                <a:solidFill>
                  <a:srgbClr val="000000"/>
                </a:solidFill>
                <a:latin typeface="Quicksand Bold"/>
              </a:rPr>
              <a:t>boring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258300"/>
            <a:ext cx="18288000" cy="1028700"/>
            <a:chOff x="0" y="0"/>
            <a:chExt cx="6186311" cy="3479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347980"/>
            </a:xfrm>
            <a:custGeom>
              <a:avLst/>
              <a:gdLst/>
              <a:ahLst/>
              <a:cxnLst/>
              <a:rect l="l" t="t" r="r" b="b"/>
              <a:pathLst>
                <a:path w="6186311" h="347980">
                  <a:moveTo>
                    <a:pt x="0" y="0"/>
                  </a:moveTo>
                  <a:lnTo>
                    <a:pt x="6186311" y="0"/>
                  </a:lnTo>
                  <a:lnTo>
                    <a:pt x="6186311" y="347980"/>
                  </a:lnTo>
                  <a:lnTo>
                    <a:pt x="0" y="347980"/>
                  </a:lnTo>
                  <a:close/>
                </a:path>
              </a:pathLst>
            </a:custGeom>
            <a:solidFill>
              <a:srgbClr val="1B89E0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5981060" y="9333284"/>
            <a:ext cx="6325880" cy="789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650"/>
              </a:lnSpc>
              <a:spcBef>
                <a:spcPct val="0"/>
              </a:spcBef>
            </a:pPr>
            <a:r>
              <a:rPr lang="en-US" sz="4750">
                <a:solidFill>
                  <a:srgbClr val="FFFFFF"/>
                </a:solidFill>
                <a:latin typeface="Quicksand Bold"/>
              </a:rPr>
              <a:t>www.Games4esl.com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086008" y="556682"/>
            <a:ext cx="12115984" cy="2512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1000"/>
              </a:lnSpc>
              <a:spcBef>
                <a:spcPct val="0"/>
              </a:spcBef>
            </a:pPr>
            <a:r>
              <a:rPr lang="en-US" sz="15000">
                <a:solidFill>
                  <a:srgbClr val="000000"/>
                </a:solidFill>
                <a:latin typeface="Quicksand Bold"/>
              </a:rPr>
              <a:t>handsome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400000">
            <a:off x="8019432" y="3580700"/>
            <a:ext cx="2249136" cy="2100693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258300"/>
            <a:ext cx="18288000" cy="1028700"/>
            <a:chOff x="0" y="0"/>
            <a:chExt cx="6186311" cy="3479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347980"/>
            </a:xfrm>
            <a:custGeom>
              <a:avLst/>
              <a:gdLst/>
              <a:ahLst/>
              <a:cxnLst/>
              <a:rect l="l" t="t" r="r" b="b"/>
              <a:pathLst>
                <a:path w="6186311" h="347980">
                  <a:moveTo>
                    <a:pt x="0" y="0"/>
                  </a:moveTo>
                  <a:lnTo>
                    <a:pt x="6186311" y="0"/>
                  </a:lnTo>
                  <a:lnTo>
                    <a:pt x="6186311" y="347980"/>
                  </a:lnTo>
                  <a:lnTo>
                    <a:pt x="0" y="347980"/>
                  </a:lnTo>
                  <a:close/>
                </a:path>
              </a:pathLst>
            </a:custGeom>
            <a:solidFill>
              <a:srgbClr val="1B89E0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5981060" y="9333284"/>
            <a:ext cx="6325880" cy="789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650"/>
              </a:lnSpc>
              <a:spcBef>
                <a:spcPct val="0"/>
              </a:spcBef>
            </a:pPr>
            <a:r>
              <a:rPr lang="en-US" sz="4750">
                <a:solidFill>
                  <a:srgbClr val="FFFFFF"/>
                </a:solidFill>
                <a:latin typeface="Quicksand Bold"/>
              </a:rPr>
              <a:t>www.Games4esl.com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086008" y="556682"/>
            <a:ext cx="12115984" cy="2512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1000"/>
              </a:lnSpc>
              <a:spcBef>
                <a:spcPct val="0"/>
              </a:spcBef>
            </a:pPr>
            <a:r>
              <a:rPr lang="en-US" sz="15000">
                <a:solidFill>
                  <a:srgbClr val="000000"/>
                </a:solidFill>
                <a:latin typeface="Quicksand Bold"/>
              </a:rPr>
              <a:t>handsome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400000">
            <a:off x="8019432" y="3580700"/>
            <a:ext cx="2249136" cy="2100693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456625" y="5927161"/>
            <a:ext cx="15374750" cy="2512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1000"/>
              </a:lnSpc>
              <a:spcBef>
                <a:spcPct val="0"/>
              </a:spcBef>
            </a:pPr>
            <a:r>
              <a:rPr lang="en-US" sz="15000">
                <a:solidFill>
                  <a:srgbClr val="FF1616"/>
                </a:solidFill>
                <a:latin typeface="Quicksand Bold"/>
              </a:rPr>
              <a:t>more</a:t>
            </a:r>
            <a:r>
              <a:rPr lang="en-US" sz="15000">
                <a:solidFill>
                  <a:srgbClr val="000000"/>
                </a:solidFill>
                <a:latin typeface="Quicksand Bold"/>
              </a:rPr>
              <a:t> handsome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2630588"/>
            <a:chOff x="0" y="0"/>
            <a:chExt cx="6186311" cy="88985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889853"/>
            </a:xfrm>
            <a:custGeom>
              <a:avLst/>
              <a:gdLst/>
              <a:ahLst/>
              <a:cxnLst/>
              <a:rect l="l" t="t" r="r" b="b"/>
              <a:pathLst>
                <a:path w="6186311" h="889853">
                  <a:moveTo>
                    <a:pt x="0" y="0"/>
                  </a:moveTo>
                  <a:lnTo>
                    <a:pt x="6186311" y="0"/>
                  </a:lnTo>
                  <a:lnTo>
                    <a:pt x="6186311" y="889853"/>
                  </a:lnTo>
                  <a:lnTo>
                    <a:pt x="0" y="889853"/>
                  </a:lnTo>
                  <a:close/>
                </a:path>
              </a:pathLst>
            </a:custGeom>
            <a:solidFill>
              <a:srgbClr val="1B89E0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9258300"/>
            <a:ext cx="18288000" cy="1028700"/>
            <a:chOff x="0" y="0"/>
            <a:chExt cx="6186311" cy="34798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186311" cy="347980"/>
            </a:xfrm>
            <a:custGeom>
              <a:avLst/>
              <a:gdLst/>
              <a:ahLst/>
              <a:cxnLst/>
              <a:rect l="l" t="t" r="r" b="b"/>
              <a:pathLst>
                <a:path w="6186311" h="347980">
                  <a:moveTo>
                    <a:pt x="0" y="0"/>
                  </a:moveTo>
                  <a:lnTo>
                    <a:pt x="6186311" y="0"/>
                  </a:lnTo>
                  <a:lnTo>
                    <a:pt x="6186311" y="347980"/>
                  </a:lnTo>
                  <a:lnTo>
                    <a:pt x="0" y="347980"/>
                  </a:lnTo>
                  <a:close/>
                </a:path>
              </a:pathLst>
            </a:custGeom>
            <a:solidFill>
              <a:srgbClr val="1B89E0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905138" y="1028700"/>
            <a:ext cx="16354162" cy="2534702"/>
            <a:chOff x="0" y="0"/>
            <a:chExt cx="14913392" cy="2311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4913392" cy="2311400"/>
            </a:xfrm>
            <a:custGeom>
              <a:avLst/>
              <a:gdLst/>
              <a:ahLst/>
              <a:cxnLst/>
              <a:rect l="l" t="t" r="r" b="b"/>
              <a:pathLst>
                <a:path w="14913392" h="2311400">
                  <a:moveTo>
                    <a:pt x="14608592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14608592" y="2311400"/>
                  </a:lnTo>
                  <a:cubicBezTo>
                    <a:pt x="14777503" y="2311400"/>
                    <a:pt x="14913392" y="2175510"/>
                    <a:pt x="14913392" y="2006600"/>
                  </a:cubicBezTo>
                  <a:lnTo>
                    <a:pt x="14913392" y="304800"/>
                  </a:lnTo>
                  <a:cubicBezTo>
                    <a:pt x="14913392" y="135890"/>
                    <a:pt x="14777503" y="0"/>
                    <a:pt x="14608592" y="0"/>
                  </a:cubicBezTo>
                  <a:close/>
                </a:path>
              </a:pathLst>
            </a:custGeom>
            <a:solidFill>
              <a:srgbClr val="004777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905138" y="3876149"/>
            <a:ext cx="8592459" cy="4876596"/>
            <a:chOff x="0" y="0"/>
            <a:chExt cx="7835481" cy="444697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7835481" cy="4446977"/>
            </a:xfrm>
            <a:custGeom>
              <a:avLst/>
              <a:gdLst/>
              <a:ahLst/>
              <a:cxnLst/>
              <a:rect l="l" t="t" r="r" b="b"/>
              <a:pathLst>
                <a:path w="7835481" h="4446977">
                  <a:moveTo>
                    <a:pt x="7530681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4142177"/>
                  </a:lnTo>
                  <a:cubicBezTo>
                    <a:pt x="0" y="4311088"/>
                    <a:pt x="135890" y="4446977"/>
                    <a:pt x="304800" y="4446977"/>
                  </a:cubicBezTo>
                  <a:lnTo>
                    <a:pt x="7530681" y="4446977"/>
                  </a:lnTo>
                  <a:cubicBezTo>
                    <a:pt x="7699590" y="4446977"/>
                    <a:pt x="7835481" y="4311088"/>
                    <a:pt x="7835481" y="4142177"/>
                  </a:cubicBezTo>
                  <a:lnTo>
                    <a:pt x="7835481" y="304800"/>
                  </a:lnTo>
                  <a:cubicBezTo>
                    <a:pt x="7835481" y="135890"/>
                    <a:pt x="7699590" y="0"/>
                    <a:pt x="7530681" y="0"/>
                  </a:cubicBezTo>
                  <a:close/>
                </a:path>
              </a:pathLst>
            </a:custGeom>
            <a:solidFill>
              <a:srgbClr val="FFDE59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0770169" y="6793447"/>
            <a:ext cx="2095062" cy="2095062"/>
            <a:chOff x="0" y="0"/>
            <a:chExt cx="5740400" cy="57404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5740400" cy="5740400"/>
            </a:xfrm>
            <a:custGeom>
              <a:avLst/>
              <a:gdLst/>
              <a:ahLst/>
              <a:cxnLst/>
              <a:rect l="l" t="t" r="r" b="b"/>
              <a:pathLst>
                <a:path w="5740400" h="5740400">
                  <a:moveTo>
                    <a:pt x="5435600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5435600"/>
                  </a:lnTo>
                  <a:cubicBezTo>
                    <a:pt x="0" y="5604510"/>
                    <a:pt x="135890" y="5740400"/>
                    <a:pt x="304800" y="5740400"/>
                  </a:cubicBezTo>
                  <a:lnTo>
                    <a:pt x="5435600" y="5740400"/>
                  </a:lnTo>
                  <a:cubicBezTo>
                    <a:pt x="5604510" y="5740400"/>
                    <a:pt x="5740400" y="5604510"/>
                    <a:pt x="5740400" y="5435600"/>
                  </a:cubicBezTo>
                  <a:lnTo>
                    <a:pt x="5740400" y="304800"/>
                  </a:lnTo>
                  <a:cubicBezTo>
                    <a:pt x="5740400" y="135890"/>
                    <a:pt x="5604510" y="0"/>
                    <a:pt x="5435600" y="0"/>
                  </a:cubicBezTo>
                  <a:close/>
                </a:path>
              </a:pathLst>
            </a:custGeom>
            <a:solidFill>
              <a:srgbClr val="BB2A2A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1028700" y="4505642"/>
            <a:ext cx="8115300" cy="3512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spc="50">
                <a:solidFill>
                  <a:srgbClr val="000000"/>
                </a:solidFill>
                <a:latin typeface="Quicksand"/>
              </a:rPr>
              <a:t>Comparative adjectives are words used to </a:t>
            </a:r>
            <a:r>
              <a:rPr lang="en-US" sz="5000" u="sng" spc="50">
                <a:solidFill>
                  <a:srgbClr val="000000"/>
                </a:solidFill>
                <a:latin typeface="Quicksand Bold"/>
              </a:rPr>
              <a:t>compare</a:t>
            </a:r>
            <a:r>
              <a:rPr lang="en-US" sz="5000" spc="50">
                <a:solidFill>
                  <a:srgbClr val="000000"/>
                </a:solidFill>
                <a:latin typeface="Quicksand"/>
              </a:rPr>
              <a:t> the difference between </a:t>
            </a:r>
            <a:r>
              <a:rPr lang="en-US" sz="5000" u="sng" spc="50">
                <a:solidFill>
                  <a:srgbClr val="000000"/>
                </a:solidFill>
                <a:latin typeface="Quicksand Bold"/>
              </a:rPr>
              <a:t>2 things</a:t>
            </a:r>
            <a:r>
              <a:rPr lang="en-US" sz="5000" spc="50">
                <a:solidFill>
                  <a:srgbClr val="000000"/>
                </a:solidFill>
                <a:latin typeface="Quicksand"/>
              </a:rPr>
              <a:t>.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13650055" y="5279264"/>
            <a:ext cx="3609245" cy="3609245"/>
            <a:chOff x="0" y="0"/>
            <a:chExt cx="5740400" cy="57404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5740400" cy="5740400"/>
            </a:xfrm>
            <a:custGeom>
              <a:avLst/>
              <a:gdLst/>
              <a:ahLst/>
              <a:cxnLst/>
              <a:rect l="l" t="t" r="r" b="b"/>
              <a:pathLst>
                <a:path w="5740400" h="5740400">
                  <a:moveTo>
                    <a:pt x="5435600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5435600"/>
                  </a:lnTo>
                  <a:cubicBezTo>
                    <a:pt x="0" y="5604510"/>
                    <a:pt x="135890" y="5740400"/>
                    <a:pt x="304800" y="5740400"/>
                  </a:cubicBezTo>
                  <a:lnTo>
                    <a:pt x="5435600" y="5740400"/>
                  </a:lnTo>
                  <a:cubicBezTo>
                    <a:pt x="5604510" y="5740400"/>
                    <a:pt x="5740400" y="5604510"/>
                    <a:pt x="5740400" y="5435600"/>
                  </a:cubicBezTo>
                  <a:lnTo>
                    <a:pt x="5740400" y="304800"/>
                  </a:lnTo>
                  <a:cubicBezTo>
                    <a:pt x="5740400" y="135890"/>
                    <a:pt x="5604510" y="0"/>
                    <a:pt x="5435600" y="0"/>
                  </a:cubicBezTo>
                  <a:close/>
                </a:path>
              </a:pathLst>
            </a:custGeom>
            <a:solidFill>
              <a:srgbClr val="BB2A2A"/>
            </a:solidFill>
          </p:spPr>
        </p:sp>
      </p:grpSp>
      <p:sp>
        <p:nvSpPr>
          <p:cNvPr id="15" name="TextBox 15"/>
          <p:cNvSpPr txBox="1"/>
          <p:nvPr/>
        </p:nvSpPr>
        <p:spPr>
          <a:xfrm>
            <a:off x="1396090" y="1919427"/>
            <a:ext cx="15343285" cy="8008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159"/>
              </a:lnSpc>
            </a:pPr>
            <a:r>
              <a:rPr lang="en-US" sz="5599">
                <a:solidFill>
                  <a:srgbClr val="FFFFFF"/>
                </a:solidFill>
                <a:latin typeface="Quicksand Bold"/>
              </a:rPr>
              <a:t>What are Comparative Adjectives?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981060" y="9333284"/>
            <a:ext cx="6325880" cy="789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650"/>
              </a:lnSpc>
              <a:spcBef>
                <a:spcPct val="0"/>
              </a:spcBef>
            </a:pPr>
            <a:r>
              <a:rPr lang="en-US" sz="4750">
                <a:solidFill>
                  <a:srgbClr val="FFFFFF"/>
                </a:solidFill>
                <a:latin typeface="Quicksand Bold"/>
              </a:rPr>
              <a:t>www.Games4esl.com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2592697" y="3914249"/>
            <a:ext cx="2114717" cy="487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850"/>
              </a:lnSpc>
            </a:pPr>
            <a:r>
              <a:rPr lang="en-US" sz="3500" u="sng">
                <a:solidFill>
                  <a:srgbClr val="000000"/>
                </a:solidFill>
                <a:latin typeface="Quicksand Bold"/>
              </a:rPr>
              <a:t>Example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3931242" y="6841072"/>
            <a:ext cx="3046870" cy="691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362"/>
              </a:lnSpc>
            </a:pPr>
            <a:r>
              <a:rPr lang="en-US" sz="4875">
                <a:solidFill>
                  <a:srgbClr val="FAF7F7"/>
                </a:solidFill>
                <a:latin typeface="Quicksand Bold"/>
              </a:rPr>
              <a:t>bigger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651193" y="7596272"/>
            <a:ext cx="2333014" cy="5275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106"/>
              </a:lnSpc>
            </a:pPr>
            <a:r>
              <a:rPr lang="en-US" sz="3732">
                <a:solidFill>
                  <a:srgbClr val="FAF7F7"/>
                </a:solidFill>
                <a:latin typeface="Quicksand Bold"/>
              </a:rPr>
              <a:t>smaller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258300"/>
            <a:ext cx="18288000" cy="1028700"/>
            <a:chOff x="0" y="0"/>
            <a:chExt cx="6186311" cy="3479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347980"/>
            </a:xfrm>
            <a:custGeom>
              <a:avLst/>
              <a:gdLst/>
              <a:ahLst/>
              <a:cxnLst/>
              <a:rect l="l" t="t" r="r" b="b"/>
              <a:pathLst>
                <a:path w="6186311" h="347980">
                  <a:moveTo>
                    <a:pt x="0" y="0"/>
                  </a:moveTo>
                  <a:lnTo>
                    <a:pt x="6186311" y="0"/>
                  </a:lnTo>
                  <a:lnTo>
                    <a:pt x="6186311" y="347980"/>
                  </a:lnTo>
                  <a:lnTo>
                    <a:pt x="0" y="347980"/>
                  </a:lnTo>
                  <a:close/>
                </a:path>
              </a:pathLst>
            </a:custGeom>
            <a:solidFill>
              <a:srgbClr val="1B89E0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5981060" y="9333284"/>
            <a:ext cx="6325880" cy="789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650"/>
              </a:lnSpc>
              <a:spcBef>
                <a:spcPct val="0"/>
              </a:spcBef>
            </a:pPr>
            <a:r>
              <a:rPr lang="en-US" sz="4750">
                <a:solidFill>
                  <a:srgbClr val="FFFFFF"/>
                </a:solidFill>
                <a:latin typeface="Quicksand Bold"/>
              </a:rPr>
              <a:t>www.Games4esl.com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086008" y="556682"/>
            <a:ext cx="12115984" cy="2512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1000"/>
              </a:lnSpc>
              <a:spcBef>
                <a:spcPct val="0"/>
              </a:spcBef>
            </a:pPr>
            <a:r>
              <a:rPr lang="en-US" sz="15000">
                <a:solidFill>
                  <a:srgbClr val="000000"/>
                </a:solidFill>
                <a:latin typeface="Quicksand Bold"/>
              </a:rPr>
              <a:t>expensive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400000">
            <a:off x="8019432" y="3580700"/>
            <a:ext cx="2249136" cy="2100693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258300"/>
            <a:ext cx="18288000" cy="1028700"/>
            <a:chOff x="0" y="0"/>
            <a:chExt cx="6186311" cy="3479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347980"/>
            </a:xfrm>
            <a:custGeom>
              <a:avLst/>
              <a:gdLst/>
              <a:ahLst/>
              <a:cxnLst/>
              <a:rect l="l" t="t" r="r" b="b"/>
              <a:pathLst>
                <a:path w="6186311" h="347980">
                  <a:moveTo>
                    <a:pt x="0" y="0"/>
                  </a:moveTo>
                  <a:lnTo>
                    <a:pt x="6186311" y="0"/>
                  </a:lnTo>
                  <a:lnTo>
                    <a:pt x="6186311" y="347980"/>
                  </a:lnTo>
                  <a:lnTo>
                    <a:pt x="0" y="347980"/>
                  </a:lnTo>
                  <a:close/>
                </a:path>
              </a:pathLst>
            </a:custGeom>
            <a:solidFill>
              <a:srgbClr val="1B89E0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5981060" y="9333284"/>
            <a:ext cx="6325880" cy="789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650"/>
              </a:lnSpc>
              <a:spcBef>
                <a:spcPct val="0"/>
              </a:spcBef>
            </a:pPr>
            <a:r>
              <a:rPr lang="en-US" sz="4750">
                <a:solidFill>
                  <a:srgbClr val="FFFFFF"/>
                </a:solidFill>
                <a:latin typeface="Quicksand Bold"/>
              </a:rPr>
              <a:t>www.Games4esl.com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086008" y="556682"/>
            <a:ext cx="12115984" cy="2512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1000"/>
              </a:lnSpc>
              <a:spcBef>
                <a:spcPct val="0"/>
              </a:spcBef>
            </a:pPr>
            <a:r>
              <a:rPr lang="en-US" sz="15000">
                <a:solidFill>
                  <a:srgbClr val="000000"/>
                </a:solidFill>
                <a:latin typeface="Quicksand Bold"/>
              </a:rPr>
              <a:t>expensive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400000">
            <a:off x="8019432" y="3580700"/>
            <a:ext cx="2249136" cy="2100693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456625" y="5927161"/>
            <a:ext cx="15374750" cy="2512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1000"/>
              </a:lnSpc>
              <a:spcBef>
                <a:spcPct val="0"/>
              </a:spcBef>
            </a:pPr>
            <a:r>
              <a:rPr lang="en-US" sz="15000">
                <a:solidFill>
                  <a:srgbClr val="FF1616"/>
                </a:solidFill>
                <a:latin typeface="Quicksand Bold"/>
              </a:rPr>
              <a:t>more</a:t>
            </a:r>
            <a:r>
              <a:rPr lang="en-US" sz="15000">
                <a:solidFill>
                  <a:srgbClr val="000000"/>
                </a:solidFill>
                <a:latin typeface="Quicksand Bold"/>
              </a:rPr>
              <a:t> expensive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258300"/>
            <a:ext cx="18288000" cy="1028700"/>
            <a:chOff x="0" y="0"/>
            <a:chExt cx="6186311" cy="3479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347980"/>
            </a:xfrm>
            <a:custGeom>
              <a:avLst/>
              <a:gdLst/>
              <a:ahLst/>
              <a:cxnLst/>
              <a:rect l="l" t="t" r="r" b="b"/>
              <a:pathLst>
                <a:path w="6186311" h="347980">
                  <a:moveTo>
                    <a:pt x="0" y="0"/>
                  </a:moveTo>
                  <a:lnTo>
                    <a:pt x="6186311" y="0"/>
                  </a:lnTo>
                  <a:lnTo>
                    <a:pt x="6186311" y="347980"/>
                  </a:lnTo>
                  <a:lnTo>
                    <a:pt x="0" y="347980"/>
                  </a:lnTo>
                  <a:close/>
                </a:path>
              </a:pathLst>
            </a:custGeom>
            <a:solidFill>
              <a:srgbClr val="1B89E0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5981060" y="9333284"/>
            <a:ext cx="6325880" cy="789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650"/>
              </a:lnSpc>
              <a:spcBef>
                <a:spcPct val="0"/>
              </a:spcBef>
            </a:pPr>
            <a:r>
              <a:rPr lang="en-US" sz="4750">
                <a:solidFill>
                  <a:srgbClr val="FFFFFF"/>
                </a:solidFill>
                <a:latin typeface="Quicksand Bold"/>
              </a:rPr>
              <a:t>www.Games4esl.com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086008" y="556682"/>
            <a:ext cx="12115984" cy="2512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1000"/>
              </a:lnSpc>
              <a:spcBef>
                <a:spcPct val="0"/>
              </a:spcBef>
            </a:pPr>
            <a:r>
              <a:rPr lang="en-US" sz="15000">
                <a:solidFill>
                  <a:srgbClr val="000000"/>
                </a:solidFill>
                <a:latin typeface="Quicksand Bold"/>
              </a:rPr>
              <a:t>interesting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400000">
            <a:off x="8019432" y="3580700"/>
            <a:ext cx="2249136" cy="2100693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258300"/>
            <a:ext cx="18288000" cy="1028700"/>
            <a:chOff x="0" y="0"/>
            <a:chExt cx="6186311" cy="3479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347980"/>
            </a:xfrm>
            <a:custGeom>
              <a:avLst/>
              <a:gdLst/>
              <a:ahLst/>
              <a:cxnLst/>
              <a:rect l="l" t="t" r="r" b="b"/>
              <a:pathLst>
                <a:path w="6186311" h="347980">
                  <a:moveTo>
                    <a:pt x="0" y="0"/>
                  </a:moveTo>
                  <a:lnTo>
                    <a:pt x="6186311" y="0"/>
                  </a:lnTo>
                  <a:lnTo>
                    <a:pt x="6186311" y="347980"/>
                  </a:lnTo>
                  <a:lnTo>
                    <a:pt x="0" y="347980"/>
                  </a:lnTo>
                  <a:close/>
                </a:path>
              </a:pathLst>
            </a:custGeom>
            <a:solidFill>
              <a:srgbClr val="1B89E0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5981060" y="9333284"/>
            <a:ext cx="6325880" cy="789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650"/>
              </a:lnSpc>
              <a:spcBef>
                <a:spcPct val="0"/>
              </a:spcBef>
            </a:pPr>
            <a:r>
              <a:rPr lang="en-US" sz="4750">
                <a:solidFill>
                  <a:srgbClr val="FFFFFF"/>
                </a:solidFill>
                <a:latin typeface="Quicksand Bold"/>
              </a:rPr>
              <a:t>www.Games4esl.com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086008" y="556682"/>
            <a:ext cx="12115984" cy="2512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1000"/>
              </a:lnSpc>
              <a:spcBef>
                <a:spcPct val="0"/>
              </a:spcBef>
            </a:pPr>
            <a:r>
              <a:rPr lang="en-US" sz="15000">
                <a:solidFill>
                  <a:srgbClr val="000000"/>
                </a:solidFill>
                <a:latin typeface="Quicksand Bold"/>
              </a:rPr>
              <a:t>interesting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400000">
            <a:off x="8019432" y="3580700"/>
            <a:ext cx="2249136" cy="2100693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456625" y="5927161"/>
            <a:ext cx="15374750" cy="2512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1000"/>
              </a:lnSpc>
              <a:spcBef>
                <a:spcPct val="0"/>
              </a:spcBef>
            </a:pPr>
            <a:r>
              <a:rPr lang="en-US" sz="15000">
                <a:solidFill>
                  <a:srgbClr val="FF1616"/>
                </a:solidFill>
                <a:latin typeface="Quicksand Bold"/>
              </a:rPr>
              <a:t>more</a:t>
            </a:r>
            <a:r>
              <a:rPr lang="en-US" sz="15000">
                <a:solidFill>
                  <a:srgbClr val="000000"/>
                </a:solidFill>
                <a:latin typeface="Quicksand Bold"/>
              </a:rPr>
              <a:t> interesting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258300"/>
            <a:ext cx="18288000" cy="1028700"/>
            <a:chOff x="0" y="0"/>
            <a:chExt cx="6186311" cy="34798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347980"/>
            </a:xfrm>
            <a:custGeom>
              <a:avLst/>
              <a:gdLst/>
              <a:ahLst/>
              <a:cxnLst/>
              <a:rect l="l" t="t" r="r" b="b"/>
              <a:pathLst>
                <a:path w="6186311" h="347980">
                  <a:moveTo>
                    <a:pt x="0" y="0"/>
                  </a:moveTo>
                  <a:lnTo>
                    <a:pt x="6186311" y="0"/>
                  </a:lnTo>
                  <a:lnTo>
                    <a:pt x="6186311" y="347980"/>
                  </a:lnTo>
                  <a:lnTo>
                    <a:pt x="0" y="347980"/>
                  </a:lnTo>
                  <a:close/>
                </a:path>
              </a:pathLst>
            </a:custGeom>
            <a:solidFill>
              <a:srgbClr val="1B89E0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5981060" y="9333284"/>
            <a:ext cx="6325880" cy="789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650"/>
              </a:lnSpc>
              <a:spcBef>
                <a:spcPct val="0"/>
              </a:spcBef>
            </a:pPr>
            <a:r>
              <a:rPr lang="en-US" sz="4750">
                <a:solidFill>
                  <a:srgbClr val="FFFFFF"/>
                </a:solidFill>
                <a:latin typeface="Quicksand Bold"/>
              </a:rPr>
              <a:t>www.Games4esl.com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894894" y="1497809"/>
            <a:ext cx="7551618" cy="7551618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0" y="0"/>
            <a:ext cx="18288000" cy="2493342"/>
            <a:chOff x="0" y="0"/>
            <a:chExt cx="6186311" cy="84342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186311" cy="843427"/>
            </a:xfrm>
            <a:custGeom>
              <a:avLst/>
              <a:gdLst/>
              <a:ahLst/>
              <a:cxnLst/>
              <a:rect l="l" t="t" r="r" b="b"/>
              <a:pathLst>
                <a:path w="6186311" h="843427">
                  <a:moveTo>
                    <a:pt x="0" y="0"/>
                  </a:moveTo>
                  <a:lnTo>
                    <a:pt x="6186311" y="0"/>
                  </a:lnTo>
                  <a:lnTo>
                    <a:pt x="6186311" y="843427"/>
                  </a:lnTo>
                  <a:lnTo>
                    <a:pt x="0" y="843427"/>
                  </a:lnTo>
                  <a:close/>
                </a:path>
              </a:pathLst>
            </a:custGeom>
            <a:solidFill>
              <a:srgbClr val="1B89E0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3946680" y="-177349"/>
            <a:ext cx="10394640" cy="25622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000"/>
              </a:lnSpc>
              <a:spcBef>
                <a:spcPct val="0"/>
              </a:spcBef>
            </a:pPr>
            <a:r>
              <a:rPr lang="en-US" sz="15000">
                <a:solidFill>
                  <a:srgbClr val="FFFFFF"/>
                </a:solidFill>
                <a:latin typeface="Quicksand Bold"/>
              </a:rPr>
              <a:t>Good Job!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2630588"/>
            <a:chOff x="0" y="0"/>
            <a:chExt cx="6186311" cy="88985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889853"/>
            </a:xfrm>
            <a:custGeom>
              <a:avLst/>
              <a:gdLst/>
              <a:ahLst/>
              <a:cxnLst/>
              <a:rect l="l" t="t" r="r" b="b"/>
              <a:pathLst>
                <a:path w="6186311" h="889853">
                  <a:moveTo>
                    <a:pt x="0" y="0"/>
                  </a:moveTo>
                  <a:lnTo>
                    <a:pt x="6186311" y="0"/>
                  </a:lnTo>
                  <a:lnTo>
                    <a:pt x="6186311" y="889853"/>
                  </a:lnTo>
                  <a:lnTo>
                    <a:pt x="0" y="889853"/>
                  </a:lnTo>
                  <a:close/>
                </a:path>
              </a:pathLst>
            </a:custGeom>
            <a:solidFill>
              <a:srgbClr val="1B89E0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9258300"/>
            <a:ext cx="18288000" cy="1028700"/>
            <a:chOff x="0" y="0"/>
            <a:chExt cx="6186311" cy="34798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186311" cy="347980"/>
            </a:xfrm>
            <a:custGeom>
              <a:avLst/>
              <a:gdLst/>
              <a:ahLst/>
              <a:cxnLst/>
              <a:rect l="l" t="t" r="r" b="b"/>
              <a:pathLst>
                <a:path w="6186311" h="347980">
                  <a:moveTo>
                    <a:pt x="0" y="0"/>
                  </a:moveTo>
                  <a:lnTo>
                    <a:pt x="6186311" y="0"/>
                  </a:lnTo>
                  <a:lnTo>
                    <a:pt x="6186311" y="347980"/>
                  </a:lnTo>
                  <a:lnTo>
                    <a:pt x="0" y="347980"/>
                  </a:lnTo>
                  <a:close/>
                </a:path>
              </a:pathLst>
            </a:custGeom>
            <a:solidFill>
              <a:srgbClr val="1B89E0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905138" y="1028700"/>
            <a:ext cx="16354162" cy="2534702"/>
            <a:chOff x="0" y="0"/>
            <a:chExt cx="14913392" cy="2311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4913392" cy="2311400"/>
            </a:xfrm>
            <a:custGeom>
              <a:avLst/>
              <a:gdLst/>
              <a:ahLst/>
              <a:cxnLst/>
              <a:rect l="l" t="t" r="r" b="b"/>
              <a:pathLst>
                <a:path w="14913392" h="2311400">
                  <a:moveTo>
                    <a:pt x="14608592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14608592" y="2311400"/>
                  </a:lnTo>
                  <a:cubicBezTo>
                    <a:pt x="14777503" y="2311400"/>
                    <a:pt x="14913392" y="2175510"/>
                    <a:pt x="14913392" y="2006600"/>
                  </a:cubicBezTo>
                  <a:lnTo>
                    <a:pt x="14913392" y="304800"/>
                  </a:lnTo>
                  <a:cubicBezTo>
                    <a:pt x="14913392" y="135890"/>
                    <a:pt x="14777503" y="0"/>
                    <a:pt x="14608592" y="0"/>
                  </a:cubicBezTo>
                  <a:close/>
                </a:path>
              </a:pathLst>
            </a:custGeom>
            <a:solidFill>
              <a:srgbClr val="004777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1396090" y="1919427"/>
            <a:ext cx="15343285" cy="8008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159"/>
              </a:lnSpc>
            </a:pPr>
            <a:r>
              <a:rPr lang="en-US" sz="5599">
                <a:solidFill>
                  <a:srgbClr val="FFFFFF"/>
                </a:solidFill>
                <a:latin typeface="Quicksand Bold"/>
              </a:rPr>
              <a:t>Making Comparative Words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981060" y="9333284"/>
            <a:ext cx="6325880" cy="789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650"/>
              </a:lnSpc>
              <a:spcBef>
                <a:spcPct val="0"/>
              </a:spcBef>
            </a:pPr>
            <a:r>
              <a:rPr lang="en-US" sz="4750">
                <a:solidFill>
                  <a:srgbClr val="FFFFFF"/>
                </a:solidFill>
                <a:latin typeface="Quicksand Bold"/>
              </a:rPr>
              <a:t>www.Games4esl.com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2630588"/>
            <a:chOff x="0" y="0"/>
            <a:chExt cx="6186311" cy="88985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889853"/>
            </a:xfrm>
            <a:custGeom>
              <a:avLst/>
              <a:gdLst/>
              <a:ahLst/>
              <a:cxnLst/>
              <a:rect l="l" t="t" r="r" b="b"/>
              <a:pathLst>
                <a:path w="6186311" h="889853">
                  <a:moveTo>
                    <a:pt x="0" y="0"/>
                  </a:moveTo>
                  <a:lnTo>
                    <a:pt x="6186311" y="0"/>
                  </a:lnTo>
                  <a:lnTo>
                    <a:pt x="6186311" y="889853"/>
                  </a:lnTo>
                  <a:lnTo>
                    <a:pt x="0" y="889853"/>
                  </a:lnTo>
                  <a:close/>
                </a:path>
              </a:pathLst>
            </a:custGeom>
            <a:solidFill>
              <a:srgbClr val="1B89E0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9258300"/>
            <a:ext cx="18288000" cy="1028700"/>
            <a:chOff x="0" y="0"/>
            <a:chExt cx="6186311" cy="34798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186311" cy="347980"/>
            </a:xfrm>
            <a:custGeom>
              <a:avLst/>
              <a:gdLst/>
              <a:ahLst/>
              <a:cxnLst/>
              <a:rect l="l" t="t" r="r" b="b"/>
              <a:pathLst>
                <a:path w="6186311" h="347980">
                  <a:moveTo>
                    <a:pt x="0" y="0"/>
                  </a:moveTo>
                  <a:lnTo>
                    <a:pt x="6186311" y="0"/>
                  </a:lnTo>
                  <a:lnTo>
                    <a:pt x="6186311" y="347980"/>
                  </a:lnTo>
                  <a:lnTo>
                    <a:pt x="0" y="347980"/>
                  </a:lnTo>
                  <a:close/>
                </a:path>
              </a:pathLst>
            </a:custGeom>
            <a:solidFill>
              <a:srgbClr val="1B89E0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905138" y="1028700"/>
            <a:ext cx="16354162" cy="2534702"/>
            <a:chOff x="0" y="0"/>
            <a:chExt cx="14913392" cy="2311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4913392" cy="2311400"/>
            </a:xfrm>
            <a:custGeom>
              <a:avLst/>
              <a:gdLst/>
              <a:ahLst/>
              <a:cxnLst/>
              <a:rect l="l" t="t" r="r" b="b"/>
              <a:pathLst>
                <a:path w="14913392" h="2311400">
                  <a:moveTo>
                    <a:pt x="14608592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14608592" y="2311400"/>
                  </a:lnTo>
                  <a:cubicBezTo>
                    <a:pt x="14777503" y="2311400"/>
                    <a:pt x="14913392" y="2175510"/>
                    <a:pt x="14913392" y="2006600"/>
                  </a:cubicBezTo>
                  <a:lnTo>
                    <a:pt x="14913392" y="304800"/>
                  </a:lnTo>
                  <a:cubicBezTo>
                    <a:pt x="14913392" y="135890"/>
                    <a:pt x="14777503" y="0"/>
                    <a:pt x="14608592" y="0"/>
                  </a:cubicBezTo>
                  <a:close/>
                </a:path>
              </a:pathLst>
            </a:custGeom>
            <a:solidFill>
              <a:srgbClr val="004777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905138" y="3876149"/>
            <a:ext cx="8592459" cy="4876596"/>
            <a:chOff x="0" y="0"/>
            <a:chExt cx="7835481" cy="444697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7835481" cy="4446977"/>
            </a:xfrm>
            <a:custGeom>
              <a:avLst/>
              <a:gdLst/>
              <a:ahLst/>
              <a:cxnLst/>
              <a:rect l="l" t="t" r="r" b="b"/>
              <a:pathLst>
                <a:path w="7835481" h="4446977">
                  <a:moveTo>
                    <a:pt x="7530681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4142177"/>
                  </a:lnTo>
                  <a:cubicBezTo>
                    <a:pt x="0" y="4311088"/>
                    <a:pt x="135890" y="4446977"/>
                    <a:pt x="304800" y="4446977"/>
                  </a:cubicBezTo>
                  <a:lnTo>
                    <a:pt x="7530681" y="4446977"/>
                  </a:lnTo>
                  <a:cubicBezTo>
                    <a:pt x="7699590" y="4446977"/>
                    <a:pt x="7835481" y="4311088"/>
                    <a:pt x="7835481" y="4142177"/>
                  </a:cubicBezTo>
                  <a:lnTo>
                    <a:pt x="7835481" y="304800"/>
                  </a:lnTo>
                  <a:cubicBezTo>
                    <a:pt x="7835481" y="135890"/>
                    <a:pt x="7699590" y="0"/>
                    <a:pt x="7530681" y="0"/>
                  </a:cubicBezTo>
                  <a:close/>
                </a:path>
              </a:pathLst>
            </a:custGeom>
            <a:solidFill>
              <a:srgbClr val="FFDE59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1104900" y="4505642"/>
            <a:ext cx="8039032" cy="3512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spc="50">
                <a:solidFill>
                  <a:srgbClr val="000000"/>
                </a:solidFill>
                <a:latin typeface="Quicksand"/>
              </a:rPr>
              <a:t>To make a comparative word you must </a:t>
            </a:r>
            <a:r>
              <a:rPr lang="en-US" sz="5000" u="sng" spc="50">
                <a:solidFill>
                  <a:srgbClr val="000000"/>
                </a:solidFill>
                <a:latin typeface="Quicksand Bold"/>
              </a:rPr>
              <a:t>change the adjective</a:t>
            </a:r>
            <a:r>
              <a:rPr lang="en-US" sz="5000" spc="50">
                <a:solidFill>
                  <a:srgbClr val="000000"/>
                </a:solidFill>
                <a:latin typeface="Quicksand"/>
              </a:rPr>
              <a:t> to the comparative form.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396090" y="1919427"/>
            <a:ext cx="15343285" cy="8008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159"/>
              </a:lnSpc>
            </a:pPr>
            <a:r>
              <a:rPr lang="en-US" sz="5599">
                <a:solidFill>
                  <a:srgbClr val="FFFFFF"/>
                </a:solidFill>
                <a:latin typeface="Quicksand Bold"/>
              </a:rPr>
              <a:t>Making Comparative Words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981060" y="9333284"/>
            <a:ext cx="6325880" cy="789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650"/>
              </a:lnSpc>
              <a:spcBef>
                <a:spcPct val="0"/>
              </a:spcBef>
            </a:pPr>
            <a:r>
              <a:rPr lang="en-US" sz="4750">
                <a:solidFill>
                  <a:srgbClr val="FFFFFF"/>
                </a:solidFill>
                <a:latin typeface="Quicksand Bold"/>
              </a:rPr>
              <a:t>www.Games4esl.com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2630588"/>
            <a:chOff x="0" y="0"/>
            <a:chExt cx="6186311" cy="88985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889853"/>
            </a:xfrm>
            <a:custGeom>
              <a:avLst/>
              <a:gdLst/>
              <a:ahLst/>
              <a:cxnLst/>
              <a:rect l="l" t="t" r="r" b="b"/>
              <a:pathLst>
                <a:path w="6186311" h="889853">
                  <a:moveTo>
                    <a:pt x="0" y="0"/>
                  </a:moveTo>
                  <a:lnTo>
                    <a:pt x="6186311" y="0"/>
                  </a:lnTo>
                  <a:lnTo>
                    <a:pt x="6186311" y="889853"/>
                  </a:lnTo>
                  <a:lnTo>
                    <a:pt x="0" y="889853"/>
                  </a:lnTo>
                  <a:close/>
                </a:path>
              </a:pathLst>
            </a:custGeom>
            <a:solidFill>
              <a:srgbClr val="1B89E0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9258300"/>
            <a:ext cx="18288000" cy="1028700"/>
            <a:chOff x="0" y="0"/>
            <a:chExt cx="6186311" cy="34798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186311" cy="347980"/>
            </a:xfrm>
            <a:custGeom>
              <a:avLst/>
              <a:gdLst/>
              <a:ahLst/>
              <a:cxnLst/>
              <a:rect l="l" t="t" r="r" b="b"/>
              <a:pathLst>
                <a:path w="6186311" h="347980">
                  <a:moveTo>
                    <a:pt x="0" y="0"/>
                  </a:moveTo>
                  <a:lnTo>
                    <a:pt x="6186311" y="0"/>
                  </a:lnTo>
                  <a:lnTo>
                    <a:pt x="6186311" y="347980"/>
                  </a:lnTo>
                  <a:lnTo>
                    <a:pt x="0" y="347980"/>
                  </a:lnTo>
                  <a:close/>
                </a:path>
              </a:pathLst>
            </a:custGeom>
            <a:solidFill>
              <a:srgbClr val="1B89E0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905138" y="1028700"/>
            <a:ext cx="16354162" cy="2534702"/>
            <a:chOff x="0" y="0"/>
            <a:chExt cx="14913392" cy="2311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4913392" cy="2311400"/>
            </a:xfrm>
            <a:custGeom>
              <a:avLst/>
              <a:gdLst/>
              <a:ahLst/>
              <a:cxnLst/>
              <a:rect l="l" t="t" r="r" b="b"/>
              <a:pathLst>
                <a:path w="14913392" h="2311400">
                  <a:moveTo>
                    <a:pt x="14608592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14608592" y="2311400"/>
                  </a:lnTo>
                  <a:cubicBezTo>
                    <a:pt x="14777503" y="2311400"/>
                    <a:pt x="14913392" y="2175510"/>
                    <a:pt x="14913392" y="2006600"/>
                  </a:cubicBezTo>
                  <a:lnTo>
                    <a:pt x="14913392" y="304800"/>
                  </a:lnTo>
                  <a:cubicBezTo>
                    <a:pt x="14913392" y="135890"/>
                    <a:pt x="14777503" y="0"/>
                    <a:pt x="14608592" y="0"/>
                  </a:cubicBezTo>
                  <a:close/>
                </a:path>
              </a:pathLst>
            </a:custGeom>
            <a:solidFill>
              <a:srgbClr val="004777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905138" y="3876149"/>
            <a:ext cx="8592459" cy="4876596"/>
            <a:chOff x="0" y="0"/>
            <a:chExt cx="7835481" cy="444697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7835481" cy="4446977"/>
            </a:xfrm>
            <a:custGeom>
              <a:avLst/>
              <a:gdLst/>
              <a:ahLst/>
              <a:cxnLst/>
              <a:rect l="l" t="t" r="r" b="b"/>
              <a:pathLst>
                <a:path w="7835481" h="4446977">
                  <a:moveTo>
                    <a:pt x="7530681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4142177"/>
                  </a:lnTo>
                  <a:cubicBezTo>
                    <a:pt x="0" y="4311088"/>
                    <a:pt x="135890" y="4446977"/>
                    <a:pt x="304800" y="4446977"/>
                  </a:cubicBezTo>
                  <a:lnTo>
                    <a:pt x="7530681" y="4446977"/>
                  </a:lnTo>
                  <a:cubicBezTo>
                    <a:pt x="7699590" y="4446977"/>
                    <a:pt x="7835481" y="4311088"/>
                    <a:pt x="7835481" y="4142177"/>
                  </a:cubicBezTo>
                  <a:lnTo>
                    <a:pt x="7835481" y="304800"/>
                  </a:lnTo>
                  <a:cubicBezTo>
                    <a:pt x="7835481" y="135890"/>
                    <a:pt x="7699590" y="0"/>
                    <a:pt x="7530681" y="0"/>
                  </a:cubicBezTo>
                  <a:close/>
                </a:path>
              </a:pathLst>
            </a:custGeom>
            <a:solidFill>
              <a:srgbClr val="FFDE59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1104900" y="4505642"/>
            <a:ext cx="8039032" cy="3512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spc="50">
                <a:solidFill>
                  <a:srgbClr val="000000"/>
                </a:solidFill>
                <a:latin typeface="Quicksand"/>
              </a:rPr>
              <a:t>To make a comparative word you must </a:t>
            </a:r>
            <a:r>
              <a:rPr lang="en-US" sz="5000" u="sng" spc="50">
                <a:solidFill>
                  <a:srgbClr val="000000"/>
                </a:solidFill>
                <a:latin typeface="Quicksand Bold"/>
              </a:rPr>
              <a:t>change the adjective</a:t>
            </a:r>
            <a:r>
              <a:rPr lang="en-US" sz="5000" spc="50">
                <a:solidFill>
                  <a:srgbClr val="000000"/>
                </a:solidFill>
                <a:latin typeface="Quicksand"/>
              </a:rPr>
              <a:t> to the comparative form.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5400000">
            <a:off x="12992542" y="6118476"/>
            <a:ext cx="1315027" cy="1228235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396090" y="1919427"/>
            <a:ext cx="15343285" cy="8008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159"/>
              </a:lnSpc>
            </a:pPr>
            <a:r>
              <a:rPr lang="en-US" sz="5599">
                <a:solidFill>
                  <a:srgbClr val="FFFFFF"/>
                </a:solidFill>
                <a:latin typeface="Quicksand Bold"/>
              </a:rPr>
              <a:t>Making Comparative Words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981060" y="9333284"/>
            <a:ext cx="6325880" cy="789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650"/>
              </a:lnSpc>
              <a:spcBef>
                <a:spcPct val="0"/>
              </a:spcBef>
            </a:pPr>
            <a:r>
              <a:rPr lang="en-US" sz="4750">
                <a:solidFill>
                  <a:srgbClr val="FFFFFF"/>
                </a:solidFill>
                <a:latin typeface="Quicksand Bold"/>
              </a:rPr>
              <a:t>www.Games4esl.com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2592697" y="3914249"/>
            <a:ext cx="2114717" cy="487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850"/>
              </a:lnSpc>
            </a:pPr>
            <a:r>
              <a:rPr lang="en-US" sz="3500" u="sng">
                <a:solidFill>
                  <a:srgbClr val="000000"/>
                </a:solidFill>
                <a:latin typeface="Quicksand Bold"/>
              </a:rPr>
              <a:t>Example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859109" y="7557301"/>
            <a:ext cx="3581892" cy="989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699"/>
              </a:lnSpc>
            </a:pPr>
            <a:r>
              <a:rPr lang="en-US" sz="6999">
                <a:solidFill>
                  <a:srgbClr val="000000"/>
                </a:solidFill>
                <a:latin typeface="Quicksand Bold"/>
              </a:rPr>
              <a:t>small</a:t>
            </a:r>
            <a:r>
              <a:rPr lang="en-US" sz="6999">
                <a:solidFill>
                  <a:srgbClr val="FF1616"/>
                </a:solidFill>
                <a:latin typeface="Quicksand Bold"/>
              </a:rPr>
              <a:t>er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126620" y="4946577"/>
            <a:ext cx="3046870" cy="989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699"/>
              </a:lnSpc>
            </a:pPr>
            <a:r>
              <a:rPr lang="en-US" sz="6999">
                <a:solidFill>
                  <a:srgbClr val="000000"/>
                </a:solidFill>
                <a:latin typeface="Quicksand Bold"/>
              </a:rPr>
              <a:t>small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2452786" cy="631408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452786" cy="6314089"/>
            </a:xfrm>
            <a:custGeom>
              <a:avLst/>
              <a:gdLst/>
              <a:ahLst/>
              <a:cxnLst/>
              <a:rect l="l" t="t" r="r" b="b"/>
              <a:pathLst>
                <a:path w="12452786" h="6314089">
                  <a:moveTo>
                    <a:pt x="1214798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6009289"/>
                  </a:lnTo>
                  <a:cubicBezTo>
                    <a:pt x="0" y="6178198"/>
                    <a:pt x="135890" y="6314089"/>
                    <a:pt x="304800" y="6314089"/>
                  </a:cubicBezTo>
                  <a:lnTo>
                    <a:pt x="12147986" y="6314089"/>
                  </a:lnTo>
                  <a:cubicBezTo>
                    <a:pt x="12316896" y="6314089"/>
                    <a:pt x="12452786" y="6178198"/>
                    <a:pt x="12452786" y="6009289"/>
                  </a:cubicBezTo>
                  <a:lnTo>
                    <a:pt x="12452786" y="304800"/>
                  </a:lnTo>
                  <a:cubicBezTo>
                    <a:pt x="12452786" y="135890"/>
                    <a:pt x="12316896" y="0"/>
                    <a:pt x="12147986" y="0"/>
                  </a:cubicBezTo>
                  <a:close/>
                </a:path>
              </a:pathLst>
            </a:custGeom>
            <a:solidFill>
              <a:srgbClr val="1B89E0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3531465" y="4061022"/>
            <a:ext cx="11225070" cy="2164956"/>
            <a:chOff x="0" y="0"/>
            <a:chExt cx="14966761" cy="2886608"/>
          </a:xfrm>
        </p:grpSpPr>
        <p:sp>
          <p:nvSpPr>
            <p:cNvPr id="5" name="TextBox 5"/>
            <p:cNvSpPr txBox="1"/>
            <p:nvPr/>
          </p:nvSpPr>
          <p:spPr>
            <a:xfrm>
              <a:off x="0" y="669731"/>
              <a:ext cx="14966761" cy="22168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4560"/>
                </a:lnSpc>
                <a:spcBef>
                  <a:spcPct val="0"/>
                </a:spcBef>
              </a:pPr>
              <a:r>
                <a:rPr lang="en-US" sz="10400">
                  <a:solidFill>
                    <a:srgbClr val="FFFFFF"/>
                  </a:solidFill>
                  <a:latin typeface="Quicksand Bold"/>
                </a:rPr>
                <a:t>Rules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57150"/>
              <a:ext cx="14966761" cy="5247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360"/>
                </a:lnSpc>
                <a:spcBef>
                  <a:spcPct val="0"/>
                </a:spcBef>
              </a:pPr>
              <a:r>
                <a:rPr lang="en-US" sz="2400" spc="480">
                  <a:solidFill>
                    <a:srgbClr val="FFFFFF"/>
                  </a:solidFill>
                  <a:latin typeface="Quicksand Bold"/>
                </a:rPr>
                <a:t>COMPARATIVE ADJECTIVES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2630588"/>
            <a:chOff x="0" y="0"/>
            <a:chExt cx="6186311" cy="88985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889853"/>
            </a:xfrm>
            <a:custGeom>
              <a:avLst/>
              <a:gdLst/>
              <a:ahLst/>
              <a:cxnLst/>
              <a:rect l="l" t="t" r="r" b="b"/>
              <a:pathLst>
                <a:path w="6186311" h="889853">
                  <a:moveTo>
                    <a:pt x="0" y="0"/>
                  </a:moveTo>
                  <a:lnTo>
                    <a:pt x="6186311" y="0"/>
                  </a:lnTo>
                  <a:lnTo>
                    <a:pt x="6186311" y="889853"/>
                  </a:lnTo>
                  <a:lnTo>
                    <a:pt x="0" y="889853"/>
                  </a:lnTo>
                  <a:close/>
                </a:path>
              </a:pathLst>
            </a:custGeom>
            <a:solidFill>
              <a:srgbClr val="1B89E0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9258300"/>
            <a:ext cx="18288000" cy="1028700"/>
            <a:chOff x="0" y="0"/>
            <a:chExt cx="6186311" cy="34798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186311" cy="347980"/>
            </a:xfrm>
            <a:custGeom>
              <a:avLst/>
              <a:gdLst/>
              <a:ahLst/>
              <a:cxnLst/>
              <a:rect l="l" t="t" r="r" b="b"/>
              <a:pathLst>
                <a:path w="6186311" h="347980">
                  <a:moveTo>
                    <a:pt x="0" y="0"/>
                  </a:moveTo>
                  <a:lnTo>
                    <a:pt x="6186311" y="0"/>
                  </a:lnTo>
                  <a:lnTo>
                    <a:pt x="6186311" y="347980"/>
                  </a:lnTo>
                  <a:lnTo>
                    <a:pt x="0" y="347980"/>
                  </a:lnTo>
                  <a:close/>
                </a:path>
              </a:pathLst>
            </a:custGeom>
            <a:solidFill>
              <a:srgbClr val="1B89E0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2412613" y="1028700"/>
            <a:ext cx="13462774" cy="2534702"/>
            <a:chOff x="0" y="0"/>
            <a:chExt cx="12276730" cy="2311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2276730" cy="2311400"/>
            </a:xfrm>
            <a:custGeom>
              <a:avLst/>
              <a:gdLst/>
              <a:ahLst/>
              <a:cxnLst/>
              <a:rect l="l" t="t" r="r" b="b"/>
              <a:pathLst>
                <a:path w="12276730" h="2311400">
                  <a:moveTo>
                    <a:pt x="11971930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2006600"/>
                  </a:lnTo>
                  <a:cubicBezTo>
                    <a:pt x="0" y="2175510"/>
                    <a:pt x="135890" y="2311400"/>
                    <a:pt x="304800" y="2311400"/>
                  </a:cubicBezTo>
                  <a:lnTo>
                    <a:pt x="11971930" y="2311400"/>
                  </a:lnTo>
                  <a:cubicBezTo>
                    <a:pt x="12140840" y="2311400"/>
                    <a:pt x="12276730" y="2175510"/>
                    <a:pt x="12276730" y="2006600"/>
                  </a:cubicBezTo>
                  <a:lnTo>
                    <a:pt x="12276730" y="304800"/>
                  </a:lnTo>
                  <a:cubicBezTo>
                    <a:pt x="12276730" y="135890"/>
                    <a:pt x="12140840" y="0"/>
                    <a:pt x="11971930" y="0"/>
                  </a:cubicBezTo>
                  <a:close/>
                </a:path>
              </a:pathLst>
            </a:custGeom>
            <a:solidFill>
              <a:srgbClr val="004777"/>
            </a:solidFill>
          </p:spPr>
        </p:sp>
      </p:grpSp>
      <p:sp>
        <p:nvSpPr>
          <p:cNvPr id="8" name="TextBox 8"/>
          <p:cNvSpPr txBox="1"/>
          <p:nvPr/>
        </p:nvSpPr>
        <p:spPr>
          <a:xfrm>
            <a:off x="3086008" y="1624557"/>
            <a:ext cx="12115984" cy="12001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800"/>
              </a:lnSpc>
              <a:spcBef>
                <a:spcPct val="0"/>
              </a:spcBef>
            </a:pPr>
            <a:r>
              <a:rPr lang="en-US" sz="7000">
                <a:solidFill>
                  <a:srgbClr val="FFFFFF"/>
                </a:solidFill>
                <a:latin typeface="Quicksand"/>
              </a:rPr>
              <a:t>1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981060" y="9333284"/>
            <a:ext cx="6325880" cy="789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650"/>
              </a:lnSpc>
              <a:spcBef>
                <a:spcPct val="0"/>
              </a:spcBef>
            </a:pPr>
            <a:r>
              <a:rPr lang="en-US" sz="4750">
                <a:solidFill>
                  <a:srgbClr val="FFFFFF"/>
                </a:solidFill>
                <a:latin typeface="Quicksand Bold"/>
              </a:rPr>
              <a:t>www.Games4esl.com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905138" y="3876149"/>
            <a:ext cx="8592459" cy="4876596"/>
            <a:chOff x="0" y="0"/>
            <a:chExt cx="7835481" cy="444697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7835481" cy="4446977"/>
            </a:xfrm>
            <a:custGeom>
              <a:avLst/>
              <a:gdLst/>
              <a:ahLst/>
              <a:cxnLst/>
              <a:rect l="l" t="t" r="r" b="b"/>
              <a:pathLst>
                <a:path w="7835481" h="4446977">
                  <a:moveTo>
                    <a:pt x="7530681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4142177"/>
                  </a:lnTo>
                  <a:cubicBezTo>
                    <a:pt x="0" y="4311088"/>
                    <a:pt x="135890" y="4446977"/>
                    <a:pt x="304800" y="4446977"/>
                  </a:cubicBezTo>
                  <a:lnTo>
                    <a:pt x="7530681" y="4446977"/>
                  </a:lnTo>
                  <a:cubicBezTo>
                    <a:pt x="7699590" y="4446977"/>
                    <a:pt x="7835481" y="4311088"/>
                    <a:pt x="7835481" y="4142177"/>
                  </a:cubicBezTo>
                  <a:lnTo>
                    <a:pt x="7835481" y="304800"/>
                  </a:lnTo>
                  <a:cubicBezTo>
                    <a:pt x="7835481" y="135890"/>
                    <a:pt x="7699590" y="0"/>
                    <a:pt x="7530681" y="0"/>
                  </a:cubicBezTo>
                  <a:close/>
                </a:path>
              </a:pathLst>
            </a:custGeom>
            <a:solidFill>
              <a:srgbClr val="FFDE59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1230807" y="4505642"/>
            <a:ext cx="7941122" cy="3512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spc="50">
                <a:solidFill>
                  <a:srgbClr val="000000"/>
                </a:solidFill>
                <a:latin typeface="Quicksand Bold"/>
              </a:rPr>
              <a:t>With regular </a:t>
            </a:r>
            <a:r>
              <a:rPr lang="en-US" sz="5000" u="sng" spc="50">
                <a:solidFill>
                  <a:srgbClr val="000000"/>
                </a:solidFill>
                <a:latin typeface="Quicksand Bold"/>
              </a:rPr>
              <a:t>one syllable adjectives</a:t>
            </a:r>
            <a:r>
              <a:rPr lang="en-US" sz="5000" spc="50">
                <a:solidFill>
                  <a:srgbClr val="000000"/>
                </a:solidFill>
                <a:latin typeface="Quicksand Bold"/>
              </a:rPr>
              <a:t>, we add -</a:t>
            </a:r>
            <a:r>
              <a:rPr lang="en-US" sz="5000" spc="50">
                <a:solidFill>
                  <a:srgbClr val="FF1616"/>
                </a:solidFill>
                <a:latin typeface="Quicksand Bold"/>
              </a:rPr>
              <a:t>er</a:t>
            </a:r>
            <a:r>
              <a:rPr lang="en-US" sz="5000" spc="50">
                <a:solidFill>
                  <a:srgbClr val="000000"/>
                </a:solidFill>
                <a:latin typeface="Quicksand Bold"/>
              </a:rPr>
              <a:t> to make the comparative form.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409</Words>
  <Application>Microsoft Office PowerPoint</Application>
  <PresentationFormat>Custom</PresentationFormat>
  <Paragraphs>146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9" baseType="lpstr">
      <vt:lpstr>Arial</vt:lpstr>
      <vt:lpstr>Quicksand Bold</vt:lpstr>
      <vt:lpstr>Calibri</vt:lpstr>
      <vt:lpstr>Quicksand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2020-05-21T13:32:18Z</dcterms:created>
  <dcterms:modified xsi:type="dcterms:W3CDTF">2020-05-21T13:32:34Z</dcterms:modified>
  <dc:identifier/>
</cp:coreProperties>
</file>