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3" r:id="rId5"/>
    <p:sldId id="264" r:id="rId6"/>
    <p:sldId id="265" r:id="rId7"/>
    <p:sldId id="258" r:id="rId8"/>
    <p:sldId id="259" r:id="rId9"/>
    <p:sldId id="267" r:id="rId10"/>
    <p:sldId id="268" r:id="rId11"/>
    <p:sldId id="269" r:id="rId12"/>
    <p:sldId id="266" r:id="rId13"/>
    <p:sldId id="270" r:id="rId14"/>
    <p:sldId id="271" r:id="rId15"/>
    <p:sldId id="272" r:id="rId16"/>
    <p:sldId id="273" r:id="rId17"/>
    <p:sldId id="276" r:id="rId18"/>
    <p:sldId id="274" r:id="rId19"/>
    <p:sldId id="277" r:id="rId20"/>
    <p:sldId id="278" r:id="rId21"/>
    <p:sldId id="279" r:id="rId22"/>
    <p:sldId id="280" r:id="rId23"/>
    <p:sldId id="281" r:id="rId24"/>
    <p:sldId id="282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68D6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0E3047-0ABB-4E41-AC9E-97C639C029EF}" type="datetimeFigureOut">
              <a:rPr lang="en-US" smtClean="0"/>
              <a:pPr/>
              <a:t>6/4/2020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23F4-BE21-4ED1-A12C-9AE67B1F4B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Ροπή δύναμης 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857628"/>
            <a:ext cx="7143800" cy="278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Άξονας   περιστροφής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Τόξο"/>
          <p:cNvSpPr/>
          <p:nvPr/>
        </p:nvSpPr>
        <p:spPr>
          <a:xfrm rot="17361303">
            <a:off x="4054744" y="1983049"/>
            <a:ext cx="914400" cy="914400"/>
          </a:xfrm>
          <a:prstGeom prst="arc">
            <a:avLst>
              <a:gd name="adj1" fmla="val 16200000"/>
              <a:gd name="adj2" fmla="val 2021407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484821" y="2715414"/>
            <a:ext cx="60087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943079" y="2715414"/>
            <a:ext cx="599282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10 - Ευθεία γραμμή σύνδεσης"/>
          <p:cNvCxnSpPr>
            <a:stCxn id="8" idx="0"/>
            <a:endCxn id="9" idx="0"/>
          </p:cNvCxnSpPr>
          <p:nvPr/>
        </p:nvCxnSpPr>
        <p:spPr>
          <a:xfrm rot="5400000" flipH="1" flipV="1">
            <a:off x="4013988" y="1486682"/>
            <a:ext cx="1588" cy="24574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>
            <a:stCxn id="8" idx="4"/>
            <a:endCxn id="9" idx="4"/>
          </p:cNvCxnSpPr>
          <p:nvPr/>
        </p:nvCxnSpPr>
        <p:spPr>
          <a:xfrm rot="16200000" flipH="1">
            <a:off x="4013988" y="2401082"/>
            <a:ext cx="1588" cy="24574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16200000" flipH="1">
            <a:off x="3929058" y="4143380"/>
            <a:ext cx="785818" cy="78581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>
            <a:off x="1428728" y="3214686"/>
            <a:ext cx="5214974" cy="158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142976" y="29167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6572264" y="293845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5072074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Προσοχή!!!  τα σημεία του κυλίνδρου που βρίσκονται  πάνω  στην  ευθεία ΑΒ…. </a:t>
            </a:r>
            <a:r>
              <a:rPr lang="el-GR" sz="2400" u="sng" dirty="0" smtClean="0"/>
              <a:t>δεν περιστρέφονται  </a:t>
            </a:r>
            <a:r>
              <a:rPr lang="el-GR" sz="2400" dirty="0" smtClean="0"/>
              <a:t>…μένουν  ακίνητα…</a:t>
            </a:r>
            <a:endParaRPr lang="en-US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Άξονας   περιστροφής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Τόξο"/>
          <p:cNvSpPr/>
          <p:nvPr/>
        </p:nvSpPr>
        <p:spPr>
          <a:xfrm rot="17361303">
            <a:off x="4054744" y="1983049"/>
            <a:ext cx="914400" cy="914400"/>
          </a:xfrm>
          <a:prstGeom prst="arc">
            <a:avLst>
              <a:gd name="adj1" fmla="val 16200000"/>
              <a:gd name="adj2" fmla="val 2021407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484821" y="2715414"/>
            <a:ext cx="60087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943079" y="2715414"/>
            <a:ext cx="599282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10 - Ευθεία γραμμή σύνδεσης"/>
          <p:cNvCxnSpPr>
            <a:stCxn id="8" idx="0"/>
            <a:endCxn id="9" idx="0"/>
          </p:cNvCxnSpPr>
          <p:nvPr/>
        </p:nvCxnSpPr>
        <p:spPr>
          <a:xfrm rot="5400000" flipH="1" flipV="1">
            <a:off x="4013988" y="1486682"/>
            <a:ext cx="1588" cy="24574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>
            <a:stCxn id="8" idx="4"/>
            <a:endCxn id="9" idx="4"/>
          </p:cNvCxnSpPr>
          <p:nvPr/>
        </p:nvCxnSpPr>
        <p:spPr>
          <a:xfrm rot="16200000" flipH="1">
            <a:off x="4013988" y="2401082"/>
            <a:ext cx="1588" cy="24574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16200000" flipH="1">
            <a:off x="3929058" y="4143380"/>
            <a:ext cx="785818" cy="78581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>
            <a:off x="1428728" y="3214686"/>
            <a:ext cx="5214974" cy="158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142976" y="29167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6572264" y="293845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428596" y="5072074"/>
            <a:ext cx="73581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ευθεία ΑΒ ονομάζεται</a:t>
            </a:r>
            <a:r>
              <a:rPr lang="el-GR" sz="2400" u="sng" dirty="0" smtClean="0"/>
              <a:t> </a:t>
            </a:r>
            <a:r>
              <a:rPr lang="el-GR" sz="2400" u="sng" dirty="0" smtClean="0"/>
              <a:t> άξονας   περιστροφής</a:t>
            </a:r>
            <a:r>
              <a:rPr lang="el-GR" sz="2400" dirty="0" smtClean="0"/>
              <a:t>,  γύρω από τον άξονα περιστροφής περιστρέφονται  όλα το σημεία  του κυλίνδρου</a:t>
            </a:r>
            <a:endParaRPr lang="en-US" sz="2400" dirty="0"/>
          </a:p>
        </p:txBody>
      </p:sp>
      <p:cxnSp>
        <p:nvCxnSpPr>
          <p:cNvPr id="15" name="14 - Ευθύγραμμο βέλος σύνδεσης"/>
          <p:cNvCxnSpPr/>
          <p:nvPr/>
        </p:nvCxnSpPr>
        <p:spPr>
          <a:xfrm rot="5400000" flipH="1" flipV="1">
            <a:off x="5786446" y="2214554"/>
            <a:ext cx="1071570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5715008" y="1785926"/>
            <a:ext cx="21431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Άξονας περιστροφής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6" dur="2000" fill="hold"/>
                                        <p:tgtEl>
                                          <p:spTgt spid="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643050"/>
            <a:ext cx="2886075" cy="3314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Άξονας   περιστροφής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6578" y="4143380"/>
            <a:ext cx="1743075" cy="248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5 - Τόξο"/>
          <p:cNvSpPr/>
          <p:nvPr/>
        </p:nvSpPr>
        <p:spPr>
          <a:xfrm rot="3703105">
            <a:off x="7448691" y="5091245"/>
            <a:ext cx="914400" cy="914400"/>
          </a:xfrm>
          <a:prstGeom prst="arc">
            <a:avLst>
              <a:gd name="adj1" fmla="val 16200000"/>
              <a:gd name="adj2" fmla="val 2021407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14 - Ορθογώνιο"/>
          <p:cNvSpPr/>
          <p:nvPr/>
        </p:nvSpPr>
        <p:spPr>
          <a:xfrm>
            <a:off x="714348" y="6215082"/>
            <a:ext cx="34903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https://en.wikipedia.org/wiki/Mars</a:t>
            </a:r>
            <a:endParaRPr lang="en-US" dirty="0"/>
          </a:p>
        </p:txBody>
      </p:sp>
      <p:cxnSp>
        <p:nvCxnSpPr>
          <p:cNvPr id="14" name="13 - Ευθεία γραμμή σύνδεσης"/>
          <p:cNvCxnSpPr/>
          <p:nvPr/>
        </p:nvCxnSpPr>
        <p:spPr>
          <a:xfrm rot="5400000">
            <a:off x="5037153" y="4822029"/>
            <a:ext cx="4071942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16 - TextBox"/>
          <p:cNvSpPr txBox="1"/>
          <p:nvPr/>
        </p:nvSpPr>
        <p:spPr>
          <a:xfrm>
            <a:off x="7286644" y="2714620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Άξονας περιστροφής</a:t>
            </a:r>
            <a:endParaRPr lang="en-US" dirty="0"/>
          </a:p>
        </p:txBody>
      </p:sp>
      <p:cxnSp>
        <p:nvCxnSpPr>
          <p:cNvPr id="19" name="18 - Ευθεία γραμμή σύνδεσης"/>
          <p:cNvCxnSpPr/>
          <p:nvPr/>
        </p:nvCxnSpPr>
        <p:spPr>
          <a:xfrm rot="5400000" flipH="1" flipV="1">
            <a:off x="2071670" y="1857364"/>
            <a:ext cx="714380" cy="285752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1500166" y="1214422"/>
            <a:ext cx="3500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Άξονας περιστροφής της γης</a:t>
            </a:r>
            <a:endParaRPr 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20" grpId="0"/>
      <p:bldP spid="20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Έλλειψη"/>
          <p:cNvSpPr/>
          <p:nvPr/>
        </p:nvSpPr>
        <p:spPr>
          <a:xfrm>
            <a:off x="214282" y="2499512"/>
            <a:ext cx="5715040" cy="16430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000232" y="2285198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5400000" flipH="1" flipV="1">
            <a:off x="2001026" y="5141924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Τόξο"/>
          <p:cNvSpPr/>
          <p:nvPr/>
        </p:nvSpPr>
        <p:spPr>
          <a:xfrm>
            <a:off x="1928794" y="1785132"/>
            <a:ext cx="1570236" cy="406001"/>
          </a:xfrm>
          <a:prstGeom prst="arc">
            <a:avLst>
              <a:gd name="adj1" fmla="val 16152749"/>
              <a:gd name="adj2" fmla="val 3414766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3571868" y="5000636"/>
            <a:ext cx="4929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Για να περιστραφεί ο δίσκος  πρέπει να ασκήσω μια δύναμη  </a:t>
            </a:r>
            <a:r>
              <a:rPr lang="en-US" sz="2400" u="sng" dirty="0" smtClean="0"/>
              <a:t>F</a:t>
            </a:r>
            <a:r>
              <a:rPr lang="el-GR" sz="2400" dirty="0" smtClean="0"/>
              <a:t>…..  πάνω στο δίσκο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5607851" y="4035429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Ροπή δύναμης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- Ευθύγραμμο βέλος σύνδεσης"/>
          <p:cNvCxnSpPr/>
          <p:nvPr/>
        </p:nvCxnSpPr>
        <p:spPr>
          <a:xfrm rot="10800000" flipV="1">
            <a:off x="4214810" y="3571876"/>
            <a:ext cx="1571636" cy="85725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Έλλειψη"/>
          <p:cNvSpPr/>
          <p:nvPr/>
        </p:nvSpPr>
        <p:spPr>
          <a:xfrm>
            <a:off x="214282" y="2499512"/>
            <a:ext cx="5715040" cy="16430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000232" y="2285198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5400000" flipH="1" flipV="1">
            <a:off x="2001026" y="5141924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Τόξο"/>
          <p:cNvSpPr/>
          <p:nvPr/>
        </p:nvSpPr>
        <p:spPr>
          <a:xfrm>
            <a:off x="1928794" y="1785132"/>
            <a:ext cx="1570236" cy="406001"/>
          </a:xfrm>
          <a:prstGeom prst="arc">
            <a:avLst>
              <a:gd name="adj1" fmla="val 16152749"/>
              <a:gd name="adj2" fmla="val 3414766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Ροπή δύναμης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10800000" flipV="1">
            <a:off x="2786050" y="3429000"/>
            <a:ext cx="857256" cy="35719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10800000" flipV="1">
            <a:off x="714348" y="3143248"/>
            <a:ext cx="857256" cy="35719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5072066" y="3214686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Α</a:t>
            </a:r>
            <a:endParaRPr lang="en-US" sz="5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3500430" y="2791422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4714876" y="392906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1428728" y="2505670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sz="2000" dirty="0" smtClean="0"/>
              <a:t>Γ</a:t>
            </a:r>
            <a:endParaRPr lang="en-US" sz="2000" dirty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3143248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1142976" y="285749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3929058" y="5143512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Ασκώ την </a:t>
            </a:r>
            <a:r>
              <a:rPr lang="el-GR" sz="2400" u="sng" dirty="0" smtClean="0"/>
              <a:t>ίδια δύναμη </a:t>
            </a:r>
            <a:r>
              <a:rPr lang="en-US" sz="2400" u="sng" dirty="0" smtClean="0"/>
              <a:t>F</a:t>
            </a:r>
            <a:r>
              <a:rPr lang="en-US" sz="2400" dirty="0" smtClean="0"/>
              <a:t>, </a:t>
            </a:r>
            <a:r>
              <a:rPr lang="el-GR" sz="2400" dirty="0" smtClean="0"/>
              <a:t>στα σημεία Α,   Β   και  Γ  του δίσκου</a:t>
            </a:r>
            <a:endParaRPr lang="en-US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7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4" grpId="0"/>
      <p:bldP spid="24" grpId="1"/>
      <p:bldP spid="25" grpId="0"/>
      <p:bldP spid="25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13 - Ευθύγραμμο βέλος σύνδεσης"/>
          <p:cNvCxnSpPr/>
          <p:nvPr/>
        </p:nvCxnSpPr>
        <p:spPr>
          <a:xfrm rot="10800000" flipV="1">
            <a:off x="4214810" y="3571876"/>
            <a:ext cx="1571636" cy="85725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7 - Έλλειψη"/>
          <p:cNvSpPr/>
          <p:nvPr/>
        </p:nvSpPr>
        <p:spPr>
          <a:xfrm>
            <a:off x="214282" y="2499512"/>
            <a:ext cx="5715040" cy="16430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000232" y="2285198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5400000" flipH="1" flipV="1">
            <a:off x="2001026" y="5141924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Τόξο"/>
          <p:cNvSpPr/>
          <p:nvPr/>
        </p:nvSpPr>
        <p:spPr>
          <a:xfrm>
            <a:off x="1928794" y="1785132"/>
            <a:ext cx="1570236" cy="406001"/>
          </a:xfrm>
          <a:prstGeom prst="arc">
            <a:avLst>
              <a:gd name="adj1" fmla="val 16152749"/>
              <a:gd name="adj2" fmla="val 3414766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Ροπή δύναμης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cxnSp>
        <p:nvCxnSpPr>
          <p:cNvPr id="17" name="16 - Ευθύγραμμο βέλος σύνδεσης"/>
          <p:cNvCxnSpPr/>
          <p:nvPr/>
        </p:nvCxnSpPr>
        <p:spPr>
          <a:xfrm rot="10800000" flipV="1">
            <a:off x="2786050" y="3429000"/>
            <a:ext cx="857256" cy="35719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10800000" flipV="1">
            <a:off x="714348" y="3143248"/>
            <a:ext cx="857256" cy="357190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- TextBox"/>
          <p:cNvSpPr txBox="1"/>
          <p:nvPr/>
        </p:nvSpPr>
        <p:spPr>
          <a:xfrm>
            <a:off x="5072066" y="3214686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Α</a:t>
            </a:r>
            <a:endParaRPr lang="en-US" sz="5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3500430" y="2791422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4714876" y="392906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sp>
        <p:nvSpPr>
          <p:cNvPr id="23" name="22 - TextBox"/>
          <p:cNvSpPr txBox="1"/>
          <p:nvPr/>
        </p:nvSpPr>
        <p:spPr>
          <a:xfrm>
            <a:off x="1428728" y="2505670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sz="2000" dirty="0" smtClean="0"/>
              <a:t>Γ</a:t>
            </a:r>
            <a:endParaRPr lang="en-US" sz="2000" dirty="0"/>
          </a:p>
        </p:txBody>
      </p:sp>
      <p:sp>
        <p:nvSpPr>
          <p:cNvPr id="24" name="23 - TextBox"/>
          <p:cNvSpPr txBox="1"/>
          <p:nvPr/>
        </p:nvSpPr>
        <p:spPr>
          <a:xfrm>
            <a:off x="3143240" y="3143248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1142976" y="2857496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4000496" y="5357826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Παρατηρώ ότι ο δίσκος </a:t>
            </a:r>
            <a:r>
              <a:rPr lang="el-GR" sz="2400" u="sng" dirty="0" smtClean="0"/>
              <a:t>περιστρέφεται πιο δύσκολα όταν η δύναμη ασκείται στο σημείο  Β.</a:t>
            </a:r>
            <a:endParaRPr lang="en-US" sz="2400" u="sng" dirty="0"/>
          </a:p>
        </p:txBody>
      </p:sp>
      <p:sp>
        <p:nvSpPr>
          <p:cNvPr id="18" name="17 - TextBox"/>
          <p:cNvSpPr txBox="1"/>
          <p:nvPr/>
        </p:nvSpPr>
        <p:spPr>
          <a:xfrm>
            <a:off x="4357686" y="928670"/>
            <a:ext cx="478631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Παρατηρώ ότι ο δίσκος </a:t>
            </a:r>
            <a:r>
              <a:rPr lang="el-GR" sz="2400" u="sng" dirty="0" smtClean="0"/>
              <a:t>περιστρέφεται πιο εύκολα όταν η δύναμη ασκείται στο σημείο Α.</a:t>
            </a:r>
            <a:endParaRPr lang="en-US" sz="2400" u="sn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8" grpId="0"/>
      <p:bldP spid="18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71744"/>
            <a:ext cx="3857620" cy="4286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13 - Ευθύγραμμο βέλος σύνδεσης"/>
          <p:cNvCxnSpPr/>
          <p:nvPr/>
        </p:nvCxnSpPr>
        <p:spPr>
          <a:xfrm rot="10800000" flipV="1">
            <a:off x="500034" y="5072074"/>
            <a:ext cx="714380" cy="14287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Ροπή δύναμης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0" name="19 - TextBox"/>
          <p:cNvSpPr txBox="1"/>
          <p:nvPr/>
        </p:nvSpPr>
        <p:spPr>
          <a:xfrm>
            <a:off x="2428860" y="3291488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Α</a:t>
            </a:r>
            <a:endParaRPr lang="en-US" sz="5400" dirty="0"/>
          </a:p>
        </p:txBody>
      </p:sp>
      <p:sp>
        <p:nvSpPr>
          <p:cNvPr id="21" name="20 - TextBox"/>
          <p:cNvSpPr txBox="1"/>
          <p:nvPr/>
        </p:nvSpPr>
        <p:spPr>
          <a:xfrm>
            <a:off x="1000100" y="4429132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22" name="21 - TextBox"/>
          <p:cNvSpPr txBox="1"/>
          <p:nvPr/>
        </p:nvSpPr>
        <p:spPr>
          <a:xfrm>
            <a:off x="857224" y="4714884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2071670" y="3500438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F</a:t>
            </a:r>
            <a:endParaRPr lang="en-US" sz="2800" b="1" dirty="0"/>
          </a:p>
        </p:txBody>
      </p:sp>
      <p:sp>
        <p:nvSpPr>
          <p:cNvPr id="26" name="25 - TextBox"/>
          <p:cNvSpPr txBox="1"/>
          <p:nvPr/>
        </p:nvSpPr>
        <p:spPr>
          <a:xfrm>
            <a:off x="4500562" y="1500174"/>
            <a:ext cx="44291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Η πόρτα περιστρέφεται πιο </a:t>
            </a:r>
            <a:r>
              <a:rPr lang="el-GR" sz="2400" i="1" u="sng" dirty="0" smtClean="0"/>
              <a:t>εύκολα</a:t>
            </a:r>
            <a:r>
              <a:rPr lang="el-GR" sz="2400" i="1" dirty="0" smtClean="0"/>
              <a:t> όταν η δύναμη ασκείται στο σημείο  Α.</a:t>
            </a:r>
          </a:p>
          <a:p>
            <a:endParaRPr lang="el-GR" sz="2400" i="1" dirty="0" smtClean="0"/>
          </a:p>
          <a:p>
            <a:endParaRPr lang="el-GR" sz="2400" i="1" dirty="0" smtClean="0"/>
          </a:p>
          <a:p>
            <a:endParaRPr lang="el-GR" sz="2400" i="1" dirty="0" smtClean="0"/>
          </a:p>
          <a:p>
            <a:r>
              <a:rPr lang="el-GR" sz="2400" i="1" dirty="0" smtClean="0"/>
              <a:t>Η πόρτα περιστρέφεται πιο </a:t>
            </a:r>
            <a:r>
              <a:rPr lang="el-GR" sz="2400" i="1" u="sng" dirty="0" smtClean="0"/>
              <a:t>δύσκολα</a:t>
            </a:r>
            <a:r>
              <a:rPr lang="el-GR" sz="2400" i="1" dirty="0" smtClean="0"/>
              <a:t> όταν η  </a:t>
            </a:r>
            <a:r>
              <a:rPr lang="el-GR" sz="2400" i="1" u="sng" dirty="0" smtClean="0"/>
              <a:t>ίδια   </a:t>
            </a:r>
            <a:r>
              <a:rPr lang="el-GR" sz="2400" i="1" u="sng" dirty="0" smtClean="0"/>
              <a:t>δύναμη </a:t>
            </a:r>
            <a:r>
              <a:rPr lang="el-GR" sz="2400" i="1" dirty="0" smtClean="0"/>
              <a:t>ασκείται στο σημείο  </a:t>
            </a:r>
            <a:r>
              <a:rPr lang="el-GR" sz="2400" i="1" dirty="0" smtClean="0"/>
              <a:t>Β</a:t>
            </a:r>
          </a:p>
          <a:p>
            <a:endParaRPr lang="el-GR" sz="2400" i="1" dirty="0" smtClean="0"/>
          </a:p>
          <a:p>
            <a:endParaRPr lang="en-US" sz="2400" i="1" dirty="0"/>
          </a:p>
        </p:txBody>
      </p:sp>
      <p:cxnSp>
        <p:nvCxnSpPr>
          <p:cNvPr id="29" name="28 - Ευθεία γραμμή σύνδεσης"/>
          <p:cNvCxnSpPr/>
          <p:nvPr/>
        </p:nvCxnSpPr>
        <p:spPr>
          <a:xfrm rot="5400000">
            <a:off x="-1821689" y="3964773"/>
            <a:ext cx="5072074" cy="158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- TextBox"/>
          <p:cNvSpPr txBox="1"/>
          <p:nvPr/>
        </p:nvSpPr>
        <p:spPr>
          <a:xfrm>
            <a:off x="357158" y="1071546"/>
            <a:ext cx="142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Άξονας περιστροφής</a:t>
            </a:r>
            <a:endParaRPr lang="en-US" dirty="0"/>
          </a:p>
        </p:txBody>
      </p:sp>
      <p:cxnSp>
        <p:nvCxnSpPr>
          <p:cNvPr id="34" name="33 - Ευθύγραμμο βέλος σύνδεσης"/>
          <p:cNvCxnSpPr/>
          <p:nvPr/>
        </p:nvCxnSpPr>
        <p:spPr>
          <a:xfrm rot="10800000" flipV="1">
            <a:off x="1857356" y="3929066"/>
            <a:ext cx="714380" cy="142876"/>
          </a:xfrm>
          <a:prstGeom prst="straightConnector1">
            <a:avLst/>
          </a:prstGeom>
          <a:ln w="25400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Ροπή δύναμης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3 - Ισοσκελές τρίγωνο"/>
          <p:cNvSpPr/>
          <p:nvPr/>
        </p:nvSpPr>
        <p:spPr>
          <a:xfrm>
            <a:off x="3571868" y="2143116"/>
            <a:ext cx="85725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285720" y="2143116"/>
            <a:ext cx="8143932" cy="1588"/>
          </a:xfrm>
          <a:prstGeom prst="line">
            <a:avLst/>
          </a:prstGeom>
          <a:ln w="47625">
            <a:solidFill>
              <a:srgbClr val="A68D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- Ευθύγραμμο βέλος σύνδεσης"/>
          <p:cNvCxnSpPr/>
          <p:nvPr/>
        </p:nvCxnSpPr>
        <p:spPr>
          <a:xfrm flipV="1">
            <a:off x="4143372" y="1142984"/>
            <a:ext cx="1143008" cy="78581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3857620" y="18573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14" name="13 - TextBox"/>
          <p:cNvSpPr txBox="1"/>
          <p:nvPr/>
        </p:nvSpPr>
        <p:spPr>
          <a:xfrm>
            <a:off x="4929190" y="785794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Σημείο περιστροφής</a:t>
            </a:r>
            <a:endParaRPr lang="en-US" dirty="0"/>
          </a:p>
        </p:txBody>
      </p:sp>
      <p:sp>
        <p:nvSpPr>
          <p:cNvPr id="19" name="18 - TextBox"/>
          <p:cNvSpPr txBox="1"/>
          <p:nvPr/>
        </p:nvSpPr>
        <p:spPr>
          <a:xfrm>
            <a:off x="7072330" y="18573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6685492" y="2672036"/>
            <a:ext cx="1059428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7215206" y="270247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2" name="11 - TextBox"/>
          <p:cNvSpPr txBox="1"/>
          <p:nvPr/>
        </p:nvSpPr>
        <p:spPr>
          <a:xfrm>
            <a:off x="2428860" y="18573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</a:t>
            </a:r>
            <a:endParaRPr lang="en-US" b="1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5400000">
            <a:off x="2042022" y="2672036"/>
            <a:ext cx="1059428" cy="1588"/>
          </a:xfrm>
          <a:prstGeom prst="straightConnector1">
            <a:avLst/>
          </a:prstGeom>
          <a:ln w="158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2643174" y="2714620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F</a:t>
            </a:r>
            <a:endParaRPr lang="en-US" b="1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4572008"/>
            <a:ext cx="821537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Η ίδια δύναμη </a:t>
            </a:r>
            <a:r>
              <a:rPr lang="en-US" sz="2400" dirty="0" smtClean="0"/>
              <a:t>F</a:t>
            </a:r>
            <a:r>
              <a:rPr lang="el-GR" sz="2400" dirty="0" smtClean="0"/>
              <a:t> </a:t>
            </a:r>
            <a:r>
              <a:rPr lang="el-GR" sz="2400" dirty="0" smtClean="0"/>
              <a:t> περιστρέφει  πιο  εύκολα την τραμπάλα όταν ασκείται στο σημείο Α, που είναι πιο μακριά  από το σημείο περιστροφής</a:t>
            </a:r>
            <a:endParaRPr lang="en-US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/>
      <p:bldP spid="19" grpId="0"/>
      <p:bldP spid="22" grpId="0"/>
      <p:bldP spid="12" grpId="0"/>
      <p:bldP spid="15" grpId="0"/>
      <p:bldP spid="1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Ροπή δύναμης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214282" y="1928802"/>
            <a:ext cx="8215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i="1" dirty="0" smtClean="0"/>
              <a:t>ΣΥΜΠΕΡΑΣΜΑ</a:t>
            </a:r>
          </a:p>
          <a:p>
            <a:endParaRPr lang="el-GR" sz="2400" i="1" dirty="0" smtClean="0"/>
          </a:p>
          <a:p>
            <a:r>
              <a:rPr lang="el-GR" sz="2400" i="1" dirty="0" smtClean="0"/>
              <a:t>Όσο πιο </a:t>
            </a:r>
            <a:r>
              <a:rPr lang="el-GR" sz="2400" i="1" u="sng" dirty="0" smtClean="0"/>
              <a:t>μακριά</a:t>
            </a:r>
            <a:r>
              <a:rPr lang="el-GR" sz="2400" i="1" dirty="0" smtClean="0"/>
              <a:t> από το σημείο  περιστροφής (ή τον άξονα  περιστροφής )  ασκείται μια δύναμη…. </a:t>
            </a:r>
            <a:r>
              <a:rPr lang="el-GR" sz="2400" i="1" dirty="0" smtClean="0"/>
              <a:t>τ</a:t>
            </a:r>
            <a:r>
              <a:rPr lang="el-GR" sz="2400" i="1" dirty="0" smtClean="0"/>
              <a:t>όσο  πιο </a:t>
            </a:r>
            <a:r>
              <a:rPr lang="el-GR" sz="2400" i="1" u="sng" dirty="0" smtClean="0"/>
              <a:t>εύκολα</a:t>
            </a:r>
            <a:r>
              <a:rPr lang="el-GR" sz="2400" i="1" dirty="0" smtClean="0"/>
              <a:t>  περιστρέφεται   το  σώμα.</a:t>
            </a:r>
          </a:p>
          <a:p>
            <a:endParaRPr lang="el-GR" sz="2400" i="1" dirty="0" smtClean="0"/>
          </a:p>
          <a:p>
            <a:endParaRPr lang="el-GR" sz="2400" i="1" dirty="0" smtClean="0"/>
          </a:p>
          <a:p>
            <a:endParaRPr lang="el-GR" sz="2400" i="1" dirty="0" smtClean="0"/>
          </a:p>
          <a:p>
            <a:r>
              <a:rPr lang="el-GR" sz="2400" i="1" dirty="0" smtClean="0"/>
              <a:t>Όσο πιο </a:t>
            </a:r>
            <a:r>
              <a:rPr lang="el-GR" sz="2400" i="1" u="sng" dirty="0" smtClean="0"/>
              <a:t>κοντά</a:t>
            </a:r>
            <a:r>
              <a:rPr lang="el-GR" sz="2400" i="1" dirty="0" smtClean="0"/>
              <a:t> </a:t>
            </a:r>
            <a:r>
              <a:rPr lang="el-GR" sz="2400" i="1" dirty="0" smtClean="0"/>
              <a:t> </a:t>
            </a:r>
            <a:r>
              <a:rPr lang="el-GR" sz="2400" i="1" dirty="0" smtClean="0"/>
              <a:t>στο </a:t>
            </a:r>
            <a:r>
              <a:rPr lang="el-GR" sz="2400" i="1" dirty="0" smtClean="0"/>
              <a:t>σημείο  περιστροφής (ή </a:t>
            </a:r>
            <a:r>
              <a:rPr lang="el-GR" sz="2400" i="1" dirty="0" smtClean="0"/>
              <a:t>στον </a:t>
            </a:r>
            <a:r>
              <a:rPr lang="el-GR" sz="2400" i="1" dirty="0" smtClean="0"/>
              <a:t>άξονα  περιστροφής )  ασκείται μια δύναμη…. τόσο  πιο </a:t>
            </a:r>
            <a:r>
              <a:rPr lang="el-GR" sz="2400" i="1" u="sng" dirty="0" smtClean="0"/>
              <a:t>δύσκολα</a:t>
            </a:r>
            <a:r>
              <a:rPr lang="el-GR" sz="2400" i="1" dirty="0" smtClean="0"/>
              <a:t> περιστρέφεται  το σώμα.</a:t>
            </a:r>
            <a:endParaRPr lang="el-GR" sz="2400" i="1" dirty="0" smtClean="0"/>
          </a:p>
          <a:p>
            <a:endParaRPr lang="en-US" sz="2400" i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Ροπή δύναμης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3 - Ισοσκελές τρίγωνο"/>
          <p:cNvSpPr/>
          <p:nvPr/>
        </p:nvSpPr>
        <p:spPr>
          <a:xfrm>
            <a:off x="3571868" y="2143116"/>
            <a:ext cx="85725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285720" y="2143116"/>
            <a:ext cx="8143932" cy="1588"/>
          </a:xfrm>
          <a:prstGeom prst="line">
            <a:avLst/>
          </a:prstGeom>
          <a:ln w="47625">
            <a:solidFill>
              <a:srgbClr val="A68D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3857620" y="18573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7072330" y="18573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6685492" y="2672036"/>
            <a:ext cx="105942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7215206" y="250030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</a:t>
            </a:r>
            <a:endParaRPr lang="en-US" sz="3200" b="1" dirty="0"/>
          </a:p>
        </p:txBody>
      </p:sp>
      <p:cxnSp>
        <p:nvCxnSpPr>
          <p:cNvPr id="20" name="19 - Ευθύγραμμο βέλος σύνδεσης"/>
          <p:cNvCxnSpPr>
            <a:stCxn id="11" idx="0"/>
            <a:endCxn id="19" idx="0"/>
          </p:cNvCxnSpPr>
          <p:nvPr/>
        </p:nvCxnSpPr>
        <p:spPr>
          <a:xfrm rot="5400000" flipH="1" flipV="1">
            <a:off x="5607851" y="250009"/>
            <a:ext cx="1588" cy="32147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5357818" y="128586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</a:t>
            </a:r>
            <a:endParaRPr lang="en-US" sz="3200" dirty="0"/>
          </a:p>
        </p:txBody>
      </p:sp>
      <p:sp>
        <p:nvSpPr>
          <p:cNvPr id="26" name="25 - TextBox"/>
          <p:cNvSpPr txBox="1"/>
          <p:nvPr/>
        </p:nvSpPr>
        <p:spPr>
          <a:xfrm>
            <a:off x="500034" y="4214818"/>
            <a:ext cx="628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 =</a:t>
            </a:r>
            <a:r>
              <a:rPr lang="el-GR" sz="2400" dirty="0" smtClean="0"/>
              <a:t> </a:t>
            </a:r>
            <a:r>
              <a:rPr lang="el-GR" sz="2400" u="sng" dirty="0" smtClean="0"/>
              <a:t>απόσταση</a:t>
            </a:r>
            <a:r>
              <a:rPr lang="el-GR" sz="2400" dirty="0" smtClean="0"/>
              <a:t> σημείου που εφαρμόζεται η δύναμη από το σημείο περιστροφής  (π.χ. 2</a:t>
            </a:r>
            <a:r>
              <a:rPr lang="en-US" sz="2400" dirty="0" smtClean="0"/>
              <a:t>m )</a:t>
            </a:r>
            <a:endParaRPr lang="en-US" sz="2400" dirty="0"/>
          </a:p>
        </p:txBody>
      </p:sp>
      <p:sp>
        <p:nvSpPr>
          <p:cNvPr id="27" name="26 - TextBox"/>
          <p:cNvSpPr txBox="1"/>
          <p:nvPr/>
        </p:nvSpPr>
        <p:spPr>
          <a:xfrm>
            <a:off x="3714744" y="5857892"/>
            <a:ext cx="41434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</a:t>
            </a:r>
            <a:r>
              <a:rPr lang="en-US" sz="2400" dirty="0" smtClean="0"/>
              <a:t> =</a:t>
            </a:r>
            <a:r>
              <a:rPr lang="el-GR" sz="2400" dirty="0" smtClean="0"/>
              <a:t> </a:t>
            </a:r>
            <a:r>
              <a:rPr lang="el-GR" sz="2400" u="sng" dirty="0" smtClean="0"/>
              <a:t>δύναμη </a:t>
            </a:r>
            <a:r>
              <a:rPr lang="el-GR" sz="2400" dirty="0" smtClean="0"/>
              <a:t> (π.χ. 10</a:t>
            </a:r>
            <a:r>
              <a:rPr lang="en-US" sz="2400" dirty="0" smtClean="0"/>
              <a:t>N</a:t>
            </a:r>
            <a:r>
              <a:rPr lang="en-US" sz="2400" dirty="0" smtClean="0"/>
              <a:t> )</a:t>
            </a:r>
            <a:endParaRPr lang="en-US" sz="2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2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Έλλειψη"/>
          <p:cNvSpPr/>
          <p:nvPr/>
        </p:nvSpPr>
        <p:spPr>
          <a:xfrm>
            <a:off x="1071538" y="2928934"/>
            <a:ext cx="5715040" cy="16430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857488" y="2714620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5400000" flipH="1" flipV="1">
            <a:off x="2858282" y="5571346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Τόξο"/>
          <p:cNvSpPr/>
          <p:nvPr/>
        </p:nvSpPr>
        <p:spPr>
          <a:xfrm>
            <a:off x="2786050" y="2214554"/>
            <a:ext cx="1570236" cy="406001"/>
          </a:xfrm>
          <a:prstGeom prst="arc">
            <a:avLst>
              <a:gd name="adj1" fmla="val 16152749"/>
              <a:gd name="adj2" fmla="val 3414766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214810" y="5429264"/>
            <a:ext cx="49291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Έστω ότι ο δίσκος της εικόνας  περιστρέφεται γύρω – γύρω από τον…. εαυτό του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6465107" y="4464851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Σημείο περιστροφής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Ροπή δύναμης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3 - Ισοσκελές τρίγωνο"/>
          <p:cNvSpPr/>
          <p:nvPr/>
        </p:nvSpPr>
        <p:spPr>
          <a:xfrm>
            <a:off x="3571868" y="2143116"/>
            <a:ext cx="85725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285720" y="2143116"/>
            <a:ext cx="8143932" cy="1588"/>
          </a:xfrm>
          <a:prstGeom prst="line">
            <a:avLst/>
          </a:prstGeom>
          <a:ln w="47625">
            <a:solidFill>
              <a:srgbClr val="A68D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3857620" y="18573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7072330" y="1857364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6685492" y="2672036"/>
            <a:ext cx="105942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7215206" y="2500306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</a:t>
            </a:r>
            <a:endParaRPr lang="en-US" sz="3200" b="1" dirty="0"/>
          </a:p>
        </p:txBody>
      </p:sp>
      <p:cxnSp>
        <p:nvCxnSpPr>
          <p:cNvPr id="20" name="19 - Ευθύγραμμο βέλος σύνδεσης"/>
          <p:cNvCxnSpPr>
            <a:stCxn id="11" idx="0"/>
            <a:endCxn id="19" idx="0"/>
          </p:cNvCxnSpPr>
          <p:nvPr/>
        </p:nvCxnSpPr>
        <p:spPr>
          <a:xfrm rot="5400000" flipH="1" flipV="1">
            <a:off x="5607851" y="250009"/>
            <a:ext cx="1588" cy="32147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5357818" y="1285860"/>
            <a:ext cx="2857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x</a:t>
            </a:r>
            <a:endParaRPr lang="en-US" sz="3200" dirty="0"/>
          </a:p>
        </p:txBody>
      </p:sp>
      <p:sp>
        <p:nvSpPr>
          <p:cNvPr id="26" name="25 - TextBox"/>
          <p:cNvSpPr txBox="1"/>
          <p:nvPr/>
        </p:nvSpPr>
        <p:spPr>
          <a:xfrm>
            <a:off x="2857488" y="3929066"/>
            <a:ext cx="23574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     =   </a:t>
            </a:r>
            <a:r>
              <a:rPr lang="en-US" sz="2400" dirty="0" smtClean="0"/>
              <a:t>F  </a:t>
            </a:r>
            <a:r>
              <a:rPr lang="en-US" sz="4800" dirty="0" smtClean="0"/>
              <a:t>.</a:t>
            </a:r>
            <a:r>
              <a:rPr lang="en-US" sz="4800" baseline="30000" dirty="0" smtClean="0"/>
              <a:t> </a:t>
            </a:r>
            <a:r>
              <a:rPr lang="en-US" sz="2400" dirty="0" smtClean="0"/>
              <a:t> x</a:t>
            </a:r>
            <a:endParaRPr lang="en-US" sz="2400" dirty="0"/>
          </a:p>
        </p:txBody>
      </p:sp>
      <p:cxnSp>
        <p:nvCxnSpPr>
          <p:cNvPr id="14" name="13 - Ευθύγραμμο βέλος σύνδεσης"/>
          <p:cNvCxnSpPr/>
          <p:nvPr/>
        </p:nvCxnSpPr>
        <p:spPr>
          <a:xfrm rot="5400000">
            <a:off x="2250265" y="4750603"/>
            <a:ext cx="78581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- TextBox"/>
          <p:cNvSpPr txBox="1"/>
          <p:nvPr/>
        </p:nvSpPr>
        <p:spPr>
          <a:xfrm>
            <a:off x="1428728" y="5429264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Ροπή δύναμης</a:t>
            </a:r>
            <a:endParaRPr lang="en-US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  <p:bldP spid="26" grpId="0"/>
      <p:bldP spid="1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Ροπή δύναμης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26" name="25 - TextBox"/>
          <p:cNvSpPr txBox="1"/>
          <p:nvPr/>
        </p:nvSpPr>
        <p:spPr>
          <a:xfrm>
            <a:off x="3143240" y="2428868"/>
            <a:ext cx="5143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4000" b="1" dirty="0" smtClean="0"/>
              <a:t>τ     =   </a:t>
            </a:r>
            <a:r>
              <a:rPr lang="en-US" sz="4000" b="1" dirty="0" smtClean="0"/>
              <a:t>F  .</a:t>
            </a:r>
            <a:r>
              <a:rPr lang="en-US" sz="4000" b="1" baseline="30000" dirty="0" smtClean="0"/>
              <a:t> </a:t>
            </a:r>
            <a:r>
              <a:rPr lang="en-US" sz="4000" b="1" dirty="0" smtClean="0"/>
              <a:t> x</a:t>
            </a:r>
            <a:endParaRPr lang="en-US" sz="40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Ροπή δύναμης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3 - Ισοσκελές τρίγωνο"/>
          <p:cNvSpPr/>
          <p:nvPr/>
        </p:nvSpPr>
        <p:spPr>
          <a:xfrm>
            <a:off x="3571868" y="3155390"/>
            <a:ext cx="857256" cy="357190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5 - Ευθεία γραμμή σύνδεσης"/>
          <p:cNvCxnSpPr/>
          <p:nvPr/>
        </p:nvCxnSpPr>
        <p:spPr>
          <a:xfrm>
            <a:off x="285720" y="3155390"/>
            <a:ext cx="8143932" cy="1588"/>
          </a:xfrm>
          <a:prstGeom prst="line">
            <a:avLst/>
          </a:prstGeom>
          <a:ln w="47625">
            <a:solidFill>
              <a:srgbClr val="A68D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- TextBox"/>
          <p:cNvSpPr txBox="1"/>
          <p:nvPr/>
        </p:nvSpPr>
        <p:spPr>
          <a:xfrm>
            <a:off x="3857620" y="286963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Ο</a:t>
            </a:r>
            <a:endParaRPr lang="en-US" b="1" dirty="0"/>
          </a:p>
        </p:txBody>
      </p:sp>
      <p:sp>
        <p:nvSpPr>
          <p:cNvPr id="19" name="18 - TextBox"/>
          <p:cNvSpPr txBox="1"/>
          <p:nvPr/>
        </p:nvSpPr>
        <p:spPr>
          <a:xfrm>
            <a:off x="7072330" y="2869638"/>
            <a:ext cx="285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rot="5400000">
            <a:off x="6685492" y="3684310"/>
            <a:ext cx="1059428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7215206" y="3512580"/>
            <a:ext cx="285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F</a:t>
            </a:r>
            <a:endParaRPr lang="en-US" sz="2000" b="1" dirty="0"/>
          </a:p>
        </p:txBody>
      </p:sp>
      <p:cxnSp>
        <p:nvCxnSpPr>
          <p:cNvPr id="20" name="19 - Ευθύγραμμο βέλος σύνδεσης"/>
          <p:cNvCxnSpPr>
            <a:stCxn id="11" idx="0"/>
            <a:endCxn id="19" idx="0"/>
          </p:cNvCxnSpPr>
          <p:nvPr/>
        </p:nvCxnSpPr>
        <p:spPr>
          <a:xfrm rot="5400000" flipH="1" flipV="1">
            <a:off x="5607851" y="1262283"/>
            <a:ext cx="1588" cy="321471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- TextBox"/>
          <p:cNvSpPr txBox="1"/>
          <p:nvPr/>
        </p:nvSpPr>
        <p:spPr>
          <a:xfrm>
            <a:off x="5357818" y="229813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x</a:t>
            </a:r>
            <a:endParaRPr lang="en-US" sz="2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428596" y="1285860"/>
            <a:ext cx="707236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000" b="1" u="sng" dirty="0" smtClean="0"/>
              <a:t>Άσκηση</a:t>
            </a:r>
          </a:p>
          <a:p>
            <a:r>
              <a:rPr lang="el-GR" sz="2000" dirty="0" smtClean="0"/>
              <a:t>Αν η δύναμη </a:t>
            </a:r>
            <a:r>
              <a:rPr lang="en-US" sz="2000" dirty="0" smtClean="0"/>
              <a:t>F</a:t>
            </a:r>
            <a:r>
              <a:rPr lang="el-GR" sz="2000" dirty="0" smtClean="0"/>
              <a:t> στο παρακάτω σχήμα  είναι 5Ν  και η απόσταση  </a:t>
            </a:r>
            <a:r>
              <a:rPr lang="en-US" sz="2000" dirty="0" smtClean="0"/>
              <a:t>x </a:t>
            </a:r>
            <a:r>
              <a:rPr lang="el-GR" sz="2000" dirty="0" smtClean="0"/>
              <a:t>είναι 2</a:t>
            </a:r>
            <a:r>
              <a:rPr lang="en-US" sz="2000" dirty="0" smtClean="0"/>
              <a:t>m.  </a:t>
            </a:r>
            <a:r>
              <a:rPr lang="el-GR" sz="2000" dirty="0" smtClean="0"/>
              <a:t>Ποια είναι η ροπή  της δύναμης ;</a:t>
            </a:r>
            <a:endParaRPr lang="en-US" sz="2000" dirty="0"/>
          </a:p>
        </p:txBody>
      </p:sp>
      <p:sp>
        <p:nvSpPr>
          <p:cNvPr id="18" name="17 - TextBox"/>
          <p:cNvSpPr txBox="1"/>
          <p:nvPr/>
        </p:nvSpPr>
        <p:spPr>
          <a:xfrm>
            <a:off x="1000100" y="4429132"/>
            <a:ext cx="478634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τ     =   </a:t>
            </a:r>
            <a:r>
              <a:rPr lang="en-US" sz="2400" dirty="0" smtClean="0"/>
              <a:t>F  </a:t>
            </a:r>
            <a:r>
              <a:rPr lang="en-US" sz="1400" dirty="0" smtClean="0"/>
              <a:t>*</a:t>
            </a:r>
            <a:r>
              <a:rPr lang="en-US" sz="4800" baseline="30000" dirty="0" smtClean="0"/>
              <a:t> </a:t>
            </a:r>
            <a:r>
              <a:rPr lang="en-US" sz="2400" dirty="0" smtClean="0"/>
              <a:t> X</a:t>
            </a:r>
          </a:p>
          <a:p>
            <a:r>
              <a:rPr lang="el-GR" sz="2400" dirty="0" smtClean="0"/>
              <a:t>τ    = 5Ν</a:t>
            </a:r>
            <a:r>
              <a:rPr lang="en-US" sz="2400" dirty="0" smtClean="0"/>
              <a:t> </a:t>
            </a:r>
            <a:r>
              <a:rPr lang="en-US" sz="1400" dirty="0" smtClean="0"/>
              <a:t>*</a:t>
            </a:r>
            <a:r>
              <a:rPr lang="el-GR" sz="2400" dirty="0" smtClean="0"/>
              <a:t> 2</a:t>
            </a:r>
            <a:r>
              <a:rPr lang="en-US" sz="2400" dirty="0" smtClean="0"/>
              <a:t>m</a:t>
            </a:r>
          </a:p>
          <a:p>
            <a:r>
              <a:rPr lang="el-GR" sz="2400" dirty="0" smtClean="0"/>
              <a:t>τ    </a:t>
            </a:r>
            <a:r>
              <a:rPr lang="el-GR" sz="2400" dirty="0" smtClean="0"/>
              <a:t>= </a:t>
            </a:r>
            <a:r>
              <a:rPr lang="en-US" sz="2400" dirty="0" smtClean="0"/>
              <a:t> </a:t>
            </a:r>
            <a:r>
              <a:rPr lang="el-GR" sz="2400" dirty="0" smtClean="0"/>
              <a:t>5</a:t>
            </a:r>
            <a:r>
              <a:rPr lang="en-US" sz="2400" dirty="0" smtClean="0"/>
              <a:t> </a:t>
            </a:r>
            <a:r>
              <a:rPr lang="en-US" sz="1400" dirty="0" smtClean="0"/>
              <a:t>*</a:t>
            </a:r>
            <a:r>
              <a:rPr lang="en-US" sz="2400" dirty="0" smtClean="0"/>
              <a:t> 2</a:t>
            </a:r>
            <a:r>
              <a:rPr lang="el-GR" sz="2400" dirty="0" smtClean="0"/>
              <a:t>Ν</a:t>
            </a:r>
            <a:r>
              <a:rPr lang="en-US" sz="2400" dirty="0" smtClean="0"/>
              <a:t>m</a:t>
            </a:r>
            <a:endParaRPr lang="en-US" sz="2400" dirty="0" smtClean="0"/>
          </a:p>
          <a:p>
            <a:r>
              <a:rPr lang="el-GR" sz="2400" dirty="0" smtClean="0"/>
              <a:t>τ    = </a:t>
            </a:r>
            <a:r>
              <a:rPr lang="en-US" sz="2400" dirty="0" smtClean="0"/>
              <a:t> 10</a:t>
            </a:r>
            <a:r>
              <a:rPr lang="el-GR" sz="2400" dirty="0" smtClean="0"/>
              <a:t>Ν</a:t>
            </a:r>
            <a:r>
              <a:rPr lang="en-US" sz="2400" dirty="0" smtClean="0"/>
              <a:t>m</a:t>
            </a:r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sp>
        <p:nvSpPr>
          <p:cNvPr id="23" name="22 - TextBox"/>
          <p:cNvSpPr txBox="1"/>
          <p:nvPr/>
        </p:nvSpPr>
        <p:spPr>
          <a:xfrm>
            <a:off x="1214414" y="3857628"/>
            <a:ext cx="15001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Λύση</a:t>
            </a:r>
            <a:endParaRPr lang="en-US" sz="2400" u="sng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00364" y="1660098"/>
            <a:ext cx="2571768" cy="2469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5" name="14 - Ευθύγραμμο βέλος σύνδεσης"/>
          <p:cNvCxnSpPr/>
          <p:nvPr/>
        </p:nvCxnSpPr>
        <p:spPr>
          <a:xfrm>
            <a:off x="4357686" y="2928934"/>
            <a:ext cx="2643206" cy="1588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- TextBox"/>
          <p:cNvSpPr txBox="1"/>
          <p:nvPr/>
        </p:nvSpPr>
        <p:spPr>
          <a:xfrm>
            <a:off x="6000760" y="2357430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16 - TextBox"/>
          <p:cNvSpPr txBox="1"/>
          <p:nvPr/>
        </p:nvSpPr>
        <p:spPr>
          <a:xfrm>
            <a:off x="1071538" y="4857760"/>
            <a:ext cx="7286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Προσοχή</a:t>
            </a:r>
            <a:r>
              <a:rPr lang="el-GR" sz="2400" dirty="0" smtClean="0"/>
              <a:t>  η δύναμη </a:t>
            </a:r>
            <a:r>
              <a:rPr lang="en-US" sz="2400" dirty="0" smtClean="0"/>
              <a:t>F, </a:t>
            </a:r>
            <a:r>
              <a:rPr lang="el-GR" sz="2400" dirty="0" smtClean="0"/>
              <a:t>στο παραπάνω σχήμα ασκείται </a:t>
            </a:r>
            <a:r>
              <a:rPr lang="el-GR" sz="2400" u="sng" dirty="0" smtClean="0"/>
              <a:t>πάνω στο σημείο περιστροφής</a:t>
            </a:r>
            <a:r>
              <a:rPr lang="el-GR" sz="2400" dirty="0" smtClean="0"/>
              <a:t>. Σε αυτή την περίπτωση το τιμόνι  </a:t>
            </a:r>
            <a:r>
              <a:rPr lang="el-GR" sz="2400" u="sng" dirty="0" smtClean="0"/>
              <a:t>δεν περιστρέφεται</a:t>
            </a:r>
            <a:r>
              <a:rPr lang="el-GR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0"/>
            <a:ext cx="7143800" cy="278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TextBox"/>
          <p:cNvSpPr txBox="1"/>
          <p:nvPr/>
        </p:nvSpPr>
        <p:spPr>
          <a:xfrm>
            <a:off x="1071538" y="4857760"/>
            <a:ext cx="72866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u="sng" dirty="0" smtClean="0">
                <a:solidFill>
                  <a:srgbClr val="FF0000"/>
                </a:solidFill>
              </a:rPr>
              <a:t>Προσοχή</a:t>
            </a:r>
            <a:r>
              <a:rPr lang="el-GR" sz="2400" dirty="0" smtClean="0"/>
              <a:t>  η δύναμη </a:t>
            </a:r>
            <a:r>
              <a:rPr lang="en-US" sz="2400" dirty="0" smtClean="0"/>
              <a:t>F, </a:t>
            </a:r>
            <a:r>
              <a:rPr lang="el-GR" sz="2400" dirty="0" smtClean="0"/>
              <a:t>στο παραπάνω σχήμα έχει </a:t>
            </a:r>
            <a:r>
              <a:rPr lang="el-GR" sz="2400" u="sng" dirty="0" smtClean="0"/>
              <a:t>διεύθυνση που περνάει από το σημείο περιστροφής </a:t>
            </a:r>
            <a:r>
              <a:rPr lang="el-GR" sz="2400" dirty="0" smtClean="0"/>
              <a:t>. Σε αυτή την περίπτωση το τιμόνι  </a:t>
            </a:r>
            <a:r>
              <a:rPr lang="el-GR" sz="2400" u="sng" dirty="0" smtClean="0"/>
              <a:t>δεν περιστρέφεται</a:t>
            </a:r>
            <a:r>
              <a:rPr lang="el-GR" sz="2400" dirty="0" smtClean="0"/>
              <a:t>.</a:t>
            </a:r>
            <a:endParaRPr lang="en-US" sz="2400" dirty="0"/>
          </a:p>
        </p:txBody>
      </p:sp>
      <p:cxnSp>
        <p:nvCxnSpPr>
          <p:cNvPr id="6" name="5 - Ευθύγραμμο βέλος σύνδεσης"/>
          <p:cNvCxnSpPr/>
          <p:nvPr/>
        </p:nvCxnSpPr>
        <p:spPr>
          <a:xfrm>
            <a:off x="5786446" y="1571612"/>
            <a:ext cx="2357454" cy="500066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6 - TextBox"/>
          <p:cNvSpPr txBox="1"/>
          <p:nvPr/>
        </p:nvSpPr>
        <p:spPr>
          <a:xfrm>
            <a:off x="7643834" y="1500174"/>
            <a:ext cx="3571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1" name="10 - TextBox"/>
          <p:cNvSpPr txBox="1"/>
          <p:nvPr/>
        </p:nvSpPr>
        <p:spPr>
          <a:xfrm>
            <a:off x="5643570" y="1142984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/>
              <a:t>Α</a:t>
            </a:r>
            <a:endParaRPr lang="en-US" sz="2400" b="1" dirty="0"/>
          </a:p>
        </p:txBody>
      </p:sp>
      <p:cxnSp>
        <p:nvCxnSpPr>
          <p:cNvPr id="13" name="12 - Ευθεία γραμμή σύνδεσης"/>
          <p:cNvCxnSpPr/>
          <p:nvPr/>
        </p:nvCxnSpPr>
        <p:spPr>
          <a:xfrm rot="10800000">
            <a:off x="2285984" y="857232"/>
            <a:ext cx="3500462" cy="714380"/>
          </a:xfrm>
          <a:prstGeom prst="line">
            <a:avLst/>
          </a:prstGeom>
          <a:ln w="158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Έλλειψη"/>
          <p:cNvSpPr/>
          <p:nvPr/>
        </p:nvSpPr>
        <p:spPr>
          <a:xfrm>
            <a:off x="1071538" y="2928934"/>
            <a:ext cx="5715040" cy="16430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857488" y="2714620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5400000" flipH="1" flipV="1">
            <a:off x="2858282" y="5571346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Τόξο"/>
          <p:cNvSpPr/>
          <p:nvPr/>
        </p:nvSpPr>
        <p:spPr>
          <a:xfrm>
            <a:off x="2786050" y="2214554"/>
            <a:ext cx="1570236" cy="406001"/>
          </a:xfrm>
          <a:prstGeom prst="arc">
            <a:avLst>
              <a:gd name="adj1" fmla="val 16152749"/>
              <a:gd name="adj2" fmla="val 3414766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786314" y="5288340"/>
            <a:ext cx="43576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Όταν ο δίσκος περιστρέφεται…τότε όλα του τα σημεία περιστρέφονται επίσης…… 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6465107" y="4464851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4214810" y="2714620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Δ</a:t>
            </a:r>
            <a:endParaRPr lang="en-US" sz="5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1785918" y="3071810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Γ</a:t>
            </a:r>
            <a:endParaRPr lang="en-US" sz="5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786050" y="3571876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5643570" y="2714620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Κ</a:t>
            </a:r>
            <a:endParaRPr lang="en-US" sz="5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6357950" y="3214686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Ζ</a:t>
            </a:r>
            <a:endParaRPr lang="en-US" sz="5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071802" y="2714620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Ε</a:t>
            </a:r>
            <a:endParaRPr lang="en-US" sz="5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4857752" y="3286124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Α</a:t>
            </a:r>
            <a:endParaRPr lang="en-US" sz="5400" dirty="0"/>
          </a:p>
        </p:txBody>
      </p:sp>
      <p:sp>
        <p:nvSpPr>
          <p:cNvPr id="21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Σημείο περιστροφής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Έλλειψη"/>
          <p:cNvSpPr/>
          <p:nvPr/>
        </p:nvSpPr>
        <p:spPr>
          <a:xfrm>
            <a:off x="1071538" y="2928934"/>
            <a:ext cx="5715040" cy="16430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857488" y="2714620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5400000" flipH="1" flipV="1">
            <a:off x="2858282" y="5571346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Τόξο"/>
          <p:cNvSpPr/>
          <p:nvPr/>
        </p:nvSpPr>
        <p:spPr>
          <a:xfrm>
            <a:off x="2786050" y="2214554"/>
            <a:ext cx="1570236" cy="406001"/>
          </a:xfrm>
          <a:prstGeom prst="arc">
            <a:avLst>
              <a:gd name="adj1" fmla="val 16152749"/>
              <a:gd name="adj2" fmla="val 3414766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786314" y="5288340"/>
            <a:ext cx="435768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</a:t>
            </a:r>
            <a:r>
              <a:rPr lang="el-GR" sz="2400" dirty="0" smtClean="0"/>
              <a:t> δίσκος </a:t>
            </a:r>
            <a:r>
              <a:rPr lang="el-GR" sz="2400" dirty="0" err="1" smtClean="0"/>
              <a:t>περιστρέφεται…άρα</a:t>
            </a:r>
            <a:r>
              <a:rPr lang="el-GR" sz="2400" dirty="0" smtClean="0"/>
              <a:t> και τα σημεία Α, Β, Γ, Δ, …. που φαίνονται στην  εικόνα </a:t>
            </a:r>
            <a:r>
              <a:rPr lang="el-GR" sz="2400" dirty="0" err="1" smtClean="0"/>
              <a:t>περιστρέφονται…..επίσης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6465107" y="4464851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4214810" y="2714620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Δ</a:t>
            </a:r>
            <a:endParaRPr lang="en-US" sz="5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1785918" y="3071810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Γ</a:t>
            </a:r>
            <a:endParaRPr lang="en-US" sz="5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786050" y="3571876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5643570" y="2714620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Κ</a:t>
            </a:r>
            <a:endParaRPr lang="en-US" sz="5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6357950" y="3214686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Ζ</a:t>
            </a:r>
            <a:endParaRPr lang="en-US" sz="5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3071802" y="2714620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Ε</a:t>
            </a:r>
            <a:endParaRPr lang="en-US" sz="5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4857752" y="3286124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Α</a:t>
            </a:r>
            <a:endParaRPr lang="en-US" sz="5400" dirty="0"/>
          </a:p>
        </p:txBody>
      </p:sp>
      <p:sp>
        <p:nvSpPr>
          <p:cNvPr id="21" name="1 - Τίτλος"/>
          <p:cNvSpPr txBox="1">
            <a:spLocks/>
          </p:cNvSpPr>
          <p:nvPr/>
        </p:nvSpPr>
        <p:spPr>
          <a:xfrm>
            <a:off x="357158" y="0"/>
            <a:ext cx="6000792" cy="642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Σημείο περιστροφής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Έλλειψη"/>
          <p:cNvSpPr/>
          <p:nvPr/>
        </p:nvSpPr>
        <p:spPr>
          <a:xfrm>
            <a:off x="214282" y="2142322"/>
            <a:ext cx="5715040" cy="16430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000232" y="1928008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5400000" flipH="1" flipV="1">
            <a:off x="2001026" y="4784734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Τόξο"/>
          <p:cNvSpPr/>
          <p:nvPr/>
        </p:nvSpPr>
        <p:spPr>
          <a:xfrm>
            <a:off x="1928794" y="1427942"/>
            <a:ext cx="1570236" cy="406001"/>
          </a:xfrm>
          <a:prstGeom prst="arc">
            <a:avLst>
              <a:gd name="adj1" fmla="val 16152749"/>
              <a:gd name="adj2" fmla="val 3414766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429124" y="4643446"/>
            <a:ext cx="43576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Το σημείο περιστροφής </a:t>
            </a:r>
            <a:r>
              <a:rPr lang="el-GR" sz="2400" dirty="0" smtClean="0"/>
              <a:t>είναι το σημείο …γύρω από το οποίο περιστρέφεται ο δίσκος…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5607851" y="3678239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357554" y="1928008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Δ</a:t>
            </a:r>
            <a:endParaRPr lang="en-US" sz="5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928662" y="2285198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Γ</a:t>
            </a:r>
            <a:endParaRPr lang="en-US" sz="5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928794" y="2785264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4786314" y="1928008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Κ</a:t>
            </a:r>
            <a:endParaRPr lang="en-US" sz="5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5500694" y="2428074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Ζ</a:t>
            </a:r>
            <a:endParaRPr lang="en-US" sz="5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2214546" y="1928008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Ε</a:t>
            </a:r>
            <a:endParaRPr lang="en-US" sz="5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4000496" y="2499512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Α</a:t>
            </a:r>
            <a:endParaRPr lang="en-US" sz="5400" dirty="0"/>
          </a:p>
        </p:txBody>
      </p:sp>
      <p:cxnSp>
        <p:nvCxnSpPr>
          <p:cNvPr id="21" name="20 - Ευθύγραμμο βέλος σύνδεσης"/>
          <p:cNvCxnSpPr/>
          <p:nvPr/>
        </p:nvCxnSpPr>
        <p:spPr>
          <a:xfrm flipV="1">
            <a:off x="3000364" y="1357298"/>
            <a:ext cx="2428892" cy="15716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- TextBox"/>
          <p:cNvSpPr txBox="1"/>
          <p:nvPr/>
        </p:nvSpPr>
        <p:spPr>
          <a:xfrm>
            <a:off x="2786050" y="2285992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b="1" dirty="0" smtClean="0">
                <a:solidFill>
                  <a:srgbClr val="FFFF00"/>
                </a:solidFill>
              </a:rPr>
              <a:t>Ο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23" name="22 - TextBox"/>
          <p:cNvSpPr txBox="1"/>
          <p:nvPr/>
        </p:nvSpPr>
        <p:spPr>
          <a:xfrm>
            <a:off x="5500694" y="1142984"/>
            <a:ext cx="29289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Σημείο περιστροφής</a:t>
            </a:r>
            <a:endParaRPr lang="en-US" sz="2400" u="sng" dirty="0"/>
          </a:p>
        </p:txBody>
      </p:sp>
      <p:sp>
        <p:nvSpPr>
          <p:cNvPr id="25" name="1 - Τίτλος"/>
          <p:cNvSpPr txBox="1">
            <a:spLocks/>
          </p:cNvSpPr>
          <p:nvPr/>
        </p:nvSpPr>
        <p:spPr>
          <a:xfrm>
            <a:off x="357158" y="0"/>
            <a:ext cx="6000792" cy="642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Σημείο περιστροφής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Έλλειψη"/>
          <p:cNvSpPr/>
          <p:nvPr/>
        </p:nvSpPr>
        <p:spPr>
          <a:xfrm>
            <a:off x="214282" y="2142322"/>
            <a:ext cx="5715040" cy="164307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εία γραμμή σύνδεσης"/>
          <p:cNvCxnSpPr/>
          <p:nvPr/>
        </p:nvCxnSpPr>
        <p:spPr>
          <a:xfrm rot="5400000" flipH="1" flipV="1">
            <a:off x="2000232" y="1928008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- Ευθεία γραμμή σύνδεσης"/>
          <p:cNvCxnSpPr/>
          <p:nvPr/>
        </p:nvCxnSpPr>
        <p:spPr>
          <a:xfrm rot="5400000" flipH="1" flipV="1">
            <a:off x="2001026" y="4784734"/>
            <a:ext cx="2000264" cy="158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Τόξο"/>
          <p:cNvSpPr/>
          <p:nvPr/>
        </p:nvSpPr>
        <p:spPr>
          <a:xfrm>
            <a:off x="1928794" y="1427942"/>
            <a:ext cx="1570236" cy="406001"/>
          </a:xfrm>
          <a:prstGeom prst="arc">
            <a:avLst>
              <a:gd name="adj1" fmla="val 16152749"/>
              <a:gd name="adj2" fmla="val 3414766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6 - TextBox"/>
          <p:cNvSpPr txBox="1"/>
          <p:nvPr/>
        </p:nvSpPr>
        <p:spPr>
          <a:xfrm>
            <a:off x="4429124" y="4643446"/>
            <a:ext cx="435768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u="sng" dirty="0" smtClean="0"/>
              <a:t>Το σημείο περιστροφής </a:t>
            </a:r>
            <a:r>
              <a:rPr lang="el-GR" sz="2400" dirty="0" smtClean="0"/>
              <a:t>είναι το μοναδικό  σημείο που  </a:t>
            </a:r>
            <a:r>
              <a:rPr lang="el-GR" sz="2400" u="sng" dirty="0" smtClean="0"/>
              <a:t>δεν περιστρέφεται </a:t>
            </a:r>
            <a:r>
              <a:rPr lang="el-GR" sz="2400" dirty="0" smtClean="0"/>
              <a:t>….. Όταν ο υπόλοιπος δίσκος περιστρέφεται  …</a:t>
            </a:r>
            <a:endParaRPr lang="en-US" sz="2400" dirty="0"/>
          </a:p>
        </p:txBody>
      </p:sp>
      <p:cxnSp>
        <p:nvCxnSpPr>
          <p:cNvPr id="13" name="12 - Ευθύγραμμο βέλος σύνδεσης"/>
          <p:cNvCxnSpPr/>
          <p:nvPr/>
        </p:nvCxnSpPr>
        <p:spPr>
          <a:xfrm rot="16200000" flipH="1">
            <a:off x="5607851" y="3678239"/>
            <a:ext cx="857256" cy="6429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- TextBox"/>
          <p:cNvSpPr txBox="1"/>
          <p:nvPr/>
        </p:nvSpPr>
        <p:spPr>
          <a:xfrm>
            <a:off x="3357554" y="1928008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Δ</a:t>
            </a:r>
            <a:endParaRPr lang="en-US" sz="5400" dirty="0"/>
          </a:p>
        </p:txBody>
      </p:sp>
      <p:sp>
        <p:nvSpPr>
          <p:cNvPr id="14" name="13 - TextBox"/>
          <p:cNvSpPr txBox="1"/>
          <p:nvPr/>
        </p:nvSpPr>
        <p:spPr>
          <a:xfrm>
            <a:off x="928662" y="2285198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Γ</a:t>
            </a:r>
            <a:endParaRPr lang="en-US" sz="5400" dirty="0"/>
          </a:p>
        </p:txBody>
      </p:sp>
      <p:sp>
        <p:nvSpPr>
          <p:cNvPr id="15" name="14 - TextBox"/>
          <p:cNvSpPr txBox="1"/>
          <p:nvPr/>
        </p:nvSpPr>
        <p:spPr>
          <a:xfrm>
            <a:off x="1928794" y="2785264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Β</a:t>
            </a:r>
            <a:endParaRPr lang="en-US" dirty="0"/>
          </a:p>
        </p:txBody>
      </p:sp>
      <p:sp>
        <p:nvSpPr>
          <p:cNvPr id="16" name="15 - TextBox"/>
          <p:cNvSpPr txBox="1"/>
          <p:nvPr/>
        </p:nvSpPr>
        <p:spPr>
          <a:xfrm>
            <a:off x="4786314" y="1928008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Κ</a:t>
            </a:r>
            <a:endParaRPr lang="en-US" sz="5400" dirty="0"/>
          </a:p>
        </p:txBody>
      </p:sp>
      <p:sp>
        <p:nvSpPr>
          <p:cNvPr id="17" name="16 - TextBox"/>
          <p:cNvSpPr txBox="1"/>
          <p:nvPr/>
        </p:nvSpPr>
        <p:spPr>
          <a:xfrm>
            <a:off x="5500694" y="2428074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Ζ</a:t>
            </a:r>
            <a:endParaRPr lang="en-US" sz="5400" dirty="0"/>
          </a:p>
        </p:txBody>
      </p:sp>
      <p:sp>
        <p:nvSpPr>
          <p:cNvPr id="18" name="17 - TextBox"/>
          <p:cNvSpPr txBox="1"/>
          <p:nvPr/>
        </p:nvSpPr>
        <p:spPr>
          <a:xfrm>
            <a:off x="2214546" y="1928008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Ε</a:t>
            </a:r>
            <a:endParaRPr lang="en-US" sz="5400" dirty="0"/>
          </a:p>
        </p:txBody>
      </p:sp>
      <p:sp>
        <p:nvSpPr>
          <p:cNvPr id="19" name="18 - TextBox"/>
          <p:cNvSpPr txBox="1"/>
          <p:nvPr/>
        </p:nvSpPr>
        <p:spPr>
          <a:xfrm>
            <a:off x="4000496" y="2499512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dirty="0" smtClean="0"/>
              <a:t>Α</a:t>
            </a:r>
            <a:endParaRPr lang="en-US" sz="5400" dirty="0"/>
          </a:p>
        </p:txBody>
      </p:sp>
      <p:sp>
        <p:nvSpPr>
          <p:cNvPr id="22" name="21 - TextBox"/>
          <p:cNvSpPr txBox="1"/>
          <p:nvPr/>
        </p:nvSpPr>
        <p:spPr>
          <a:xfrm>
            <a:off x="2786050" y="2285992"/>
            <a:ext cx="714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5400" dirty="0" smtClean="0"/>
              <a:t>.</a:t>
            </a:r>
            <a:r>
              <a:rPr lang="el-GR" b="1" dirty="0" smtClean="0">
                <a:solidFill>
                  <a:srgbClr val="FFFF00"/>
                </a:solidFill>
              </a:rPr>
              <a:t>Ο</a:t>
            </a:r>
            <a:endParaRPr lang="en-US" sz="5400" b="1" dirty="0">
              <a:solidFill>
                <a:srgbClr val="FFFF00"/>
              </a:solidFill>
            </a:endParaRPr>
          </a:p>
        </p:txBody>
      </p:sp>
      <p:sp>
        <p:nvSpPr>
          <p:cNvPr id="24" name="1 - Τίτλος"/>
          <p:cNvSpPr txBox="1">
            <a:spLocks/>
          </p:cNvSpPr>
          <p:nvPr/>
        </p:nvSpPr>
        <p:spPr>
          <a:xfrm>
            <a:off x="214282" y="0"/>
            <a:ext cx="6000792" cy="64294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Σημείο περιστροφής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86512" y="1357298"/>
            <a:ext cx="16097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500034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Σημείο περιστροφής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643050"/>
            <a:ext cx="2143140" cy="2057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3 - Ελεύθερη σχεδίαση"/>
          <p:cNvSpPr/>
          <p:nvPr/>
        </p:nvSpPr>
        <p:spPr>
          <a:xfrm>
            <a:off x="2500298" y="1785926"/>
            <a:ext cx="436099" cy="1378634"/>
          </a:xfrm>
          <a:custGeom>
            <a:avLst/>
            <a:gdLst>
              <a:gd name="connsiteX0" fmla="*/ 337625 w 436099"/>
              <a:gd name="connsiteY0" fmla="*/ 1378634 h 1378634"/>
              <a:gd name="connsiteX1" fmla="*/ 379828 w 436099"/>
              <a:gd name="connsiteY1" fmla="*/ 633046 h 1378634"/>
              <a:gd name="connsiteX2" fmla="*/ 0 w 436099"/>
              <a:gd name="connsiteY2" fmla="*/ 0 h 1378634"/>
              <a:gd name="connsiteX3" fmla="*/ 0 w 436099"/>
              <a:gd name="connsiteY3" fmla="*/ 0 h 13786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6099" h="1378634">
                <a:moveTo>
                  <a:pt x="337625" y="1378634"/>
                </a:moveTo>
                <a:cubicBezTo>
                  <a:pt x="386862" y="1120726"/>
                  <a:pt x="436099" y="862818"/>
                  <a:pt x="379828" y="633046"/>
                </a:cubicBezTo>
                <a:cubicBezTo>
                  <a:pt x="323557" y="403274"/>
                  <a:pt x="0" y="0"/>
                  <a:pt x="0" y="0"/>
                </a:cubicBezTo>
                <a:lnTo>
                  <a:pt x="0" y="0"/>
                </a:lnTo>
              </a:path>
            </a:pathLst>
          </a:cu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 - Τόξο"/>
          <p:cNvSpPr/>
          <p:nvPr/>
        </p:nvSpPr>
        <p:spPr>
          <a:xfrm rot="1297102">
            <a:off x="6994299" y="1565019"/>
            <a:ext cx="914400" cy="914400"/>
          </a:xfrm>
          <a:prstGeom prst="arc">
            <a:avLst>
              <a:gd name="adj1" fmla="val 16200000"/>
              <a:gd name="adj2" fmla="val 2021407"/>
            </a:avLst>
          </a:prstGeom>
          <a:ln>
            <a:solidFill>
              <a:srgbClr val="FF0000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472127"/>
            <a:ext cx="1603489" cy="138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7 - Έλλειψη"/>
          <p:cNvSpPr/>
          <p:nvPr/>
        </p:nvSpPr>
        <p:spPr>
          <a:xfrm>
            <a:off x="6786578" y="5000636"/>
            <a:ext cx="1357322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9 - Ευθύγραμμο βέλος σύνδεσης"/>
          <p:cNvCxnSpPr/>
          <p:nvPr/>
        </p:nvCxnSpPr>
        <p:spPr>
          <a:xfrm>
            <a:off x="1714480" y="2643182"/>
            <a:ext cx="1500198" cy="928694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11 - TextBox"/>
          <p:cNvSpPr txBox="1"/>
          <p:nvPr/>
        </p:nvSpPr>
        <p:spPr>
          <a:xfrm>
            <a:off x="2857488" y="3714752"/>
            <a:ext cx="21431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Σημείο  περιστροφής</a:t>
            </a:r>
            <a:endParaRPr lang="en-US" sz="24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Άξονας   περιστροφής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Τόξο"/>
          <p:cNvSpPr/>
          <p:nvPr/>
        </p:nvSpPr>
        <p:spPr>
          <a:xfrm rot="17361303">
            <a:off x="4054744" y="1983049"/>
            <a:ext cx="914400" cy="914400"/>
          </a:xfrm>
          <a:prstGeom prst="arc">
            <a:avLst>
              <a:gd name="adj1" fmla="val 16200000"/>
              <a:gd name="adj2" fmla="val 2021407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484821" y="2715414"/>
            <a:ext cx="60087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943079" y="2715414"/>
            <a:ext cx="599282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10 - Ευθεία γραμμή σύνδεσης"/>
          <p:cNvCxnSpPr>
            <a:stCxn id="8" idx="0"/>
            <a:endCxn id="9" idx="0"/>
          </p:cNvCxnSpPr>
          <p:nvPr/>
        </p:nvCxnSpPr>
        <p:spPr>
          <a:xfrm rot="5400000" flipH="1" flipV="1">
            <a:off x="4013988" y="1486682"/>
            <a:ext cx="1588" cy="24574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>
            <a:stCxn id="8" idx="4"/>
            <a:endCxn id="9" idx="4"/>
          </p:cNvCxnSpPr>
          <p:nvPr/>
        </p:nvCxnSpPr>
        <p:spPr>
          <a:xfrm rot="16200000" flipH="1">
            <a:off x="4013988" y="2401082"/>
            <a:ext cx="1588" cy="24574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16200000" flipH="1">
            <a:off x="3929058" y="4143380"/>
            <a:ext cx="785818" cy="78581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>
            <a:off x="1428728" y="3214686"/>
            <a:ext cx="5214974" cy="158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142976" y="29167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6572264" y="293845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3357554" y="5072074"/>
            <a:ext cx="4429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Εδώ ο κύλινδρος περιστρέφεται γύρω από την  ευθεία ΑΒ</a:t>
            </a:r>
            <a:endParaRPr lang="en-US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428596" y="214290"/>
            <a:ext cx="6000792" cy="642943"/>
          </a:xfrm>
        </p:spPr>
        <p:txBody>
          <a:bodyPr>
            <a:normAutofit/>
          </a:bodyPr>
          <a:lstStyle/>
          <a:p>
            <a:r>
              <a:rPr lang="el-GR" sz="2800" b="1" dirty="0" smtClean="0">
                <a:solidFill>
                  <a:srgbClr val="FF0000"/>
                </a:solidFill>
              </a:rPr>
              <a:t>Άξονας   περιστροφής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5 - Τόξο"/>
          <p:cNvSpPr/>
          <p:nvPr/>
        </p:nvSpPr>
        <p:spPr>
          <a:xfrm rot="17361303">
            <a:off x="4054744" y="1983049"/>
            <a:ext cx="914400" cy="914400"/>
          </a:xfrm>
          <a:prstGeom prst="arc">
            <a:avLst>
              <a:gd name="adj1" fmla="val 16200000"/>
              <a:gd name="adj2" fmla="val 2021407"/>
            </a:avLst>
          </a:prstGeom>
          <a:ln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7 - Έλλειψη"/>
          <p:cNvSpPr/>
          <p:nvPr/>
        </p:nvSpPr>
        <p:spPr>
          <a:xfrm>
            <a:off x="2484821" y="2715414"/>
            <a:ext cx="600870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8 - Έλλειψη"/>
          <p:cNvSpPr/>
          <p:nvPr/>
        </p:nvSpPr>
        <p:spPr>
          <a:xfrm>
            <a:off x="4943079" y="2715414"/>
            <a:ext cx="599282" cy="914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10 - Ευθεία γραμμή σύνδεσης"/>
          <p:cNvCxnSpPr>
            <a:stCxn id="8" idx="0"/>
            <a:endCxn id="9" idx="0"/>
          </p:cNvCxnSpPr>
          <p:nvPr/>
        </p:nvCxnSpPr>
        <p:spPr>
          <a:xfrm rot="5400000" flipH="1" flipV="1">
            <a:off x="4013988" y="1486682"/>
            <a:ext cx="1588" cy="24574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12 - Ευθεία γραμμή σύνδεσης"/>
          <p:cNvCxnSpPr>
            <a:stCxn id="8" idx="4"/>
            <a:endCxn id="9" idx="4"/>
          </p:cNvCxnSpPr>
          <p:nvPr/>
        </p:nvCxnSpPr>
        <p:spPr>
          <a:xfrm rot="16200000" flipH="1">
            <a:off x="4013988" y="2401082"/>
            <a:ext cx="1588" cy="245746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- Ευθύγραμμο βέλος σύνδεσης"/>
          <p:cNvCxnSpPr/>
          <p:nvPr/>
        </p:nvCxnSpPr>
        <p:spPr>
          <a:xfrm rot="16200000" flipH="1">
            <a:off x="3929058" y="4143380"/>
            <a:ext cx="785818" cy="785818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- Ευθεία γραμμή σύνδεσης"/>
          <p:cNvCxnSpPr/>
          <p:nvPr/>
        </p:nvCxnSpPr>
        <p:spPr>
          <a:xfrm>
            <a:off x="1428728" y="3214686"/>
            <a:ext cx="5214974" cy="1588"/>
          </a:xfrm>
          <a:prstGeom prst="line">
            <a:avLst/>
          </a:prstGeom>
          <a:ln w="254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- TextBox"/>
          <p:cNvSpPr txBox="1"/>
          <p:nvPr/>
        </p:nvSpPr>
        <p:spPr>
          <a:xfrm>
            <a:off x="1142976" y="2916792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</a:t>
            </a:r>
            <a:endParaRPr lang="en-US" b="1" dirty="0"/>
          </a:p>
        </p:txBody>
      </p:sp>
      <p:sp>
        <p:nvSpPr>
          <p:cNvPr id="24" name="23 - TextBox"/>
          <p:cNvSpPr txBox="1"/>
          <p:nvPr/>
        </p:nvSpPr>
        <p:spPr>
          <a:xfrm>
            <a:off x="6572264" y="2938458"/>
            <a:ext cx="3571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Β</a:t>
            </a:r>
            <a:endParaRPr lang="en-US" b="1" dirty="0"/>
          </a:p>
        </p:txBody>
      </p:sp>
      <p:sp>
        <p:nvSpPr>
          <p:cNvPr id="25" name="24 - TextBox"/>
          <p:cNvSpPr txBox="1"/>
          <p:nvPr/>
        </p:nvSpPr>
        <p:spPr>
          <a:xfrm>
            <a:off x="3357554" y="5072074"/>
            <a:ext cx="44291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Όλα τα σημεία του κυλίνδρου περιστρέφονται  γύρω από την  ευθεία ΑΒ</a:t>
            </a:r>
            <a:endParaRPr lang="en-US" sz="2400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/>
    </p:bld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</TotalTime>
  <Words>606</Words>
  <Application>Microsoft Office PowerPoint</Application>
  <PresentationFormat>Προβολή στην οθόνη (4:3)</PresentationFormat>
  <Paragraphs>146</Paragraphs>
  <Slides>24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24</vt:i4>
      </vt:variant>
    </vt:vector>
  </HeadingPairs>
  <TitlesOfParts>
    <vt:vector size="25" baseType="lpstr">
      <vt:lpstr>Θέμα του Office</vt:lpstr>
      <vt:lpstr>Ροπή δύναμης </vt:lpstr>
      <vt:lpstr>Σημείο περιστροφής</vt:lpstr>
      <vt:lpstr>Σημείο περιστροφής</vt:lpstr>
      <vt:lpstr>Διαφάνεια 4</vt:lpstr>
      <vt:lpstr>Διαφάνεια 5</vt:lpstr>
      <vt:lpstr>Διαφάνεια 6</vt:lpstr>
      <vt:lpstr>Σημείο περιστροφής</vt:lpstr>
      <vt:lpstr>Άξονας   περιστροφής</vt:lpstr>
      <vt:lpstr>Άξονας   περιστροφής</vt:lpstr>
      <vt:lpstr>Άξονας   περιστροφής</vt:lpstr>
      <vt:lpstr>Άξονας   περιστροφής</vt:lpstr>
      <vt:lpstr>Άξονας   περιστροφής</vt:lpstr>
      <vt:lpstr>Ροπή δύναμης</vt:lpstr>
      <vt:lpstr>Ροπή δύναμης</vt:lpstr>
      <vt:lpstr>Ροπή δύναμης</vt:lpstr>
      <vt:lpstr>Ροπή δύναμης</vt:lpstr>
      <vt:lpstr>Ροπή δύναμης</vt:lpstr>
      <vt:lpstr>Ροπή δύναμης</vt:lpstr>
      <vt:lpstr>Ροπή δύναμης</vt:lpstr>
      <vt:lpstr>Ροπή δύναμης</vt:lpstr>
      <vt:lpstr>Ροπή δύναμης</vt:lpstr>
      <vt:lpstr>Ροπή δύναμης</vt:lpstr>
      <vt:lpstr>Διαφάνεια 23</vt:lpstr>
      <vt:lpstr>Διαφάνεια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Ροπή δύναμης </dc:title>
  <dc:creator>Panorea</dc:creator>
  <cp:lastModifiedBy>Panorea</cp:lastModifiedBy>
  <cp:revision>91</cp:revision>
  <dcterms:created xsi:type="dcterms:W3CDTF">2020-06-02T18:18:16Z</dcterms:created>
  <dcterms:modified xsi:type="dcterms:W3CDTF">2020-06-04T19:04:58Z</dcterms:modified>
</cp:coreProperties>
</file>