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7" r:id="rId7"/>
    <p:sldId id="268" r:id="rId8"/>
    <p:sldId id="269" r:id="rId9"/>
    <p:sldId id="271" r:id="rId10"/>
    <p:sldId id="272" r:id="rId11"/>
    <p:sldId id="273" r:id="rId12"/>
    <p:sldId id="275" r:id="rId13"/>
    <p:sldId id="274" r:id="rId14"/>
    <p:sldId id="276" r:id="rId15"/>
    <p:sldId id="278" r:id="rId16"/>
    <p:sldId id="279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66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FDCD-42F0-4A7E-8B4D-89127B487876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45C71-34BE-463A-8D72-36AFE7922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45C71-34BE-463A-8D72-36AFE7922B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45C71-34BE-463A-8D72-36AFE7922B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645204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12858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Απόσταση  - Χρόνος  - Ταχύτητα –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Ευθύγραμμη ομαλή κίνηση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072066" y="633478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 λυκείου </a:t>
            </a:r>
            <a:r>
              <a:rPr lang="el-GR" sz="2800" dirty="0" err="1" smtClean="0"/>
              <a:t>ενεεγυλ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71448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Χρόνος 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1428736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 ,  sec   =  </a:t>
            </a:r>
            <a:r>
              <a:rPr lang="el-GR" sz="2400" dirty="0" smtClean="0">
                <a:solidFill>
                  <a:srgbClr val="FF0000"/>
                </a:solidFill>
              </a:rPr>
              <a:t>δευτερόλεπτα</a:t>
            </a:r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min  =</a:t>
            </a:r>
            <a:r>
              <a:rPr lang="el-GR" sz="2400" dirty="0" smtClean="0">
                <a:solidFill>
                  <a:srgbClr val="FF0000"/>
                </a:solidFill>
              </a:rPr>
              <a:t>    λεπτά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h  = </a:t>
            </a:r>
            <a:r>
              <a:rPr lang="el-GR" sz="2400" dirty="0" smtClean="0">
                <a:solidFill>
                  <a:srgbClr val="FF0000"/>
                </a:solidFill>
              </a:rPr>
              <a:t>ώρες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5720" y="857232"/>
            <a:ext cx="487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Μονάδες μέτρησης του χρόνου: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929322" y="2703016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 1</a:t>
            </a:r>
            <a:r>
              <a:rPr lang="en-US" sz="2400" dirty="0" smtClean="0">
                <a:solidFill>
                  <a:srgbClr val="FF0000"/>
                </a:solidFill>
              </a:rPr>
              <a:t>h   =  60min</a:t>
            </a:r>
            <a:endParaRPr lang="el-GR" sz="2400" dirty="0" smtClean="0">
              <a:solidFill>
                <a:srgbClr val="FF0000"/>
              </a:solidFill>
            </a:endParaRPr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 min=</a:t>
            </a:r>
            <a:r>
              <a:rPr lang="el-GR" sz="2400" dirty="0" smtClean="0">
                <a:solidFill>
                  <a:srgbClr val="FF0000"/>
                </a:solidFill>
              </a:rPr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60sec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 h= 3600sec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71448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Απόσταση  =  μήκος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714612" y="1000108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Χρόνος που πέρασε από την αρχή του μαθήματος μέχρι το τέλος του μαθήματος είναι 45 </a:t>
            </a:r>
            <a:r>
              <a:rPr lang="en-US" sz="2400" dirty="0" smtClean="0">
                <a:solidFill>
                  <a:srgbClr val="FF0000"/>
                </a:solidFill>
              </a:rPr>
              <a:t>min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500042"/>
            <a:ext cx="2338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Παραδείγματα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1857356" y="507207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Το φορτηγό έκανε 5</a:t>
            </a:r>
            <a:r>
              <a:rPr lang="en-US" sz="2400" dirty="0" smtClean="0">
                <a:solidFill>
                  <a:srgbClr val="FF0000"/>
                </a:solidFill>
              </a:rPr>
              <a:t>h </a:t>
            </a:r>
            <a:r>
              <a:rPr lang="el-GR" sz="2400" dirty="0" smtClean="0">
                <a:solidFill>
                  <a:srgbClr val="FF0000"/>
                </a:solidFill>
              </a:rPr>
              <a:t>για να φτάσει από την Αθήνα στη Λαμία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929330"/>
            <a:ext cx="131014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Έλλειψη"/>
          <p:cNvSpPr/>
          <p:nvPr/>
        </p:nvSpPr>
        <p:spPr>
          <a:xfrm>
            <a:off x="5286380" y="4857736"/>
            <a:ext cx="2428892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l-GR" dirty="0" smtClean="0"/>
              <a:t>Διάφορα είδη κινήσεων…..</a:t>
            </a:r>
            <a:endParaRPr lang="en-US" dirty="0"/>
          </a:p>
        </p:txBody>
      </p:sp>
      <p:sp>
        <p:nvSpPr>
          <p:cNvPr id="4" name="3 - Έλλειψη"/>
          <p:cNvSpPr/>
          <p:nvPr/>
        </p:nvSpPr>
        <p:spPr>
          <a:xfrm>
            <a:off x="642910" y="1643050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Έλλειψη"/>
          <p:cNvSpPr/>
          <p:nvPr/>
        </p:nvSpPr>
        <p:spPr>
          <a:xfrm flipV="1">
            <a:off x="5857884" y="4786322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Έλλειψη"/>
          <p:cNvSpPr/>
          <p:nvPr/>
        </p:nvSpPr>
        <p:spPr>
          <a:xfrm>
            <a:off x="285720" y="6143644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εία γραμμή σύνδεσης"/>
          <p:cNvCxnSpPr>
            <a:stCxn id="4" idx="6"/>
          </p:cNvCxnSpPr>
          <p:nvPr/>
        </p:nvCxnSpPr>
        <p:spPr>
          <a:xfrm>
            <a:off x="1000100" y="1785926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Ελεύθερη σχεδίαση"/>
          <p:cNvSpPr/>
          <p:nvPr/>
        </p:nvSpPr>
        <p:spPr>
          <a:xfrm>
            <a:off x="576775" y="4874456"/>
            <a:ext cx="2759612" cy="1465384"/>
          </a:xfrm>
          <a:custGeom>
            <a:avLst/>
            <a:gdLst>
              <a:gd name="connsiteX0" fmla="*/ 0 w 2759612"/>
              <a:gd name="connsiteY0" fmla="*/ 1301261 h 1465384"/>
              <a:gd name="connsiteX1" fmla="*/ 548640 w 2759612"/>
              <a:gd name="connsiteY1" fmla="*/ 837027 h 1465384"/>
              <a:gd name="connsiteX2" fmla="*/ 1125416 w 2759612"/>
              <a:gd name="connsiteY2" fmla="*/ 1048042 h 1465384"/>
              <a:gd name="connsiteX3" fmla="*/ 1448973 w 2759612"/>
              <a:gd name="connsiteY3" fmla="*/ 1456006 h 1465384"/>
              <a:gd name="connsiteX4" fmla="*/ 1674056 w 2759612"/>
              <a:gd name="connsiteY4" fmla="*/ 991772 h 1465384"/>
              <a:gd name="connsiteX5" fmla="*/ 1364567 w 2759612"/>
              <a:gd name="connsiteY5" fmla="*/ 344658 h 1465384"/>
              <a:gd name="connsiteX6" fmla="*/ 112542 w 2759612"/>
              <a:gd name="connsiteY6" fmla="*/ 260252 h 1465384"/>
              <a:gd name="connsiteX7" fmla="*/ 1519311 w 2759612"/>
              <a:gd name="connsiteY7" fmla="*/ 35169 h 1465384"/>
              <a:gd name="connsiteX8" fmla="*/ 2602523 w 2759612"/>
              <a:gd name="connsiteY8" fmla="*/ 471267 h 1465384"/>
              <a:gd name="connsiteX9" fmla="*/ 2461847 w 2759612"/>
              <a:gd name="connsiteY9" fmla="*/ 949569 h 1465384"/>
              <a:gd name="connsiteX10" fmla="*/ 2264899 w 2759612"/>
              <a:gd name="connsiteY10" fmla="*/ 1132449 h 1465384"/>
              <a:gd name="connsiteX11" fmla="*/ 2489982 w 2759612"/>
              <a:gd name="connsiteY11" fmla="*/ 1399735 h 1465384"/>
              <a:gd name="connsiteX12" fmla="*/ 2686930 w 2759612"/>
              <a:gd name="connsiteY12" fmla="*/ 1385667 h 1465384"/>
              <a:gd name="connsiteX13" fmla="*/ 2644727 w 2759612"/>
              <a:gd name="connsiteY13" fmla="*/ 1357532 h 146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9612" h="1465384">
                <a:moveTo>
                  <a:pt x="0" y="1301261"/>
                </a:moveTo>
                <a:cubicBezTo>
                  <a:pt x="180535" y="1090245"/>
                  <a:pt x="361071" y="879230"/>
                  <a:pt x="548640" y="837027"/>
                </a:cubicBezTo>
                <a:cubicBezTo>
                  <a:pt x="736209" y="794824"/>
                  <a:pt x="975360" y="944879"/>
                  <a:pt x="1125416" y="1048042"/>
                </a:cubicBezTo>
                <a:cubicBezTo>
                  <a:pt x="1275472" y="1151205"/>
                  <a:pt x="1357533" y="1465384"/>
                  <a:pt x="1448973" y="1456006"/>
                </a:cubicBezTo>
                <a:cubicBezTo>
                  <a:pt x="1540413" y="1446628"/>
                  <a:pt x="1688124" y="1176997"/>
                  <a:pt x="1674056" y="991772"/>
                </a:cubicBezTo>
                <a:cubicBezTo>
                  <a:pt x="1659988" y="806547"/>
                  <a:pt x="1624819" y="466578"/>
                  <a:pt x="1364567" y="344658"/>
                </a:cubicBezTo>
                <a:cubicBezTo>
                  <a:pt x="1104315" y="222738"/>
                  <a:pt x="86751" y="311833"/>
                  <a:pt x="112542" y="260252"/>
                </a:cubicBezTo>
                <a:cubicBezTo>
                  <a:pt x="138333" y="208671"/>
                  <a:pt x="1104314" y="0"/>
                  <a:pt x="1519311" y="35169"/>
                </a:cubicBezTo>
                <a:cubicBezTo>
                  <a:pt x="1934308" y="70338"/>
                  <a:pt x="2445434" y="318867"/>
                  <a:pt x="2602523" y="471267"/>
                </a:cubicBezTo>
                <a:cubicBezTo>
                  <a:pt x="2759612" y="623667"/>
                  <a:pt x="2518118" y="839372"/>
                  <a:pt x="2461847" y="949569"/>
                </a:cubicBezTo>
                <a:cubicBezTo>
                  <a:pt x="2405576" y="1059766"/>
                  <a:pt x="2260210" y="1057421"/>
                  <a:pt x="2264899" y="1132449"/>
                </a:cubicBezTo>
                <a:cubicBezTo>
                  <a:pt x="2269588" y="1207477"/>
                  <a:pt x="2419644" y="1357532"/>
                  <a:pt x="2489982" y="1399735"/>
                </a:cubicBezTo>
                <a:cubicBezTo>
                  <a:pt x="2560320" y="1441938"/>
                  <a:pt x="2661139" y="1392701"/>
                  <a:pt x="2686930" y="1385667"/>
                </a:cubicBezTo>
                <a:cubicBezTo>
                  <a:pt x="2712721" y="1378633"/>
                  <a:pt x="2678724" y="1368082"/>
                  <a:pt x="2644727" y="13575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5929322" y="1357298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  κόκκινη  μπάλα   κάνει   </a:t>
            </a:r>
            <a:r>
              <a:rPr lang="el-GR" u="sng" dirty="0" smtClean="0"/>
              <a:t>ευθύγραμμη   κίνηση   </a:t>
            </a:r>
            <a:r>
              <a:rPr lang="el-GR" dirty="0" smtClean="0"/>
              <a:t>γιατί   η    μπάλα   κινείται   πάνω   σε   ευθεία  γραμμή.  </a:t>
            </a:r>
            <a:endParaRPr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7286644" y="4357694"/>
            <a:ext cx="1714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  κόκκινη  μπάλα   </a:t>
            </a:r>
            <a:r>
              <a:rPr lang="el-GR" u="sng" dirty="0" smtClean="0"/>
              <a:t>κάνει  κυκλική  κίνηση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1714480" y="4071942"/>
            <a:ext cx="185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  κόκκινη  μπάλα   κάνει καμπυλόγραμμη   κίνηση. 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Τα πάντα γύρω μας κινούνται, ο άνθρωπος κινείται, τα αστέρια κινούνται, τα άτομα κινούνται……… Οι άνθρωποι  για να μελετήσουν την κίνηση έφτιαξαν ένα φυσικό μέγεθος που το ονόμασαν </a:t>
            </a:r>
            <a:r>
              <a:rPr lang="el-GR" sz="5400" b="1" u="sng" dirty="0" smtClean="0">
                <a:solidFill>
                  <a:srgbClr val="FF0000"/>
                </a:solidFill>
              </a:rPr>
              <a:t>ταχύτητα</a:t>
            </a:r>
            <a:r>
              <a:rPr lang="el-GR" u="sng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71736" y="57148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57158" y="1857364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βρω την ταχύτητα (μέση ταχύτητα) ενός σώματος:</a:t>
            </a:r>
          </a:p>
          <a:p>
            <a:endParaRPr lang="el-G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400" u="sng" dirty="0" smtClean="0"/>
              <a:t>Μετράω την μετατόπιση </a:t>
            </a:r>
            <a:r>
              <a:rPr lang="el-GR" sz="2400" dirty="0" smtClean="0"/>
              <a:t>του σώματος, από ένα σημείο του χώρου σε ένα άλλο σημείο.( παράδειγμα ένα αυτοκίνητο μετατοπίστηκε  κατά 500</a:t>
            </a:r>
            <a:r>
              <a:rPr lang="en-US" sz="2400" dirty="0" smtClean="0"/>
              <a:t>m)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400" u="sng" dirty="0" smtClean="0"/>
              <a:t>Μετράω το χρονικό διάστημα </a:t>
            </a:r>
            <a:r>
              <a:rPr lang="el-GR" sz="2400" dirty="0" smtClean="0"/>
              <a:t>, μέσα στο οποίο μετατοπίστηκε το σώμα ( π.χ. 5</a:t>
            </a:r>
            <a:r>
              <a:rPr lang="en-US" sz="2400" dirty="0" smtClean="0"/>
              <a:t>min)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400" dirty="0" smtClean="0"/>
              <a:t>Τέλος για να βρω την ταχύτητα </a:t>
            </a:r>
            <a:r>
              <a:rPr lang="el-GR" sz="2400" u="sng" dirty="0" smtClean="0"/>
              <a:t>διαιρώ τη  μετατόπιση με το χρονικό διάστημα</a:t>
            </a:r>
            <a:r>
              <a:rPr lang="el-GR" sz="2400" dirty="0" smtClean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(</a:t>
            </a:r>
            <a:r>
              <a:rPr lang="el-GR" sz="2400" dirty="0" err="1" smtClean="0"/>
              <a:t>π.χ</a:t>
            </a:r>
            <a:r>
              <a:rPr lang="en-US" sz="2400" dirty="0" smtClean="0"/>
              <a:t>   </a:t>
            </a:r>
            <a:r>
              <a:rPr lang="el-GR" sz="2400" dirty="0" smtClean="0"/>
              <a:t> 5</a:t>
            </a:r>
            <a:r>
              <a:rPr lang="en-US" sz="2400" dirty="0" smtClean="0"/>
              <a:t>00m / 5min   =  100m/min)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107154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Παράδειγμα: </a:t>
            </a:r>
            <a:r>
              <a:rPr lang="el-GR" sz="2000" dirty="0" smtClean="0"/>
              <a:t>στην παρακάτω εικόνα ένας αθλητής τρέχει από το σημείο Α στο σημείο Β . Όπως φαίνεται ο αθλητής κάνει </a:t>
            </a:r>
            <a:r>
              <a:rPr lang="el-GR" sz="2000" u="sng" dirty="0" smtClean="0"/>
              <a:t>ευθύγραμμη κίνηση</a:t>
            </a:r>
            <a:endParaRPr lang="en-US" sz="20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1857364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>
            <a:stCxn id="1026" idx="2"/>
          </p:cNvCxnSpPr>
          <p:nvPr/>
        </p:nvCxnSpPr>
        <p:spPr>
          <a:xfrm rot="5400000">
            <a:off x="4295157" y="-1154219"/>
            <a:ext cx="2310" cy="859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429652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Α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42844" y="32146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Β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8572528" y="3143248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285720" y="3071810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0" y="392906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Απόσταση</a:t>
            </a:r>
            <a:r>
              <a:rPr lang="el-GR" sz="2400" dirty="0" smtClean="0"/>
              <a:t> από σημείο Α σε σημείο Β, είναι </a:t>
            </a:r>
            <a:r>
              <a:rPr lang="el-GR" sz="2400" u="sng" dirty="0" smtClean="0"/>
              <a:t>20</a:t>
            </a:r>
            <a:r>
              <a:rPr lang="en-US" sz="2400" u="sng" dirty="0" smtClean="0"/>
              <a:t>m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l-GR" sz="2400" u="sng" dirty="0" smtClean="0"/>
              <a:t>χρονική διάρκεια </a:t>
            </a:r>
            <a:r>
              <a:rPr lang="el-GR" sz="2400" dirty="0" smtClean="0"/>
              <a:t>μετατόπισης του αθλητή από το σημείο Α στο σημείο Β, είναι </a:t>
            </a:r>
            <a:r>
              <a:rPr lang="el-GR" sz="2400" u="sng" dirty="0" smtClean="0"/>
              <a:t>10</a:t>
            </a:r>
            <a:r>
              <a:rPr lang="en-US" sz="2400" u="sng" dirty="0" smtClean="0"/>
              <a:t>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l-GR" sz="2400" dirty="0" smtClean="0"/>
              <a:t>Άρα η </a:t>
            </a:r>
            <a:r>
              <a:rPr lang="el-GR" sz="2400" u="sng" dirty="0" smtClean="0"/>
              <a:t>ταχύτητα</a:t>
            </a:r>
            <a:r>
              <a:rPr lang="el-GR" sz="2400" dirty="0" smtClean="0"/>
              <a:t>  (μέση ταχύτητα) του αθλητή θα είναι: </a:t>
            </a:r>
          </a:p>
          <a:p>
            <a:r>
              <a:rPr lang="el-GR" sz="2400" dirty="0" smtClean="0"/>
              <a:t>20</a:t>
            </a:r>
            <a:r>
              <a:rPr lang="en-US" sz="2400" dirty="0" smtClean="0"/>
              <a:t>m  :   10s   = </a:t>
            </a:r>
            <a:r>
              <a:rPr lang="en-US" sz="2400" u="sng" dirty="0" smtClean="0"/>
              <a:t>2 m/s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>
            <a:off x="5214942" y="228599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Τύπος  (σχέση, εξίσωση) ταχύτητας (μέση ταχύτητα)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5938863" cy="41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Τύπος  (σχέση, εξίσωση) ταχύτητας (μέση ταχύτητα)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643182"/>
            <a:ext cx="3409540" cy="2500330"/>
          </a:xfrm>
          <a:prstGeom prst="rect">
            <a:avLst/>
          </a:prstGeom>
          <a:noFill/>
        </p:spPr>
      </p:pic>
      <p:cxnSp>
        <p:nvCxnSpPr>
          <p:cNvPr id="20" name="19 - Ευθύγραμμο βέλος σύνδεσης"/>
          <p:cNvCxnSpPr>
            <a:endCxn id="25" idx="1"/>
          </p:cNvCxnSpPr>
          <p:nvPr/>
        </p:nvCxnSpPr>
        <p:spPr>
          <a:xfrm flipV="1">
            <a:off x="5286380" y="2176153"/>
            <a:ext cx="1071570" cy="538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5400000">
            <a:off x="4250529" y="5107793"/>
            <a:ext cx="714380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1147738" y="3995742"/>
            <a:ext cx="1357322" cy="1081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6357950" y="1714488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Απόσταση  - μήκος διαδρομής που κάνει το σώμα που κινείται (</a:t>
            </a:r>
            <a:r>
              <a:rPr lang="el-GR" b="1" dirty="0" err="1" smtClean="0">
                <a:solidFill>
                  <a:srgbClr val="FF0000"/>
                </a:solidFill>
              </a:rPr>
              <a:t>π.χ</a:t>
            </a:r>
            <a:r>
              <a:rPr lang="el-GR" b="1" dirty="0" smtClean="0">
                <a:solidFill>
                  <a:srgbClr val="FF0000"/>
                </a:solidFill>
              </a:rPr>
              <a:t> 40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3857620" y="564357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Είναι ο </a:t>
            </a:r>
            <a:r>
              <a:rPr lang="el-GR" b="1" u="sng" dirty="0" smtClean="0">
                <a:solidFill>
                  <a:srgbClr val="FF0000"/>
                </a:solidFill>
              </a:rPr>
              <a:t>χρόνος</a:t>
            </a:r>
            <a:r>
              <a:rPr lang="el-GR" b="1" dirty="0" smtClean="0">
                <a:solidFill>
                  <a:srgbClr val="FF0000"/>
                </a:solidFill>
              </a:rPr>
              <a:t> που έκανε το σώμα για να διανύσει την απόσταση </a:t>
            </a:r>
            <a:r>
              <a:rPr lang="en-US" b="1" dirty="0" smtClean="0">
                <a:solidFill>
                  <a:srgbClr val="FF0000"/>
                </a:solidFill>
              </a:rPr>
              <a:t>s.  (</a:t>
            </a:r>
            <a:r>
              <a:rPr lang="el-GR" b="1" dirty="0" smtClean="0">
                <a:solidFill>
                  <a:srgbClr val="FF0000"/>
                </a:solidFill>
              </a:rPr>
              <a:t>π.χ. 2</a:t>
            </a:r>
            <a:r>
              <a:rPr lang="en-US" b="1" dirty="0" smtClean="0">
                <a:solidFill>
                  <a:srgbClr val="FF0000"/>
                </a:solidFill>
              </a:rPr>
              <a:t>h)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00034" y="52149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ταχύτητα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Ο τύπος της ταχύτητας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 μπορεί να είναι γραμμένος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 και έτσι: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643446"/>
            <a:ext cx="1234792" cy="885829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214554"/>
            <a:ext cx="1266401" cy="107157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928934"/>
            <a:ext cx="1409707" cy="105728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636"/>
            <a:ext cx="1766466" cy="1295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Μονάδες μέτρησης της ταχύτητας: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5"/>
            <a:ext cx="500066" cy="1269398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643182"/>
            <a:ext cx="473871" cy="81235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00240"/>
            <a:ext cx="357190" cy="620383"/>
          </a:xfrm>
          <a:prstGeom prst="rect">
            <a:avLst/>
          </a:prstGeom>
          <a:noFill/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256"/>
            <a:ext cx="562845" cy="714380"/>
          </a:xfrm>
          <a:prstGeom prst="rect">
            <a:avLst/>
          </a:prstGeom>
          <a:noFill/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4572000" y="21431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cm/s</a:t>
            </a:r>
            <a:endParaRPr lang="en-US" dirty="0"/>
          </a:p>
        </p:txBody>
      </p:sp>
      <p:sp>
        <p:nvSpPr>
          <p:cNvPr id="24" name="23 - TextBox"/>
          <p:cNvSpPr txBox="1"/>
          <p:nvPr/>
        </p:nvSpPr>
        <p:spPr>
          <a:xfrm>
            <a:off x="1366814" y="22955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m/s</a:t>
            </a:r>
            <a:endParaRPr lang="en-US" dirty="0"/>
          </a:p>
        </p:txBody>
      </p:sp>
      <p:sp>
        <p:nvSpPr>
          <p:cNvPr id="25" name="24 - TextBox"/>
          <p:cNvSpPr txBox="1"/>
          <p:nvPr/>
        </p:nvSpPr>
        <p:spPr>
          <a:xfrm>
            <a:off x="7358082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km/h</a:t>
            </a:r>
            <a:endParaRPr lang="en-US" dirty="0"/>
          </a:p>
        </p:txBody>
      </p:sp>
      <p:sp>
        <p:nvSpPr>
          <p:cNvPr id="26" name="25 - TextBox"/>
          <p:cNvSpPr txBox="1"/>
          <p:nvPr/>
        </p:nvSpPr>
        <p:spPr>
          <a:xfrm>
            <a:off x="1285852" y="44291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m/min</a:t>
            </a:r>
            <a:endParaRPr lang="en-US" dirty="0"/>
          </a:p>
        </p:txBody>
      </p:sp>
      <p:sp>
        <p:nvSpPr>
          <p:cNvPr id="27" name="26 - TextBox"/>
          <p:cNvSpPr txBox="1"/>
          <p:nvPr/>
        </p:nvSpPr>
        <p:spPr>
          <a:xfrm>
            <a:off x="0" y="5715016"/>
            <a:ext cx="828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Ανάλογα βέβαια με τις μονάδες μέτρησης της απόστασης και του χρόνου οι μονάδες μέτρησης της ταχύτητας μπορεί να ποικίλλουν…</a:t>
            </a:r>
            <a:r>
              <a:rPr lang="el-GR" dirty="0" smtClean="0"/>
              <a:t>…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642910" y="357166"/>
            <a:ext cx="3857652" cy="3357586"/>
          </a:xfrm>
          <a:prstGeom prst="cloudCallout">
            <a:avLst>
              <a:gd name="adj1" fmla="val 91756"/>
              <a:gd name="adj2" fmla="val 72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1071538" y="100010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Φυσικό μέγεθος  </a:t>
            </a:r>
            <a:r>
              <a:rPr lang="el-GR" sz="2400" dirty="0" smtClean="0"/>
              <a:t>ή μέγεθος είναι ότι μπορούμε να μετρήσουμε…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43398"/>
            <a:ext cx="1688597" cy="26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92867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Επίσημες Μονάδες μέτρησης -   Διεθνές σύστημα μονάδων </a:t>
            </a:r>
            <a:r>
              <a:rPr lang="en-US" sz="2400" b="1" dirty="0" smtClean="0">
                <a:solidFill>
                  <a:schemeClr val="tx2"/>
                </a:solidFill>
              </a:rPr>
              <a:t>SI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714884"/>
            <a:ext cx="357190" cy="906713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4786314" y="49291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  </a:t>
            </a:r>
            <a:r>
              <a:rPr lang="en-US" dirty="0" smtClean="0"/>
              <a:t>m/s</a:t>
            </a:r>
            <a:endParaRPr lang="en-US" dirty="0"/>
          </a:p>
        </p:txBody>
      </p:sp>
      <p:sp>
        <p:nvSpPr>
          <p:cNvPr id="28" name="27 - TextBox"/>
          <p:cNvSpPr txBox="1"/>
          <p:nvPr/>
        </p:nvSpPr>
        <p:spPr>
          <a:xfrm>
            <a:off x="285720" y="221455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την απόσταση είναι τα μέτρα  (</a:t>
            </a:r>
            <a:r>
              <a:rPr lang="en-US" sz="2400" dirty="0" smtClean="0"/>
              <a:t>m)</a:t>
            </a:r>
          </a:p>
          <a:p>
            <a:endParaRPr lang="en-US" sz="2400" dirty="0" smtClean="0"/>
          </a:p>
          <a:p>
            <a:r>
              <a:rPr lang="el-GR" sz="2400" dirty="0" smtClean="0"/>
              <a:t>Για το χρόνο είναι τα δευτερόλεπτα  (</a:t>
            </a:r>
            <a:r>
              <a:rPr lang="en-US" sz="2400" dirty="0" smtClean="0"/>
              <a:t>s,   sec)</a:t>
            </a:r>
            <a:endParaRPr lang="en-US" sz="2400" dirty="0"/>
          </a:p>
        </p:txBody>
      </p:sp>
      <p:sp>
        <p:nvSpPr>
          <p:cNvPr id="29" name="28 - TextBox"/>
          <p:cNvSpPr txBox="1"/>
          <p:nvPr/>
        </p:nvSpPr>
        <p:spPr>
          <a:xfrm>
            <a:off x="857224" y="492919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την ταχύτητα είναι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00034" y="214311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chemeClr val="tx2"/>
                </a:solidFill>
              </a:rPr>
              <a:t>Ερώτηση 1</a:t>
            </a:r>
          </a:p>
          <a:p>
            <a:r>
              <a:rPr lang="el-GR" sz="2400" dirty="0" smtClean="0"/>
              <a:t>Τι σημαίνει ότι αυτοκίνητο έχει ταχύτητα                    ;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71472" y="400050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/>
              <a:t>Απάντηση</a:t>
            </a:r>
          </a:p>
          <a:p>
            <a:r>
              <a:rPr lang="el-GR" sz="2400" dirty="0" smtClean="0"/>
              <a:t>Σημαίνει ότι το αυτοκίνητο μπορεί να κάνει μια απόσταση </a:t>
            </a:r>
            <a:r>
              <a:rPr lang="en-US" sz="2400" dirty="0" smtClean="0"/>
              <a:t>  </a:t>
            </a:r>
            <a:r>
              <a:rPr lang="el-GR" sz="2400" dirty="0" smtClean="0"/>
              <a:t>50</a:t>
            </a:r>
            <a:r>
              <a:rPr lang="en-US" sz="2400" dirty="0" smtClean="0"/>
              <a:t>km</a:t>
            </a:r>
            <a:r>
              <a:rPr lang="el-GR" sz="2400" dirty="0" smtClean="0"/>
              <a:t>,</a:t>
            </a:r>
            <a:r>
              <a:rPr lang="en-US" sz="2400" dirty="0" smtClean="0"/>
              <a:t>  </a:t>
            </a:r>
            <a:r>
              <a:rPr lang="el-GR" sz="2400" dirty="0" smtClean="0"/>
              <a:t> σε 1</a:t>
            </a:r>
            <a:r>
              <a:rPr lang="en-US" sz="2400" dirty="0" smtClean="0"/>
              <a:t>h (=</a:t>
            </a:r>
            <a:r>
              <a:rPr lang="el-GR" sz="2400" dirty="0" smtClean="0"/>
              <a:t>μία ώρα)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500306"/>
            <a:ext cx="714380" cy="65942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247" y="5574426"/>
            <a:ext cx="1102753" cy="128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285720" y="242886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chemeClr val="tx2"/>
                </a:solidFill>
              </a:rPr>
              <a:t>Ερώτηση 2</a:t>
            </a:r>
          </a:p>
          <a:p>
            <a:r>
              <a:rPr lang="el-GR" sz="2400" dirty="0" smtClean="0"/>
              <a:t>Τι  σημαίνει  ότι   γάτα    έχει ταχύτητα                    ; 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1071538" y="464344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/>
              <a:t>Απάντηση</a:t>
            </a:r>
          </a:p>
          <a:p>
            <a:r>
              <a:rPr lang="el-GR" sz="2400" dirty="0" smtClean="0"/>
              <a:t>Σημαίνει  ότι η γάτα  μπορεί  να  κάνει  μια  απόσταση 15</a:t>
            </a:r>
            <a:r>
              <a:rPr lang="en-US" sz="2400" dirty="0" smtClean="0"/>
              <a:t>m</a:t>
            </a:r>
            <a:r>
              <a:rPr lang="el-GR" sz="2400" dirty="0" smtClean="0"/>
              <a:t>,      σε   1</a:t>
            </a:r>
            <a:r>
              <a:rPr lang="en-US" sz="2400" dirty="0" smtClean="0"/>
              <a:t>s (=</a:t>
            </a:r>
            <a:r>
              <a:rPr lang="el-GR" sz="2400" dirty="0" smtClean="0"/>
              <a:t>1 δευτερόλεπτο)</a:t>
            </a:r>
            <a:endParaRPr lang="en-US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643182"/>
            <a:ext cx="785818" cy="83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285720" y="121442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chemeClr val="tx2"/>
                </a:solidFill>
              </a:rPr>
              <a:t>Άσκηση 1</a:t>
            </a:r>
          </a:p>
          <a:p>
            <a:r>
              <a:rPr lang="el-GR" sz="2400" dirty="0" smtClean="0"/>
              <a:t>Άνθρωπος  διανύει  </a:t>
            </a:r>
            <a:r>
              <a:rPr lang="el-GR" sz="2400" u="sng" dirty="0" smtClean="0"/>
              <a:t>απόσταση  </a:t>
            </a:r>
            <a:r>
              <a:rPr lang="en-US" sz="2400" u="sng" dirty="0" smtClean="0"/>
              <a:t>200m, </a:t>
            </a:r>
            <a:r>
              <a:rPr lang="el-GR" sz="2400" u="sng" dirty="0" smtClean="0"/>
              <a:t>σε χρόνο 10</a:t>
            </a:r>
            <a:r>
              <a:rPr lang="en-US" sz="2400" u="sng" dirty="0" smtClean="0"/>
              <a:t>min</a:t>
            </a:r>
            <a:r>
              <a:rPr lang="en-US" sz="2400" dirty="0" smtClean="0"/>
              <a:t>. </a:t>
            </a:r>
            <a:r>
              <a:rPr lang="el-GR" sz="2400" dirty="0" smtClean="0"/>
              <a:t> Ποια η ταχύτητα (μέση) του ανθρώπου;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285720" y="2928934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/>
              <a:t>Λύση</a:t>
            </a:r>
          </a:p>
          <a:p>
            <a:r>
              <a:rPr lang="el-GR" i="1" dirty="0" smtClean="0"/>
              <a:t>(Θα πάρω τον τύπο της ταχύτητας, και θα κάνω </a:t>
            </a:r>
            <a:r>
              <a:rPr lang="el-GR" i="1" u="sng" dirty="0" smtClean="0"/>
              <a:t>αντικατάσταση του τύπου</a:t>
            </a:r>
            <a:r>
              <a:rPr lang="el-GR" i="1" dirty="0" smtClean="0"/>
              <a:t>, δηλαδή όπου υπάρχουν γράμματα (σύμβολα) στον τύπο, θα βάλω τους αριθμούς (μεγέθη) που μου δίνει η άσκηση….)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143512"/>
            <a:ext cx="7945498" cy="1000132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0"/>
            <a:ext cx="2928958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ταχύτητα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285720" y="121442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>
                <a:solidFill>
                  <a:schemeClr val="tx2"/>
                </a:solidFill>
              </a:rPr>
              <a:t>Άσκηση </a:t>
            </a:r>
            <a:r>
              <a:rPr lang="en-US" sz="2400" u="sng" dirty="0" smtClean="0">
                <a:solidFill>
                  <a:schemeClr val="tx2"/>
                </a:solidFill>
              </a:rPr>
              <a:t>2</a:t>
            </a:r>
            <a:endParaRPr lang="el-GR" sz="2400" u="sng" dirty="0" smtClean="0">
              <a:solidFill>
                <a:schemeClr val="tx2"/>
              </a:solidFill>
            </a:endParaRPr>
          </a:p>
          <a:p>
            <a:r>
              <a:rPr lang="el-GR" sz="2400" dirty="0" smtClean="0"/>
              <a:t>Τρακτέρ διανύει  </a:t>
            </a:r>
            <a:r>
              <a:rPr lang="el-GR" sz="2400" u="sng" dirty="0" smtClean="0"/>
              <a:t>απόσταση  </a:t>
            </a:r>
            <a:r>
              <a:rPr lang="en-US" sz="2400" u="sng" dirty="0" smtClean="0"/>
              <a:t>6</a:t>
            </a:r>
            <a:r>
              <a:rPr lang="el-GR" sz="2400" u="sng" dirty="0" smtClean="0"/>
              <a:t>0</a:t>
            </a:r>
            <a:r>
              <a:rPr lang="en-US" sz="2400" u="sng" dirty="0" smtClean="0"/>
              <a:t>km,  </a:t>
            </a:r>
            <a:r>
              <a:rPr lang="el-GR" sz="2400" u="sng" dirty="0" smtClean="0"/>
              <a:t>σε χρόνο </a:t>
            </a:r>
            <a:r>
              <a:rPr lang="en-US" sz="2400" u="sng" dirty="0" smtClean="0"/>
              <a:t>2h</a:t>
            </a:r>
            <a:r>
              <a:rPr lang="en-US" sz="2400" dirty="0" smtClean="0"/>
              <a:t>. </a:t>
            </a:r>
            <a:r>
              <a:rPr lang="el-GR" sz="2400" dirty="0" smtClean="0"/>
              <a:t> Ποια η ταχύτητα (μέση) του τρακτέρ;</a:t>
            </a:r>
            <a:endParaRPr lang="en-US" sz="2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285720" y="292893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/>
              <a:t>Λύση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8467803" cy="1104496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00232" y="571480"/>
            <a:ext cx="4643470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Ευθύγραμμη Ομαλή Κίνηση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2143108" y="178592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Ένα σώμα (π.χ. γάτα, άτομο, πλανήτης κ.α.) κάνει ευθύγραμμη ομαλή κίνηση όταν κινείται  </a:t>
            </a:r>
            <a:r>
              <a:rPr lang="el-GR" sz="2400" u="sng" dirty="0" smtClean="0">
                <a:solidFill>
                  <a:schemeClr val="tx2"/>
                </a:solidFill>
              </a:rPr>
              <a:t>ευθεία</a:t>
            </a:r>
            <a:r>
              <a:rPr lang="el-GR" sz="2400" dirty="0" smtClean="0">
                <a:solidFill>
                  <a:schemeClr val="tx2"/>
                </a:solidFill>
              </a:rPr>
              <a:t>, με σταθερή φορά και με </a:t>
            </a:r>
            <a:r>
              <a:rPr lang="el-GR" sz="2400" u="sng" dirty="0" smtClean="0">
                <a:solidFill>
                  <a:schemeClr val="tx2"/>
                </a:solidFill>
              </a:rPr>
              <a:t>σταθερή ταχύτητα.</a:t>
            </a:r>
            <a:endParaRPr lang="en-US" sz="2000" u="sng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82078">
            <a:off x="296327" y="3619819"/>
            <a:ext cx="878509" cy="118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εία γραμμή σύνδεσης"/>
          <p:cNvCxnSpPr/>
          <p:nvPr/>
        </p:nvCxnSpPr>
        <p:spPr>
          <a:xfrm>
            <a:off x="857224" y="4572008"/>
            <a:ext cx="8286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1643042" y="428625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00232" y="571480"/>
            <a:ext cx="4643470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Ευθύγραμμη Ομαλή Κίνηση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- TextBox"/>
          <p:cNvSpPr txBox="1"/>
          <p:nvPr/>
        </p:nvSpPr>
        <p:spPr>
          <a:xfrm>
            <a:off x="142844" y="392906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Στην παραπάνω εικόνα το ποντικάκι κάνει ευθύγραμμη ομαλή κίνηση. Γιατί  κινείται  σε ευθεία γραμμή, και η ταχύτητα του παραμένει  η ίδια             .</a:t>
            </a:r>
          </a:p>
          <a:p>
            <a:endParaRPr lang="el-GR" sz="2400" dirty="0" smtClean="0">
              <a:solidFill>
                <a:schemeClr val="tx2"/>
              </a:solidFill>
            </a:endParaRPr>
          </a:p>
          <a:p>
            <a:r>
              <a:rPr lang="el-GR" sz="2400" dirty="0" smtClean="0">
                <a:solidFill>
                  <a:schemeClr val="tx2"/>
                </a:solidFill>
              </a:rPr>
              <a:t> Σε όλα τα σημεία από τα  οποία περνάει το ποντικάκι η ταχύτητα  είναι η ίδια</a:t>
            </a:r>
            <a:endParaRPr lang="en-US" sz="2000" u="sng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82078">
            <a:off x="241530" y="1883231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εία γραμμή σύνδεσης"/>
          <p:cNvCxnSpPr/>
          <p:nvPr/>
        </p:nvCxnSpPr>
        <p:spPr>
          <a:xfrm>
            <a:off x="642910" y="2643182"/>
            <a:ext cx="8286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1571604" y="22145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14348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26 - Έλλειψη"/>
          <p:cNvSpPr/>
          <p:nvPr/>
        </p:nvSpPr>
        <p:spPr>
          <a:xfrm>
            <a:off x="3714744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Έλλειψη"/>
          <p:cNvSpPr/>
          <p:nvPr/>
        </p:nvSpPr>
        <p:spPr>
          <a:xfrm>
            <a:off x="857224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2214546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4857752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7572396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5786446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TextBox"/>
          <p:cNvSpPr txBox="1"/>
          <p:nvPr/>
        </p:nvSpPr>
        <p:spPr>
          <a:xfrm>
            <a:off x="7572396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5643570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4786314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3643306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2071670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82078">
            <a:off x="8186413" y="1883231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85992"/>
            <a:ext cx="318655" cy="457201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14554"/>
            <a:ext cx="307400" cy="441052"/>
          </a:xfrm>
          <a:prstGeom prst="rect">
            <a:avLst/>
          </a:prstGeom>
          <a:noFill/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786322"/>
            <a:ext cx="357190" cy="512490"/>
          </a:xfrm>
          <a:prstGeom prst="rect">
            <a:avLst/>
          </a:prstGeom>
          <a:noFill/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307400" cy="441052"/>
          </a:xfrm>
          <a:prstGeom prst="rect">
            <a:avLst/>
          </a:prstGeom>
          <a:noFill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285992"/>
            <a:ext cx="307400" cy="441052"/>
          </a:xfrm>
          <a:prstGeom prst="rect">
            <a:avLst/>
          </a:prstGeom>
          <a:noFill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285992"/>
            <a:ext cx="307400" cy="441052"/>
          </a:xfrm>
          <a:prstGeom prst="rect">
            <a:avLst/>
          </a:prstGeom>
          <a:noFill/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786058"/>
            <a:ext cx="307400" cy="441052"/>
          </a:xfrm>
          <a:prstGeom prst="rect">
            <a:avLst/>
          </a:prstGeom>
          <a:noFill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786454"/>
            <a:ext cx="307400" cy="44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00232" y="571480"/>
            <a:ext cx="4643470" cy="7143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Ευθύγραμμη Ομαλή Κίνηση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857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82078">
            <a:off x="241530" y="1883231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εία γραμμή σύνδεσης"/>
          <p:cNvCxnSpPr/>
          <p:nvPr/>
        </p:nvCxnSpPr>
        <p:spPr>
          <a:xfrm>
            <a:off x="642910" y="2643182"/>
            <a:ext cx="8286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1571604" y="22145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14348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26 - Έλλειψη"/>
          <p:cNvSpPr/>
          <p:nvPr/>
        </p:nvSpPr>
        <p:spPr>
          <a:xfrm>
            <a:off x="3714744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Έλλειψη"/>
          <p:cNvSpPr/>
          <p:nvPr/>
        </p:nvSpPr>
        <p:spPr>
          <a:xfrm>
            <a:off x="857224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2214546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4857752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7572396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5786446" y="257174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TextBox"/>
          <p:cNvSpPr txBox="1"/>
          <p:nvPr/>
        </p:nvSpPr>
        <p:spPr>
          <a:xfrm>
            <a:off x="7572396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5643570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4786314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3643306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2071670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82078">
            <a:off x="8186413" y="1883231"/>
            <a:ext cx="716056" cy="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85992"/>
            <a:ext cx="318655" cy="457201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14554"/>
            <a:ext cx="307400" cy="441052"/>
          </a:xfrm>
          <a:prstGeom prst="rect">
            <a:avLst/>
          </a:prstGeom>
          <a:noFill/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307400" cy="441052"/>
          </a:xfrm>
          <a:prstGeom prst="rect">
            <a:avLst/>
          </a:prstGeom>
          <a:noFill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285992"/>
            <a:ext cx="307400" cy="441052"/>
          </a:xfrm>
          <a:prstGeom prst="rect">
            <a:avLst/>
          </a:prstGeom>
          <a:noFill/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285992"/>
            <a:ext cx="307400" cy="441052"/>
          </a:xfrm>
          <a:prstGeom prst="rect">
            <a:avLst/>
          </a:prstGeom>
          <a:noFill/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786058"/>
            <a:ext cx="307400" cy="441052"/>
          </a:xfrm>
          <a:prstGeom prst="rect">
            <a:avLst/>
          </a:prstGeom>
          <a:noFill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572008"/>
            <a:ext cx="307400" cy="441052"/>
          </a:xfrm>
          <a:prstGeom prst="rect">
            <a:avLst/>
          </a:prstGeom>
          <a:noFill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4214818"/>
            <a:ext cx="795881" cy="92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4" name="53 - Ευθύγραμμο βέλος σύνδεσης"/>
          <p:cNvCxnSpPr/>
          <p:nvPr/>
        </p:nvCxnSpPr>
        <p:spPr>
          <a:xfrm rot="10800000" flipV="1">
            <a:off x="7429520" y="428625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- TextBox"/>
          <p:cNvSpPr txBox="1"/>
          <p:nvPr/>
        </p:nvSpPr>
        <p:spPr>
          <a:xfrm>
            <a:off x="7500958" y="50720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5 - Έλλειψη"/>
          <p:cNvSpPr/>
          <p:nvPr/>
        </p:nvSpPr>
        <p:spPr>
          <a:xfrm>
            <a:off x="3786182" y="49291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- Έλλειψη"/>
          <p:cNvSpPr/>
          <p:nvPr/>
        </p:nvSpPr>
        <p:spPr>
          <a:xfrm>
            <a:off x="928662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- Έλλειψη"/>
          <p:cNvSpPr/>
          <p:nvPr/>
        </p:nvSpPr>
        <p:spPr>
          <a:xfrm>
            <a:off x="7643834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- Έλλειψη"/>
          <p:cNvSpPr/>
          <p:nvPr/>
        </p:nvSpPr>
        <p:spPr>
          <a:xfrm>
            <a:off x="5857884" y="492919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TextBox"/>
          <p:cNvSpPr txBox="1"/>
          <p:nvPr/>
        </p:nvSpPr>
        <p:spPr>
          <a:xfrm>
            <a:off x="857224" y="51435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3714744" y="50006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5715008" y="50720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3" name="72 - Ευθεία γραμμή σύνδεσης"/>
          <p:cNvCxnSpPr/>
          <p:nvPr/>
        </p:nvCxnSpPr>
        <p:spPr>
          <a:xfrm>
            <a:off x="0" y="5000636"/>
            <a:ext cx="828677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755087" cy="87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4254" y="4572008"/>
            <a:ext cx="318655" cy="457201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318655" cy="457201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572008"/>
            <a:ext cx="429492" cy="457201"/>
          </a:xfrm>
          <a:prstGeom prst="rect">
            <a:avLst/>
          </a:prstGeom>
          <a:noFill/>
        </p:spPr>
      </p:pic>
      <p:sp>
        <p:nvSpPr>
          <p:cNvPr id="79" name="78 - TextBox"/>
          <p:cNvSpPr txBox="1"/>
          <p:nvPr/>
        </p:nvSpPr>
        <p:spPr>
          <a:xfrm>
            <a:off x="214282" y="592933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Προσοχή</a:t>
            </a:r>
            <a:r>
              <a:rPr lang="el-GR" sz="2400" dirty="0" smtClean="0"/>
              <a:t>!!! Το </a:t>
            </a:r>
            <a:r>
              <a:rPr lang="el-GR" sz="2400" dirty="0" smtClean="0">
                <a:solidFill>
                  <a:srgbClr val="FF0000"/>
                </a:solidFill>
              </a:rPr>
              <a:t>ποντίκι</a:t>
            </a:r>
            <a:r>
              <a:rPr lang="el-GR" sz="2400" dirty="0" smtClean="0"/>
              <a:t> κάνει ευθύγραμμη ομαλή κίνηση.</a:t>
            </a:r>
          </a:p>
          <a:p>
            <a:r>
              <a:rPr lang="el-GR" sz="2400" dirty="0" smtClean="0"/>
              <a:t>Το </a:t>
            </a:r>
            <a:r>
              <a:rPr lang="el-GR" sz="2400" dirty="0" smtClean="0">
                <a:solidFill>
                  <a:srgbClr val="FF0000"/>
                </a:solidFill>
              </a:rPr>
              <a:t>παιδί</a:t>
            </a:r>
            <a:r>
              <a:rPr lang="el-GR" sz="2400" dirty="0" smtClean="0"/>
              <a:t> δεν κάνει ομαλή κίνηση, γιατί η ταχύτητα  του μεταβάλλεται.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7358114" cy="520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215042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Σταθά</a:t>
            </a:r>
            <a:r>
              <a:rPr lang="el-GR" dirty="0" smtClean="0"/>
              <a:t> </a:t>
            </a:r>
            <a:r>
              <a:rPr lang="el-GR" dirty="0" err="1" smtClean="0"/>
              <a:t>Πανωραία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0" y="357166"/>
            <a:ext cx="6072198" cy="3357586"/>
          </a:xfrm>
          <a:prstGeom prst="cloudCallout">
            <a:avLst>
              <a:gd name="adj1" fmla="val 69348"/>
              <a:gd name="adj2" fmla="val 822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1071538" y="100010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Φυσικά μεγέθη ή μεγέθη </a:t>
            </a:r>
            <a:r>
              <a:rPr lang="el-GR" sz="2400" dirty="0" smtClean="0"/>
              <a:t>είναι: η απόσταση, ο χρόνος,  η μάζα των σωμάτων,  οι δυνάμεις …… όπως η δύναμη της βαρύτητας  και άλλα….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14884"/>
            <a:ext cx="124568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14282" y="21429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13 </a:t>
            </a:r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143108" y="35716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13 </a:t>
            </a:r>
            <a:r>
              <a:rPr lang="en-US" sz="3600" b="1" dirty="0" smtClean="0"/>
              <a:t>m</a:t>
            </a:r>
            <a:endParaRPr lang="en-US" sz="3600" b="1" dirty="0"/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6072198" y="642918"/>
            <a:ext cx="3286148" cy="3214710"/>
          </a:xfrm>
          <a:prstGeom prst="cloudCallout">
            <a:avLst>
              <a:gd name="adj1" fmla="val -824"/>
              <a:gd name="adj2" fmla="val 804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6929454" y="1071546"/>
            <a:ext cx="2214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Για να θυμηθούμε  τι είναι </a:t>
            </a:r>
            <a:r>
              <a:rPr lang="el-GR" sz="2400" b="1" u="sng" dirty="0" smtClean="0">
                <a:solidFill>
                  <a:srgbClr val="FF0000"/>
                </a:solidFill>
              </a:rPr>
              <a:t>μονάδα μέτρησης </a:t>
            </a:r>
            <a:r>
              <a:rPr lang="el-GR" sz="2400" b="1" dirty="0" smtClean="0"/>
              <a:t>ή μονάδα στη φυσική….</a:t>
            </a:r>
            <a:endParaRPr lang="en-US" sz="2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28596" y="278605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40  Ν</a:t>
            </a:r>
            <a:endParaRPr lang="en-US" sz="36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3643306" y="471488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9</a:t>
            </a:r>
            <a:r>
              <a:rPr lang="en-US" sz="3600" b="1" dirty="0" smtClean="0"/>
              <a:t> </a:t>
            </a:r>
            <a:r>
              <a:rPr lang="el-GR" sz="3600" b="1" dirty="0" smtClean="0"/>
              <a:t> </a:t>
            </a:r>
            <a:r>
              <a:rPr lang="en-US" sz="3600" b="1" dirty="0" smtClean="0"/>
              <a:t>kg</a:t>
            </a:r>
            <a:endParaRPr lang="en-US" sz="3600" b="1" dirty="0"/>
          </a:p>
        </p:txBody>
      </p:sp>
      <p:sp>
        <p:nvSpPr>
          <p:cNvPr id="13" name="12 - Επεξήγηση με σύννεφο"/>
          <p:cNvSpPr/>
          <p:nvPr/>
        </p:nvSpPr>
        <p:spPr>
          <a:xfrm>
            <a:off x="4000496" y="4714884"/>
            <a:ext cx="857256" cy="714380"/>
          </a:xfrm>
          <a:prstGeom prst="cloudCallout">
            <a:avLst>
              <a:gd name="adj1" fmla="val 18012"/>
              <a:gd name="adj2" fmla="val 72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1714480" y="564357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</a:t>
            </a:r>
            <a:r>
              <a:rPr lang="en-US" sz="2000" dirty="0" smtClean="0"/>
              <a:t> kg</a:t>
            </a:r>
            <a:r>
              <a:rPr lang="el-GR" sz="2000" dirty="0" smtClean="0"/>
              <a:t> λέγεται μονάδα μέτρησης ή μονάδα</a:t>
            </a:r>
            <a:endParaRPr lang="en-US" sz="2000" dirty="0"/>
          </a:p>
        </p:txBody>
      </p:sp>
      <p:sp>
        <p:nvSpPr>
          <p:cNvPr id="15" name="14 - Επεξήγηση με σύννεφο"/>
          <p:cNvSpPr/>
          <p:nvPr/>
        </p:nvSpPr>
        <p:spPr>
          <a:xfrm>
            <a:off x="2714612" y="428604"/>
            <a:ext cx="857256" cy="714380"/>
          </a:xfrm>
          <a:prstGeom prst="cloudCallout">
            <a:avLst>
              <a:gd name="adj1" fmla="val 18012"/>
              <a:gd name="adj2" fmla="val 72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Επεξήγηση με σύννεφο"/>
          <p:cNvSpPr/>
          <p:nvPr/>
        </p:nvSpPr>
        <p:spPr>
          <a:xfrm>
            <a:off x="1071538" y="2786058"/>
            <a:ext cx="866780" cy="581028"/>
          </a:xfrm>
          <a:prstGeom prst="cloudCallout">
            <a:avLst>
              <a:gd name="adj1" fmla="val 18012"/>
              <a:gd name="adj2" fmla="val 72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214282" y="364331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Ν λέγεται μονάδα μέτρησης ή μονάδα</a:t>
            </a:r>
            <a:endParaRPr lang="en-US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1000100" y="135729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 m</a:t>
            </a:r>
            <a:r>
              <a:rPr lang="el-GR" sz="2000" dirty="0" smtClean="0"/>
              <a:t> λέγεται μονάδα μέτρησης ή μονάδα</a:t>
            </a:r>
            <a:endParaRPr lang="en-US" sz="2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3357554" y="242886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40Ν</a:t>
            </a:r>
            <a:endParaRPr lang="en-US" sz="3200" b="1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6041" y="4786322"/>
            <a:ext cx="133795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5" y="4424548"/>
            <a:ext cx="1571605" cy="24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785786" y="1285860"/>
            <a:ext cx="628654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Για να υπολογίσω </a:t>
            </a:r>
            <a:r>
              <a:rPr lang="el-GR" sz="2800" u="sng" dirty="0" smtClean="0"/>
              <a:t>πόσο κοντά ή πόσο μακριά </a:t>
            </a:r>
            <a:r>
              <a:rPr lang="el-GR" sz="2800" dirty="0" smtClean="0"/>
              <a:t>βρίσκονται </a:t>
            </a:r>
            <a:r>
              <a:rPr lang="el-GR" sz="2800" u="sng" dirty="0" smtClean="0"/>
              <a:t>δύο</a:t>
            </a:r>
            <a:r>
              <a:rPr lang="el-GR" sz="2800" dirty="0" smtClean="0"/>
              <a:t> διαφορετικά </a:t>
            </a:r>
            <a:r>
              <a:rPr lang="el-GR" sz="2800" u="sng" dirty="0" smtClean="0"/>
              <a:t>σημεία</a:t>
            </a:r>
            <a:r>
              <a:rPr lang="el-GR" sz="2800" dirty="0" smtClean="0"/>
              <a:t> στο χώρο χρησιμοποιώ την απόσταση……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1714480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Απόσταση  =  μήκος</a:t>
            </a:r>
            <a:endParaRPr lang="en-US" sz="3200" b="1" dirty="0"/>
          </a:p>
        </p:txBody>
      </p:sp>
      <p:sp>
        <p:nvSpPr>
          <p:cNvPr id="8" name="7 - Έλλειψη"/>
          <p:cNvSpPr/>
          <p:nvPr/>
        </p:nvSpPr>
        <p:spPr>
          <a:xfrm>
            <a:off x="571472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4643438" y="5572140"/>
            <a:ext cx="142876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500034" y="421481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4500562" y="57150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593467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απόσταση από το σημείο Α στο σημείο Β είναι 10 εκατοστά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3" y="3000372"/>
            <a:ext cx="1857357" cy="28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428828" y="1571612"/>
            <a:ext cx="6715172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Για να υπολογίσω </a:t>
            </a:r>
            <a:r>
              <a:rPr lang="el-GR" sz="2800" u="sng" dirty="0" smtClean="0"/>
              <a:t>πόσο κοντά ή ποσό μακριά </a:t>
            </a:r>
            <a:r>
              <a:rPr lang="el-GR" sz="2800" dirty="0" smtClean="0"/>
              <a:t>βρίσκονται </a:t>
            </a:r>
            <a:r>
              <a:rPr lang="el-GR" sz="2800" u="sng" dirty="0" smtClean="0"/>
              <a:t>δύο</a:t>
            </a:r>
            <a:r>
              <a:rPr lang="el-GR" sz="2800" dirty="0" smtClean="0"/>
              <a:t> διαφορετικά σώματα στο χώρο, χρησιμοποιώ την απόσταση.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1714480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Απόσταση  =  μήκος</a:t>
            </a:r>
            <a:endParaRPr lang="en-US" sz="3200" b="1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14282" y="600076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απόσταση ήλιου – γης είναι περίπου 1,5 * 10</a:t>
            </a:r>
            <a:r>
              <a:rPr lang="el-GR" baseline="30000" dirty="0" smtClean="0"/>
              <a:t>11</a:t>
            </a:r>
            <a:r>
              <a:rPr lang="el-GR" dirty="0" smtClean="0"/>
              <a:t>  μέτρα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286512" y="6286520"/>
            <a:ext cx="436681" cy="42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71448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Απόσταση  =  μήκος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1428736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   =  </a:t>
            </a:r>
            <a:r>
              <a:rPr lang="el-GR" sz="2400" dirty="0" smtClean="0">
                <a:solidFill>
                  <a:srgbClr val="FF0000"/>
                </a:solidFill>
              </a:rPr>
              <a:t>μέτρα</a:t>
            </a:r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cm    =</a:t>
            </a:r>
            <a:r>
              <a:rPr lang="el-GR" sz="2400" dirty="0" smtClean="0">
                <a:solidFill>
                  <a:srgbClr val="FF0000"/>
                </a:solidFill>
              </a:rPr>
              <a:t>    εκατοστά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dm  = </a:t>
            </a:r>
            <a:r>
              <a:rPr lang="el-GR" sz="2400" dirty="0" smtClean="0">
                <a:solidFill>
                  <a:srgbClr val="FF0000"/>
                </a:solidFill>
              </a:rPr>
              <a:t>δέκατα  ή δεκατόμετρα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mm  =</a:t>
            </a:r>
            <a:r>
              <a:rPr lang="el-GR" sz="2400" dirty="0" smtClean="0">
                <a:solidFill>
                  <a:srgbClr val="FF0000"/>
                </a:solidFill>
              </a:rPr>
              <a:t> χιλιοστά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km  = </a:t>
            </a:r>
            <a:r>
              <a:rPr lang="el-GR" sz="2400" dirty="0" smtClean="0">
                <a:solidFill>
                  <a:srgbClr val="FF0000"/>
                </a:solidFill>
              </a:rPr>
              <a:t> χιλιόμετρα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85720" y="857232"/>
            <a:ext cx="542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Μονάδες μέτρησης της απόστασης: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929322" y="2703016"/>
            <a:ext cx="30718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 1</a:t>
            </a:r>
            <a:r>
              <a:rPr lang="en-US" sz="2400" dirty="0" smtClean="0">
                <a:solidFill>
                  <a:srgbClr val="FF0000"/>
                </a:solidFill>
              </a:rPr>
              <a:t>m   =  </a:t>
            </a:r>
            <a:r>
              <a:rPr lang="el-GR" sz="2400" dirty="0" smtClean="0">
                <a:solidFill>
                  <a:srgbClr val="FF0000"/>
                </a:solidFill>
              </a:rPr>
              <a:t>100 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  <a:endParaRPr lang="el-GR" sz="2400" dirty="0" smtClean="0">
              <a:solidFill>
                <a:srgbClr val="FF0000"/>
              </a:solidFill>
            </a:endParaRPr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 cm    =</a:t>
            </a:r>
            <a:r>
              <a:rPr lang="el-GR" sz="2400" dirty="0" smtClean="0">
                <a:solidFill>
                  <a:srgbClr val="FF0000"/>
                </a:solidFill>
              </a:rPr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10mm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 dm  = 10cm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1m  =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1000mm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km 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l-GR" sz="2400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71448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Απόσταση  =  μήκος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000100" y="142873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 Η απόσταση μεταξύ των σημείων Α και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l-GR" sz="2400" dirty="0" smtClean="0">
                <a:solidFill>
                  <a:srgbClr val="FF0000"/>
                </a:solidFill>
              </a:rPr>
              <a:t> είναι 8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500042"/>
            <a:ext cx="2338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Παραδείγματα</a:t>
            </a:r>
          </a:p>
        </p:txBody>
      </p:sp>
      <p:sp>
        <p:nvSpPr>
          <p:cNvPr id="7" name="6 - Έλλειψη"/>
          <p:cNvSpPr/>
          <p:nvPr/>
        </p:nvSpPr>
        <p:spPr>
          <a:xfrm flipH="1">
            <a:off x="4500562" y="1714488"/>
            <a:ext cx="14287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 flipV="1">
            <a:off x="8429652" y="1714488"/>
            <a:ext cx="1333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4429124" y="135729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8358214" y="142873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en-US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4786314" y="1714488"/>
            <a:ext cx="350046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6143636" y="1428736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5199822"/>
            <a:ext cx="2857488" cy="165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TextBox"/>
          <p:cNvSpPr txBox="1"/>
          <p:nvPr/>
        </p:nvSpPr>
        <p:spPr>
          <a:xfrm>
            <a:off x="2428860" y="450057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Το πλάτος του επίπλου είναι 3</a:t>
            </a:r>
            <a:r>
              <a:rPr lang="en-US" sz="2400" dirty="0" smtClean="0">
                <a:solidFill>
                  <a:srgbClr val="FF0000"/>
                </a:solidFill>
              </a:rPr>
              <a:t>m, </a:t>
            </a:r>
            <a:r>
              <a:rPr lang="el-GR" sz="2400" dirty="0" smtClean="0">
                <a:solidFill>
                  <a:srgbClr val="FF0000"/>
                </a:solidFill>
              </a:rPr>
              <a:t>ενώ το ύψος του είναι 40</a:t>
            </a:r>
            <a:r>
              <a:rPr lang="en-US" sz="2400" dirty="0" smtClean="0">
                <a:solidFill>
                  <a:srgbClr val="FF0000"/>
                </a:solidFill>
              </a:rPr>
              <a:t>cm.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7500958" y="3071810"/>
            <a:ext cx="1357322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TextBox"/>
          <p:cNvSpPr txBox="1"/>
          <p:nvPr/>
        </p:nvSpPr>
        <p:spPr>
          <a:xfrm>
            <a:off x="6929454" y="4429132"/>
            <a:ext cx="221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 </a:t>
            </a:r>
            <a:r>
              <a:rPr lang="el-GR" sz="2400" dirty="0" smtClean="0">
                <a:solidFill>
                  <a:srgbClr val="FF0000"/>
                </a:solidFill>
              </a:rPr>
              <a:t>περίμετρος (το γύρω – γύρω) του κύκλου είναι 50</a:t>
            </a:r>
            <a:r>
              <a:rPr lang="en-US" sz="2400" dirty="0" smtClean="0">
                <a:solidFill>
                  <a:srgbClr val="FF0000"/>
                </a:solidFill>
              </a:rPr>
              <a:t>mm.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1428728" y="1571612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Για να υπολογίσω το χρονικό διάστημα  (χρόνο) μεταξύ δύο χρονικών στιγμών χρησιμοποιώ το χρόνο.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1714480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Χρόνος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967</Words>
  <PresentationFormat>Προβολή στην οθόνη (4:3)</PresentationFormat>
  <Paragraphs>171</Paragraphs>
  <Slides>28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Διάφορα είδη κινήσεων…..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Panorea</cp:lastModifiedBy>
  <cp:revision>135</cp:revision>
  <dcterms:created xsi:type="dcterms:W3CDTF">2020-04-19T13:58:38Z</dcterms:created>
  <dcterms:modified xsi:type="dcterms:W3CDTF">2020-05-08T13:53:00Z</dcterms:modified>
</cp:coreProperties>
</file>