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7" r:id="rId4"/>
    <p:sldId id="280" r:id="rId5"/>
    <p:sldId id="281" r:id="rId6"/>
    <p:sldId id="283" r:id="rId7"/>
    <p:sldId id="286" r:id="rId8"/>
    <p:sldId id="291" r:id="rId9"/>
    <p:sldId id="292" r:id="rId10"/>
    <p:sldId id="271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913B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>
                <a:solidFill>
                  <a:srgbClr val="0000CC"/>
                </a:solidFill>
              </a:rPr>
              <a:t>Εισαγωγή στις δυνάμεις</a:t>
            </a:r>
            <a:br>
              <a:rPr lang="el-GR" b="1" dirty="0" smtClean="0">
                <a:solidFill>
                  <a:srgbClr val="0000CC"/>
                </a:solidFill>
              </a:rPr>
            </a:br>
            <a:r>
              <a:rPr lang="el-GR" b="1" dirty="0" smtClean="0">
                <a:solidFill>
                  <a:srgbClr val="0000CC"/>
                </a:solidFill>
              </a:rPr>
              <a:t>ασκήσεις</a:t>
            </a:r>
            <a:endParaRPr lang="en-US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1428728" y="500042"/>
            <a:ext cx="6715172" cy="3929090"/>
          </a:xfrm>
          <a:prstGeom prst="cloudCallout">
            <a:avLst>
              <a:gd name="adj1" fmla="val -49097"/>
              <a:gd name="adj2" fmla="val 896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643174" y="1357298"/>
            <a:ext cx="407196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i="1" dirty="0" smtClean="0">
                <a:solidFill>
                  <a:srgbClr val="FF0000"/>
                </a:solidFill>
              </a:rPr>
              <a:t>ΕΥΧΑΡΙΣΤΩ  ΓΙΑ  ΤΗΝ   ΠΡΟΣΟΧΗ  ΣΑΣ</a:t>
            </a:r>
            <a:endParaRPr lang="en-US" sz="4400" i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357422" y="5715016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Σταθά</a:t>
            </a:r>
            <a:r>
              <a:rPr lang="el-GR" dirty="0" smtClean="0"/>
              <a:t> </a:t>
            </a:r>
            <a:r>
              <a:rPr lang="el-GR" dirty="0" err="1" smtClean="0"/>
              <a:t>Πανωραία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785786" y="1571612"/>
            <a:ext cx="45005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Άρα η δύναμη είναι μια αλληλεπίδραση ……</a:t>
            </a:r>
            <a:r>
              <a:rPr lang="el-GR" sz="2800" u="sng" dirty="0" smtClean="0"/>
              <a:t>μεταξύ δυο σωμάτων</a:t>
            </a:r>
            <a:r>
              <a:rPr lang="el-GR" sz="2800" dirty="0" smtClean="0"/>
              <a:t>.</a:t>
            </a:r>
            <a:endParaRPr lang="en-US" sz="2800" u="sng" dirty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4357694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Μονάδες μέτρησης της δύναμης είναι τα Ν (= </a:t>
            </a:r>
            <a:r>
              <a:rPr lang="el-GR" sz="2400" u="sng" dirty="0" err="1" smtClean="0"/>
              <a:t>νιούτον</a:t>
            </a:r>
            <a:r>
              <a:rPr lang="el-GR" sz="2400" u="sng" dirty="0" smtClean="0"/>
              <a:t>)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 Παράδειγμα αυτή η δύναμη είναι 22Ν</a:t>
            </a:r>
            <a:endParaRPr lang="en-US" sz="2400" u="sng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285720" y="1428736"/>
            <a:ext cx="814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Ερώτηση 1 </a:t>
            </a:r>
          </a:p>
          <a:p>
            <a:r>
              <a:rPr lang="el-GR" sz="2800" dirty="0" smtClean="0"/>
              <a:t>Τι σημαίνει ότι ένα σώμα δέχεται δύναμη 20 Ν  ;</a:t>
            </a:r>
          </a:p>
          <a:p>
            <a:endParaRPr lang="el-GR" sz="28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Δύναμη</a:t>
            </a:r>
            <a:endParaRPr lang="en-US" sz="32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357158" y="3000372"/>
            <a:ext cx="69294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Ερώτηση 2</a:t>
            </a:r>
          </a:p>
          <a:p>
            <a:r>
              <a:rPr lang="el-GR" sz="2800" dirty="0" smtClean="0"/>
              <a:t>Τι σημαίνει ότι ένα σώμα δέχεται δύναμη 2000 Ν  ;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85720" y="4857760"/>
            <a:ext cx="814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Ερώτηση 3</a:t>
            </a:r>
          </a:p>
          <a:p>
            <a:r>
              <a:rPr lang="el-GR" sz="2800" dirty="0" smtClean="0"/>
              <a:t>Τι σημαίνει ότι ένα σώμα δέχεται δύναμη 45 Ν  ;</a:t>
            </a:r>
          </a:p>
          <a:p>
            <a:endParaRPr lang="el-G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1500166" y="214290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Σχεδιασμός Δυνάμεων</a:t>
            </a:r>
            <a:endParaRPr lang="en-US" sz="32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928670"/>
            <a:ext cx="8786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Άσκηση  4</a:t>
            </a:r>
          </a:p>
          <a:p>
            <a:r>
              <a:rPr lang="el-GR" sz="2400" dirty="0" smtClean="0"/>
              <a:t>Να σχεδιάσετε τις δυνάμεις που ασκούνται  κάθε φορά  στο κουτί Α (στο τετράδιο σχεδιάζεται το κουτί Α, και τις επιφάνειες στις οποίες ακουμπάει).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1500166" y="4071942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1857356" y="40719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5400000" flipH="1" flipV="1">
            <a:off x="1036625" y="4249731"/>
            <a:ext cx="2641594" cy="1588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952875"/>
            <a:ext cx="41910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Ορθογώνιο"/>
          <p:cNvSpPr/>
          <p:nvPr/>
        </p:nvSpPr>
        <p:spPr>
          <a:xfrm rot="21393621">
            <a:off x="6215042" y="3881437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6215042" y="388143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29601">
            <a:off x="502927" y="3446942"/>
            <a:ext cx="14478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1357290" y="0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Σχεδιασμός Δυνάμεων</a:t>
            </a:r>
            <a:endParaRPr lang="en-US" sz="32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71472" y="5000636"/>
            <a:ext cx="171451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1571604" y="507207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57158" y="857232"/>
            <a:ext cx="8786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Άσκηση  5</a:t>
            </a:r>
          </a:p>
          <a:p>
            <a:r>
              <a:rPr lang="el-GR" sz="2400" dirty="0" smtClean="0"/>
              <a:t>Να σχεδιάσετε τις δυνάμεις που ασκούνται  κάθε φορά  στο κουτί Α (στο τετράδιο σχεδιάζεται το κουτί Α, και τις επιφάνειες στις οποίες ακουμπάει).</a:t>
            </a:r>
            <a:endParaRPr lang="en-US" sz="2400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716144">
            <a:off x="7617311" y="3641164"/>
            <a:ext cx="14668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57041" y="4286256"/>
            <a:ext cx="41910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21 - Ορθογώνιο"/>
          <p:cNvSpPr/>
          <p:nvPr/>
        </p:nvSpPr>
        <p:spPr>
          <a:xfrm rot="21393621">
            <a:off x="5002075" y="4240021"/>
            <a:ext cx="85725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4985703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7" name="26 - Ευθεία γραμμή σύνδεσης"/>
          <p:cNvCxnSpPr>
            <a:endCxn id="22" idx="3"/>
          </p:cNvCxnSpPr>
          <p:nvPr/>
        </p:nvCxnSpPr>
        <p:spPr>
          <a:xfrm rot="10800000" flipV="1">
            <a:off x="5858559" y="4286255"/>
            <a:ext cx="1984664" cy="213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00306"/>
            <a:ext cx="928694" cy="274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2643174" y="142852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Σχεδιασμός Δυνάμεων</a:t>
            </a:r>
            <a:endParaRPr lang="en-US" sz="32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928662" y="5143512"/>
            <a:ext cx="13573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rot="10974692" flipV="1">
            <a:off x="1086160" y="52236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57158" y="857232"/>
            <a:ext cx="8786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Άσκηση  6</a:t>
            </a:r>
          </a:p>
          <a:p>
            <a:r>
              <a:rPr lang="el-GR" sz="2400" dirty="0" smtClean="0"/>
              <a:t>Να σχεδιάσετε τις δυνάμεις που ασκούνται  κάθε φορά  στο κουτί Α (στο τετράδιο σχεδιάζεται το κουτί Α, και τις επιφάνειες (νήματα) στις οποίες ακουμπάει).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3786190"/>
            <a:ext cx="13573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 rot="10974692" flipV="1">
            <a:off x="6658323" y="38663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Α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714488"/>
            <a:ext cx="95012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Άσκηση 7</a:t>
            </a:r>
          </a:p>
          <a:p>
            <a:r>
              <a:rPr lang="el-GR" sz="2000" b="1" dirty="0" smtClean="0"/>
              <a:t>Στο πράσινο κουτί   ασκούνται οι    δυνάμεις:</a:t>
            </a:r>
          </a:p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 </a:t>
            </a:r>
            <a:r>
              <a:rPr lang="en-US" sz="2000" b="1" dirty="0" smtClean="0"/>
              <a:t>=</a:t>
            </a:r>
            <a:r>
              <a:rPr lang="el-GR" sz="2000" b="1" dirty="0" smtClean="0"/>
              <a:t> 2Ν,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  </a:t>
            </a:r>
            <a:r>
              <a:rPr lang="el-GR" sz="2000" b="1" dirty="0" smtClean="0"/>
              <a:t>=7Ν, 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3  </a:t>
            </a:r>
            <a:r>
              <a:rPr lang="el-GR" sz="2000" b="1" dirty="0" smtClean="0"/>
              <a:t> =5Ν, 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4</a:t>
            </a:r>
            <a:r>
              <a:rPr lang="el-GR" sz="2000" b="1" dirty="0" smtClean="0"/>
              <a:t>  = 3Ν</a:t>
            </a:r>
          </a:p>
          <a:p>
            <a:r>
              <a:rPr lang="el-GR" sz="2000" b="1" dirty="0" smtClean="0"/>
              <a:t>Ποια η συνολική δύναμη  (συνισταμένη) που ασκείται στο πράσινο  κουτί  ; (αντιγράψτε στο τετράδιο)</a:t>
            </a:r>
            <a:endParaRPr lang="en-US" sz="2000" b="1" dirty="0" smtClean="0"/>
          </a:p>
          <a:p>
            <a:endParaRPr lang="en-US" sz="2400" dirty="0"/>
          </a:p>
        </p:txBody>
      </p:sp>
      <p:sp>
        <p:nvSpPr>
          <p:cNvPr id="35" name="34 - TextBox"/>
          <p:cNvSpPr txBox="1"/>
          <p:nvPr/>
        </p:nvSpPr>
        <p:spPr>
          <a:xfrm>
            <a:off x="0" y="357166"/>
            <a:ext cx="8858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Συνολική  δύναμη  - συνισταμένη δύναμη</a:t>
            </a:r>
            <a:r>
              <a:rPr lang="en-US" sz="3200" dirty="0" smtClean="0"/>
              <a:t> (F</a:t>
            </a:r>
            <a:r>
              <a:rPr lang="el-GR" sz="3200" baseline="-25000" dirty="0" err="1" smtClean="0"/>
              <a:t>ολ</a:t>
            </a:r>
            <a:r>
              <a:rPr lang="en-US" sz="3200" baseline="-25000" dirty="0" smtClean="0"/>
              <a:t>  ,</a:t>
            </a:r>
            <a:r>
              <a:rPr lang="el-GR" sz="3200" dirty="0" smtClean="0"/>
              <a:t>  Σ</a:t>
            </a:r>
            <a:r>
              <a:rPr lang="en-US" sz="3200" dirty="0" smtClean="0"/>
              <a:t>F)</a:t>
            </a:r>
            <a:endParaRPr lang="en-US" sz="3200" b="1" dirty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>
            <a:off x="4572000" y="5072074"/>
            <a:ext cx="92869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ύγραμμο βέλος σύνδεσης"/>
          <p:cNvCxnSpPr/>
          <p:nvPr/>
        </p:nvCxnSpPr>
        <p:spPr>
          <a:xfrm rot="10800000">
            <a:off x="2285984" y="5072074"/>
            <a:ext cx="100013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ύγραμμο βέλος σύνδεσης"/>
          <p:cNvCxnSpPr/>
          <p:nvPr/>
        </p:nvCxnSpPr>
        <p:spPr>
          <a:xfrm>
            <a:off x="4572000" y="5072074"/>
            <a:ext cx="271464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1428728" y="464344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4</a:t>
            </a:r>
            <a:endParaRPr lang="en-US" sz="2400" b="1" baseline="-25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6643702" y="457200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643174" y="457200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4857752" y="464344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n-US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10800000">
            <a:off x="1000100" y="5072074"/>
            <a:ext cx="22860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3286116" y="4643446"/>
            <a:ext cx="1285884" cy="857256"/>
          </a:xfrm>
          <a:prstGeom prst="rect">
            <a:avLst/>
          </a:prstGeom>
          <a:solidFill>
            <a:srgbClr val="7491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TextBox"/>
          <p:cNvSpPr txBox="1"/>
          <p:nvPr/>
        </p:nvSpPr>
        <p:spPr>
          <a:xfrm>
            <a:off x="5715008" y="4214818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+</a:t>
            </a:r>
            <a:endParaRPr lang="en-US" sz="4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785918" y="4143380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-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0" y="1357298"/>
            <a:ext cx="95012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Άσκηση 8</a:t>
            </a:r>
          </a:p>
          <a:p>
            <a:r>
              <a:rPr lang="el-GR" sz="2000" b="1" dirty="0" smtClean="0"/>
              <a:t>Στο πράσινο κουτί   ασκούνται οι    δυνάμεις:</a:t>
            </a:r>
          </a:p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 </a:t>
            </a:r>
            <a:r>
              <a:rPr lang="en-US" sz="2000" b="1" dirty="0" smtClean="0"/>
              <a:t>=10</a:t>
            </a:r>
            <a:r>
              <a:rPr lang="el-GR" sz="2000" b="1" dirty="0" smtClean="0"/>
              <a:t>Ν,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  </a:t>
            </a:r>
            <a:r>
              <a:rPr lang="el-GR" sz="2000" b="1" dirty="0" smtClean="0"/>
              <a:t>= </a:t>
            </a:r>
            <a:r>
              <a:rPr lang="en-US" sz="2000" b="1" dirty="0" smtClean="0"/>
              <a:t>2</a:t>
            </a:r>
            <a:r>
              <a:rPr lang="el-GR" sz="2000" b="1" dirty="0" smtClean="0"/>
              <a:t>Ν, 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3  </a:t>
            </a:r>
            <a:r>
              <a:rPr lang="el-GR" sz="2000" b="1" dirty="0" smtClean="0"/>
              <a:t> = 1</a:t>
            </a:r>
            <a:r>
              <a:rPr lang="en-US" sz="2000" b="1" dirty="0" smtClean="0"/>
              <a:t>6</a:t>
            </a:r>
            <a:r>
              <a:rPr lang="el-GR" sz="2000" b="1" dirty="0" smtClean="0"/>
              <a:t>Ν          </a:t>
            </a:r>
          </a:p>
          <a:p>
            <a:r>
              <a:rPr lang="el-GR" sz="2000" b="1" dirty="0" smtClean="0"/>
              <a:t>Ποια η συνολική δύναμη  (συνισταμένη) που ασκείται στο πράσινο  κουτί  ; (αντιγράψτε  στο τετράδιο)</a:t>
            </a:r>
            <a:endParaRPr lang="en-US" sz="2000" b="1" dirty="0" smtClean="0"/>
          </a:p>
          <a:p>
            <a:endParaRPr lang="en-US" sz="2400" dirty="0"/>
          </a:p>
        </p:txBody>
      </p:sp>
      <p:sp>
        <p:nvSpPr>
          <p:cNvPr id="35" name="34 - TextBox"/>
          <p:cNvSpPr txBox="1"/>
          <p:nvPr/>
        </p:nvSpPr>
        <p:spPr>
          <a:xfrm>
            <a:off x="0" y="0"/>
            <a:ext cx="8858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Συνολική  δύναμη  - συνισταμένη δύναμη</a:t>
            </a:r>
            <a:r>
              <a:rPr lang="en-US" sz="3200" dirty="0" smtClean="0"/>
              <a:t> (F</a:t>
            </a:r>
            <a:r>
              <a:rPr lang="el-GR" sz="3200" baseline="-25000" dirty="0" err="1" smtClean="0"/>
              <a:t>ολ</a:t>
            </a:r>
            <a:r>
              <a:rPr lang="en-US" sz="3200" baseline="-25000" dirty="0" smtClean="0"/>
              <a:t>  ,</a:t>
            </a:r>
            <a:r>
              <a:rPr lang="el-GR" sz="3200" dirty="0" smtClean="0"/>
              <a:t>  Σ</a:t>
            </a:r>
            <a:r>
              <a:rPr lang="en-US" sz="3200" dirty="0" smtClean="0"/>
              <a:t>F)</a:t>
            </a:r>
            <a:endParaRPr lang="en-US" sz="3200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0800000">
            <a:off x="2285984" y="5000636"/>
            <a:ext cx="100013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ύγραμμο βέλος σύνδεσης"/>
          <p:cNvCxnSpPr/>
          <p:nvPr/>
        </p:nvCxnSpPr>
        <p:spPr>
          <a:xfrm>
            <a:off x="4572000" y="5000636"/>
            <a:ext cx="271464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1428728" y="457200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3</a:t>
            </a:r>
            <a:endParaRPr lang="en-US" sz="2400" b="1" baseline="-25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6429388" y="450057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643174" y="450057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10800000">
            <a:off x="1000100" y="5000636"/>
            <a:ext cx="228601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3286116" y="4572008"/>
            <a:ext cx="1285884" cy="85725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TextBox"/>
          <p:cNvSpPr txBox="1"/>
          <p:nvPr/>
        </p:nvSpPr>
        <p:spPr>
          <a:xfrm>
            <a:off x="5715008" y="4143380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+</a:t>
            </a:r>
            <a:endParaRPr lang="en-US" sz="4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857356" y="4071942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-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081728">
            <a:off x="400058" y="3922131"/>
            <a:ext cx="1529803" cy="90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0" y="928670"/>
            <a:ext cx="95012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0000CC"/>
                </a:solidFill>
              </a:rPr>
              <a:t>Άσκηση 9</a:t>
            </a:r>
          </a:p>
          <a:p>
            <a:r>
              <a:rPr lang="el-GR" sz="2000" b="1" dirty="0" smtClean="0"/>
              <a:t>Στο  γατάκι  ασκούνται οι    δυνάμεις:</a:t>
            </a:r>
          </a:p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 </a:t>
            </a:r>
            <a:r>
              <a:rPr lang="en-US" sz="2000" b="1" dirty="0" smtClean="0"/>
              <a:t>=</a:t>
            </a:r>
            <a:r>
              <a:rPr lang="el-GR" sz="2000" b="1" dirty="0" smtClean="0"/>
              <a:t>  9Ν,     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  </a:t>
            </a:r>
            <a:r>
              <a:rPr lang="el-GR" sz="2000" b="1" dirty="0" smtClean="0"/>
              <a:t>= 15Ν</a:t>
            </a:r>
          </a:p>
          <a:p>
            <a:r>
              <a:rPr lang="el-GR" sz="2000" b="1" dirty="0" smtClean="0"/>
              <a:t>Ποια η συνολική δύναμη  (συνισταμένη) που ασκείται στο γατάκι;  (αντιγράψτε στο τετράδιο) </a:t>
            </a:r>
            <a:endParaRPr lang="en-US" sz="2000" b="1" dirty="0" smtClean="0"/>
          </a:p>
          <a:p>
            <a:endParaRPr lang="en-US" sz="2400" dirty="0"/>
          </a:p>
        </p:txBody>
      </p:sp>
      <p:sp>
        <p:nvSpPr>
          <p:cNvPr id="35" name="34 - TextBox"/>
          <p:cNvSpPr txBox="1"/>
          <p:nvPr/>
        </p:nvSpPr>
        <p:spPr>
          <a:xfrm>
            <a:off x="0" y="0"/>
            <a:ext cx="8858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Συνολική  δύναμη  - συνισταμένη δύναμη</a:t>
            </a:r>
            <a:r>
              <a:rPr lang="en-US" sz="3200" dirty="0" smtClean="0"/>
              <a:t> (F</a:t>
            </a:r>
            <a:r>
              <a:rPr lang="el-GR" sz="3200" baseline="-25000" dirty="0" err="1" smtClean="0"/>
              <a:t>ολ</a:t>
            </a:r>
            <a:r>
              <a:rPr lang="en-US" sz="3200" baseline="-25000" dirty="0" smtClean="0"/>
              <a:t>  ,</a:t>
            </a:r>
            <a:r>
              <a:rPr lang="el-GR" sz="3200" dirty="0" smtClean="0"/>
              <a:t>  Σ</a:t>
            </a:r>
            <a:r>
              <a:rPr lang="en-US" sz="3200" dirty="0" smtClean="0"/>
              <a:t>F)</a:t>
            </a:r>
            <a:endParaRPr lang="en-US" sz="3200" b="1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5400000" flipH="1" flipV="1">
            <a:off x="714348" y="3500438"/>
            <a:ext cx="71596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571472" y="528638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41" name="40 - TextBox"/>
          <p:cNvSpPr txBox="1"/>
          <p:nvPr/>
        </p:nvSpPr>
        <p:spPr>
          <a:xfrm>
            <a:off x="571472" y="328612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2</a:t>
            </a:r>
            <a:endParaRPr lang="en-US" sz="2400" b="1" baseline="-25000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250001" y="5464983"/>
            <a:ext cx="1643074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214414" y="2857496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+</a:t>
            </a:r>
            <a:endParaRPr lang="en-US" sz="4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142976" y="5072074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 smtClean="0"/>
              <a:t>-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354</Words>
  <PresentationFormat>Προβολή στην οθόνη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 Εισαγωγή στις δυνάμεις ασκήσεις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Panorea</cp:lastModifiedBy>
  <cp:revision>272</cp:revision>
  <dcterms:created xsi:type="dcterms:W3CDTF">2020-04-07T16:42:53Z</dcterms:created>
  <dcterms:modified xsi:type="dcterms:W3CDTF">2021-09-05T17:50:34Z</dcterms:modified>
</cp:coreProperties>
</file>