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68" r:id="rId3"/>
    <p:sldId id="274" r:id="rId4"/>
    <p:sldId id="276" r:id="rId5"/>
    <p:sldId id="278" r:id="rId6"/>
    <p:sldId id="277" r:id="rId7"/>
    <p:sldId id="290" r:id="rId8"/>
    <p:sldId id="291" r:id="rId9"/>
    <p:sldId id="292" r:id="rId10"/>
    <p:sldId id="295" r:id="rId11"/>
    <p:sldId id="294" r:id="rId12"/>
    <p:sldId id="296" r:id="rId13"/>
    <p:sldId id="297" r:id="rId14"/>
    <p:sldId id="298" r:id="rId15"/>
    <p:sldId id="299" r:id="rId16"/>
    <p:sldId id="301" r:id="rId17"/>
    <p:sldId id="300" r:id="rId18"/>
    <p:sldId id="302" r:id="rId19"/>
    <p:sldId id="304" r:id="rId20"/>
    <p:sldId id="305" r:id="rId21"/>
    <p:sldId id="306" r:id="rId22"/>
    <p:sldId id="307" r:id="rId23"/>
    <p:sldId id="308" r:id="rId24"/>
    <p:sldId id="309" r:id="rId25"/>
    <p:sldId id="288" r:id="rId26"/>
    <p:sldId id="266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071538" y="1500174"/>
            <a:ext cx="7143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</a:rPr>
              <a:t>Επιτάχυνση – θεμελιώδης νόμος μηχανικής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072066" y="633478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 λυκείου </a:t>
            </a:r>
            <a:r>
              <a:rPr lang="el-GR" sz="2800" dirty="0" err="1" smtClean="0"/>
              <a:t>ενεεγυλ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928662" y="4286256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US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=   m  </a:t>
            </a:r>
            <a:r>
              <a:rPr lang="el-GR" sz="72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endParaRPr lang="en-US" sz="7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214422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  </a:t>
            </a:r>
            <a:r>
              <a:rPr lang="en-US" sz="2400" dirty="0" smtClean="0"/>
              <a:t> </a:t>
            </a:r>
            <a:r>
              <a:rPr lang="el-GR" sz="2400" dirty="0" smtClean="0"/>
              <a:t>= ταχύτητα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642878" y="228599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τελική  ταχύτητα       ή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u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/>
              <a:t>= τελική ταχύτητα </a:t>
            </a:r>
            <a:endParaRPr lang="en-US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0" y="335756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ταχύτητα ή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u</a:t>
            </a:r>
            <a:r>
              <a:rPr lang="el-GR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ταχύτητα 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4572008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u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u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u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u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642911" y="5786454"/>
            <a:ext cx="85010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u  = </a:t>
            </a:r>
            <a:r>
              <a:rPr lang="el-GR" sz="2400" dirty="0" smtClean="0"/>
              <a:t>η μεταβολή της ταχύτητας, σε ένα ορισμένο χρονικό διάστημα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928662" y="50004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Μεταβολή  ταχύτητας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7161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857232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=u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u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u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u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0" y="3857628"/>
            <a:ext cx="8929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Στην παραπάνω εικόνα, η  μεταβολή της ταχύτητας Δ</a:t>
            </a:r>
            <a:r>
              <a:rPr lang="en-US" sz="2000" dirty="0" smtClean="0"/>
              <a:t>u </a:t>
            </a:r>
            <a:r>
              <a:rPr lang="el-GR" sz="2000" dirty="0" smtClean="0"/>
              <a:t>, σε  ορισμένο  χρονικό διάστημα θα είναι : 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Μεταβολή ταχύτητας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2500298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0716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8596" y="5214950"/>
            <a:ext cx="8501122" cy="46166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u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u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</a:t>
            </a:r>
            <a:r>
              <a:rPr lang="el-GR" sz="2400" dirty="0" smtClean="0">
                <a:solidFill>
                  <a:srgbClr val="FF0000"/>
                </a:solidFill>
              </a:rPr>
              <a:t> Δ</a:t>
            </a:r>
            <a:r>
              <a:rPr lang="en-US" sz="2400" dirty="0" smtClean="0">
                <a:solidFill>
                  <a:srgbClr val="FF0000"/>
                </a:solidFill>
              </a:rPr>
              <a:t>u = </a:t>
            </a:r>
            <a:r>
              <a:rPr lang="el-GR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2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  =  </a:t>
            </a:r>
            <a:r>
              <a:rPr lang="el-GR" sz="2400" dirty="0" smtClean="0">
                <a:solidFill>
                  <a:srgbClr val="FF0000"/>
                </a:solidFill>
              </a:rPr>
              <a:t>2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/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00372"/>
            <a:ext cx="285752" cy="441052"/>
          </a:xfrm>
          <a:prstGeom prst="rect">
            <a:avLst/>
          </a:prstGeom>
          <a:noFill/>
        </p:spPr>
      </p:pic>
      <p:sp>
        <p:nvSpPr>
          <p:cNvPr id="21" name="20 - Ορθογώνιο"/>
          <p:cNvSpPr/>
          <p:nvPr/>
        </p:nvSpPr>
        <p:spPr>
          <a:xfrm>
            <a:off x="7000892" y="292893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85918" y="3000372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928934"/>
            <a:ext cx="318655" cy="457201"/>
          </a:xfrm>
          <a:prstGeom prst="rect">
            <a:avLst/>
          </a:prstGeom>
          <a:noFill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57161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214950"/>
            <a:ext cx="214314" cy="544028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5214950"/>
            <a:ext cx="214314" cy="544028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214950"/>
            <a:ext cx="214314" cy="544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6885234" y="3240552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1527384" y="3169115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Ορθογώνιο"/>
          <p:cNvSpPr/>
          <p:nvPr/>
        </p:nvSpPr>
        <p:spPr>
          <a:xfrm>
            <a:off x="0" y="1000108"/>
            <a:ext cx="89297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Άσκηση </a:t>
            </a:r>
          </a:p>
          <a:p>
            <a:r>
              <a:rPr lang="el-GR" sz="2000" dirty="0" smtClean="0"/>
              <a:t>Ένα ποντίκι αρχικά είχε ταχύτητα           και μετά από κάποια δευτερόλεπτα  η</a:t>
            </a:r>
          </a:p>
          <a:p>
            <a:endParaRPr lang="el-GR" sz="2000" dirty="0" smtClean="0"/>
          </a:p>
          <a:p>
            <a:r>
              <a:rPr lang="el-GR" sz="2000" dirty="0" smtClean="0"/>
              <a:t> ταχύτητά του έγινε           .   Ποια η μεταβολή της ταχύτητάς  του;   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Μεταβολή ταχύτητας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428598" y="4071941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2285986" y="350043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1857358" y="407194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642912" y="407194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2000234" y="4000503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7358084" y="407194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7358084" y="407194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85721" y="5643578"/>
            <a:ext cx="8501122" cy="46166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u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u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</a:t>
            </a:r>
            <a:r>
              <a:rPr lang="el-GR" sz="2400" dirty="0" smtClean="0">
                <a:solidFill>
                  <a:srgbClr val="FF0000"/>
                </a:solidFill>
              </a:rPr>
              <a:t> Δ</a:t>
            </a:r>
            <a:r>
              <a:rPr lang="en-US" sz="2400" dirty="0" smtClean="0">
                <a:solidFill>
                  <a:srgbClr val="FF0000"/>
                </a:solidFill>
              </a:rPr>
              <a:t>u = </a:t>
            </a:r>
            <a:r>
              <a:rPr lang="el-GR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2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  =  </a:t>
            </a:r>
            <a:r>
              <a:rPr lang="el-GR" sz="2400" dirty="0" smtClean="0">
                <a:solidFill>
                  <a:srgbClr val="FF0000"/>
                </a:solidFill>
              </a:rPr>
              <a:t>3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/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10" y="4429131"/>
            <a:ext cx="285752" cy="441052"/>
          </a:xfrm>
          <a:prstGeom prst="rect">
            <a:avLst/>
          </a:prstGeom>
          <a:noFill/>
        </p:spPr>
      </p:pic>
      <p:sp>
        <p:nvSpPr>
          <p:cNvPr id="21" name="20 - Ορθογώνιο"/>
          <p:cNvSpPr/>
          <p:nvPr/>
        </p:nvSpPr>
        <p:spPr>
          <a:xfrm>
            <a:off x="6786580" y="4357693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1571606" y="442913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5" y="5643578"/>
            <a:ext cx="214314" cy="544028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3" y="5643578"/>
            <a:ext cx="214314" cy="544028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7" y="5643578"/>
            <a:ext cx="214314" cy="544028"/>
          </a:xfrm>
          <a:prstGeom prst="rect">
            <a:avLst/>
          </a:prstGeom>
          <a:noFill/>
        </p:spPr>
      </p:pic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285860"/>
            <a:ext cx="357190" cy="51249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928802"/>
            <a:ext cx="360219" cy="457201"/>
          </a:xfrm>
          <a:prstGeom prst="rect">
            <a:avLst/>
          </a:prstGeom>
          <a:noFill/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5" y="4357694"/>
            <a:ext cx="428628" cy="544028"/>
          </a:xfrm>
          <a:prstGeom prst="rect">
            <a:avLst/>
          </a:prstGeom>
          <a:noFill/>
        </p:spPr>
      </p:pic>
      <p:sp>
        <p:nvSpPr>
          <p:cNvPr id="33" name="32 - TextBox"/>
          <p:cNvSpPr txBox="1"/>
          <p:nvPr/>
        </p:nvSpPr>
        <p:spPr>
          <a:xfrm>
            <a:off x="1714480" y="257174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94" y="550070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44" y="557214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214346" y="6500834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2571800" y="600076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143172" y="6572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928726" y="657227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2286048" y="650083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7643898" y="657227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7643898" y="65722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5643578"/>
            <a:ext cx="1714512" cy="46166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u = 10m/s</a:t>
            </a:r>
            <a:endParaRPr lang="en-US" sz="2400" dirty="0" smtClean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0" y="857232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την </a:t>
            </a:r>
            <a:r>
              <a:rPr lang="el-GR" sz="2400" u="sng" dirty="0" smtClean="0"/>
              <a:t>επιτάχυνση</a:t>
            </a:r>
            <a:r>
              <a:rPr lang="el-GR" sz="2400" dirty="0" smtClean="0"/>
              <a:t>  (μέση επιτάχυνση) ενός σώματος:</a:t>
            </a:r>
          </a:p>
          <a:p>
            <a:endParaRPr lang="el-G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την μεταβολή  της ταχύτητας  (Δ</a:t>
            </a:r>
            <a:r>
              <a:rPr lang="en-US" sz="2400" u="sng" dirty="0" smtClean="0"/>
              <a:t>u) </a:t>
            </a:r>
            <a:r>
              <a:rPr lang="el-GR" sz="2400" dirty="0" smtClean="0"/>
              <a:t>του σώματος</a:t>
            </a:r>
            <a:r>
              <a:rPr lang="en-US" sz="2400" dirty="0" smtClean="0"/>
              <a:t>. </a:t>
            </a:r>
            <a:r>
              <a:rPr lang="el-GR" sz="2400" dirty="0" smtClean="0"/>
              <a:t>Δηλαδή πόσο αυξήθηκε ή πόσο μειώθηκε  η ταχύτητά  του (π.χ. Δ</a:t>
            </a:r>
            <a:r>
              <a:rPr lang="en-US" sz="2400" dirty="0" smtClean="0"/>
              <a:t>u= 10m/s)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το χρονικό διάστημα  (Δ</a:t>
            </a:r>
            <a:r>
              <a:rPr lang="en-US" sz="2400" u="sng" dirty="0" smtClean="0"/>
              <a:t>t)</a:t>
            </a:r>
            <a:r>
              <a:rPr lang="el-GR" sz="2400" dirty="0" smtClean="0"/>
              <a:t>, μέσα στο οποίο έγινε η μεταβολή της ταχύτητας (π.χ. Δ</a:t>
            </a:r>
            <a:r>
              <a:rPr lang="en-US" sz="2400" dirty="0" smtClean="0"/>
              <a:t>t= 2s)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dirty="0" smtClean="0"/>
              <a:t>Τέλος για να βρω την επιτάχυνση </a:t>
            </a:r>
            <a:r>
              <a:rPr lang="el-GR" sz="2400" u="sng" dirty="0" smtClean="0"/>
              <a:t>διαιρώ </a:t>
            </a:r>
            <a:r>
              <a:rPr lang="en-US" sz="2400" u="sng" dirty="0" smtClean="0"/>
              <a:t> </a:t>
            </a:r>
            <a:r>
              <a:rPr lang="el-GR" sz="2400" dirty="0" smtClean="0"/>
              <a:t>τη  μεταβολή της ταχύτητας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u</a:t>
            </a:r>
            <a:r>
              <a:rPr lang="el-GR" sz="2400" dirty="0" smtClean="0"/>
              <a:t> με το χρονικό διάστημα 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5286380" y="6000768"/>
            <a:ext cx="1096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2s 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92867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 επιτάχυνσης   (μέση επιτάχυνση)</a:t>
            </a:r>
            <a:endParaRPr 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5357818" y="2214554"/>
            <a:ext cx="1071570" cy="6769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4250529" y="5107793"/>
            <a:ext cx="71438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1285852" y="3857628"/>
            <a:ext cx="1500198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714488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Μεταβολή ταχύτητας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Δ</a:t>
            </a:r>
            <a:r>
              <a:rPr lang="en-US" b="1" dirty="0" smtClean="0">
                <a:solidFill>
                  <a:srgbClr val="FF0000"/>
                </a:solidFill>
              </a:rPr>
              <a:t>u=8m/s)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5643578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Χρονικό διάστημα μέσα στο οποίο μεταβλήθηκε η ταχύτητα</a:t>
            </a:r>
            <a:r>
              <a:rPr lang="en-US" b="1" dirty="0" smtClean="0">
                <a:solidFill>
                  <a:srgbClr val="FF0000"/>
                </a:solidFill>
              </a:rPr>
              <a:t>  (</a:t>
            </a:r>
            <a:r>
              <a:rPr lang="el-GR" b="1" dirty="0" smtClean="0">
                <a:solidFill>
                  <a:srgbClr val="FF0000"/>
                </a:solidFill>
              </a:rPr>
              <a:t>π.χ. Δ</a:t>
            </a:r>
            <a:r>
              <a:rPr lang="en-US" b="1" dirty="0" smtClean="0">
                <a:solidFill>
                  <a:srgbClr val="FF0000"/>
                </a:solidFill>
              </a:rPr>
              <a:t>t =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Επιτάχυνση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714619"/>
            <a:ext cx="2428892" cy="1784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1435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tx2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αυτοκίνητο έχει  επιτάχυνση                    ; </a:t>
            </a:r>
            <a:endParaRPr 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2571744"/>
            <a:ext cx="7572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/>
              <a:t>Απάντηση</a:t>
            </a:r>
          </a:p>
          <a:p>
            <a:r>
              <a:rPr lang="el-GR" sz="2400" dirty="0" smtClean="0"/>
              <a:t>Σημαίνει ότι το αυτοκίνητο κινείται,   και ότι η ταχύτητά</a:t>
            </a:r>
          </a:p>
          <a:p>
            <a:endParaRPr lang="el-GR" sz="2400" dirty="0" smtClean="0"/>
          </a:p>
          <a:p>
            <a:r>
              <a:rPr lang="el-GR" sz="2400" dirty="0" smtClean="0"/>
              <a:t> του αυξήθηκε κατά                (10</a:t>
            </a:r>
            <a:r>
              <a:rPr lang="en-US" sz="2400" dirty="0" smtClean="0"/>
              <a:t>m/s)</a:t>
            </a:r>
            <a:r>
              <a:rPr lang="el-GR" sz="2400" dirty="0" smtClean="0"/>
              <a:t>  μέσα σε      1</a:t>
            </a:r>
            <a:r>
              <a:rPr lang="en-US" sz="2400" dirty="0" smtClean="0"/>
              <a:t>s (=</a:t>
            </a:r>
            <a:r>
              <a:rPr lang="el-GR" sz="2400" dirty="0" smtClean="0"/>
              <a:t>ένα δευτερόλεπτο)</a:t>
            </a:r>
            <a:endParaRPr lang="en-US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000108"/>
            <a:ext cx="671515" cy="671515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638705"/>
            <a:ext cx="571504" cy="608375"/>
          </a:xfrm>
          <a:prstGeom prst="rect">
            <a:avLst/>
          </a:prstGeom>
          <a:noFill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5072074"/>
            <a:ext cx="3387297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928670"/>
            <a:ext cx="671515" cy="671515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357430"/>
            <a:ext cx="571504" cy="608375"/>
          </a:xfrm>
          <a:prstGeom prst="rect">
            <a:avLst/>
          </a:prstGeom>
          <a:noFill/>
        </p:spPr>
      </p:pic>
      <p:sp>
        <p:nvSpPr>
          <p:cNvPr id="22" name="21 - Επεξήγηση με σύννεφο"/>
          <p:cNvSpPr/>
          <p:nvPr/>
        </p:nvSpPr>
        <p:spPr>
          <a:xfrm>
            <a:off x="1000100" y="1785926"/>
            <a:ext cx="1571636" cy="1500198"/>
          </a:xfrm>
          <a:prstGeom prst="cloudCallout">
            <a:avLst>
              <a:gd name="adj1" fmla="val -24936"/>
              <a:gd name="adj2" fmla="val 920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6572264" y="428604"/>
            <a:ext cx="1571636" cy="1500198"/>
          </a:xfrm>
          <a:prstGeom prst="cloudCallout">
            <a:avLst>
              <a:gd name="adj1" fmla="val -24936"/>
              <a:gd name="adj2" fmla="val 920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71472" y="400050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ταχύτητα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5929322" y="257174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1435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tx2"/>
                </a:solidFill>
              </a:rPr>
              <a:t>Άσκηση</a:t>
            </a:r>
          </a:p>
          <a:p>
            <a:r>
              <a:rPr lang="el-GR" sz="2400" dirty="0" smtClean="0"/>
              <a:t>Γάτα που τρέχει, μέσα σε χρονικό διάστημα 2</a:t>
            </a:r>
            <a:r>
              <a:rPr lang="en-US" sz="2400" dirty="0" smtClean="0"/>
              <a:t>s, </a:t>
            </a:r>
            <a:r>
              <a:rPr lang="el-GR" sz="2400" dirty="0" smtClean="0"/>
              <a:t>αύξησε την ταχύτητά της κατά 10</a:t>
            </a:r>
            <a:r>
              <a:rPr lang="en-US" sz="2400" dirty="0" smtClean="0"/>
              <a:t>m/s</a:t>
            </a:r>
            <a:r>
              <a:rPr lang="el-GR" sz="2400" dirty="0" smtClean="0"/>
              <a:t>.   Ποια η επιτάχυνση της  γάτας; </a:t>
            </a:r>
            <a:endParaRPr 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257174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/>
              <a:t>Απάντηση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306" y="5786454"/>
            <a:ext cx="131969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786190"/>
            <a:ext cx="6422055" cy="1009653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715016"/>
            <a:ext cx="6922321" cy="771528"/>
          </a:xfrm>
          <a:prstGeom prst="rect">
            <a:avLst/>
          </a:prstGeom>
          <a:noFill/>
        </p:spPr>
      </p:pic>
      <p:sp>
        <p:nvSpPr>
          <p:cNvPr id="29" name="28 - Ελεύθερη σχεδίαση"/>
          <p:cNvSpPr/>
          <p:nvPr/>
        </p:nvSpPr>
        <p:spPr>
          <a:xfrm rot="20246248">
            <a:off x="6440658" y="3854548"/>
            <a:ext cx="595533" cy="867507"/>
          </a:xfrm>
          <a:custGeom>
            <a:avLst/>
            <a:gdLst>
              <a:gd name="connsiteX0" fmla="*/ 410308 w 595533"/>
              <a:gd name="connsiteY0" fmla="*/ 0 h 867507"/>
              <a:gd name="connsiteX1" fmla="*/ 565053 w 595533"/>
              <a:gd name="connsiteY1" fmla="*/ 225083 h 867507"/>
              <a:gd name="connsiteX2" fmla="*/ 593188 w 595533"/>
              <a:gd name="connsiteY2" fmla="*/ 464234 h 867507"/>
              <a:gd name="connsiteX3" fmla="*/ 550985 w 595533"/>
              <a:gd name="connsiteY3" fmla="*/ 731520 h 867507"/>
              <a:gd name="connsiteX4" fmla="*/ 494714 w 595533"/>
              <a:gd name="connsiteY4" fmla="*/ 801858 h 867507"/>
              <a:gd name="connsiteX5" fmla="*/ 311834 w 595533"/>
              <a:gd name="connsiteY5" fmla="*/ 858129 h 867507"/>
              <a:gd name="connsiteX6" fmla="*/ 157090 w 595533"/>
              <a:gd name="connsiteY6" fmla="*/ 858129 h 867507"/>
              <a:gd name="connsiteX7" fmla="*/ 72684 w 595533"/>
              <a:gd name="connsiteY7" fmla="*/ 858129 h 867507"/>
              <a:gd name="connsiteX8" fmla="*/ 2345 w 595533"/>
              <a:gd name="connsiteY8" fmla="*/ 829994 h 867507"/>
              <a:gd name="connsiteX9" fmla="*/ 58616 w 595533"/>
              <a:gd name="connsiteY9" fmla="*/ 844061 h 86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5533" h="867507">
                <a:moveTo>
                  <a:pt x="410308" y="0"/>
                </a:moveTo>
                <a:cubicBezTo>
                  <a:pt x="472440" y="73855"/>
                  <a:pt x="534573" y="147711"/>
                  <a:pt x="565053" y="225083"/>
                </a:cubicBezTo>
                <a:cubicBezTo>
                  <a:pt x="595533" y="302455"/>
                  <a:pt x="595533" y="379828"/>
                  <a:pt x="593188" y="464234"/>
                </a:cubicBezTo>
                <a:cubicBezTo>
                  <a:pt x="590843" y="548640"/>
                  <a:pt x="567397" y="675249"/>
                  <a:pt x="550985" y="731520"/>
                </a:cubicBezTo>
                <a:cubicBezTo>
                  <a:pt x="534573" y="787791"/>
                  <a:pt x="534573" y="780757"/>
                  <a:pt x="494714" y="801858"/>
                </a:cubicBezTo>
                <a:cubicBezTo>
                  <a:pt x="454856" y="822960"/>
                  <a:pt x="368105" y="848751"/>
                  <a:pt x="311834" y="858129"/>
                </a:cubicBezTo>
                <a:cubicBezTo>
                  <a:pt x="255563" y="867507"/>
                  <a:pt x="157090" y="858129"/>
                  <a:pt x="157090" y="858129"/>
                </a:cubicBezTo>
                <a:cubicBezTo>
                  <a:pt x="117232" y="858129"/>
                  <a:pt x="98475" y="862818"/>
                  <a:pt x="72684" y="858129"/>
                </a:cubicBezTo>
                <a:cubicBezTo>
                  <a:pt x="46893" y="853440"/>
                  <a:pt x="4690" y="832339"/>
                  <a:pt x="2345" y="829994"/>
                </a:cubicBezTo>
                <a:cubicBezTo>
                  <a:pt x="0" y="827649"/>
                  <a:pt x="29308" y="835855"/>
                  <a:pt x="58616" y="84406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6555545" y="4133557"/>
            <a:ext cx="213360" cy="269631"/>
          </a:xfrm>
          <a:custGeom>
            <a:avLst/>
            <a:gdLst>
              <a:gd name="connsiteX0" fmla="*/ 0 w 213360"/>
              <a:gd name="connsiteY0" fmla="*/ 2345 h 269631"/>
              <a:gd name="connsiteX1" fmla="*/ 154744 w 213360"/>
              <a:gd name="connsiteY1" fmla="*/ 30480 h 269631"/>
              <a:gd name="connsiteX2" fmla="*/ 211015 w 213360"/>
              <a:gd name="connsiteY2" fmla="*/ 185225 h 269631"/>
              <a:gd name="connsiteX3" fmla="*/ 168812 w 213360"/>
              <a:gd name="connsiteY3" fmla="*/ 255563 h 269631"/>
              <a:gd name="connsiteX4" fmla="*/ 84406 w 213360"/>
              <a:gd name="connsiteY4" fmla="*/ 255563 h 269631"/>
              <a:gd name="connsiteX5" fmla="*/ 0 w 213360"/>
              <a:gd name="connsiteY5" fmla="*/ 269631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360" h="269631">
                <a:moveTo>
                  <a:pt x="0" y="2345"/>
                </a:moveTo>
                <a:cubicBezTo>
                  <a:pt x="59787" y="1172"/>
                  <a:pt x="119575" y="0"/>
                  <a:pt x="154744" y="30480"/>
                </a:cubicBezTo>
                <a:cubicBezTo>
                  <a:pt x="189913" y="60960"/>
                  <a:pt x="208670" y="147711"/>
                  <a:pt x="211015" y="185225"/>
                </a:cubicBezTo>
                <a:cubicBezTo>
                  <a:pt x="213360" y="222739"/>
                  <a:pt x="189914" y="243840"/>
                  <a:pt x="168812" y="255563"/>
                </a:cubicBezTo>
                <a:cubicBezTo>
                  <a:pt x="147711" y="267286"/>
                  <a:pt x="112541" y="253218"/>
                  <a:pt x="84406" y="255563"/>
                </a:cubicBezTo>
                <a:cubicBezTo>
                  <a:pt x="56271" y="257908"/>
                  <a:pt x="28135" y="263769"/>
                  <a:pt x="0" y="2696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2630658" y="3652911"/>
            <a:ext cx="293078" cy="229772"/>
          </a:xfrm>
          <a:custGeom>
            <a:avLst/>
            <a:gdLst>
              <a:gd name="connsiteX0" fmla="*/ 0 w 293078"/>
              <a:gd name="connsiteY0" fmla="*/ 229772 h 229772"/>
              <a:gd name="connsiteX1" fmla="*/ 42204 w 293078"/>
              <a:gd name="connsiteY1" fmla="*/ 117231 h 229772"/>
              <a:gd name="connsiteX2" fmla="*/ 126610 w 293078"/>
              <a:gd name="connsiteY2" fmla="*/ 46892 h 229772"/>
              <a:gd name="connsiteX3" fmla="*/ 267287 w 293078"/>
              <a:gd name="connsiteY3" fmla="*/ 4689 h 229772"/>
              <a:gd name="connsiteX4" fmla="*/ 281354 w 293078"/>
              <a:gd name="connsiteY4" fmla="*/ 75027 h 229772"/>
              <a:gd name="connsiteX5" fmla="*/ 281354 w 293078"/>
              <a:gd name="connsiteY5" fmla="*/ 145366 h 229772"/>
              <a:gd name="connsiteX6" fmla="*/ 281354 w 293078"/>
              <a:gd name="connsiteY6" fmla="*/ 159434 h 229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78" h="229772">
                <a:moveTo>
                  <a:pt x="0" y="229772"/>
                </a:moveTo>
                <a:cubicBezTo>
                  <a:pt x="10551" y="188741"/>
                  <a:pt x="21102" y="147711"/>
                  <a:pt x="42204" y="117231"/>
                </a:cubicBezTo>
                <a:cubicBezTo>
                  <a:pt x="63306" y="86751"/>
                  <a:pt x="89096" y="65649"/>
                  <a:pt x="126610" y="46892"/>
                </a:cubicBezTo>
                <a:cubicBezTo>
                  <a:pt x="164124" y="28135"/>
                  <a:pt x="241496" y="0"/>
                  <a:pt x="267287" y="4689"/>
                </a:cubicBezTo>
                <a:cubicBezTo>
                  <a:pt x="293078" y="9378"/>
                  <a:pt x="279010" y="51581"/>
                  <a:pt x="281354" y="75027"/>
                </a:cubicBezTo>
                <a:cubicBezTo>
                  <a:pt x="283699" y="98473"/>
                  <a:pt x="281354" y="145366"/>
                  <a:pt x="281354" y="145366"/>
                </a:cubicBezTo>
                <a:lnTo>
                  <a:pt x="281354" y="15943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1435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tx2"/>
                </a:solidFill>
              </a:rPr>
              <a:t>Άσκηση</a:t>
            </a:r>
          </a:p>
          <a:p>
            <a:r>
              <a:rPr lang="el-GR" sz="2400" dirty="0" smtClean="0"/>
              <a:t>Σκύλος που τρέχει, μέσα σε χρονικό διάστημα   4</a:t>
            </a:r>
            <a:r>
              <a:rPr lang="en-US" sz="2400" dirty="0" smtClean="0"/>
              <a:t>s, </a:t>
            </a:r>
            <a:r>
              <a:rPr lang="el-GR" sz="2400" dirty="0" smtClean="0"/>
              <a:t>αύξησε την ταχύτητά της κατά 12</a:t>
            </a:r>
            <a:r>
              <a:rPr lang="en-US" sz="2400" dirty="0" smtClean="0"/>
              <a:t>m/s</a:t>
            </a:r>
            <a:r>
              <a:rPr lang="el-GR" sz="2400" dirty="0" smtClean="0"/>
              <a:t>.   Ποια η επιτάχυνση του σκύλου; </a:t>
            </a:r>
            <a:endParaRPr 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257174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/>
              <a:t>Απάντηση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428728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Επιτάχυνση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 rot="20246248">
            <a:off x="6440658" y="3854548"/>
            <a:ext cx="595533" cy="867507"/>
          </a:xfrm>
          <a:custGeom>
            <a:avLst/>
            <a:gdLst>
              <a:gd name="connsiteX0" fmla="*/ 410308 w 595533"/>
              <a:gd name="connsiteY0" fmla="*/ 0 h 867507"/>
              <a:gd name="connsiteX1" fmla="*/ 565053 w 595533"/>
              <a:gd name="connsiteY1" fmla="*/ 225083 h 867507"/>
              <a:gd name="connsiteX2" fmla="*/ 593188 w 595533"/>
              <a:gd name="connsiteY2" fmla="*/ 464234 h 867507"/>
              <a:gd name="connsiteX3" fmla="*/ 550985 w 595533"/>
              <a:gd name="connsiteY3" fmla="*/ 731520 h 867507"/>
              <a:gd name="connsiteX4" fmla="*/ 494714 w 595533"/>
              <a:gd name="connsiteY4" fmla="*/ 801858 h 867507"/>
              <a:gd name="connsiteX5" fmla="*/ 311834 w 595533"/>
              <a:gd name="connsiteY5" fmla="*/ 858129 h 867507"/>
              <a:gd name="connsiteX6" fmla="*/ 157090 w 595533"/>
              <a:gd name="connsiteY6" fmla="*/ 858129 h 867507"/>
              <a:gd name="connsiteX7" fmla="*/ 72684 w 595533"/>
              <a:gd name="connsiteY7" fmla="*/ 858129 h 867507"/>
              <a:gd name="connsiteX8" fmla="*/ 2345 w 595533"/>
              <a:gd name="connsiteY8" fmla="*/ 829994 h 867507"/>
              <a:gd name="connsiteX9" fmla="*/ 58616 w 595533"/>
              <a:gd name="connsiteY9" fmla="*/ 844061 h 86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5533" h="867507">
                <a:moveTo>
                  <a:pt x="410308" y="0"/>
                </a:moveTo>
                <a:cubicBezTo>
                  <a:pt x="472440" y="73855"/>
                  <a:pt x="534573" y="147711"/>
                  <a:pt x="565053" y="225083"/>
                </a:cubicBezTo>
                <a:cubicBezTo>
                  <a:pt x="595533" y="302455"/>
                  <a:pt x="595533" y="379828"/>
                  <a:pt x="593188" y="464234"/>
                </a:cubicBezTo>
                <a:cubicBezTo>
                  <a:pt x="590843" y="548640"/>
                  <a:pt x="567397" y="675249"/>
                  <a:pt x="550985" y="731520"/>
                </a:cubicBezTo>
                <a:cubicBezTo>
                  <a:pt x="534573" y="787791"/>
                  <a:pt x="534573" y="780757"/>
                  <a:pt x="494714" y="801858"/>
                </a:cubicBezTo>
                <a:cubicBezTo>
                  <a:pt x="454856" y="822960"/>
                  <a:pt x="368105" y="848751"/>
                  <a:pt x="311834" y="858129"/>
                </a:cubicBezTo>
                <a:cubicBezTo>
                  <a:pt x="255563" y="867507"/>
                  <a:pt x="157090" y="858129"/>
                  <a:pt x="157090" y="858129"/>
                </a:cubicBezTo>
                <a:cubicBezTo>
                  <a:pt x="117232" y="858129"/>
                  <a:pt x="98475" y="862818"/>
                  <a:pt x="72684" y="858129"/>
                </a:cubicBezTo>
                <a:cubicBezTo>
                  <a:pt x="46893" y="853440"/>
                  <a:pt x="4690" y="832339"/>
                  <a:pt x="2345" y="829994"/>
                </a:cubicBezTo>
                <a:cubicBezTo>
                  <a:pt x="0" y="827649"/>
                  <a:pt x="29308" y="835855"/>
                  <a:pt x="58616" y="84406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6555545" y="4133557"/>
            <a:ext cx="213360" cy="269631"/>
          </a:xfrm>
          <a:custGeom>
            <a:avLst/>
            <a:gdLst>
              <a:gd name="connsiteX0" fmla="*/ 0 w 213360"/>
              <a:gd name="connsiteY0" fmla="*/ 2345 h 269631"/>
              <a:gd name="connsiteX1" fmla="*/ 154744 w 213360"/>
              <a:gd name="connsiteY1" fmla="*/ 30480 h 269631"/>
              <a:gd name="connsiteX2" fmla="*/ 211015 w 213360"/>
              <a:gd name="connsiteY2" fmla="*/ 185225 h 269631"/>
              <a:gd name="connsiteX3" fmla="*/ 168812 w 213360"/>
              <a:gd name="connsiteY3" fmla="*/ 255563 h 269631"/>
              <a:gd name="connsiteX4" fmla="*/ 84406 w 213360"/>
              <a:gd name="connsiteY4" fmla="*/ 255563 h 269631"/>
              <a:gd name="connsiteX5" fmla="*/ 0 w 213360"/>
              <a:gd name="connsiteY5" fmla="*/ 269631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360" h="269631">
                <a:moveTo>
                  <a:pt x="0" y="2345"/>
                </a:moveTo>
                <a:cubicBezTo>
                  <a:pt x="59787" y="1172"/>
                  <a:pt x="119575" y="0"/>
                  <a:pt x="154744" y="30480"/>
                </a:cubicBezTo>
                <a:cubicBezTo>
                  <a:pt x="189913" y="60960"/>
                  <a:pt x="208670" y="147711"/>
                  <a:pt x="211015" y="185225"/>
                </a:cubicBezTo>
                <a:cubicBezTo>
                  <a:pt x="213360" y="222739"/>
                  <a:pt x="189914" y="243840"/>
                  <a:pt x="168812" y="255563"/>
                </a:cubicBezTo>
                <a:cubicBezTo>
                  <a:pt x="147711" y="267286"/>
                  <a:pt x="112541" y="253218"/>
                  <a:pt x="84406" y="255563"/>
                </a:cubicBezTo>
                <a:cubicBezTo>
                  <a:pt x="56271" y="257908"/>
                  <a:pt x="28135" y="263769"/>
                  <a:pt x="0" y="2696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2786050" y="3643314"/>
            <a:ext cx="293078" cy="229772"/>
          </a:xfrm>
          <a:custGeom>
            <a:avLst/>
            <a:gdLst>
              <a:gd name="connsiteX0" fmla="*/ 0 w 293078"/>
              <a:gd name="connsiteY0" fmla="*/ 229772 h 229772"/>
              <a:gd name="connsiteX1" fmla="*/ 42204 w 293078"/>
              <a:gd name="connsiteY1" fmla="*/ 117231 h 229772"/>
              <a:gd name="connsiteX2" fmla="*/ 126610 w 293078"/>
              <a:gd name="connsiteY2" fmla="*/ 46892 h 229772"/>
              <a:gd name="connsiteX3" fmla="*/ 267287 w 293078"/>
              <a:gd name="connsiteY3" fmla="*/ 4689 h 229772"/>
              <a:gd name="connsiteX4" fmla="*/ 281354 w 293078"/>
              <a:gd name="connsiteY4" fmla="*/ 75027 h 229772"/>
              <a:gd name="connsiteX5" fmla="*/ 281354 w 293078"/>
              <a:gd name="connsiteY5" fmla="*/ 145366 h 229772"/>
              <a:gd name="connsiteX6" fmla="*/ 281354 w 293078"/>
              <a:gd name="connsiteY6" fmla="*/ 159434 h 229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78" h="229772">
                <a:moveTo>
                  <a:pt x="0" y="229772"/>
                </a:moveTo>
                <a:cubicBezTo>
                  <a:pt x="10551" y="188741"/>
                  <a:pt x="21102" y="147711"/>
                  <a:pt x="42204" y="117231"/>
                </a:cubicBezTo>
                <a:cubicBezTo>
                  <a:pt x="63306" y="86751"/>
                  <a:pt x="89096" y="65649"/>
                  <a:pt x="126610" y="46892"/>
                </a:cubicBezTo>
                <a:cubicBezTo>
                  <a:pt x="164124" y="28135"/>
                  <a:pt x="241496" y="0"/>
                  <a:pt x="267287" y="4689"/>
                </a:cubicBezTo>
                <a:cubicBezTo>
                  <a:pt x="293078" y="9378"/>
                  <a:pt x="279010" y="51581"/>
                  <a:pt x="281354" y="75027"/>
                </a:cubicBezTo>
                <a:cubicBezTo>
                  <a:pt x="283699" y="98473"/>
                  <a:pt x="281354" y="145366"/>
                  <a:pt x="281354" y="145366"/>
                </a:cubicBezTo>
                <a:lnTo>
                  <a:pt x="281354" y="15943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2071678"/>
            <a:ext cx="2000232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857628"/>
            <a:ext cx="5875379" cy="938215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572140"/>
            <a:ext cx="6281363" cy="700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- Ευθύγραμμο βέλος σύνδεσης"/>
          <p:cNvCxnSpPr/>
          <p:nvPr/>
        </p:nvCxnSpPr>
        <p:spPr>
          <a:xfrm>
            <a:off x="4857752" y="3429000"/>
            <a:ext cx="92869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10800000">
            <a:off x="2571736" y="3429000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4857752" y="3429000"/>
            <a:ext cx="271464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714480" y="300037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8" name="7 - TextBox"/>
          <p:cNvSpPr txBox="1"/>
          <p:nvPr/>
        </p:nvSpPr>
        <p:spPr>
          <a:xfrm>
            <a:off x="6929454" y="292893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9" name="8 - TextBox"/>
          <p:cNvSpPr txBox="1"/>
          <p:nvPr/>
        </p:nvSpPr>
        <p:spPr>
          <a:xfrm>
            <a:off x="2928926" y="292893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10" name="9 - TextBox"/>
          <p:cNvSpPr txBox="1"/>
          <p:nvPr/>
        </p:nvSpPr>
        <p:spPr>
          <a:xfrm>
            <a:off x="5143504" y="300037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0800000">
            <a:off x="1285852" y="3429000"/>
            <a:ext cx="22860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3571868" y="3000372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0" y="1571612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Συνολική  δύναμη  =  συνισταμένη δύναμη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 smtClean="0"/>
              <a:t>(F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 ,</a:t>
            </a:r>
            <a:r>
              <a:rPr lang="el-GR" sz="2000" dirty="0" smtClean="0"/>
              <a:t>  Σ</a:t>
            </a:r>
            <a:r>
              <a:rPr lang="en-US" sz="2000" dirty="0" smtClean="0"/>
              <a:t>F)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785786" y="428604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3786182" y="321468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</a:t>
            </a:r>
            <a:endParaRPr lang="en-US" sz="24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285720" y="4286256"/>
            <a:ext cx="77867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u="sng" dirty="0" smtClean="0"/>
              <a:t>συνολική  δύναμη  </a:t>
            </a:r>
            <a:r>
              <a:rPr lang="el-GR" sz="2000" dirty="0" smtClean="0"/>
              <a:t>- συνισταμένη δύναμη</a:t>
            </a:r>
            <a:r>
              <a:rPr lang="en-US" sz="2000" dirty="0" smtClean="0"/>
              <a:t> (F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 ,</a:t>
            </a:r>
            <a:r>
              <a:rPr lang="el-GR" sz="2000" dirty="0" smtClean="0"/>
              <a:t>  Σ</a:t>
            </a:r>
            <a:r>
              <a:rPr lang="en-US" sz="2000" dirty="0" smtClean="0"/>
              <a:t>F)</a:t>
            </a:r>
            <a:r>
              <a:rPr lang="el-GR" sz="2000" dirty="0" smtClean="0"/>
              <a:t>, που ασκείται  στο </a:t>
            </a:r>
            <a:r>
              <a:rPr lang="el-GR" sz="2000" u="sng" dirty="0" smtClean="0"/>
              <a:t>πράσινο κουτί   </a:t>
            </a:r>
            <a:r>
              <a:rPr lang="el-GR" sz="2000" dirty="0" smtClean="0"/>
              <a:t>θα είναι:</a:t>
            </a:r>
          </a:p>
          <a:p>
            <a:endParaRPr lang="el-GR" sz="2000" dirty="0" smtClean="0"/>
          </a:p>
          <a:p>
            <a:r>
              <a:rPr lang="en-US" sz="2000" dirty="0" smtClean="0"/>
              <a:t>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= 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1 </a:t>
            </a:r>
            <a:r>
              <a:rPr lang="el-GR" sz="2000" dirty="0" smtClean="0"/>
              <a:t>   </a:t>
            </a:r>
            <a:r>
              <a:rPr lang="en-US" sz="2000" dirty="0" smtClean="0"/>
              <a:t>+</a:t>
            </a:r>
            <a:r>
              <a:rPr lang="el-GR" sz="2000" dirty="0" smtClean="0"/>
              <a:t>   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2   </a:t>
            </a:r>
            <a:r>
              <a:rPr lang="el-GR" sz="2000" dirty="0" smtClean="0"/>
              <a:t>-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3   </a:t>
            </a:r>
            <a:r>
              <a:rPr lang="el-GR" sz="2000" dirty="0" smtClean="0"/>
              <a:t> -  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4</a:t>
            </a:r>
          </a:p>
          <a:p>
            <a:endParaRPr lang="el-GR" sz="20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  =  μήκος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1428736"/>
            <a:ext cx="30718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   =  </a:t>
            </a:r>
            <a:r>
              <a:rPr lang="el-GR" sz="2400" dirty="0" smtClean="0">
                <a:solidFill>
                  <a:srgbClr val="FF0000"/>
                </a:solidFill>
              </a:rPr>
              <a:t>μέτρα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cm    =</a:t>
            </a:r>
            <a:r>
              <a:rPr lang="el-GR" sz="2400" dirty="0" smtClean="0">
                <a:solidFill>
                  <a:srgbClr val="FF0000"/>
                </a:solidFill>
              </a:rPr>
              <a:t>    εκατοστά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dm  = </a:t>
            </a:r>
            <a:r>
              <a:rPr lang="el-GR" sz="2400" dirty="0" smtClean="0">
                <a:solidFill>
                  <a:srgbClr val="FF0000"/>
                </a:solidFill>
              </a:rPr>
              <a:t>δέκατα  ή δεκατόμετρα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mm  =</a:t>
            </a:r>
            <a:r>
              <a:rPr lang="el-GR" sz="2400" dirty="0" smtClean="0">
                <a:solidFill>
                  <a:srgbClr val="FF0000"/>
                </a:solidFill>
              </a:rPr>
              <a:t> χιλιοστά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km  = </a:t>
            </a:r>
            <a:r>
              <a:rPr lang="el-GR" sz="2400" dirty="0" smtClean="0">
                <a:solidFill>
                  <a:srgbClr val="FF0000"/>
                </a:solidFill>
              </a:rPr>
              <a:t> χιλιόμετρα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5420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Μονάδες μέτρησης της απόστασης: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5929322" y="2703016"/>
            <a:ext cx="307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 1</a:t>
            </a:r>
            <a:r>
              <a:rPr lang="en-US" sz="2400" dirty="0" smtClean="0">
                <a:solidFill>
                  <a:srgbClr val="FF0000"/>
                </a:solidFill>
              </a:rPr>
              <a:t>m   =  </a:t>
            </a:r>
            <a:r>
              <a:rPr lang="el-GR" sz="2400" dirty="0" smtClean="0">
                <a:solidFill>
                  <a:srgbClr val="FF0000"/>
                </a:solidFill>
              </a:rPr>
              <a:t>100 </a:t>
            </a:r>
            <a:r>
              <a:rPr lang="en-US" sz="2400" dirty="0" smtClean="0">
                <a:solidFill>
                  <a:srgbClr val="FF0000"/>
                </a:solidFill>
              </a:rPr>
              <a:t>cm</a:t>
            </a:r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1 cm    =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10mm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1 dm  = 10cm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1m  =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1000mm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km  = </a:t>
            </a:r>
            <a:r>
              <a:rPr lang="el-GR" sz="2400" dirty="0" smtClean="0">
                <a:solidFill>
                  <a:srgbClr val="FF0000"/>
                </a:solidFill>
              </a:rPr>
              <a:t>1000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5000628" y="2285992"/>
            <a:ext cx="1143008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0760" y="4500570"/>
            <a:ext cx="1357322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1000100" y="3786190"/>
            <a:ext cx="1500198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57161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  =  </a:t>
            </a:r>
            <a:r>
              <a:rPr lang="el-GR" b="1" dirty="0" smtClean="0">
                <a:solidFill>
                  <a:srgbClr val="FF0000"/>
                </a:solidFill>
              </a:rPr>
              <a:t>είναι η </a:t>
            </a:r>
            <a:r>
              <a:rPr lang="el-GR" b="1" u="sng" dirty="0" smtClean="0">
                <a:solidFill>
                  <a:srgbClr val="FF0000"/>
                </a:solidFill>
              </a:rPr>
              <a:t>μάζα</a:t>
            </a:r>
            <a:r>
              <a:rPr lang="el-GR" b="1" dirty="0" smtClean="0">
                <a:solidFill>
                  <a:srgbClr val="FF0000"/>
                </a:solidFill>
              </a:rPr>
              <a:t> του σώματος  (π.χ. </a:t>
            </a:r>
            <a:r>
              <a:rPr lang="en-US" b="1" dirty="0" smtClean="0">
                <a:solidFill>
                  <a:srgbClr val="FF0000"/>
                </a:solidFill>
              </a:rPr>
              <a:t>m=5kg)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500562" y="5429264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 = Είναι  η επιτάχυνση  του σώματος 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π.χ. α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m/s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</a:t>
            </a:r>
            <a:r>
              <a:rPr lang="en-US" b="1" dirty="0" smtClean="0">
                <a:solidFill>
                  <a:srgbClr val="FF0000"/>
                </a:solidFill>
              </a:rPr>
              <a:t>F  =   </a:t>
            </a:r>
            <a:r>
              <a:rPr lang="el-GR" b="1" dirty="0" smtClean="0">
                <a:solidFill>
                  <a:srgbClr val="FF0000"/>
                </a:solidFill>
              </a:rPr>
              <a:t>Είναι η συνολική (συνισταμένη) δύναμη που ασκείται  στο σώμα</a:t>
            </a:r>
            <a:r>
              <a:rPr lang="en-US" b="1" dirty="0" smtClean="0">
                <a:solidFill>
                  <a:srgbClr val="FF0000"/>
                </a:solidFill>
              </a:rPr>
              <a:t>  (</a:t>
            </a:r>
            <a:r>
              <a:rPr lang="el-GR" b="1" dirty="0" smtClean="0">
                <a:solidFill>
                  <a:srgbClr val="FF0000"/>
                </a:solidFill>
              </a:rPr>
              <a:t>π.χ.   </a:t>
            </a:r>
            <a:r>
              <a:rPr lang="en-US" b="1" dirty="0" smtClean="0">
                <a:solidFill>
                  <a:srgbClr val="FF0000"/>
                </a:solidFill>
              </a:rPr>
              <a:t>F = 10N)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3108" y="2786058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Σ</a:t>
            </a:r>
            <a:r>
              <a:rPr lang="en-US" sz="7200" dirty="0" smtClean="0"/>
              <a:t>F   =   m  </a:t>
            </a:r>
            <a:r>
              <a:rPr lang="el-GR" sz="7200" baseline="30000" dirty="0" smtClean="0"/>
              <a:t>.</a:t>
            </a:r>
            <a:r>
              <a:rPr lang="en-US" sz="7200" dirty="0" smtClean="0"/>
              <a:t> </a:t>
            </a:r>
            <a:r>
              <a:rPr lang="el-GR" sz="7200" dirty="0" smtClean="0"/>
              <a:t> α</a:t>
            </a:r>
            <a:endParaRPr lang="en-US" sz="7200" dirty="0" smtClean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16200000" flipH="1">
            <a:off x="5572132" y="6000768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643570" y="6286520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μέτρα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5000628" y="2285992"/>
            <a:ext cx="1143008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0760" y="4500570"/>
            <a:ext cx="1357322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1000100" y="3786190"/>
            <a:ext cx="1500198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57161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  =  </a:t>
            </a:r>
            <a:r>
              <a:rPr lang="el-GR" b="1" dirty="0" smtClean="0">
                <a:solidFill>
                  <a:srgbClr val="FF0000"/>
                </a:solidFill>
              </a:rPr>
              <a:t>είναι η </a:t>
            </a:r>
            <a:r>
              <a:rPr lang="el-GR" b="1" u="sng" dirty="0" smtClean="0">
                <a:solidFill>
                  <a:srgbClr val="FF0000"/>
                </a:solidFill>
              </a:rPr>
              <a:t>μάζα</a:t>
            </a:r>
            <a:r>
              <a:rPr lang="el-GR" b="1" dirty="0" smtClean="0">
                <a:solidFill>
                  <a:srgbClr val="FF0000"/>
                </a:solidFill>
              </a:rPr>
              <a:t> του σώματος  (π.χ. </a:t>
            </a:r>
            <a:r>
              <a:rPr lang="en-US" b="1" dirty="0" smtClean="0">
                <a:solidFill>
                  <a:srgbClr val="FF0000"/>
                </a:solidFill>
              </a:rPr>
              <a:t>m=5kg)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500562" y="5429264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 = Είναι  η επιτάχυνση  του σώματος 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π.χ. α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m/s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b="1" dirty="0" smtClean="0">
                <a:solidFill>
                  <a:srgbClr val="FF0000"/>
                </a:solidFill>
              </a:rPr>
              <a:t>  =   </a:t>
            </a:r>
            <a:r>
              <a:rPr lang="el-GR" b="1" dirty="0" smtClean="0">
                <a:solidFill>
                  <a:srgbClr val="FF0000"/>
                </a:solidFill>
              </a:rPr>
              <a:t>Είναι η συνολική (συνισταμένη) δύναμη που ασκείται  στο σώμα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3108" y="2786058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 F</a:t>
            </a:r>
            <a:r>
              <a:rPr lang="el-GR" sz="7200" baseline="-25000" dirty="0" err="1" smtClean="0"/>
              <a:t>ολ</a:t>
            </a:r>
            <a:r>
              <a:rPr lang="en-US" sz="7200" dirty="0" smtClean="0"/>
              <a:t>   =   m  </a:t>
            </a:r>
            <a:r>
              <a:rPr lang="el-GR" sz="7200" baseline="30000" dirty="0" smtClean="0"/>
              <a:t>.</a:t>
            </a:r>
            <a:r>
              <a:rPr lang="en-US" sz="7200" dirty="0" smtClean="0"/>
              <a:t> </a:t>
            </a:r>
            <a:r>
              <a:rPr lang="el-GR" sz="7200" dirty="0" smtClean="0"/>
              <a:t> α</a:t>
            </a:r>
            <a:endParaRPr lang="en-US" sz="72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357422" y="642918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=   m  </a:t>
            </a:r>
            <a:r>
              <a:rPr lang="el-GR" sz="32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endParaRPr lang="en-US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282" y="2333685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Σύμφωνα με την  σχέση:</a:t>
            </a:r>
          </a:p>
          <a:p>
            <a:r>
              <a:rPr lang="el-GR" sz="2400" dirty="0" smtClean="0"/>
              <a:t>Σ</a:t>
            </a:r>
            <a:r>
              <a:rPr lang="en-US" sz="2400" dirty="0" smtClean="0"/>
              <a:t>F   =   m  </a:t>
            </a:r>
            <a:r>
              <a:rPr lang="el-GR" sz="2400" baseline="30000" dirty="0" smtClean="0"/>
              <a:t>.</a:t>
            </a:r>
            <a:r>
              <a:rPr lang="en-US" sz="2400" dirty="0" smtClean="0"/>
              <a:t> </a:t>
            </a:r>
            <a:r>
              <a:rPr lang="el-GR" sz="2400" dirty="0" smtClean="0"/>
              <a:t> α</a:t>
            </a:r>
          </a:p>
          <a:p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Αν γνωρίζω την μάζα  (</a:t>
            </a:r>
            <a:r>
              <a:rPr lang="en-US" sz="2400" dirty="0" smtClean="0"/>
              <a:t>m)</a:t>
            </a:r>
            <a:r>
              <a:rPr lang="el-GR" sz="2400" dirty="0" smtClean="0"/>
              <a:t>  του σώματος (πόσα  κιλά είναι)</a:t>
            </a:r>
          </a:p>
          <a:p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Αν γνωρίζω την επιτάχυνση (α)του  σώματος (</a:t>
            </a:r>
            <a:r>
              <a:rPr lang="el-GR" sz="2400" dirty="0" err="1" smtClean="0"/>
              <a:t>π.χ</a:t>
            </a:r>
            <a:r>
              <a:rPr lang="el-GR" sz="2400" dirty="0" smtClean="0"/>
              <a:t>    α  </a:t>
            </a:r>
            <a:r>
              <a:rPr lang="en-US" sz="2400" dirty="0" smtClean="0"/>
              <a:t>= </a:t>
            </a:r>
            <a:r>
              <a:rPr lang="el-GR" sz="2400" dirty="0" smtClean="0"/>
              <a:t>8 </a:t>
            </a:r>
            <a:r>
              <a:rPr lang="en-US" sz="2400" dirty="0" smtClean="0"/>
              <a:t>m/s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 ) σε μια χρονική στιγμή…..</a:t>
            </a:r>
          </a:p>
          <a:p>
            <a:endParaRPr lang="el-GR" sz="2400" dirty="0" smtClean="0"/>
          </a:p>
          <a:p>
            <a:r>
              <a:rPr lang="el-GR" sz="2400" dirty="0" smtClean="0"/>
              <a:t>Τότε πολλαπλασιάζω  την μάζα με την επιτάχυνση …… και βρίσκω την συνολική  δύναμη που δέχεται το σώμα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5992"/>
            <a:ext cx="131969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357422" y="642918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=   m  </a:t>
            </a:r>
            <a:r>
              <a:rPr lang="el-GR" sz="32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endParaRPr lang="en-US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4857760"/>
            <a:ext cx="857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Στην παραπάνω εικόνα η γάτα έχει μάζα 2</a:t>
            </a:r>
            <a:r>
              <a:rPr lang="en-US" sz="2400" dirty="0" smtClean="0"/>
              <a:t>kg </a:t>
            </a:r>
            <a:r>
              <a:rPr lang="el-GR" sz="2400" dirty="0" smtClean="0"/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=2 κιλά) και επιτάχυνση 5</a:t>
            </a:r>
            <a:r>
              <a:rPr lang="en-US" sz="2400" dirty="0" smtClean="0"/>
              <a:t>m/s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…..  πολλαπλασιάζω  την  μάζα  με την επιτάχυνση……… και  βρίσκω  ότι η συνολική  δύναμη που ασκείται στην γάτα θα είναι  10Ν…….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sz="2400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124614">
            <a:off x="137491" y="2833481"/>
            <a:ext cx="525441" cy="70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500034" y="335756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 flipV="1">
            <a:off x="2571736" y="2786058"/>
            <a:ext cx="164307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5214942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>
            <a:off x="5214942" y="335756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572132" y="228599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m=  </a:t>
            </a:r>
            <a:r>
              <a:rPr lang="el-GR" sz="2400" dirty="0" smtClean="0"/>
              <a:t>2</a:t>
            </a:r>
            <a:r>
              <a:rPr lang="en-US" sz="2400" dirty="0" smtClean="0"/>
              <a:t>kg</a:t>
            </a:r>
            <a:endParaRPr lang="en-US" sz="2400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714876" y="371475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 =</a:t>
            </a:r>
            <a:endParaRPr lang="en-US" sz="2400" dirty="0" smtClean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714752"/>
            <a:ext cx="576697" cy="528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1435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tx2"/>
                </a:solidFill>
              </a:rPr>
              <a:t>Άσκηση</a:t>
            </a:r>
          </a:p>
          <a:p>
            <a:r>
              <a:rPr lang="el-GR" sz="2400" dirty="0" smtClean="0"/>
              <a:t>Άνθρωπος  έχει μάζα 70</a:t>
            </a:r>
            <a:r>
              <a:rPr lang="en-US" sz="2400" dirty="0" smtClean="0"/>
              <a:t>kg </a:t>
            </a:r>
            <a:r>
              <a:rPr lang="el-GR" sz="2400" dirty="0" smtClean="0"/>
              <a:t>και επιτάχυνση 2</a:t>
            </a:r>
            <a:r>
              <a:rPr lang="en-US" sz="2400" dirty="0" smtClean="0"/>
              <a:t>m/s</a:t>
            </a:r>
            <a:r>
              <a:rPr lang="en-US" sz="2400" baseline="30000" dirty="0" smtClean="0"/>
              <a:t>2</a:t>
            </a:r>
            <a:r>
              <a:rPr lang="el-GR" sz="2400" dirty="0" smtClean="0"/>
              <a:t> . Ποια η συνολική δύναμη που δέχεται ο άνθρωπος; </a:t>
            </a:r>
            <a:endParaRPr lang="en-US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-142876" y="27145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257174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/>
              <a:t>Απάντηση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 νόμος  μηχανικής  - 2</a:t>
            </a:r>
            <a:r>
              <a:rPr lang="el-GR" sz="2400" b="1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ος</a:t>
            </a: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νόμος Νεύτωνα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32 - Έλλειψη"/>
          <p:cNvSpPr/>
          <p:nvPr/>
        </p:nvSpPr>
        <p:spPr>
          <a:xfrm>
            <a:off x="7000892" y="1714488"/>
            <a:ext cx="178595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714752"/>
            <a:ext cx="6046236" cy="814391"/>
          </a:xfrm>
          <a:prstGeom prst="rect">
            <a:avLst/>
          </a:prstGeom>
          <a:noFill/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572140"/>
            <a:ext cx="4109618" cy="600077"/>
          </a:xfrm>
          <a:prstGeom prst="rect">
            <a:avLst/>
          </a:prstGeom>
          <a:noFill/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5" y="2000240"/>
            <a:ext cx="1136075" cy="457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57148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142844" y="3929066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Στην παραπάνω εικόνα το ποντικάκι κάνει ευθύγραμμη ομαλή κίνηση. Γιατί  κινείται  σε ευθεία γραμμή, και η ταχύτητα του παραμένει  η ίδια             .</a:t>
            </a:r>
          </a:p>
          <a:p>
            <a:endParaRPr lang="el-GR" sz="2400" dirty="0" smtClean="0">
              <a:solidFill>
                <a:schemeClr val="tx2"/>
              </a:solidFill>
            </a:endParaRPr>
          </a:p>
          <a:p>
            <a:r>
              <a:rPr lang="el-GR" sz="2400" dirty="0" smtClean="0">
                <a:solidFill>
                  <a:schemeClr val="tx2"/>
                </a:solidFill>
              </a:rPr>
              <a:t> Σε όλα τα σημεία από τα  οποία περνάει το ποντικάκι η ταχύτητα  είναι η ίδια</a:t>
            </a:r>
            <a:endParaRPr lang="en-US" sz="2000" u="sng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41530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571604" y="221455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26 - Έλλειψη"/>
          <p:cNvSpPr/>
          <p:nvPr/>
        </p:nvSpPr>
        <p:spPr>
          <a:xfrm>
            <a:off x="3714744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485775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6435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78631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07167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8186413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85992"/>
            <a:ext cx="318655" cy="457201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214554"/>
            <a:ext cx="307400" cy="441052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786322"/>
            <a:ext cx="357190" cy="512490"/>
          </a:xfrm>
          <a:prstGeom prst="rect">
            <a:avLst/>
          </a:prstGeom>
          <a:noFill/>
        </p:spPr>
      </p:pic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285992"/>
            <a:ext cx="307400" cy="441052"/>
          </a:xfrm>
          <a:prstGeom prst="rect">
            <a:avLst/>
          </a:prstGeom>
          <a:noFill/>
        </p:spPr>
      </p:pic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285992"/>
            <a:ext cx="307400" cy="441052"/>
          </a:xfrm>
          <a:prstGeom prst="rect">
            <a:avLst/>
          </a:prstGeom>
          <a:noFill/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285992"/>
            <a:ext cx="307400" cy="441052"/>
          </a:xfrm>
          <a:prstGeom prst="rect">
            <a:avLst/>
          </a:prstGeom>
          <a:noFill/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86058"/>
            <a:ext cx="307400" cy="441052"/>
          </a:xfrm>
          <a:prstGeom prst="rect">
            <a:avLst/>
          </a:prstGeom>
          <a:noFill/>
        </p:spPr>
      </p:pic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5786454"/>
            <a:ext cx="307400" cy="441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7358114" cy="520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215042" y="614364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Σταθά</a:t>
            </a:r>
            <a:r>
              <a:rPr lang="el-GR" dirty="0" smtClean="0"/>
              <a:t> </a:t>
            </a:r>
            <a:r>
              <a:rPr lang="el-GR" dirty="0" err="1" smtClean="0"/>
              <a:t>Πανωραία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Τα πάντα γύρω μας κινούνται, ο άνθρωπος κινείται, τα αστέρια κινούνται, τα άτομα κινούνται……… Οι άνθρωποι  για να μελετήσουν την κίνηση έφτιαξαν ένα φυσικό μέγεθος που το ονόμασαν </a:t>
            </a:r>
            <a:r>
              <a:rPr lang="el-GR" sz="5400" b="1" u="sng" dirty="0" smtClean="0">
                <a:solidFill>
                  <a:srgbClr val="FF0000"/>
                </a:solidFill>
              </a:rPr>
              <a:t>ταχύτητα</a:t>
            </a:r>
            <a:r>
              <a:rPr lang="el-GR" u="sng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71736" y="571480"/>
            <a:ext cx="2928958" cy="7143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357158" y="1857364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την ταχύτητα (μέση ταχύτητα) ενός σώματος:</a:t>
            </a:r>
          </a:p>
          <a:p>
            <a:endParaRPr lang="el-G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την μετατόπιση </a:t>
            </a:r>
            <a:r>
              <a:rPr lang="el-GR" sz="2400" dirty="0" smtClean="0"/>
              <a:t>του σώματος, από ένα σημείο του χώρου σε ένα άλλο σημείο.( παράδειγμα ένα αυτοκίνητο μετατοπίστηκε  κατά 500</a:t>
            </a:r>
            <a:r>
              <a:rPr lang="en-US" sz="2400" dirty="0" smtClean="0"/>
              <a:t>m)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το χρονικό διάστημα </a:t>
            </a:r>
            <a:r>
              <a:rPr lang="el-GR" sz="2400" dirty="0" smtClean="0"/>
              <a:t>, μέσα στο οποίο μετατοπίστηκε το σώμα ( π.χ. 5</a:t>
            </a:r>
            <a:r>
              <a:rPr lang="en-US" sz="2400" dirty="0" smtClean="0"/>
              <a:t>min)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dirty="0" smtClean="0"/>
              <a:t>Τέλος για να βρω την ταχύτητα </a:t>
            </a:r>
            <a:r>
              <a:rPr lang="el-GR" sz="2400" u="sng" dirty="0" smtClean="0"/>
              <a:t>διαιρώ τη  μετατόπιση με το χρονικό διάστημα</a:t>
            </a:r>
            <a:r>
              <a:rPr lang="el-GR" sz="2400" dirty="0" smtClean="0"/>
              <a:t> </a:t>
            </a:r>
            <a:r>
              <a:rPr lang="en-US" sz="2400" dirty="0" smtClean="0"/>
              <a:t>  </a:t>
            </a:r>
            <a:r>
              <a:rPr lang="el-GR" sz="2400" dirty="0" smtClean="0"/>
              <a:t>(</a:t>
            </a:r>
            <a:r>
              <a:rPr lang="el-GR" sz="2400" dirty="0" err="1" smtClean="0"/>
              <a:t>π.χ</a:t>
            </a:r>
            <a:r>
              <a:rPr lang="en-US" sz="2400" dirty="0" smtClean="0"/>
              <a:t>   </a:t>
            </a:r>
            <a:r>
              <a:rPr lang="el-GR" sz="2400" dirty="0" smtClean="0"/>
              <a:t> 5</a:t>
            </a:r>
            <a:r>
              <a:rPr lang="en-US" sz="2400" dirty="0" smtClean="0"/>
              <a:t>00m / 5min   =  100m/min)</a:t>
            </a:r>
            <a:endParaRPr lang="en-US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285728"/>
            <a:ext cx="1623590" cy="1190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3108" y="0"/>
            <a:ext cx="2928958" cy="7143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071546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Παράδειγμα: </a:t>
            </a:r>
            <a:r>
              <a:rPr lang="el-GR" sz="2000" dirty="0" smtClean="0"/>
              <a:t>στην παρακάτω εικόνα ένας αθλητής τρέχει από το σημείο Α στο σημείο Β . Όπως φαίνεται ο αθλητής κάνει </a:t>
            </a:r>
            <a:r>
              <a:rPr lang="el-GR" sz="2000" u="sng" dirty="0" smtClean="0"/>
              <a:t>ευθύγραμμη κίνηση</a:t>
            </a:r>
            <a:endParaRPr lang="en-US" sz="20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1857364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εία γραμμή σύνδεσης"/>
          <p:cNvCxnSpPr>
            <a:stCxn id="1026" idx="2"/>
          </p:cNvCxnSpPr>
          <p:nvPr/>
        </p:nvCxnSpPr>
        <p:spPr>
          <a:xfrm rot="5400000">
            <a:off x="4295157" y="-1154219"/>
            <a:ext cx="2310" cy="8592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429652" y="328612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Α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44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Β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8572528" y="3143248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85720" y="307181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392906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Απόσταση</a:t>
            </a:r>
            <a:r>
              <a:rPr lang="el-GR" sz="2400" dirty="0" smtClean="0"/>
              <a:t> από σημείο Α σε σημείο Β, είναι </a:t>
            </a:r>
            <a:r>
              <a:rPr lang="el-GR" sz="2400" u="sng" dirty="0" smtClean="0"/>
              <a:t>20</a:t>
            </a:r>
            <a:r>
              <a:rPr lang="en-US" sz="2400" u="sng" dirty="0" smtClean="0"/>
              <a:t>m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l-GR" sz="2400" dirty="0" smtClean="0"/>
              <a:t>Η </a:t>
            </a:r>
            <a:r>
              <a:rPr lang="el-GR" sz="2400" u="sng" dirty="0" smtClean="0"/>
              <a:t>χρονική διάρκεια </a:t>
            </a:r>
            <a:r>
              <a:rPr lang="el-GR" sz="2400" dirty="0" smtClean="0"/>
              <a:t>μετατόπισης του αθλητή από το σημείο Α στο σημείο Β, είναι </a:t>
            </a:r>
            <a:r>
              <a:rPr lang="el-GR" sz="2400" u="sng" dirty="0" smtClean="0"/>
              <a:t>10</a:t>
            </a:r>
            <a:r>
              <a:rPr lang="en-US" sz="2400" u="sng" dirty="0" smtClean="0"/>
              <a:t>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l-GR" sz="2400" dirty="0" smtClean="0"/>
              <a:t>Άρα η </a:t>
            </a:r>
            <a:r>
              <a:rPr lang="el-GR" sz="2400" u="sng" dirty="0" smtClean="0"/>
              <a:t>ταχύτητα</a:t>
            </a:r>
            <a:r>
              <a:rPr lang="el-GR" sz="2400" dirty="0" smtClean="0"/>
              <a:t>  (μέση ταχύτητα) του αθλητή θα είναι: </a:t>
            </a:r>
          </a:p>
          <a:p>
            <a:r>
              <a:rPr lang="el-GR" sz="2400" dirty="0" smtClean="0"/>
              <a:t>20</a:t>
            </a:r>
            <a:r>
              <a:rPr lang="en-US" sz="2400" dirty="0" smtClean="0"/>
              <a:t>m  :   10s   = </a:t>
            </a:r>
            <a:r>
              <a:rPr lang="en-US" sz="2400" u="sng" dirty="0" smtClean="0"/>
              <a:t>2 m/s</a:t>
            </a: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0800000">
            <a:off x="5214942" y="228599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3108" y="0"/>
            <a:ext cx="2928958" cy="7143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92867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ταχύτητας (μέση ταχύτητα)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557442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643182"/>
            <a:ext cx="3409540" cy="2500330"/>
          </a:xfrm>
          <a:prstGeom prst="rect">
            <a:avLst/>
          </a:prstGeom>
          <a:noFill/>
        </p:spPr>
      </p:pic>
      <p:cxnSp>
        <p:nvCxnSpPr>
          <p:cNvPr id="20" name="19 - Ευθύγραμμο βέλος σύνδεσης"/>
          <p:cNvCxnSpPr>
            <a:endCxn id="25" idx="1"/>
          </p:cNvCxnSpPr>
          <p:nvPr/>
        </p:nvCxnSpPr>
        <p:spPr>
          <a:xfrm flipV="1">
            <a:off x="5286380" y="2176153"/>
            <a:ext cx="1071570" cy="5384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4250529" y="5107793"/>
            <a:ext cx="71438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1147738" y="3995742"/>
            <a:ext cx="1357322" cy="10810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714488"/>
            <a:ext cx="3000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Απόσταση  - μήκος διαδρομής που κάνει το σώμα που κινείται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40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5643578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Είναι ο </a:t>
            </a:r>
            <a:r>
              <a:rPr lang="el-GR" b="1" u="sng" dirty="0" smtClean="0">
                <a:solidFill>
                  <a:srgbClr val="FF0000"/>
                </a:solidFill>
              </a:rPr>
              <a:t>χρόνος</a:t>
            </a:r>
            <a:r>
              <a:rPr lang="el-GR" b="1" dirty="0" smtClean="0">
                <a:solidFill>
                  <a:srgbClr val="FF0000"/>
                </a:solidFill>
              </a:rPr>
              <a:t> που έκανε το σώμα για να διανύσει την απόσταση </a:t>
            </a:r>
            <a:r>
              <a:rPr lang="en-US" b="1" dirty="0" smtClean="0">
                <a:solidFill>
                  <a:srgbClr val="FF0000"/>
                </a:solidFill>
              </a:rPr>
              <a:t>s.  (</a:t>
            </a:r>
            <a:r>
              <a:rPr lang="el-GR" b="1" dirty="0" smtClean="0">
                <a:solidFill>
                  <a:srgbClr val="FF0000"/>
                </a:solidFill>
              </a:rPr>
              <a:t>π.χ. 2</a:t>
            </a:r>
            <a:r>
              <a:rPr lang="en-US" b="1" dirty="0" smtClean="0">
                <a:solidFill>
                  <a:srgbClr val="FF0000"/>
                </a:solidFill>
              </a:rPr>
              <a:t>h)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ταχύτητα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143380"/>
            <a:ext cx="6072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γράμμα Δ, μπροστά από τα σύμβολα ….σημαίνει μεταβολή  του …μεγέθους…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571868" y="185736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429388" y="200024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t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357158" y="8572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x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785786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214422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  </a:t>
            </a:r>
            <a:r>
              <a:rPr lang="en-US" sz="2400" dirty="0" smtClean="0"/>
              <a:t> </a:t>
            </a:r>
            <a:r>
              <a:rPr lang="el-GR" sz="2400" dirty="0" smtClean="0"/>
              <a:t>= χρονική στιγμή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642878" y="228599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τελική  χρονική στιγμή   ή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/>
              <a:t>= τελική  χρονική στιγμή </a:t>
            </a:r>
            <a:endParaRPr lang="en-US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0" y="335756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χρονική στιγμή   ή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χρονική στιγμή 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4572008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642911" y="5786454"/>
            <a:ext cx="85010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t  = </a:t>
            </a:r>
            <a:r>
              <a:rPr lang="el-GR" sz="2400" dirty="0" smtClean="0"/>
              <a:t>η μεταβολή του χρόνου, δηλαδή το χρονικό διάστημα από την χρονική στιγμή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 (</a:t>
            </a:r>
            <a:r>
              <a:rPr lang="el-GR" sz="2400" dirty="0" smtClean="0"/>
              <a:t> (</a:t>
            </a:r>
            <a:r>
              <a:rPr lang="el-GR" sz="2400" baseline="-25000" dirty="0" smtClean="0"/>
              <a:t> </a:t>
            </a:r>
            <a:r>
              <a:rPr lang="en-US" sz="2400" dirty="0" smtClean="0"/>
              <a:t>t</a:t>
            </a:r>
            <a:r>
              <a:rPr lang="el-GR" sz="2400" baseline="-25000" dirty="0" err="1" smtClean="0"/>
              <a:t>αρχ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)    έως  την στιγμή</a:t>
            </a:r>
            <a:r>
              <a:rPr lang="en-US" sz="2400" dirty="0" smtClean="0"/>
              <a:t> </a:t>
            </a:r>
            <a:r>
              <a:rPr lang="el-GR" sz="2400" dirty="0" smtClean="0"/>
              <a:t>  </a:t>
            </a:r>
            <a:r>
              <a:rPr lang="en-US" sz="2400" dirty="0" smtClean="0"/>
              <a:t>t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 (</a:t>
            </a:r>
            <a:r>
              <a:rPr lang="en-US" sz="2400" dirty="0" smtClean="0"/>
              <a:t>t</a:t>
            </a:r>
            <a:r>
              <a:rPr lang="el-GR" sz="2400" baseline="-25000" dirty="0" err="1" smtClean="0"/>
              <a:t>τελ</a:t>
            </a:r>
            <a:r>
              <a:rPr lang="el-GR" sz="2400" dirty="0" smtClean="0"/>
              <a:t>  )   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928662" y="50004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Χρονική μεταβολή – χρονική διάρκεια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7161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857232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0" y="3857628"/>
            <a:ext cx="8929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Στην παραπάνω εικόνα, η  μεταβολή του χρόνου Δ</a:t>
            </a:r>
            <a:r>
              <a:rPr lang="en-US" sz="2000" dirty="0" smtClean="0"/>
              <a:t>t </a:t>
            </a:r>
            <a:r>
              <a:rPr lang="el-GR" sz="2000" dirty="0" smtClean="0"/>
              <a:t>, δηλαδή το χρονικό διάστημα από την χρονική στιγμή 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(</a:t>
            </a:r>
            <a:r>
              <a:rPr lang="el-GR" sz="2000" baseline="-25000" dirty="0" smtClean="0"/>
              <a:t> </a:t>
            </a:r>
            <a:r>
              <a:rPr lang="en-US" sz="2000" dirty="0" smtClean="0"/>
              <a:t>t</a:t>
            </a:r>
            <a:r>
              <a:rPr lang="el-GR" sz="2000" baseline="-25000" dirty="0" err="1" smtClean="0"/>
              <a:t>αρχ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)    έως  την στιγμή</a:t>
            </a:r>
            <a:r>
              <a:rPr lang="en-US" sz="2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t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 (</a:t>
            </a:r>
            <a:r>
              <a:rPr lang="en-US" sz="2000" dirty="0" smtClean="0"/>
              <a:t>t</a:t>
            </a:r>
            <a:r>
              <a:rPr lang="el-GR" sz="2000" baseline="-25000" dirty="0" err="1" smtClean="0"/>
              <a:t>τελ</a:t>
            </a:r>
            <a:r>
              <a:rPr lang="el-GR" sz="2000" dirty="0" smtClean="0"/>
              <a:t>  )  θα είναι : 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21429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Χρονική μεταβολή – χρονική διάρκεια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2500298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0716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2000232" y="285749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dirty="0" smtClean="0">
                <a:solidFill>
                  <a:srgbClr val="FF0000"/>
                </a:solidFill>
              </a:rPr>
              <a:t> = 2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286644" y="292893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8s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8596" y="5214950"/>
            <a:ext cx="8501122" cy="46166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</a:t>
            </a:r>
            <a:r>
              <a:rPr lang="el-GR" sz="2400" dirty="0" smtClean="0">
                <a:solidFill>
                  <a:srgbClr val="FF0000"/>
                </a:solidFill>
              </a:rPr>
              <a:t> Δ</a:t>
            </a:r>
            <a:r>
              <a:rPr lang="en-US" sz="2400" dirty="0" smtClean="0">
                <a:solidFill>
                  <a:srgbClr val="FF0000"/>
                </a:solidFill>
              </a:rPr>
              <a:t>t = 8s   -2s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  =  6s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1292</Words>
  <PresentationFormat>Προβολή στην οθόνη (4:3)</PresentationFormat>
  <Paragraphs>189</Paragraphs>
  <Slides>26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205</cp:revision>
  <dcterms:created xsi:type="dcterms:W3CDTF">2020-04-19T13:58:38Z</dcterms:created>
  <dcterms:modified xsi:type="dcterms:W3CDTF">2020-06-01T09:35:49Z</dcterms:modified>
</cp:coreProperties>
</file>