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73" r:id="rId4"/>
    <p:sldId id="274" r:id="rId5"/>
    <p:sldId id="261" r:id="rId6"/>
    <p:sldId id="275" r:id="rId7"/>
    <p:sldId id="271" r:id="rId8"/>
    <p:sldId id="272" r:id="rId9"/>
    <p:sldId id="262" r:id="rId10"/>
    <p:sldId id="26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36" autoAdjust="0"/>
  </p:normalViewPr>
  <p:slideViewPr>
    <p:cSldViewPr snapToGrid="0" snapToObjects="1">
      <p:cViewPr varScale="1">
        <p:scale>
          <a:sx n="47" d="100"/>
          <a:sy n="47" d="100"/>
        </p:scale>
        <p:origin x="1820" y="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E7AE-B706-458E-9150-4F9CE9D8E937}" type="datetimeFigureOut">
              <a:rPr lang="en-US" smtClean="0"/>
              <a:t>1/12/2017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6EF2A-84D7-47B0-8F2B-1C2ED78D415B}" type="slidenum">
              <a:rPr lang="en-US" smtClean="0"/>
              <a:t>‹#›</a:t>
            </a:fld>
            <a:endParaRPr lang="en-US"/>
          </a:p>
        </p:txBody>
      </p:sp>
    </p:spTree>
    <p:extLst>
      <p:ext uri="{BB962C8B-B14F-4D97-AF65-F5344CB8AC3E}">
        <p14:creationId xmlns:p14="http://schemas.microsoft.com/office/powerpoint/2010/main" val="195250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«Γίνε η αλλαγή: Όλοι μαζί για ένα καλύτερο διαδίκτυο» είναι το κυρίαρχο μήνυμα της φετινής Ημέρας Ασφαλούς Διαδικτύου καθώς αντικατοπτρίζει τη σπουδαιότητα όλοι οι εμπλεκόμενοι φορείς να αποκτήσουν θετική συμπεριφορά στο διαδίκτυο. Αυτή η αλλαγή μπορεί να συντελεστεί από τον καθένα μεμονωμένα, από την εκπαιδευτική κοινότητα, από τους οργανισμούς, από τα κέντρα επιβολής του νόμου και από τη βιομηχανία της</a:t>
            </a:r>
            <a:r>
              <a:rPr lang="el-GR" baseline="0" dirty="0" smtClean="0"/>
              <a:t> τεχνολογίας</a:t>
            </a:r>
            <a:r>
              <a:rPr lang="el-GR" dirty="0" smtClean="0"/>
              <a:t>. Το θέμα ενθαρρύνει τους νέους ανθρώπους να συνεργαστούν έτσι ώστε να είναι </a:t>
            </a:r>
            <a:r>
              <a:rPr lang="el-GR" dirty="0" smtClean="0"/>
              <a:t>θετικοί, </a:t>
            </a:r>
            <a:r>
              <a:rPr lang="el-GR" dirty="0" smtClean="0"/>
              <a:t>ασφαλείς και να σέβονται τους άλλους διαδικτυακά. Πιο συγκεκριμένα σε αυτή την παρουσίαση θα εξερευνηθούν οι τρόποι που οι νέοι άνθρωποι χρησιμοποιούν τις εικόνες και τα βίντεο στο διαδίκτυο, και πώς αυτό μπορεί να επηρεάσει την οπτική τους, την ποιότητα ζωής τους και τη φήμη τους.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1</a:t>
            </a:fld>
            <a:endParaRPr lang="en-US"/>
          </a:p>
        </p:txBody>
      </p:sp>
    </p:spTree>
    <p:extLst>
      <p:ext uri="{BB962C8B-B14F-4D97-AF65-F5344CB8AC3E}">
        <p14:creationId xmlns:p14="http://schemas.microsoft.com/office/powerpoint/2010/main" val="300948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Μπορούμε και πρέπει να κάνουμε «τη διαφορά» διαδικτυακά. Αλλά είναι κάτι που θα το καταφέρουμε μόνοι μας; Συζητήστε το.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10</a:t>
            </a:fld>
            <a:endParaRPr lang="en-US"/>
          </a:p>
        </p:txBody>
      </p:sp>
    </p:spTree>
    <p:extLst>
      <p:ext uri="{BB962C8B-B14F-4D97-AF65-F5344CB8AC3E}">
        <p14:creationId xmlns:p14="http://schemas.microsoft.com/office/powerpoint/2010/main" val="417182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Γίνε η </a:t>
            </a:r>
            <a:r>
              <a:rPr lang="el-GR" smtClean="0"/>
              <a:t>αλλαγή: Όλοι </a:t>
            </a:r>
            <a:r>
              <a:rPr lang="el-GR" dirty="0" smtClean="0"/>
              <a:t>μαζί για ένα καλύτερο διαδίκτυο. Ενωμένοι μπορούμε να αλλάξουμε προς το καλύτερο  τον τρόπο που χρησιμοποιούμε το διαδίκτυο και τα συναισθήματα που προκαλούν στους άλλους οι διαδικτυακές μας ενέργειες.</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11</a:t>
            </a:fld>
            <a:endParaRPr lang="en-US"/>
          </a:p>
        </p:txBody>
      </p:sp>
    </p:spTree>
    <p:extLst>
      <p:ext uri="{BB962C8B-B14F-4D97-AF65-F5344CB8AC3E}">
        <p14:creationId xmlns:p14="http://schemas.microsoft.com/office/powerpoint/2010/main" val="142859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διαδίκτυο είναι ένας καταπληκτικός χώρος όπου μπορεί κανείς να μοιραστεί ποικίλο περιεχόμενο  συμπεριλαμβανομένων σχολίων, εικόνων και βίντεο. Ποιες εφαρμογές είναι οι αγαπημένες των παιδιών μέσω των οποίων επεξεργάζονται και κοινοποιούν εικόνες; Συζητήστε </a:t>
            </a:r>
            <a:r>
              <a:rPr lang="el-GR" dirty="0" smtClean="0"/>
              <a:t>το.</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2</a:t>
            </a:fld>
            <a:endParaRPr lang="en-US"/>
          </a:p>
        </p:txBody>
      </p:sp>
    </p:spTree>
    <p:extLst>
      <p:ext uri="{BB962C8B-B14F-4D97-AF65-F5344CB8AC3E}">
        <p14:creationId xmlns:p14="http://schemas.microsoft.com/office/powerpoint/2010/main" val="153256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Πολλές εφαρμογές επιτρέπουν να τραβάς, να ανεβάζεις και να επεξεργάζεσαι εικόνες. Και σε αυτό το γράφημα μπορεί κανείς να δει μερικά πολύ ενδιαφέροντα στατιστικά από τα πιο δημοφιλή κοινωνικά δίκτυα. </a:t>
            </a:r>
            <a:endParaRPr lang="en-US"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77B88858-B902-4FE3-8F61-A434F6226321}" type="slidenum">
              <a:rPr lang="el-GR" smtClean="0"/>
              <a:t>3</a:t>
            </a:fld>
            <a:endParaRPr lang="el-GR"/>
          </a:p>
        </p:txBody>
      </p:sp>
    </p:spTree>
    <p:extLst>
      <p:ext uri="{BB962C8B-B14F-4D97-AF65-F5344CB8AC3E}">
        <p14:creationId xmlns:p14="http://schemas.microsoft.com/office/powerpoint/2010/main" val="394739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διαδίκτυο είναι ένας θαυμάσιος τρόπος να μοιράζεσαι εικόνες γρήγορα και </a:t>
            </a:r>
            <a:r>
              <a:rPr lang="el-GR" dirty="0" smtClean="0"/>
              <a:t>με το </a:t>
            </a:r>
            <a:r>
              <a:rPr lang="el-GR" dirty="0" smtClean="0"/>
              <a:t>ευρύ κοινό. Γιατί πιστεύουν τα παιδιά ότι οι άνθρωποι αρέσκονται στο να μοιράζονται εικόνες; Συζητήστε το.</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4</a:t>
            </a:fld>
            <a:endParaRPr lang="en-US"/>
          </a:p>
        </p:txBody>
      </p:sp>
    </p:spTree>
    <p:extLst>
      <p:ext uri="{BB962C8B-B14F-4D97-AF65-F5344CB8AC3E}">
        <p14:creationId xmlns:p14="http://schemas.microsoft.com/office/powerpoint/2010/main" val="283570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Σίγουρα η πλειοψηφία των παιδιών έχει κοινοποιήσει  έστω μια εικόνα στο διαδίκτυο το τελευταίο εικοσιτετράωρο. Προτρέψτε τα να σκεφτούν ποια ήταν αυτή η εικόνα και στη συνέχεια να σας απαντήσουν στις παρακάτω ερωτήσεις.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5</a:t>
            </a:fld>
            <a:endParaRPr lang="en-US"/>
          </a:p>
        </p:txBody>
      </p:sp>
    </p:spTree>
    <p:extLst>
      <p:ext uri="{BB962C8B-B14F-4D97-AF65-F5344CB8AC3E}">
        <p14:creationId xmlns:p14="http://schemas.microsoft.com/office/powerpoint/2010/main" val="321776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 κάποιες από τις απαντήσεις των παιδιών  σε αυτές τις ερωτήσεις είναι «όχι» ή «δεν είμαι σίγουρος» τότε προτρέψτε τα την επόμενη φορά πριν κοινοποιήσουν κάποια εικόνα να σκεφτούν σε ποιον τη στέλνουν, πώς θα νιώσουν οι υπόλοιποι μόλις τη δουν και τι επίδραση μπορεί να έχει στα ίδια.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6</a:t>
            </a:fld>
            <a:endParaRPr lang="en-US"/>
          </a:p>
        </p:txBody>
      </p:sp>
    </p:spTree>
    <p:extLst>
      <p:ext uri="{BB962C8B-B14F-4D97-AF65-F5344CB8AC3E}">
        <p14:creationId xmlns:p14="http://schemas.microsoft.com/office/powerpoint/2010/main" val="216492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Παρόλο που υπάρχουν πολλές θετικές εικόνες και βίντεο στο διαδίκτυο μπορεί κάποια στιγμή κατά την περιήγησή τους να συναντήσουν και περιεχόμενο που δε θέλουν να δουν. Τι κάνουμε λοιπόν σε αυτήν την περίπτωση; Συζητήστε το. Κοιτάξτε προσεκτικά τα εργαλεία αναφοράς που υπάρχουν στις δημοφιλέστερες εφαρμογές μέσω των οποίων μπορεί κανείς να ενημερώσει για </a:t>
            </a:r>
            <a:r>
              <a:rPr lang="el-GR" dirty="0" smtClean="0"/>
              <a:t>ακατάλληλο </a:t>
            </a:r>
            <a:r>
              <a:rPr lang="el-GR" dirty="0" smtClean="0"/>
              <a:t>περιεχόμενο που τυχόν συναντήσει. Έχει πολύ μεγάλη σημασία να μπαίνουμε στη διαδικασία να αναφέρουμε οτιδήποτε μας ενοχλεί στο διαδίκτυο γιατί με αυτόν τον τρόπο προστατεύουμε όχι μόνο τους εαυτούς μας αλλά και τους υπόλοιπους χρήστες. Από </a:t>
            </a:r>
            <a:r>
              <a:rPr lang="el-GR" dirty="0" smtClean="0"/>
              <a:t>τη </a:t>
            </a:r>
            <a:r>
              <a:rPr lang="el-GR" dirty="0" smtClean="0"/>
              <a:t>στιγμή που γίνεται μια αναφορά οι διαχειριστές εξετάζουν το αναφερόμενο περιεχόμενο και λαμβάνουν μέτρα ανάλογα την περίπτωση.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7</a:t>
            </a:fld>
            <a:endParaRPr lang="en-US"/>
          </a:p>
        </p:txBody>
      </p:sp>
    </p:spTree>
    <p:extLst>
      <p:ext uri="{BB962C8B-B14F-4D97-AF65-F5344CB8AC3E}">
        <p14:creationId xmlns:p14="http://schemas.microsoft.com/office/powerpoint/2010/main" val="373816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Πως θα είμαστε σίγουροι ότι οι εικόνες που κοινοποιούμε έχουν θετικό περιεχόμενο και θετικό αντίκτυπο; Συζητήστε το.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8</a:t>
            </a:fld>
            <a:endParaRPr lang="en-US"/>
          </a:p>
        </p:txBody>
      </p:sp>
    </p:spTree>
    <p:extLst>
      <p:ext uri="{BB962C8B-B14F-4D97-AF65-F5344CB8AC3E}">
        <p14:creationId xmlns:p14="http://schemas.microsoft.com/office/powerpoint/2010/main" val="12178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δύναμη της εικόνας είναι τεράστια. Αυτό πρέπει να το έχουν πάντα υπόψη τους τα παιδιά πριν κοινοποιήσουν. Θα πρέπει να μάθουν να τις χρησιμοποιούν με σωστό τρόπο σκεπτόμενα πάντα τι λέει στην πραγματικότητα η κάθε εικόνα και τι συναισθήματα θα προκαλέσει σε όσους τη δουν. </a:t>
            </a:r>
            <a:endParaRPr lang="en-US" dirty="0"/>
          </a:p>
        </p:txBody>
      </p:sp>
      <p:sp>
        <p:nvSpPr>
          <p:cNvPr id="4" name="Slide Number Placeholder 3"/>
          <p:cNvSpPr>
            <a:spLocks noGrp="1"/>
          </p:cNvSpPr>
          <p:nvPr>
            <p:ph type="sldNum" sz="quarter" idx="10"/>
          </p:nvPr>
        </p:nvSpPr>
        <p:spPr/>
        <p:txBody>
          <a:bodyPr/>
          <a:lstStyle/>
          <a:p>
            <a:fld id="{1CE6EF2A-84D7-47B0-8F2B-1C2ED78D415B}" type="slidenum">
              <a:rPr lang="en-US" smtClean="0"/>
              <a:t>9</a:t>
            </a:fld>
            <a:endParaRPr lang="en-US"/>
          </a:p>
        </p:txBody>
      </p:sp>
    </p:spTree>
    <p:extLst>
      <p:ext uri="{BB962C8B-B14F-4D97-AF65-F5344CB8AC3E}">
        <p14:creationId xmlns:p14="http://schemas.microsoft.com/office/powerpoint/2010/main" val="837428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39141"/>
            <a:ext cx="4952999" cy="1518859"/>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98394" y="271314"/>
            <a:ext cx="1543061" cy="689597"/>
          </a:xfrm>
          <a:prstGeom prst="rect">
            <a:avLst/>
          </a:prstGeom>
        </p:spPr>
      </p:pic>
      <p:pic>
        <p:nvPicPr>
          <p:cNvPr id="5" name="Picture 4" descr="SID-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9180" y="172735"/>
            <a:ext cx="2901773" cy="1732378"/>
          </a:xfrm>
          <a:prstGeom prst="rect">
            <a:avLst/>
          </a:prstGeom>
        </p:spPr>
      </p:pic>
      <p:pic>
        <p:nvPicPr>
          <p:cNvPr id="8" name="Picture 7"/>
          <p:cNvPicPr>
            <a:picLocks noChangeAspect="1"/>
          </p:cNvPicPr>
          <p:nvPr userDrawn="1"/>
        </p:nvPicPr>
        <p:blipFill>
          <a:blip r:embed="rId6"/>
          <a:stretch>
            <a:fillRect/>
          </a:stretch>
        </p:blipFill>
        <p:spPr>
          <a:xfrm>
            <a:off x="389180" y="5808598"/>
            <a:ext cx="2030144" cy="670618"/>
          </a:xfrm>
          <a:prstGeom prst="rect">
            <a:avLst/>
          </a:prstGeom>
        </p:spPr>
      </p:pic>
    </p:spTree>
    <p:extLst>
      <p:ext uri="{BB962C8B-B14F-4D97-AF65-F5344CB8AC3E}">
        <p14:creationId xmlns:p14="http://schemas.microsoft.com/office/powerpoint/2010/main"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4" name="Picture 3"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t>‹#›</a:t>
            </a:fld>
            <a:endParaRPr lang="en-US"/>
          </a:p>
        </p:txBody>
      </p:sp>
    </p:spTree>
    <p:extLst>
      <p:ext uri="{BB962C8B-B14F-4D97-AF65-F5344CB8AC3E}">
        <p14:creationId xmlns:p14="http://schemas.microsoft.com/office/powerpoint/2010/main"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8.png"/><Relationship Id="rId18" Type="http://schemas.openxmlformats.org/officeDocument/2006/relationships/image" Target="../media/image1.png"/><Relationship Id="rId3" Type="http://schemas.openxmlformats.org/officeDocument/2006/relationships/image" Target="../media/image44.png"/><Relationship Id="rId7" Type="http://schemas.openxmlformats.org/officeDocument/2006/relationships/image" Target="../media/image15.gif"/><Relationship Id="rId12" Type="http://schemas.openxmlformats.org/officeDocument/2006/relationships/image" Target="../media/image51.png"/><Relationship Id="rId17"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49.png"/><Relationship Id="rId4" Type="http://schemas.openxmlformats.org/officeDocument/2006/relationships/image" Target="../media/image16.png"/><Relationship Id="rId9" Type="http://schemas.openxmlformats.org/officeDocument/2006/relationships/image" Target="../media/image48.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432" y="2109821"/>
            <a:ext cx="6245697" cy="976213"/>
          </a:xfrm>
          <a:prstGeom prst="rect">
            <a:avLst/>
          </a:prstGeom>
        </p:spPr>
      </p:pic>
      <p:sp>
        <p:nvSpPr>
          <p:cNvPr id="6" name="Title 1"/>
          <p:cNvSpPr>
            <a:spLocks noGrp="1"/>
          </p:cNvSpPr>
          <p:nvPr>
            <p:ph type="ctrTitle"/>
          </p:nvPr>
        </p:nvSpPr>
        <p:spPr>
          <a:xfrm>
            <a:off x="500942" y="1789540"/>
            <a:ext cx="7772400" cy="1470025"/>
          </a:xfrm>
        </p:spPr>
        <p:txBody>
          <a:bodyPr>
            <a:normAutofit/>
          </a:bodyPr>
          <a:lstStyle/>
          <a:p>
            <a:r>
              <a:rPr lang="el-GR" sz="4000" dirty="0" smtClean="0"/>
              <a:t>Η δύναμη της εικόνας</a:t>
            </a:r>
            <a:endParaRPr lang="en-US" sz="4000" dirty="0"/>
          </a:p>
        </p:txBody>
      </p:sp>
      <p:grpSp>
        <p:nvGrpSpPr>
          <p:cNvPr id="2" name="Group 2"/>
          <p:cNvGrpSpPr>
            <a:grpSpLocks/>
          </p:cNvGrpSpPr>
          <p:nvPr/>
        </p:nvGrpSpPr>
        <p:grpSpPr bwMode="auto">
          <a:xfrm>
            <a:off x="2100263" y="3349625"/>
            <a:ext cx="5189537" cy="2660033"/>
            <a:chOff x="107532714" y="107549043"/>
            <a:chExt cx="4702628" cy="2435426"/>
          </a:xfrm>
        </p:grpSpPr>
        <p:grpSp>
          <p:nvGrpSpPr>
            <p:cNvPr id="3" name="Group 3"/>
            <p:cNvGrpSpPr>
              <a:grpSpLocks/>
            </p:cNvGrpSpPr>
            <p:nvPr/>
          </p:nvGrpSpPr>
          <p:grpSpPr bwMode="auto">
            <a:xfrm rot="-433198">
              <a:off x="107532714" y="107838047"/>
              <a:ext cx="1931068" cy="2058334"/>
              <a:chOff x="107532714" y="107838047"/>
              <a:chExt cx="1931068" cy="2058334"/>
            </a:xfrm>
          </p:grpSpPr>
          <p:sp>
            <p:nvSpPr>
              <p:cNvPr id="10" name="Rectangle 4"/>
              <p:cNvSpPr>
                <a:spLocks noChangeArrowheads="1"/>
              </p:cNvSpPr>
              <p:nvPr/>
            </p:nvSpPr>
            <p:spPr bwMode="auto">
              <a:xfrm>
                <a:off x="107532714" y="107838047"/>
                <a:ext cx="1931068" cy="2058334"/>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9" name="Picture 5" descr="108_35671_15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639708" y="107950722"/>
                <a:ext cx="1706766" cy="1603253"/>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grpSp>
          <p:nvGrpSpPr>
            <p:cNvPr id="4" name="Group 6"/>
            <p:cNvGrpSpPr>
              <a:grpSpLocks/>
            </p:cNvGrpSpPr>
            <p:nvPr/>
          </p:nvGrpSpPr>
          <p:grpSpPr bwMode="auto">
            <a:xfrm>
              <a:off x="109080920" y="107549043"/>
              <a:ext cx="1931068" cy="2058335"/>
              <a:chOff x="109080920" y="107549043"/>
              <a:chExt cx="1931068" cy="2058335"/>
            </a:xfrm>
          </p:grpSpPr>
          <p:sp>
            <p:nvSpPr>
              <p:cNvPr id="9" name="Rectangle 7"/>
              <p:cNvSpPr>
                <a:spLocks noChangeArrowheads="1"/>
              </p:cNvSpPr>
              <p:nvPr/>
            </p:nvSpPr>
            <p:spPr bwMode="auto">
              <a:xfrm>
                <a:off x="109080920" y="107549043"/>
                <a:ext cx="1931068" cy="205833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2" name="Picture 8" descr="135_35685_fu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189532" y="107639531"/>
                <a:ext cx="1704065" cy="1617118"/>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sp>
          <p:nvSpPr>
            <p:cNvPr id="8" name="Rectangle 9"/>
            <p:cNvSpPr>
              <a:spLocks noChangeArrowheads="1"/>
            </p:cNvSpPr>
            <p:nvPr/>
          </p:nvSpPr>
          <p:spPr bwMode="auto">
            <a:xfrm rot="267263">
              <a:off x="110304274" y="107926134"/>
              <a:ext cx="1931068" cy="2058335"/>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4" name="Picture 10" descr="101_35668_fu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67263">
              <a:off x="110413315" y="108036556"/>
              <a:ext cx="1731380" cy="166115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41592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312" y="1196691"/>
            <a:ext cx="3767654" cy="1930760"/>
          </a:xfrm>
          <a:prstGeom prst="rect">
            <a:avLst/>
          </a:prstGeom>
        </p:spPr>
      </p:pic>
      <p:sp>
        <p:nvSpPr>
          <p:cNvPr id="10" name="Content Placeholder 3"/>
          <p:cNvSpPr txBox="1">
            <a:spLocks/>
          </p:cNvSpPr>
          <p:nvPr/>
        </p:nvSpPr>
        <p:spPr>
          <a:xfrm>
            <a:off x="913948" y="1325998"/>
            <a:ext cx="3142292" cy="1199784"/>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dirty="0" smtClean="0">
                <a:solidFill>
                  <a:srgbClr val="FFFFFF"/>
                </a:solidFill>
              </a:rPr>
              <a:t>Μπορούμε να το κάνουμε μόνοι μας;</a:t>
            </a:r>
            <a:endParaRPr lang="en-US" dirty="0">
              <a:solidFill>
                <a:srgbClr val="FFFFFF"/>
              </a:solidFill>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5658" y="3228986"/>
            <a:ext cx="4917114" cy="3131985"/>
          </a:xfrm>
          <a:prstGeom prst="rect">
            <a:avLst/>
          </a:prstGeom>
        </p:spPr>
      </p:pic>
      <p:sp>
        <p:nvSpPr>
          <p:cNvPr id="12" name="Content Placeholder 3"/>
          <p:cNvSpPr txBox="1">
            <a:spLocks/>
          </p:cNvSpPr>
          <p:nvPr/>
        </p:nvSpPr>
        <p:spPr>
          <a:xfrm>
            <a:off x="3934260" y="3372493"/>
            <a:ext cx="4127472" cy="219870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dirty="0" smtClean="0">
                <a:solidFill>
                  <a:srgbClr val="FFFFFF"/>
                </a:solidFill>
              </a:rPr>
              <a:t>Όχι! Πρέπει όλοι μαζί να κάνουμε την αλλαγή!</a:t>
            </a:r>
            <a:endParaRPr lang="en-US" dirty="0" smtClean="0">
              <a:solidFill>
                <a:srgbClr val="FFFFFF"/>
              </a:solidFill>
            </a:endParaRPr>
          </a:p>
          <a:p>
            <a:pPr algn="ctr"/>
            <a:r>
              <a:rPr lang="en-US" dirty="0" smtClean="0">
                <a:solidFill>
                  <a:srgbClr val="FFFFFF"/>
                </a:solidFill>
              </a:rPr>
              <a:t> </a:t>
            </a:r>
            <a:r>
              <a:rPr lang="el-GR" dirty="0" smtClean="0">
                <a:solidFill>
                  <a:srgbClr val="FFFFFF"/>
                </a:solidFill>
              </a:rPr>
              <a:t>Έτσι</a:t>
            </a:r>
            <a:r>
              <a:rPr lang="en-US" dirty="0" smtClean="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3280761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06479" y="1463842"/>
            <a:ext cx="4632935" cy="3348472"/>
            <a:chOff x="2403508" y="1358328"/>
            <a:chExt cx="4632935" cy="3348472"/>
          </a:xfrm>
        </p:grpSpPr>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6430" y="1768143"/>
              <a:ext cx="1112580" cy="789064"/>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8091" y="3289106"/>
              <a:ext cx="1026218" cy="1026218"/>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09" y="2921749"/>
              <a:ext cx="1008921" cy="751646"/>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951" y="3759943"/>
              <a:ext cx="913704" cy="895430"/>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3469" y="3332709"/>
              <a:ext cx="993470" cy="990597"/>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9361" y="2027329"/>
              <a:ext cx="1347082" cy="1347082"/>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03508" y="2149226"/>
              <a:ext cx="2084422" cy="869188"/>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56806" y="2890965"/>
              <a:ext cx="1017064" cy="1017064"/>
            </a:xfrm>
            <a:prstGeom prst="rect">
              <a:avLst/>
            </a:prstGeom>
          </p:spPr>
        </p:pic>
        <p:pic>
          <p:nvPicPr>
            <p:cNvPr id="32" name="Picture 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1294" y="2458172"/>
              <a:ext cx="1170047" cy="585024"/>
            </a:xfrm>
            <a:prstGeom prst="rect">
              <a:avLst/>
            </a:prstGeom>
          </p:spPr>
        </p:pic>
        <p:pic>
          <p:nvPicPr>
            <p:cNvPr id="33" name="Picture 3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07836" y="1717276"/>
              <a:ext cx="740896" cy="740896"/>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43464" y="3957995"/>
              <a:ext cx="748805" cy="748805"/>
            </a:xfrm>
            <a:prstGeom prst="rect">
              <a:avLst/>
            </a:prstGeom>
          </p:spPr>
        </p:pic>
        <p:pic>
          <p:nvPicPr>
            <p:cNvPr id="35" name="Picture 3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06000" y="2895799"/>
              <a:ext cx="839054" cy="683829"/>
            </a:xfrm>
            <a:prstGeom prst="rect">
              <a:avLst/>
            </a:prstGeom>
          </p:spPr>
        </p:pic>
        <p:pic>
          <p:nvPicPr>
            <p:cNvPr id="36" name="Picture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27598" y="1358328"/>
              <a:ext cx="819630" cy="819630"/>
            </a:xfrm>
            <a:prstGeom prst="rect">
              <a:avLst/>
            </a:prstGeom>
          </p:spPr>
        </p:pic>
      </p:grpSp>
      <p:pic>
        <p:nvPicPr>
          <p:cNvPr id="2" name="Picture 1"/>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16200000">
            <a:off x="931635" y="-1296077"/>
            <a:ext cx="7087614" cy="9450152"/>
          </a:xfrm>
          <a:prstGeom prst="rect">
            <a:avLst/>
          </a:prstGeom>
        </p:spPr>
      </p:pic>
      <p:pic>
        <p:nvPicPr>
          <p:cNvPr id="3" name="Picture 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0" y="5371811"/>
            <a:ext cx="7224082" cy="798721"/>
          </a:xfrm>
          <a:prstGeom prst="rect">
            <a:avLst/>
          </a:prstGeom>
        </p:spPr>
      </p:pic>
      <p:sp>
        <p:nvSpPr>
          <p:cNvPr id="4" name="Title 1"/>
          <p:cNvSpPr txBox="1">
            <a:spLocks/>
          </p:cNvSpPr>
          <p:nvPr/>
        </p:nvSpPr>
        <p:spPr>
          <a:xfrm>
            <a:off x="145981" y="5386409"/>
            <a:ext cx="6894899" cy="665338"/>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2400" dirty="0" smtClean="0">
                <a:solidFill>
                  <a:schemeClr val="bg1"/>
                </a:solidFill>
                <a:latin typeface="Arial"/>
                <a:cs typeface="Arial"/>
              </a:rPr>
              <a:t>Γίνε η αλλαγή: Όλοι μαζί για ένα καλύτερο διαδίκτυο</a:t>
            </a:r>
            <a:endParaRPr lang="en-US" sz="2400" dirty="0">
              <a:solidFill>
                <a:schemeClr val="bg1"/>
              </a:solidFill>
              <a:latin typeface="Arial"/>
              <a:cs typeface="Arial"/>
            </a:endParaRPr>
          </a:p>
        </p:txBody>
      </p:sp>
      <p:pic>
        <p:nvPicPr>
          <p:cNvPr id="37" name="Picture 3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a:effectLst>
            <a:outerShdw blurRad="111125" dist="38100" dir="20220000" algn="tl" rotWithShape="0">
              <a:schemeClr val="bg1">
                <a:alpha val="99000"/>
              </a:schemeClr>
            </a:outerShdw>
          </a:effectLst>
        </p:spPr>
      </p:pic>
    </p:spTree>
    <p:extLst>
      <p:ext uri="{BB962C8B-B14F-4D97-AF65-F5344CB8AC3E}">
        <p14:creationId xmlns:p14="http://schemas.microsoft.com/office/powerpoint/2010/main" val="331634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05253" y="642629"/>
            <a:ext cx="7733494" cy="1624596"/>
          </a:xfrm>
        </p:spPr>
        <p:txBody>
          <a:bodyPr>
            <a:normAutofit fontScale="92500" lnSpcReduction="20000"/>
          </a:bodyPr>
          <a:lstStyle/>
          <a:p>
            <a:pPr marL="0" indent="0">
              <a:buNone/>
            </a:pPr>
            <a:r>
              <a:rPr lang="el-GR" dirty="0" smtClean="0"/>
              <a:t>Σήμερα υπάρχουν περισσότεροι τρόποι από ποτέ να δημιουργούμε, να επεξεργαζόμαστε και να μοιραζόμαστε εικόνες και βίντεο μέσω διαδικτύου.</a:t>
            </a:r>
            <a:endParaRPr lang="en-US" dirty="0" smtClean="0"/>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95" y="2426478"/>
            <a:ext cx="1152655" cy="112960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2686" y="4004635"/>
            <a:ext cx="1096864" cy="109369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5608" y="2479360"/>
            <a:ext cx="1100983" cy="1100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7083" y="2426478"/>
            <a:ext cx="1171656" cy="115386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7706" y="2348342"/>
            <a:ext cx="1232001" cy="1232001"/>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50882" y="5397184"/>
            <a:ext cx="1097650" cy="894585"/>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0956" y="3958106"/>
            <a:ext cx="1164483" cy="1164483"/>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33256" y="4108329"/>
            <a:ext cx="1158119" cy="938571"/>
          </a:xfrm>
          <a:prstGeom prst="rect">
            <a:avLst/>
          </a:prstGeom>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88739" y="5404349"/>
            <a:ext cx="937541" cy="937541"/>
          </a:xfrm>
          <a:prstGeom prst="rect">
            <a:avLst/>
          </a:prstGeom>
        </p:spPr>
      </p:pic>
      <p:pic>
        <p:nvPicPr>
          <p:cNvPr id="16" name="Picture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83734" y="4195035"/>
            <a:ext cx="1557424" cy="753040"/>
          </a:xfrm>
          <a:prstGeom prst="rect">
            <a:avLst/>
          </a:prstGeom>
        </p:spPr>
      </p:pic>
      <p:pic>
        <p:nvPicPr>
          <p:cNvPr id="17" name="Picture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43201" y="5325316"/>
            <a:ext cx="1099928" cy="1095607"/>
          </a:xfrm>
          <a:prstGeom prst="rect">
            <a:avLst/>
          </a:prstGeom>
        </p:spPr>
      </p:pic>
    </p:spTree>
    <p:extLst>
      <p:ext uri="{BB962C8B-B14F-4D97-AF65-F5344CB8AC3E}">
        <p14:creationId xmlns:p14="http://schemas.microsoft.com/office/powerpoint/2010/main" val="8657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70" y="2196829"/>
            <a:ext cx="2664867" cy="2461739"/>
          </a:xfrm>
          <a:prstGeom prst="rect">
            <a:avLst/>
          </a:prstGeom>
        </p:spPr>
      </p:pic>
      <p:sp>
        <p:nvSpPr>
          <p:cNvPr id="3" name="Title 2"/>
          <p:cNvSpPr>
            <a:spLocks noGrp="1"/>
          </p:cNvSpPr>
          <p:nvPr>
            <p:ph type="title"/>
          </p:nvPr>
        </p:nvSpPr>
        <p:spPr>
          <a:xfrm>
            <a:off x="399101" y="575591"/>
            <a:ext cx="8229600" cy="1143000"/>
          </a:xfrm>
        </p:spPr>
        <p:txBody>
          <a:bodyPr>
            <a:normAutofit/>
          </a:bodyPr>
          <a:lstStyle/>
          <a:p>
            <a:r>
              <a:rPr lang="el-GR" sz="6000" dirty="0"/>
              <a:t>Γνωρίζεις ότι…</a:t>
            </a:r>
            <a:endParaRPr lang="en-US" sz="6000" dirty="0"/>
          </a:p>
        </p:txBody>
      </p:sp>
      <p:sp>
        <p:nvSpPr>
          <p:cNvPr id="4" name="Content Placeholder 3"/>
          <p:cNvSpPr>
            <a:spLocks noGrp="1"/>
          </p:cNvSpPr>
          <p:nvPr>
            <p:ph idx="1"/>
          </p:nvPr>
        </p:nvSpPr>
        <p:spPr>
          <a:xfrm>
            <a:off x="500162" y="2255980"/>
            <a:ext cx="2259715" cy="2062546"/>
          </a:xfrm>
        </p:spPr>
        <p:txBody>
          <a:bodyPr>
            <a:normAutofit/>
          </a:bodyPr>
          <a:lstStyle/>
          <a:p>
            <a:pPr algn="ctr"/>
            <a:r>
              <a:rPr lang="el-GR" sz="1800" dirty="0">
                <a:solidFill>
                  <a:srgbClr val="FFFFFF"/>
                </a:solidFill>
              </a:rPr>
              <a:t>Οι εικόνες και τα βίντεο στο </a:t>
            </a:r>
            <a:r>
              <a:rPr lang="el-GR" sz="1800" dirty="0" smtClean="0">
                <a:solidFill>
                  <a:srgbClr val="FFFFFF"/>
                </a:solidFill>
              </a:rPr>
              <a:t>I</a:t>
            </a:r>
            <a:r>
              <a:rPr lang="en-US" sz="1800" dirty="0" smtClean="0">
                <a:solidFill>
                  <a:srgbClr val="FFFFFF"/>
                </a:solidFill>
              </a:rPr>
              <a:t>n</a:t>
            </a:r>
            <a:r>
              <a:rPr lang="el-GR" sz="1800" dirty="0" err="1" smtClean="0">
                <a:solidFill>
                  <a:srgbClr val="FFFFFF"/>
                </a:solidFill>
              </a:rPr>
              <a:t>stagram</a:t>
            </a:r>
            <a:r>
              <a:rPr lang="el-GR" sz="1800" dirty="0" smtClean="0">
                <a:solidFill>
                  <a:srgbClr val="FFFFFF"/>
                </a:solidFill>
              </a:rPr>
              <a:t> </a:t>
            </a:r>
            <a:r>
              <a:rPr lang="el-GR" sz="1800" dirty="0">
                <a:solidFill>
                  <a:srgbClr val="FFFFFF"/>
                </a:solidFill>
              </a:rPr>
              <a:t>παίρνουν 8,500 </a:t>
            </a:r>
            <a:r>
              <a:rPr lang="el-GR" sz="1800" dirty="0" err="1" smtClean="0">
                <a:solidFill>
                  <a:srgbClr val="FFFFFF"/>
                </a:solidFill>
              </a:rPr>
              <a:t>like</a:t>
            </a:r>
            <a:r>
              <a:rPr lang="el-GR" sz="1800" dirty="0" smtClean="0">
                <a:solidFill>
                  <a:srgbClr val="FFFFFF"/>
                </a:solidFill>
              </a:rPr>
              <a:t> </a:t>
            </a:r>
            <a:r>
              <a:rPr lang="el-GR" sz="1800" dirty="0">
                <a:solidFill>
                  <a:srgbClr val="FFFFFF"/>
                </a:solidFill>
              </a:rPr>
              <a:t>και 1,000 σχόλια το δευτερόλεπτο </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921" y="2454026"/>
            <a:ext cx="2727324" cy="1699495"/>
          </a:xfrm>
          <a:prstGeom prst="rect">
            <a:avLst/>
          </a:prstGeom>
          <a:solidFill>
            <a:srgbClr val="FFFFFF"/>
          </a:solidFill>
        </p:spPr>
      </p:pic>
      <p:sp>
        <p:nvSpPr>
          <p:cNvPr id="7" name="Content Placeholder 3"/>
          <p:cNvSpPr txBox="1">
            <a:spLocks/>
          </p:cNvSpPr>
          <p:nvPr/>
        </p:nvSpPr>
        <p:spPr>
          <a:xfrm>
            <a:off x="3434357" y="2534940"/>
            <a:ext cx="2159089" cy="1180259"/>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a:solidFill>
                  <a:srgbClr val="FFFFFF"/>
                </a:solidFill>
              </a:rPr>
              <a:t>400 εκατομμύρια </a:t>
            </a:r>
            <a:r>
              <a:rPr lang="en-US" sz="1800" dirty="0">
                <a:solidFill>
                  <a:srgbClr val="FFFFFF"/>
                </a:solidFill>
              </a:rPr>
              <a:t> snaps </a:t>
            </a:r>
            <a:r>
              <a:rPr lang="el-GR" sz="1800" dirty="0">
                <a:solidFill>
                  <a:srgbClr val="FFFFFF"/>
                </a:solidFill>
              </a:rPr>
              <a:t>αποστέλλονται κάθε μέρα μέσω</a:t>
            </a:r>
            <a:r>
              <a:rPr lang="en-US" sz="1800" dirty="0">
                <a:solidFill>
                  <a:srgbClr val="FFFFFF"/>
                </a:solidFill>
              </a:rPr>
              <a:t> Snapchat</a:t>
            </a:r>
            <a:r>
              <a:rPr lang="el-GR" sz="1800" dirty="0">
                <a:solidFill>
                  <a:srgbClr val="FFFFFF"/>
                </a:solidFill>
              </a:rPr>
              <a:t> </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4144" y="1925712"/>
            <a:ext cx="2727324" cy="2488769"/>
          </a:xfrm>
          <a:prstGeom prst="rect">
            <a:avLst/>
          </a:prstGeom>
        </p:spPr>
      </p:pic>
      <p:sp>
        <p:nvSpPr>
          <p:cNvPr id="9" name="Content Placeholder 3"/>
          <p:cNvSpPr txBox="1">
            <a:spLocks/>
          </p:cNvSpPr>
          <p:nvPr/>
        </p:nvSpPr>
        <p:spPr>
          <a:xfrm>
            <a:off x="6376812" y="2083663"/>
            <a:ext cx="2159089" cy="1687809"/>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a:solidFill>
                  <a:srgbClr val="FFFFFF"/>
                </a:solidFill>
              </a:rPr>
              <a:t>Στο </a:t>
            </a:r>
            <a:r>
              <a:rPr lang="en-US" sz="1800" dirty="0">
                <a:solidFill>
                  <a:srgbClr val="FFFFFF"/>
                </a:solidFill>
              </a:rPr>
              <a:t>Instagram, </a:t>
            </a:r>
            <a:r>
              <a:rPr lang="el-GR" sz="1800" dirty="0">
                <a:solidFill>
                  <a:srgbClr val="FFFFFF"/>
                </a:solidFill>
              </a:rPr>
              <a:t>οι φωτογραφίες που δείχνουν πρόσωπα είναι κατά </a:t>
            </a:r>
            <a:r>
              <a:rPr lang="en-US" sz="1800" dirty="0">
                <a:solidFill>
                  <a:srgbClr val="FFFFFF"/>
                </a:solidFill>
              </a:rPr>
              <a:t>38% </a:t>
            </a:r>
            <a:r>
              <a:rPr lang="el-GR" sz="1800" dirty="0">
                <a:solidFill>
                  <a:srgbClr val="FFFFFF"/>
                </a:solidFill>
              </a:rPr>
              <a:t>πιο πιθανό να πάρουν «</a:t>
            </a:r>
            <a:r>
              <a:rPr lang="en-US" sz="1800" dirty="0">
                <a:solidFill>
                  <a:srgbClr val="FFFFFF"/>
                </a:solidFill>
              </a:rPr>
              <a:t>like</a:t>
            </a:r>
            <a:r>
              <a:rPr lang="el-GR" sz="1800" dirty="0">
                <a:solidFill>
                  <a:srgbClr val="FFFFFF"/>
                </a:solidFill>
              </a:rPr>
              <a:t>» από τις φωτογραφίες χωρίς πρόσωπα</a:t>
            </a:r>
            <a:endParaRPr lang="en-US" sz="1800" dirty="0">
              <a:solidFill>
                <a:srgbClr val="FFFFFF"/>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5736" y="4469212"/>
            <a:ext cx="2727324" cy="1801893"/>
          </a:xfrm>
          <a:prstGeom prst="rect">
            <a:avLst/>
          </a:prstGeom>
        </p:spPr>
      </p:pic>
      <p:sp>
        <p:nvSpPr>
          <p:cNvPr id="11" name="Content Placeholder 3"/>
          <p:cNvSpPr txBox="1">
            <a:spLocks/>
          </p:cNvSpPr>
          <p:nvPr/>
        </p:nvSpPr>
        <p:spPr>
          <a:xfrm>
            <a:off x="1758404" y="4527025"/>
            <a:ext cx="2159089" cy="1328157"/>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rgbClr val="FFFFFF"/>
                </a:solidFill>
              </a:rPr>
              <a:t>1.8 </a:t>
            </a:r>
            <a:r>
              <a:rPr lang="el-GR" sz="1800" dirty="0">
                <a:solidFill>
                  <a:srgbClr val="FFFFFF"/>
                </a:solidFill>
              </a:rPr>
              <a:t>εκατομμύρια εικόνες δημοσιεύονται καθημερινά στο διαδίκτυο</a:t>
            </a:r>
            <a:endParaRPr lang="en-US" sz="1800" dirty="0">
              <a:solidFill>
                <a:srgbClr val="FFFFFF"/>
              </a:solidFill>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7829" y="4813834"/>
            <a:ext cx="2727324" cy="1632679"/>
          </a:xfrm>
          <a:prstGeom prst="rect">
            <a:avLst/>
          </a:prstGeom>
        </p:spPr>
      </p:pic>
      <p:sp>
        <p:nvSpPr>
          <p:cNvPr id="13" name="Content Placeholder 3"/>
          <p:cNvSpPr txBox="1">
            <a:spLocks/>
          </p:cNvSpPr>
          <p:nvPr/>
        </p:nvSpPr>
        <p:spPr>
          <a:xfrm>
            <a:off x="5177217" y="4961250"/>
            <a:ext cx="2318704" cy="108407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rgbClr val="FFFFFF"/>
                </a:solidFill>
              </a:rPr>
              <a:t>300 </a:t>
            </a:r>
            <a:r>
              <a:rPr lang="el-GR" sz="1800" dirty="0">
                <a:solidFill>
                  <a:srgbClr val="FFFFFF"/>
                </a:solidFill>
              </a:rPr>
              <a:t>εκατομμύρια φωτογραφίες δημοσιεύονται στο </a:t>
            </a:r>
            <a:r>
              <a:rPr lang="en-US" sz="1800" dirty="0">
                <a:solidFill>
                  <a:srgbClr val="FFFFFF"/>
                </a:solidFill>
              </a:rPr>
              <a:t>Facebook </a:t>
            </a:r>
            <a:r>
              <a:rPr lang="el-GR" sz="1800" dirty="0">
                <a:solidFill>
                  <a:srgbClr val="FFFFFF"/>
                </a:solidFill>
              </a:rPr>
              <a:t>κάθε μέρα</a:t>
            </a:r>
            <a:endParaRPr lang="en-US" sz="1800" dirty="0">
              <a:solidFill>
                <a:srgbClr val="FFFFFF"/>
              </a:solidFill>
            </a:endParaRPr>
          </a:p>
        </p:txBody>
      </p:sp>
    </p:spTree>
    <p:extLst>
      <p:ext uri="{BB962C8B-B14F-4D97-AF65-F5344CB8AC3E}">
        <p14:creationId xmlns:p14="http://schemas.microsoft.com/office/powerpoint/2010/main" val="347391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238" y="424910"/>
            <a:ext cx="4678222" cy="1729559"/>
          </a:xfrm>
        </p:spPr>
        <p:txBody>
          <a:bodyPr>
            <a:normAutofit fontScale="90000"/>
          </a:bodyPr>
          <a:lstStyle/>
          <a:p>
            <a:r>
              <a:rPr lang="el-GR" sz="4800" dirty="0"/>
              <a:t>Γιατί οι άνθρωποι δημοσιεύουν φωτογραφίες;</a:t>
            </a:r>
            <a:endParaRPr lang="en-US" sz="4800" dirty="0"/>
          </a:p>
        </p:txBody>
      </p:sp>
      <p:grpSp>
        <p:nvGrpSpPr>
          <p:cNvPr id="14" name="Group 13"/>
          <p:cNvGrpSpPr/>
          <p:nvPr/>
        </p:nvGrpSpPr>
        <p:grpSpPr>
          <a:xfrm>
            <a:off x="438619" y="808044"/>
            <a:ext cx="8705381" cy="2730482"/>
            <a:chOff x="438619" y="808044"/>
            <a:chExt cx="8705381" cy="2730482"/>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8440" y="808044"/>
              <a:ext cx="2505560" cy="2406381"/>
            </a:xfrm>
            <a:prstGeom prst="rect">
              <a:avLst/>
            </a:prstGeom>
          </p:spPr>
        </p:pic>
        <p:sp>
          <p:nvSpPr>
            <p:cNvPr id="9" name="TextBox 8"/>
            <p:cNvSpPr txBox="1"/>
            <p:nvPr/>
          </p:nvSpPr>
          <p:spPr>
            <a:xfrm>
              <a:off x="438619" y="3015306"/>
              <a:ext cx="5661024" cy="523220"/>
            </a:xfrm>
            <a:prstGeom prst="rect">
              <a:avLst/>
            </a:prstGeom>
            <a:noFill/>
          </p:spPr>
          <p:txBody>
            <a:bodyPr wrap="square" rtlCol="0">
              <a:spAutoFit/>
            </a:bodyPr>
            <a:lstStyle/>
            <a:p>
              <a:r>
                <a:rPr lang="el-GR" sz="2800" dirty="0"/>
                <a:t>Για να τραβήξουν την προσοχή;</a:t>
              </a:r>
              <a:r>
                <a:rPr lang="en-GB" sz="2800" dirty="0"/>
                <a:t> </a:t>
              </a:r>
              <a:endParaRPr lang="en-US" sz="2800" dirty="0"/>
            </a:p>
          </p:txBody>
        </p:sp>
      </p:grpSp>
      <p:grpSp>
        <p:nvGrpSpPr>
          <p:cNvPr id="15" name="Group 14"/>
          <p:cNvGrpSpPr/>
          <p:nvPr/>
        </p:nvGrpSpPr>
        <p:grpSpPr>
          <a:xfrm>
            <a:off x="438619" y="1819195"/>
            <a:ext cx="7580867" cy="2634999"/>
            <a:chOff x="449722" y="1819195"/>
            <a:chExt cx="7580867" cy="2634999"/>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6205" y="1819195"/>
              <a:ext cx="2424384" cy="2634999"/>
            </a:xfrm>
            <a:prstGeom prst="rect">
              <a:avLst/>
            </a:prstGeom>
          </p:spPr>
        </p:pic>
        <p:sp>
          <p:nvSpPr>
            <p:cNvPr id="10" name="TextBox 9"/>
            <p:cNvSpPr txBox="1"/>
            <p:nvPr/>
          </p:nvSpPr>
          <p:spPr>
            <a:xfrm>
              <a:off x="449722" y="3550976"/>
              <a:ext cx="5661024" cy="492443"/>
            </a:xfrm>
            <a:prstGeom prst="rect">
              <a:avLst/>
            </a:prstGeom>
            <a:noFill/>
          </p:spPr>
          <p:txBody>
            <a:bodyPr wrap="square" rtlCol="0">
              <a:spAutoFit/>
            </a:bodyPr>
            <a:lstStyle/>
            <a:p>
              <a:r>
                <a:rPr lang="el-GR" sz="2600" dirty="0"/>
                <a:t>Για να δείξουν στους άλλους τι </a:t>
              </a:r>
              <a:r>
                <a:rPr lang="el-GR" sz="2600" dirty="0" smtClean="0"/>
                <a:t>κάνουν</a:t>
              </a:r>
              <a:r>
                <a:rPr lang="en-US" sz="2600" dirty="0" smtClean="0"/>
                <a:t>;</a:t>
              </a:r>
              <a:endParaRPr lang="en-US" sz="2600" dirty="0"/>
            </a:p>
          </p:txBody>
        </p:sp>
      </p:grpSp>
      <p:grpSp>
        <p:nvGrpSpPr>
          <p:cNvPr id="13" name="Group 12"/>
          <p:cNvGrpSpPr/>
          <p:nvPr/>
        </p:nvGrpSpPr>
        <p:grpSpPr>
          <a:xfrm>
            <a:off x="449722" y="771712"/>
            <a:ext cx="6881908" cy="2229692"/>
            <a:chOff x="438618" y="764923"/>
            <a:chExt cx="6881908" cy="222969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1692" y="764923"/>
              <a:ext cx="2268834" cy="100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38618" y="2471395"/>
              <a:ext cx="4810767" cy="523220"/>
            </a:xfrm>
            <a:prstGeom prst="rect">
              <a:avLst/>
            </a:prstGeom>
            <a:noFill/>
          </p:spPr>
          <p:txBody>
            <a:bodyPr wrap="square" rtlCol="0">
              <a:spAutoFit/>
            </a:bodyPr>
            <a:lstStyle/>
            <a:p>
              <a:r>
                <a:rPr lang="el-GR" sz="2800" dirty="0"/>
                <a:t>Για να μοιραστούν </a:t>
              </a:r>
              <a:r>
                <a:rPr lang="el-GR" sz="2800" dirty="0" smtClean="0"/>
                <a:t>αναμνήσεις</a:t>
              </a:r>
              <a:r>
                <a:rPr lang="en-US" sz="2800" dirty="0" smtClean="0"/>
                <a:t>;</a:t>
              </a:r>
              <a:endParaRPr lang="en-US" sz="2800" dirty="0"/>
            </a:p>
          </p:txBody>
        </p:sp>
      </p:grpSp>
      <p:sp>
        <p:nvSpPr>
          <p:cNvPr id="20" name="AutoShape 8" descr="Image result for free the our girl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38619" y="4094887"/>
            <a:ext cx="8481410" cy="2194512"/>
            <a:chOff x="438619" y="4094887"/>
            <a:chExt cx="8481410" cy="2194512"/>
          </a:xfrm>
        </p:grpSpPr>
        <p:sp>
          <p:nvSpPr>
            <p:cNvPr id="2" name="TextBox 1"/>
            <p:cNvSpPr txBox="1"/>
            <p:nvPr/>
          </p:nvSpPr>
          <p:spPr>
            <a:xfrm>
              <a:off x="438619" y="4094887"/>
              <a:ext cx="3451168" cy="523220"/>
            </a:xfrm>
            <a:prstGeom prst="rect">
              <a:avLst/>
            </a:prstGeom>
            <a:noFill/>
          </p:spPr>
          <p:txBody>
            <a:bodyPr wrap="square" rtlCol="0">
              <a:spAutoFit/>
            </a:bodyPr>
            <a:lstStyle/>
            <a:p>
              <a:r>
                <a:rPr lang="el-GR" sz="2800" dirty="0"/>
                <a:t>Για να </a:t>
              </a:r>
              <a:r>
                <a:rPr lang="el-GR" sz="2800" dirty="0" smtClean="0"/>
                <a:t>ενημερώσουν</a:t>
              </a:r>
              <a:r>
                <a:rPr lang="en-US" sz="2800" dirty="0" smtClean="0"/>
                <a:t>;</a:t>
              </a:r>
              <a:endParaRPr lang="en-US" sz="2800" dirty="0"/>
            </a:p>
          </p:txBody>
        </p:sp>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1299" y="4497852"/>
              <a:ext cx="2388730" cy="1791547"/>
            </a:xfrm>
            <a:prstGeom prst="rect">
              <a:avLst/>
            </a:prstGeom>
          </p:spPr>
        </p:pic>
      </p:grpSp>
      <p:grpSp>
        <p:nvGrpSpPr>
          <p:cNvPr id="26" name="Group 25"/>
          <p:cNvGrpSpPr/>
          <p:nvPr/>
        </p:nvGrpSpPr>
        <p:grpSpPr>
          <a:xfrm>
            <a:off x="438619" y="4618107"/>
            <a:ext cx="5758594" cy="1973340"/>
            <a:chOff x="438619" y="4618107"/>
            <a:chExt cx="5758594" cy="1973340"/>
          </a:xfrm>
        </p:grpSpPr>
        <p:sp>
          <p:nvSpPr>
            <p:cNvPr id="12" name="TextBox 11"/>
            <p:cNvSpPr txBox="1"/>
            <p:nvPr/>
          </p:nvSpPr>
          <p:spPr>
            <a:xfrm>
              <a:off x="438619" y="4651248"/>
              <a:ext cx="3638081" cy="954107"/>
            </a:xfrm>
            <a:prstGeom prst="rect">
              <a:avLst/>
            </a:prstGeom>
            <a:noFill/>
          </p:spPr>
          <p:txBody>
            <a:bodyPr wrap="square" rtlCol="0">
              <a:spAutoFit/>
            </a:bodyPr>
            <a:lstStyle/>
            <a:p>
              <a:r>
                <a:rPr lang="el-GR" sz="2800" dirty="0"/>
                <a:t>Για να αυξήσουν την αυτοπεποίθησή </a:t>
              </a:r>
              <a:r>
                <a:rPr lang="el-GR" sz="2800" dirty="0" smtClean="0"/>
                <a:t>τους</a:t>
              </a:r>
              <a:r>
                <a:rPr lang="en-US" sz="2800" dirty="0" smtClean="0"/>
                <a:t>;</a:t>
              </a:r>
              <a:endParaRPr lang="en-US" sz="2800" dirty="0"/>
            </a:p>
          </p:txBody>
        </p:sp>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23873" y="4618107"/>
              <a:ext cx="1973340" cy="1973340"/>
            </a:xfrm>
            <a:prstGeom prst="rect">
              <a:avLst/>
            </a:prstGeom>
          </p:spPr>
        </p:pic>
      </p:grpSp>
    </p:spTree>
    <p:extLst>
      <p:ext uri="{BB962C8B-B14F-4D97-AF65-F5344CB8AC3E}">
        <p14:creationId xmlns:p14="http://schemas.microsoft.com/office/powerpoint/2010/main" val="59758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9016" y="901967"/>
            <a:ext cx="5282380" cy="5590908"/>
          </a:xfrm>
          <a:prstGeom prst="rect">
            <a:avLst/>
          </a:prstGeom>
        </p:spPr>
      </p:pic>
      <p:sp>
        <p:nvSpPr>
          <p:cNvPr id="8" name="Content Placeholder 3"/>
          <p:cNvSpPr>
            <a:spLocks noGrp="1"/>
          </p:cNvSpPr>
          <p:nvPr>
            <p:ph idx="1"/>
          </p:nvPr>
        </p:nvSpPr>
        <p:spPr>
          <a:xfrm>
            <a:off x="3998529" y="1744568"/>
            <a:ext cx="2324166" cy="1386050"/>
          </a:xfrm>
        </p:spPr>
        <p:txBody>
          <a:bodyPr>
            <a:noAutofit/>
          </a:bodyPr>
          <a:lstStyle/>
          <a:p>
            <a:pPr algn="ctr"/>
            <a:r>
              <a:rPr lang="el-GR" sz="2400" dirty="0" smtClean="0">
                <a:solidFill>
                  <a:srgbClr val="FFFFFF"/>
                </a:solidFill>
              </a:rPr>
              <a:t>Σκέψου την τελευταία φωτογραφία που κοινοποίησες</a:t>
            </a:r>
            <a:endParaRPr lang="en-US" sz="2400" dirty="0">
              <a:solidFill>
                <a:srgbClr val="FFFFFF"/>
              </a:solidFill>
            </a:endParaRPr>
          </a:p>
        </p:txBody>
      </p:sp>
    </p:spTree>
    <p:extLst>
      <p:ext uri="{BB962C8B-B14F-4D97-AF65-F5344CB8AC3E}">
        <p14:creationId xmlns:p14="http://schemas.microsoft.com/office/powerpoint/2010/main" val="1902420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432783"/>
            <a:ext cx="6622968" cy="1213568"/>
          </a:xfrm>
        </p:spPr>
        <p:txBody>
          <a:bodyPr>
            <a:normAutofit/>
          </a:bodyPr>
          <a:lstStyle/>
          <a:p>
            <a:r>
              <a:rPr lang="el-GR" dirty="0"/>
              <a:t>Αναρωτήσου…</a:t>
            </a:r>
            <a:endParaRPr lang="en-US" dirty="0"/>
          </a:p>
        </p:txBody>
      </p:sp>
      <p:sp>
        <p:nvSpPr>
          <p:cNvPr id="2" name="Parallelogram 1"/>
          <p:cNvSpPr/>
          <p:nvPr/>
        </p:nvSpPr>
        <p:spPr>
          <a:xfrm flipH="1">
            <a:off x="514349" y="1892300"/>
            <a:ext cx="7419975" cy="4965700"/>
          </a:xfrm>
          <a:prstGeom prst="parallelogram">
            <a:avLst/>
          </a:prstGeom>
          <a:solidFill>
            <a:srgbClr val="009D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847725" y="1911083"/>
            <a:ext cx="5911850" cy="830997"/>
          </a:xfrm>
          <a:prstGeom prst="rect">
            <a:avLst/>
          </a:prstGeom>
          <a:noFill/>
        </p:spPr>
        <p:txBody>
          <a:bodyPr wrap="square" rtlCol="0">
            <a:spAutoFit/>
          </a:bodyPr>
          <a:lstStyle/>
          <a:p>
            <a:r>
              <a:rPr lang="en-GB" sz="2400" dirty="0">
                <a:solidFill>
                  <a:schemeClr val="bg1"/>
                </a:solidFill>
              </a:rPr>
              <a:t>1. </a:t>
            </a:r>
            <a:r>
              <a:rPr lang="el-GR" sz="2400" dirty="0">
                <a:solidFill>
                  <a:schemeClr val="bg1"/>
                </a:solidFill>
              </a:rPr>
              <a:t>Ποιος είδε το δημοσίευμα όταν αναρτήθηκε και ποιος μπορεί να το δει τώρα;</a:t>
            </a:r>
            <a:endParaRPr lang="en-US" sz="2400" dirty="0">
              <a:solidFill>
                <a:schemeClr val="bg1"/>
              </a:solidFill>
            </a:endParaRPr>
          </a:p>
        </p:txBody>
      </p:sp>
      <p:sp>
        <p:nvSpPr>
          <p:cNvPr id="6" name="TextBox 5"/>
          <p:cNvSpPr txBox="1"/>
          <p:nvPr/>
        </p:nvSpPr>
        <p:spPr>
          <a:xfrm>
            <a:off x="1010019" y="2760862"/>
            <a:ext cx="6126161" cy="830997"/>
          </a:xfrm>
          <a:prstGeom prst="rect">
            <a:avLst/>
          </a:prstGeom>
          <a:noFill/>
        </p:spPr>
        <p:txBody>
          <a:bodyPr wrap="square" rtlCol="0">
            <a:spAutoFit/>
          </a:bodyPr>
          <a:lstStyle/>
          <a:p>
            <a:r>
              <a:rPr lang="en-GB" sz="2400" dirty="0">
                <a:solidFill>
                  <a:schemeClr val="bg1"/>
                </a:solidFill>
              </a:rPr>
              <a:t>2. </a:t>
            </a:r>
            <a:r>
              <a:rPr lang="el-GR" sz="2400" dirty="0">
                <a:solidFill>
                  <a:schemeClr val="bg1"/>
                </a:solidFill>
              </a:rPr>
              <a:t>Μπορούν όλοι να κατανοήσουν την φωτογραφία ή μπορεί να είναι παραπλανητική;</a:t>
            </a:r>
            <a:endParaRPr lang="en-US" sz="2400" dirty="0">
              <a:solidFill>
                <a:schemeClr val="bg1"/>
              </a:solidFill>
            </a:endParaRPr>
          </a:p>
        </p:txBody>
      </p:sp>
      <p:sp>
        <p:nvSpPr>
          <p:cNvPr id="8" name="TextBox 7"/>
          <p:cNvSpPr txBox="1"/>
          <p:nvPr/>
        </p:nvSpPr>
        <p:spPr>
          <a:xfrm>
            <a:off x="1331911" y="3665011"/>
            <a:ext cx="5911850" cy="830997"/>
          </a:xfrm>
          <a:prstGeom prst="rect">
            <a:avLst/>
          </a:prstGeom>
          <a:noFill/>
        </p:spPr>
        <p:txBody>
          <a:bodyPr wrap="square" rtlCol="0">
            <a:spAutoFit/>
          </a:bodyPr>
          <a:lstStyle/>
          <a:p>
            <a:r>
              <a:rPr lang="en-GB" sz="2400" dirty="0">
                <a:solidFill>
                  <a:schemeClr val="bg1"/>
                </a:solidFill>
              </a:rPr>
              <a:t>3. </a:t>
            </a:r>
            <a:r>
              <a:rPr lang="el-GR" sz="2400" dirty="0">
                <a:solidFill>
                  <a:schemeClr val="bg1"/>
                </a:solidFill>
              </a:rPr>
              <a:t>Αν αυτό που δημοσίευσες αφορά κάποιον, θα </a:t>
            </a:r>
            <a:r>
              <a:rPr lang="el-GR" sz="2400" dirty="0" smtClean="0">
                <a:solidFill>
                  <a:schemeClr val="bg1"/>
                </a:solidFill>
              </a:rPr>
              <a:t>το </a:t>
            </a:r>
            <a:r>
              <a:rPr lang="el-GR" sz="2400" dirty="0">
                <a:solidFill>
                  <a:schemeClr val="bg1"/>
                </a:solidFill>
              </a:rPr>
              <a:t>έλεγες και μπροστά του;</a:t>
            </a:r>
            <a:endParaRPr lang="en-US" sz="2400" dirty="0">
              <a:solidFill>
                <a:schemeClr val="bg1"/>
              </a:solidFill>
            </a:endParaRPr>
          </a:p>
        </p:txBody>
      </p:sp>
      <p:sp>
        <p:nvSpPr>
          <p:cNvPr id="9" name="TextBox 8"/>
          <p:cNvSpPr txBox="1"/>
          <p:nvPr/>
        </p:nvSpPr>
        <p:spPr>
          <a:xfrm>
            <a:off x="1552575" y="4616303"/>
            <a:ext cx="5911850" cy="830997"/>
          </a:xfrm>
          <a:prstGeom prst="rect">
            <a:avLst/>
          </a:prstGeom>
          <a:noFill/>
        </p:spPr>
        <p:txBody>
          <a:bodyPr wrap="square" rtlCol="0">
            <a:spAutoFit/>
          </a:bodyPr>
          <a:lstStyle/>
          <a:p>
            <a:r>
              <a:rPr lang="en-GB" sz="2400" dirty="0">
                <a:solidFill>
                  <a:schemeClr val="bg1"/>
                </a:solidFill>
              </a:rPr>
              <a:t>4. </a:t>
            </a:r>
            <a:r>
              <a:rPr lang="el-GR" sz="2400" dirty="0">
                <a:solidFill>
                  <a:schemeClr val="bg1"/>
                </a:solidFill>
              </a:rPr>
              <a:t>Θα χαιρόσουν αν </a:t>
            </a:r>
            <a:r>
              <a:rPr lang="el-GR" sz="2400" dirty="0" smtClean="0">
                <a:solidFill>
                  <a:schemeClr val="bg1"/>
                </a:solidFill>
              </a:rPr>
              <a:t>η δημοσίευση </a:t>
            </a:r>
            <a:r>
              <a:rPr lang="el-GR" sz="2400" dirty="0">
                <a:solidFill>
                  <a:schemeClr val="bg1"/>
                </a:solidFill>
              </a:rPr>
              <a:t>σου γινόταν </a:t>
            </a:r>
            <a:r>
              <a:rPr lang="el-GR" sz="2400" dirty="0" smtClean="0">
                <a:solidFill>
                  <a:schemeClr val="bg1"/>
                </a:solidFill>
              </a:rPr>
              <a:t>δημοφιλής;</a:t>
            </a:r>
            <a:endParaRPr lang="en-US" sz="2400" dirty="0">
              <a:solidFill>
                <a:schemeClr val="bg1"/>
              </a:solidFill>
            </a:endParaRPr>
          </a:p>
        </p:txBody>
      </p:sp>
      <p:sp>
        <p:nvSpPr>
          <p:cNvPr id="10" name="TextBox 9"/>
          <p:cNvSpPr txBox="1"/>
          <p:nvPr/>
        </p:nvSpPr>
        <p:spPr>
          <a:xfrm>
            <a:off x="1787525" y="5523435"/>
            <a:ext cx="5911850" cy="1200329"/>
          </a:xfrm>
          <a:prstGeom prst="rect">
            <a:avLst/>
          </a:prstGeom>
          <a:noFill/>
        </p:spPr>
        <p:txBody>
          <a:bodyPr wrap="square" rtlCol="0">
            <a:spAutoFit/>
          </a:bodyPr>
          <a:lstStyle/>
          <a:p>
            <a:r>
              <a:rPr lang="en-GB" sz="2400" dirty="0">
                <a:solidFill>
                  <a:schemeClr val="bg1"/>
                </a:solidFill>
              </a:rPr>
              <a:t>5. </a:t>
            </a:r>
            <a:r>
              <a:rPr lang="el-GR" sz="2400" dirty="0">
                <a:solidFill>
                  <a:schemeClr val="bg1"/>
                </a:solidFill>
              </a:rPr>
              <a:t>Είσαι ικανοποιημένος που αυτή η δημοσίευση θα είναι μέρος του ψηφιακού σου αποτυπώματος;</a:t>
            </a:r>
            <a:endParaRPr lang="en-US" sz="2400" dirty="0">
              <a:solidFill>
                <a:schemeClr val="bg1"/>
              </a:solidFill>
            </a:endParaRPr>
          </a:p>
        </p:txBody>
      </p:sp>
    </p:spTree>
    <p:extLst>
      <p:ext uri="{BB962C8B-B14F-4D97-AF65-F5344CB8AC3E}">
        <p14:creationId xmlns:p14="http://schemas.microsoft.com/office/powerpoint/2010/main" val="7544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3418" y="2017715"/>
            <a:ext cx="8453993" cy="2466952"/>
          </a:xfrm>
        </p:spPr>
        <p:txBody>
          <a:bodyPr>
            <a:noAutofit/>
          </a:bodyPr>
          <a:lstStyle/>
          <a:p>
            <a:r>
              <a:rPr lang="el-GR" sz="2800" dirty="0" smtClean="0"/>
              <a:t>Δυστυχώς όλες οι εικόνες στο διαδίκτυο δεν είναι κατάλληλες. Τι μπορούμε να κάνουμε αν δούμε κάτι που μας κάνει να νιώσουμε άβολα ή ανησυχία;</a:t>
            </a:r>
            <a:endParaRPr lang="en-US" sz="2800" dirty="0"/>
          </a:p>
          <a:p>
            <a:r>
              <a:rPr lang="el-GR" sz="2800" dirty="0" smtClean="0"/>
              <a:t>Πάντα να αναφέρετε ακατάλληλες ή ντροπιαστικές εικόνες στα κοινωνικά δίκτυα. Ενημερωθείτε για τα εργαλεία αναφοράς.</a:t>
            </a:r>
            <a:endParaRPr lang="en-US" sz="2800" dirty="0"/>
          </a:p>
        </p:txBody>
      </p:sp>
      <p:pic>
        <p:nvPicPr>
          <p:cNvPr id="3" name="Picture 2" descr="Untitled-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872" y="4679937"/>
            <a:ext cx="7063307" cy="1883548"/>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6869" y="232698"/>
            <a:ext cx="1643535" cy="1643535"/>
          </a:xfrm>
          <a:prstGeom prst="rect">
            <a:avLst/>
          </a:prstGeom>
        </p:spPr>
      </p:pic>
    </p:spTree>
    <p:extLst>
      <p:ext uri="{BB962C8B-B14F-4D97-AF65-F5344CB8AC3E}">
        <p14:creationId xmlns:p14="http://schemas.microsoft.com/office/powerpoint/2010/main" val="1243548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905" y="382125"/>
            <a:ext cx="7822895" cy="1964703"/>
          </a:xfrm>
        </p:spPr>
        <p:txBody>
          <a:bodyPr>
            <a:noAutofit/>
          </a:bodyPr>
          <a:lstStyle/>
          <a:p>
            <a:pPr algn="ctr"/>
            <a:r>
              <a:rPr lang="el-GR" dirty="0" smtClean="0">
                <a:solidFill>
                  <a:srgbClr val="009DE0"/>
                </a:solidFill>
              </a:rPr>
              <a:t>Θέλουμε να σιγουρευτούμε ότι όλες οι εικόνες που δημοσιεύουμε στο διαδίκτυο είναι θετικές.</a:t>
            </a:r>
            <a:endParaRPr lang="en-US" sz="2800" dirty="0" smtClean="0"/>
          </a:p>
          <a:p>
            <a:pPr algn="ctr"/>
            <a:r>
              <a:rPr lang="el-GR" sz="2800" dirty="0" smtClean="0"/>
              <a:t>Αλλά πώς θα το κάνουμε αυτό;</a:t>
            </a:r>
            <a:endParaRPr lang="en-US" sz="2800" dirty="0"/>
          </a:p>
        </p:txBody>
      </p:sp>
      <p:pic>
        <p:nvPicPr>
          <p:cNvPr id="5" name="Picture 4" descr="sta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8023" y="1775381"/>
            <a:ext cx="4679128" cy="46791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57339" y="4101225"/>
            <a:ext cx="3749062" cy="3749062"/>
          </a:xfrm>
          <a:prstGeom prst="rect">
            <a:avLst/>
          </a:prstGeom>
        </p:spPr>
      </p:pic>
      <p:sp>
        <p:nvSpPr>
          <p:cNvPr id="8" name="Content Placeholder 3"/>
          <p:cNvSpPr txBox="1">
            <a:spLocks/>
          </p:cNvSpPr>
          <p:nvPr/>
        </p:nvSpPr>
        <p:spPr>
          <a:xfrm>
            <a:off x="232573" y="3439797"/>
            <a:ext cx="1971716" cy="1311480"/>
          </a:xfrm>
          <a:prstGeom prst="rect">
            <a:avLst/>
          </a:prstGeom>
        </p:spPr>
        <p:txBody>
          <a:bodyPr vert="horz" lIns="91440" tIns="45720" rIns="91440" bIns="45720" rtlCol="0">
            <a:normAutofit fontScale="925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smtClean="0">
                <a:solidFill>
                  <a:srgbClr val="FFFFFF"/>
                </a:solidFill>
              </a:rPr>
              <a:t>Ζήτα τη σύμφωνη γνώμη όσων απεικονίζονται στη φωτογραφία</a:t>
            </a:r>
            <a:endParaRPr lang="en-US" sz="1800" dirty="0">
              <a:solidFill>
                <a:srgbClr val="FFFFFF"/>
              </a:solidFill>
            </a:endParaRPr>
          </a:p>
        </p:txBody>
      </p:sp>
      <p:sp>
        <p:nvSpPr>
          <p:cNvPr id="9" name="Content Placeholder 3"/>
          <p:cNvSpPr txBox="1">
            <a:spLocks/>
          </p:cNvSpPr>
          <p:nvPr/>
        </p:nvSpPr>
        <p:spPr>
          <a:xfrm>
            <a:off x="6400734" y="5515300"/>
            <a:ext cx="1971716" cy="131148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smtClean="0">
                <a:solidFill>
                  <a:srgbClr val="FFFFFF"/>
                </a:solidFill>
              </a:rPr>
              <a:t>Ενεργοποιήστε τις ιδιωτικές ρυθμίσεις  </a:t>
            </a:r>
            <a:endParaRPr lang="en-US" sz="1800" dirty="0">
              <a:solidFill>
                <a:srgbClr val="FFFFF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57339" y="1824295"/>
            <a:ext cx="3123428" cy="3123428"/>
          </a:xfrm>
          <a:prstGeom prst="rect">
            <a:avLst/>
          </a:prstGeom>
        </p:spPr>
      </p:pic>
      <p:sp>
        <p:nvSpPr>
          <p:cNvPr id="11" name="Content Placeholder 3"/>
          <p:cNvSpPr txBox="1">
            <a:spLocks/>
          </p:cNvSpPr>
          <p:nvPr/>
        </p:nvSpPr>
        <p:spPr>
          <a:xfrm>
            <a:off x="6267674" y="2972696"/>
            <a:ext cx="1607020" cy="143718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700" dirty="0" smtClean="0">
                <a:solidFill>
                  <a:srgbClr val="FFFFFF"/>
                </a:solidFill>
              </a:rPr>
              <a:t>Σκέψου πριν</a:t>
            </a:r>
          </a:p>
          <a:p>
            <a:pPr algn="ctr"/>
            <a:r>
              <a:rPr lang="el-GR" sz="1700" dirty="0" smtClean="0">
                <a:solidFill>
                  <a:srgbClr val="FFFFFF"/>
                </a:solidFill>
              </a:rPr>
              <a:t> κοινοποιήσεις</a:t>
            </a:r>
            <a:endParaRPr lang="en-US" sz="1700" dirty="0">
              <a:solidFill>
                <a:srgbClr val="FFFFFF"/>
              </a:solidFill>
            </a:endParaRPr>
          </a:p>
        </p:txBody>
      </p:sp>
      <p:pic>
        <p:nvPicPr>
          <p:cNvPr id="12" name="Picture 11" descr="sta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2309" y="2466771"/>
            <a:ext cx="3771872" cy="3771872"/>
          </a:xfrm>
          <a:prstGeom prst="rect">
            <a:avLst/>
          </a:prstGeom>
        </p:spPr>
      </p:pic>
      <p:sp>
        <p:nvSpPr>
          <p:cNvPr id="13" name="Content Placeholder 3"/>
          <p:cNvSpPr txBox="1">
            <a:spLocks/>
          </p:cNvSpPr>
          <p:nvPr/>
        </p:nvSpPr>
        <p:spPr>
          <a:xfrm>
            <a:off x="3731779" y="3589987"/>
            <a:ext cx="1744305" cy="1311480"/>
          </a:xfrm>
          <a:prstGeom prst="rect">
            <a:avLst/>
          </a:prstGeom>
        </p:spPr>
        <p:txBody>
          <a:bodyPr vert="horz" lIns="91440" tIns="45720" rIns="91440" bIns="45720" rtlCol="0">
            <a:normAutofit fontScale="925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b="1" dirty="0" smtClean="0">
                <a:solidFill>
                  <a:srgbClr val="FFFFFF"/>
                </a:solidFill>
              </a:rPr>
              <a:t>Σκέψου-</a:t>
            </a:r>
            <a:r>
              <a:rPr lang="en-US" sz="1800" dirty="0" smtClean="0">
                <a:solidFill>
                  <a:srgbClr val="FFFFFF"/>
                </a:solidFill>
              </a:rPr>
              <a:t> </a:t>
            </a:r>
            <a:br>
              <a:rPr lang="en-US" sz="1800" dirty="0" smtClean="0">
                <a:solidFill>
                  <a:srgbClr val="FFFFFF"/>
                </a:solidFill>
              </a:rPr>
            </a:br>
            <a:r>
              <a:rPr lang="el-GR" sz="1800" dirty="0" smtClean="0">
                <a:solidFill>
                  <a:srgbClr val="FFFFFF"/>
                </a:solidFill>
              </a:rPr>
              <a:t>είναι η εικόνα μου παραπλανητική;</a:t>
            </a:r>
            <a:endParaRPr lang="en-US" sz="1800" dirty="0">
              <a:solidFill>
                <a:srgbClr val="FFFFFF"/>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8670" y="4397066"/>
            <a:ext cx="3749062" cy="3749062"/>
          </a:xfrm>
          <a:prstGeom prst="rect">
            <a:avLst/>
          </a:prstGeom>
        </p:spPr>
      </p:pic>
      <p:sp>
        <p:nvSpPr>
          <p:cNvPr id="15" name="Content Placeholder 3"/>
          <p:cNvSpPr txBox="1">
            <a:spLocks/>
          </p:cNvSpPr>
          <p:nvPr/>
        </p:nvSpPr>
        <p:spPr>
          <a:xfrm>
            <a:off x="1854410" y="5597303"/>
            <a:ext cx="1971716" cy="131148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b="1" dirty="0" smtClean="0">
                <a:solidFill>
                  <a:srgbClr val="FFFFFF"/>
                </a:solidFill>
              </a:rPr>
              <a:t>Σκέψου</a:t>
            </a:r>
            <a:r>
              <a:rPr lang="en-US" sz="1800" dirty="0" smtClean="0">
                <a:solidFill>
                  <a:srgbClr val="FFFFFF"/>
                </a:solidFill>
              </a:rPr>
              <a:t> </a:t>
            </a:r>
            <a:r>
              <a:rPr lang="en-US" sz="1800" dirty="0">
                <a:solidFill>
                  <a:srgbClr val="FFFFFF"/>
                </a:solidFill>
              </a:rPr>
              <a:t>– </a:t>
            </a:r>
            <a:r>
              <a:rPr lang="en-US" sz="1800" dirty="0" smtClean="0">
                <a:solidFill>
                  <a:srgbClr val="FFFFFF"/>
                </a:solidFill>
              </a:rPr>
              <a:t/>
            </a:r>
            <a:br>
              <a:rPr lang="en-US" sz="1800" dirty="0" smtClean="0">
                <a:solidFill>
                  <a:srgbClr val="FFFFFF"/>
                </a:solidFill>
              </a:rPr>
            </a:br>
            <a:r>
              <a:rPr lang="el-GR" sz="1800" dirty="0" smtClean="0">
                <a:solidFill>
                  <a:srgbClr val="FFFFFF"/>
                </a:solidFill>
              </a:rPr>
              <a:t>μπορεί η εικόνα μου να αναστατώσει κάποιον;</a:t>
            </a:r>
            <a:endParaRPr lang="en-US" sz="1800" dirty="0">
              <a:solidFill>
                <a:srgbClr val="FFFFFF"/>
              </a:solidFill>
            </a:endParaRPr>
          </a:p>
        </p:txBody>
      </p:sp>
    </p:spTree>
    <p:extLst>
      <p:ext uri="{BB962C8B-B14F-4D97-AF65-F5344CB8AC3E}">
        <p14:creationId xmlns:p14="http://schemas.microsoft.com/office/powerpoint/2010/main" val="908564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Θυμηθείτε ότι οι εικόνες έχουν δύναμη</a:t>
            </a:r>
            <a:r>
              <a:rPr lang="en-US" sz="3600" dirty="0" smtClean="0"/>
              <a:t>. </a:t>
            </a:r>
            <a:r>
              <a:rPr lang="el-GR" sz="3600" dirty="0" smtClean="0"/>
              <a:t>Μπορούν να…</a:t>
            </a:r>
            <a:endParaRPr lang="en-US" sz="3600" dirty="0"/>
          </a:p>
        </p:txBody>
      </p:sp>
      <p:sp>
        <p:nvSpPr>
          <p:cNvPr id="3" name="Content Placeholder 2"/>
          <p:cNvSpPr>
            <a:spLocks noGrp="1"/>
          </p:cNvSpPr>
          <p:nvPr>
            <p:ph idx="1"/>
          </p:nvPr>
        </p:nvSpPr>
        <p:spPr>
          <a:xfrm>
            <a:off x="0" y="2347181"/>
            <a:ext cx="4625340" cy="2805674"/>
          </a:xfrm>
        </p:spPr>
        <p:txBody>
          <a:bodyPr>
            <a:normAutofit/>
          </a:bodyPr>
          <a:lstStyle/>
          <a:p>
            <a:pPr marL="457200" indent="-457200">
              <a:buFont typeface="Arial"/>
              <a:buChar char="•"/>
            </a:pPr>
            <a:r>
              <a:rPr lang="el-GR" sz="2400" dirty="0"/>
              <a:t>π</a:t>
            </a:r>
            <a:r>
              <a:rPr lang="el-GR" sz="2400" dirty="0" smtClean="0"/>
              <a:t>ουν μια ιστορία</a:t>
            </a:r>
            <a:endParaRPr lang="en-US" sz="2400" dirty="0"/>
          </a:p>
          <a:p>
            <a:pPr marL="457200" indent="-457200">
              <a:buFont typeface="Arial"/>
              <a:buChar char="•"/>
            </a:pPr>
            <a:r>
              <a:rPr lang="el-GR" sz="2400" dirty="0"/>
              <a:t>σ</a:t>
            </a:r>
            <a:r>
              <a:rPr lang="el-GR" sz="2400" dirty="0" smtClean="0"/>
              <a:t>τείλουν ένα μήνυμα</a:t>
            </a:r>
            <a:endParaRPr lang="en-US" sz="2400" dirty="0"/>
          </a:p>
          <a:p>
            <a:pPr marL="457200" indent="-457200">
              <a:buFont typeface="Arial"/>
              <a:buChar char="•"/>
            </a:pPr>
            <a:r>
              <a:rPr lang="el-GR" sz="2400" dirty="0" smtClean="0"/>
              <a:t>προκαλέσουν συναισθήματα</a:t>
            </a:r>
            <a:endParaRPr lang="en-US" sz="2400" dirty="0"/>
          </a:p>
          <a:p>
            <a:pPr marL="457200" indent="-457200">
              <a:buFont typeface="Arial"/>
              <a:buChar char="•"/>
            </a:pPr>
            <a:r>
              <a:rPr lang="el-GR" sz="2400" dirty="0" smtClean="0"/>
              <a:t>ανασύρουν μια ανάμνηση</a:t>
            </a:r>
            <a:endParaRPr lang="en-US" sz="2400" dirty="0"/>
          </a:p>
        </p:txBody>
      </p:sp>
      <p:sp>
        <p:nvSpPr>
          <p:cNvPr id="18" name="Content Placeholder 3"/>
          <p:cNvSpPr txBox="1">
            <a:spLocks/>
          </p:cNvSpPr>
          <p:nvPr/>
        </p:nvSpPr>
        <p:spPr>
          <a:xfrm>
            <a:off x="858690" y="5027536"/>
            <a:ext cx="8285309" cy="62825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4400" b="1" dirty="0" smtClean="0">
                <a:solidFill>
                  <a:srgbClr val="FFFFFF"/>
                </a:solidFill>
              </a:rPr>
              <a:t>Χρησιμοποίησέ τες σωστά</a:t>
            </a:r>
            <a:endParaRPr lang="en-US" sz="4400" b="1" dirty="0">
              <a:solidFill>
                <a:srgbClr val="FFFFFF"/>
              </a:solidFill>
            </a:endParaRPr>
          </a:p>
        </p:txBody>
      </p:sp>
      <p:pic>
        <p:nvPicPr>
          <p:cNvPr id="21" name="Picture 2" descr="http://i2.mirror.co.uk/incoming/article3513490.ece/ALTERNATES/s615b/Cara-Delevingne-support-the-bring-back-our-girl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2492" y="2535988"/>
            <a:ext cx="2057827" cy="208459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ttp://conservativepapers.com/wp-content/uploads/2014/12/Islamic-decepti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5519" y="2525818"/>
            <a:ext cx="2793019" cy="2094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7783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924</Words>
  <Application>Microsoft Office PowerPoint</Application>
  <PresentationFormat>On-screen Show (4:3)</PresentationFormat>
  <Paragraphs>63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Η δύναμη της εικόνας</vt:lpstr>
      <vt:lpstr>PowerPoint Presentation</vt:lpstr>
      <vt:lpstr>Γνωρίζεις ότι…</vt:lpstr>
      <vt:lpstr>Γιατί οι άνθρωποι δημοσιεύουν φωτογραφίες;</vt:lpstr>
      <vt:lpstr>PowerPoint Presentation</vt:lpstr>
      <vt:lpstr>Αναρωτήσου…</vt:lpstr>
      <vt:lpstr>PowerPoint Presentation</vt:lpstr>
      <vt:lpstr>PowerPoint Presentation</vt:lpstr>
      <vt:lpstr>Θυμηθείτε ότι οι εικόνες έχουν δύναμη. Μπορούν να…</vt:lpstr>
      <vt:lpstr>PowerPoint Presentation</vt:lpstr>
      <vt:lpstr>PowerPoint Presentation</vt:lpstr>
    </vt:vector>
  </TitlesOfParts>
  <Company>Contrapositive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fragopou</cp:lastModifiedBy>
  <cp:revision>52</cp:revision>
  <dcterms:created xsi:type="dcterms:W3CDTF">2016-12-02T13:04:14Z</dcterms:created>
  <dcterms:modified xsi:type="dcterms:W3CDTF">2017-01-12T12:32:34Z</dcterms:modified>
</cp:coreProperties>
</file>