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8" r:id="rId3"/>
    <p:sldId id="279" r:id="rId4"/>
    <p:sldId id="280" r:id="rId5"/>
    <p:sldId id="260" r:id="rId6"/>
    <p:sldId id="263" r:id="rId7"/>
    <p:sldId id="277" r:id="rId8"/>
    <p:sldId id="276" r:id="rId9"/>
    <p:sldId id="269" r:id="rId10"/>
    <p:sldId id="270" r:id="rId11"/>
    <p:sldId id="271" r:id="rId12"/>
    <p:sldId id="281" r:id="rId13"/>
    <p:sldId id="273" r:id="rId14"/>
    <p:sldId id="274" r:id="rId15"/>
    <p:sldId id="275"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eth Cort" initials="G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7" autoAdjust="0"/>
    <p:restoredTop sz="56538" autoAdjust="0"/>
  </p:normalViewPr>
  <p:slideViewPr>
    <p:cSldViewPr snapToGrid="0" snapToObjects="1">
      <p:cViewPr varScale="1">
        <p:scale>
          <a:sx n="39" d="100"/>
          <a:sy n="39" d="100"/>
        </p:scale>
        <p:origin x="216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85BFE-23D4-4578-B991-C005AB69BC60}" type="datetimeFigureOut">
              <a:rPr lang="el-GR" smtClean="0"/>
              <a:t>12/1/2017</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88858-B902-4FE3-8F61-A434F6226321}" type="slidenum">
              <a:rPr lang="el-GR" smtClean="0"/>
              <a:t>‹#›</a:t>
            </a:fld>
            <a:endParaRPr lang="el-GR"/>
          </a:p>
        </p:txBody>
      </p:sp>
    </p:spTree>
    <p:extLst>
      <p:ext uri="{BB962C8B-B14F-4D97-AF65-F5344CB8AC3E}">
        <p14:creationId xmlns:p14="http://schemas.microsoft.com/office/powerpoint/2010/main" val="125856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μήνυμα της φετινής Ημέρας Ασφαλούς Διαδικτύου είναι «Γίνε η αλλαγή: Όλοι μαζί για ένα καλύτερο διαδίκτυο». Σε αυτή τη δραστηριότητα συζητήστε με τους μαθητές σας τι μπορούν να κάνουν για να βελτιώσουν τον κόσμο του διαδικτύου. </a:t>
            </a:r>
          </a:p>
        </p:txBody>
      </p:sp>
      <p:sp>
        <p:nvSpPr>
          <p:cNvPr id="4" name="Slide Number Placeholder 3"/>
          <p:cNvSpPr>
            <a:spLocks noGrp="1"/>
          </p:cNvSpPr>
          <p:nvPr>
            <p:ph type="sldNum" sz="quarter" idx="10"/>
          </p:nvPr>
        </p:nvSpPr>
        <p:spPr/>
        <p:txBody>
          <a:bodyPr/>
          <a:lstStyle/>
          <a:p>
            <a:fld id="{77B88858-B902-4FE3-8F61-A434F6226321}" type="slidenum">
              <a:rPr lang="el-GR" smtClean="0"/>
              <a:t>1</a:t>
            </a:fld>
            <a:endParaRPr lang="el-GR"/>
          </a:p>
        </p:txBody>
      </p:sp>
    </p:spTree>
    <p:extLst>
      <p:ext uri="{BB962C8B-B14F-4D97-AF65-F5344CB8AC3E}">
        <p14:creationId xmlns:p14="http://schemas.microsoft.com/office/powerpoint/2010/main" val="2698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ανάρτηση φωτογραφιών στο διαδίκτυο μπορεί να προκαλέσει αντιδράσεις ή να δώσει το έναυσμα για επικοινωνία π.χ. κοινοποιήσεις, σχόλια ή ιδιωτικά μηνύματα. </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Είναι σημαντικό να αναλογιστούμε τα μηνύματα και τα σχόλια που μπορεί να λάβουμε μετά την δημοσίευση μιας φωτογραφίας. </a:t>
            </a:r>
          </a:p>
          <a:p>
            <a:endParaRPr lang="el-GR" dirty="0"/>
          </a:p>
        </p:txBody>
      </p:sp>
      <p:sp>
        <p:nvSpPr>
          <p:cNvPr id="4" name="Slide Number Placeholder 3"/>
          <p:cNvSpPr>
            <a:spLocks noGrp="1"/>
          </p:cNvSpPr>
          <p:nvPr>
            <p:ph type="sldNum" sz="quarter" idx="10"/>
          </p:nvPr>
        </p:nvSpPr>
        <p:spPr/>
        <p:txBody>
          <a:bodyPr/>
          <a:lstStyle/>
          <a:p>
            <a:fld id="{77B88858-B902-4FE3-8F61-A434F6226321}" type="slidenum">
              <a:rPr lang="el-GR" smtClean="0"/>
              <a:t>10</a:t>
            </a:fld>
            <a:endParaRPr lang="el-GR"/>
          </a:p>
        </p:txBody>
      </p:sp>
    </p:spTree>
    <p:extLst>
      <p:ext uri="{BB962C8B-B14F-4D97-AF65-F5344CB8AC3E}">
        <p14:creationId xmlns:p14="http://schemas.microsoft.com/office/powerpoint/2010/main" val="422421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Την επόμενη φορά που θα δημοσιεύσεις φωτογραφία στο διαδίκτυο…</a:t>
            </a:r>
          </a:p>
        </p:txBody>
      </p:sp>
      <p:sp>
        <p:nvSpPr>
          <p:cNvPr id="4" name="Slide Number Placeholder 3"/>
          <p:cNvSpPr>
            <a:spLocks noGrp="1"/>
          </p:cNvSpPr>
          <p:nvPr>
            <p:ph type="sldNum" sz="quarter" idx="10"/>
          </p:nvPr>
        </p:nvSpPr>
        <p:spPr/>
        <p:txBody>
          <a:bodyPr/>
          <a:lstStyle/>
          <a:p>
            <a:fld id="{77B88858-B902-4FE3-8F61-A434F6226321}" type="slidenum">
              <a:rPr lang="el-GR" smtClean="0"/>
              <a:t>11</a:t>
            </a:fld>
            <a:endParaRPr lang="el-GR"/>
          </a:p>
        </p:txBody>
      </p:sp>
    </p:spTree>
    <p:extLst>
      <p:ext uri="{BB962C8B-B14F-4D97-AF65-F5344CB8AC3E}">
        <p14:creationId xmlns:p14="http://schemas.microsoft.com/office/powerpoint/2010/main" val="2791717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Αναρωτήσου τα εξής…</a:t>
            </a:r>
          </a:p>
        </p:txBody>
      </p:sp>
      <p:sp>
        <p:nvSpPr>
          <p:cNvPr id="4" name="Slide Number Placeholder 3"/>
          <p:cNvSpPr>
            <a:spLocks noGrp="1"/>
          </p:cNvSpPr>
          <p:nvPr>
            <p:ph type="sldNum" sz="quarter" idx="10"/>
          </p:nvPr>
        </p:nvSpPr>
        <p:spPr/>
        <p:txBody>
          <a:bodyPr/>
          <a:lstStyle/>
          <a:p>
            <a:fld id="{77B88858-B902-4FE3-8F61-A434F6226321}" type="slidenum">
              <a:rPr lang="el-GR" smtClean="0"/>
              <a:t>12</a:t>
            </a:fld>
            <a:endParaRPr lang="el-GR"/>
          </a:p>
        </p:txBody>
      </p:sp>
    </p:spTree>
    <p:extLst>
      <p:ext uri="{BB962C8B-B14F-4D97-AF65-F5344CB8AC3E}">
        <p14:creationId xmlns:p14="http://schemas.microsoft.com/office/powerpoint/2010/main" val="1289941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εικόνες μπορεί να είναι εξαιρετικά ισχυρές. Μπορούν να πουν μια ιστορία, να στείλουν ένα μήνυμα, να προκαλέσουν συγκίνηση ή να δημιουργήσουν μια ανάμνηση. Κάθε φορά που δημοσιεύουμε μια εικόνα στο διαδίκτυο θα πρέπει να σκεφτούμε την δύναμή της, τι εκφράζει και τι συναισθήματα θα προκαλέσει στους άλλους χρήστες... Χρησιμοποιείστε τις με σύνεση! </a:t>
            </a:r>
          </a:p>
          <a:p>
            <a:endParaRPr lang="el-GR" dirty="0"/>
          </a:p>
          <a:p>
            <a:r>
              <a:rPr lang="el-GR" dirty="0"/>
              <a:t>Παρά το γεγονός ότι υπάρχουν πολλές εικόνες και βίντεο που βλέπουμε, μοιραζόμαστε και </a:t>
            </a:r>
            <a:r>
              <a:rPr lang="el-GR" dirty="0" smtClean="0"/>
              <a:t>απολαμβάνουμε </a:t>
            </a:r>
            <a:r>
              <a:rPr lang="el-GR" dirty="0"/>
              <a:t>κατά την πλοήγησή μας στο διαδίκτυο, υπάρχουν και πράγματα που δεν θέλουμε να δούμε. Αυτό θα μπορούσε να είναι κάτι που μας προκαλεί ανησυχία, σύγχυση, αναστάτωση ή ακόμα και φόβο. Θα μπορούσε να είναι κάτι που απευθύνεται σε άλλους χρήστες και νιώθουμε ότι είναι προσβλητικό ή επιβλαβές.</a:t>
            </a:r>
          </a:p>
          <a:p>
            <a:endParaRPr lang="el-GR" dirty="0"/>
          </a:p>
          <a:p>
            <a:r>
              <a:rPr lang="el-GR" dirty="0" smtClean="0"/>
              <a:t>-</a:t>
            </a:r>
            <a:r>
              <a:rPr lang="en-US" dirty="0" smtClean="0"/>
              <a:t> </a:t>
            </a:r>
            <a:r>
              <a:rPr lang="el-GR" dirty="0" smtClean="0"/>
              <a:t>Τι </a:t>
            </a:r>
            <a:r>
              <a:rPr lang="el-GR" dirty="0"/>
              <a:t>κάνουμε όταν συναντάμε στο διαδίκτυο κάτι που μας ανησυχεί;</a:t>
            </a:r>
          </a:p>
          <a:p>
            <a:endParaRPr lang="el-GR" dirty="0"/>
          </a:p>
          <a:p>
            <a:r>
              <a:rPr lang="el-GR" dirty="0"/>
              <a:t>Βρείτε τις επιλογές αναφοράς στα κοινωνικά δίκτυα και τις εφαρμογές που χρησιμοποιείτε, ώστε να ενημερώσετε άμεσα </a:t>
            </a:r>
            <a:r>
              <a:rPr lang="el-GR" dirty="0" smtClean="0"/>
              <a:t>για </a:t>
            </a:r>
            <a:r>
              <a:rPr lang="el-GR" dirty="0"/>
              <a:t>περιεχόμενο που είναι ακατάλληλο. </a:t>
            </a:r>
          </a:p>
        </p:txBody>
      </p:sp>
      <p:sp>
        <p:nvSpPr>
          <p:cNvPr id="4" name="Slide Number Placeholder 3"/>
          <p:cNvSpPr>
            <a:spLocks noGrp="1"/>
          </p:cNvSpPr>
          <p:nvPr>
            <p:ph type="sldNum" sz="quarter" idx="10"/>
          </p:nvPr>
        </p:nvSpPr>
        <p:spPr/>
        <p:txBody>
          <a:bodyPr/>
          <a:lstStyle/>
          <a:p>
            <a:fld id="{77B88858-B902-4FE3-8F61-A434F6226321}" type="slidenum">
              <a:rPr lang="el-GR" smtClean="0"/>
              <a:t>13</a:t>
            </a:fld>
            <a:endParaRPr lang="el-GR"/>
          </a:p>
        </p:txBody>
      </p:sp>
    </p:spTree>
    <p:extLst>
      <p:ext uri="{BB962C8B-B14F-4D97-AF65-F5344CB8AC3E}">
        <p14:creationId xmlns:p14="http://schemas.microsoft.com/office/powerpoint/2010/main" val="57597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Μπορούμε όλοι να κάνουμε τη διαφορά στον ψηφιακό κόσμο. Μπορούμε, όμως, μόνοι μας; Όχι! Όλοι μαζί πρέπει να συνεργαστούμε για τη βελτίωση του διαδικτύου. </a:t>
            </a:r>
          </a:p>
        </p:txBody>
      </p:sp>
      <p:sp>
        <p:nvSpPr>
          <p:cNvPr id="4" name="Slide Number Placeholder 3"/>
          <p:cNvSpPr>
            <a:spLocks noGrp="1"/>
          </p:cNvSpPr>
          <p:nvPr>
            <p:ph type="sldNum" sz="quarter" idx="10"/>
          </p:nvPr>
        </p:nvSpPr>
        <p:spPr/>
        <p:txBody>
          <a:bodyPr/>
          <a:lstStyle/>
          <a:p>
            <a:fld id="{77B88858-B902-4FE3-8F61-A434F6226321}" type="slidenum">
              <a:rPr lang="el-GR" smtClean="0"/>
              <a:t>14</a:t>
            </a:fld>
            <a:endParaRPr lang="el-GR"/>
          </a:p>
        </p:txBody>
      </p:sp>
    </p:spTree>
    <p:extLst>
      <p:ext uri="{BB962C8B-B14F-4D97-AF65-F5344CB8AC3E}">
        <p14:creationId xmlns:p14="http://schemas.microsoft.com/office/powerpoint/2010/main" val="4231979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Μαζί μπορούμε να κάνουμε τη διαφορά στον τρόπο με τον οποίο χρησιμοποιείται το διαδίκτυο και στο πώς κάνει τους άλλους </a:t>
            </a:r>
            <a:r>
              <a:rPr lang="el-GR"/>
              <a:t>να αισθάνονται. </a:t>
            </a:r>
            <a:endParaRPr lang="el-GR" dirty="0"/>
          </a:p>
        </p:txBody>
      </p:sp>
      <p:sp>
        <p:nvSpPr>
          <p:cNvPr id="4" name="Slide Number Placeholder 3"/>
          <p:cNvSpPr>
            <a:spLocks noGrp="1"/>
          </p:cNvSpPr>
          <p:nvPr>
            <p:ph type="sldNum" sz="quarter" idx="10"/>
          </p:nvPr>
        </p:nvSpPr>
        <p:spPr/>
        <p:txBody>
          <a:bodyPr/>
          <a:lstStyle/>
          <a:p>
            <a:fld id="{77B88858-B902-4FE3-8F61-A434F6226321}" type="slidenum">
              <a:rPr lang="el-GR" smtClean="0"/>
              <a:t>15</a:t>
            </a:fld>
            <a:endParaRPr lang="el-GR"/>
          </a:p>
        </p:txBody>
      </p:sp>
    </p:spTree>
    <p:extLst>
      <p:ext uri="{BB962C8B-B14F-4D97-AF65-F5344CB8AC3E}">
        <p14:creationId xmlns:p14="http://schemas.microsoft.com/office/powerpoint/2010/main" val="292037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Το διαδίκτυο είναι ένα μέρος όπου κάποιος μπορεί να δημοσιεύσει περιεχόμενο όπως σχόλια, φωτογραφίες και </a:t>
            </a:r>
            <a:r>
              <a:rPr lang="el-GR" dirty="0" smtClean="0"/>
              <a:t>βίντεο. </a:t>
            </a:r>
            <a:endParaRPr lang="el-GR" dirty="0"/>
          </a:p>
          <a:p>
            <a:r>
              <a:rPr lang="el-GR" dirty="0"/>
              <a:t>Συζητήστε στην τάξη: </a:t>
            </a:r>
          </a:p>
          <a:p>
            <a:r>
              <a:rPr lang="el-GR" dirty="0" smtClean="0"/>
              <a:t>- Ποιες </a:t>
            </a:r>
            <a:r>
              <a:rPr lang="el-GR" dirty="0"/>
              <a:t>είναι οι εφαρμογές που χρησιμοποιούν οι μαθητές για να δημιουργήσουν, να επεξεργαστούν και να κοινοποιήσουν φωτογραφίες;</a:t>
            </a:r>
          </a:p>
          <a:p>
            <a:r>
              <a:rPr lang="el-GR" dirty="0" smtClean="0"/>
              <a:t>- Υπάρχουν </a:t>
            </a:r>
            <a:r>
              <a:rPr lang="el-GR" dirty="0"/>
              <a:t>στην διαφάνεια εφαρμογές που δεν τους αρέσει να χρησιμοποιούν; </a:t>
            </a:r>
          </a:p>
        </p:txBody>
      </p:sp>
      <p:sp>
        <p:nvSpPr>
          <p:cNvPr id="4" name="Slide Number Placeholder 3"/>
          <p:cNvSpPr>
            <a:spLocks noGrp="1"/>
          </p:cNvSpPr>
          <p:nvPr>
            <p:ph type="sldNum" sz="quarter" idx="10"/>
          </p:nvPr>
        </p:nvSpPr>
        <p:spPr/>
        <p:txBody>
          <a:bodyPr/>
          <a:lstStyle/>
          <a:p>
            <a:fld id="{77B88858-B902-4FE3-8F61-A434F6226321}" type="slidenum">
              <a:rPr lang="el-GR" smtClean="0"/>
              <a:t>2</a:t>
            </a:fld>
            <a:endParaRPr lang="el-GR"/>
          </a:p>
        </p:txBody>
      </p:sp>
    </p:spTree>
    <p:extLst>
      <p:ext uri="{BB962C8B-B14F-4D97-AF65-F5344CB8AC3E}">
        <p14:creationId xmlns:p14="http://schemas.microsoft.com/office/powerpoint/2010/main" val="406411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Αυτά είναι κάποια χρήσιμα στατιστικά των εφαρμογών που επιτρέπουν την δημοσίευση και την επεξεργασία φωτογραφιών. </a:t>
            </a:r>
          </a:p>
        </p:txBody>
      </p:sp>
      <p:sp>
        <p:nvSpPr>
          <p:cNvPr id="4" name="Slide Number Placeholder 3"/>
          <p:cNvSpPr>
            <a:spLocks noGrp="1"/>
          </p:cNvSpPr>
          <p:nvPr>
            <p:ph type="sldNum" sz="quarter" idx="10"/>
          </p:nvPr>
        </p:nvSpPr>
        <p:spPr/>
        <p:txBody>
          <a:bodyPr/>
          <a:lstStyle/>
          <a:p>
            <a:fld id="{77B88858-B902-4FE3-8F61-A434F6226321}" type="slidenum">
              <a:rPr lang="el-GR" smtClean="0"/>
              <a:t>3</a:t>
            </a:fld>
            <a:endParaRPr lang="el-GR"/>
          </a:p>
        </p:txBody>
      </p:sp>
    </p:spTree>
    <p:extLst>
      <p:ext uri="{BB962C8B-B14F-4D97-AF65-F5344CB8AC3E}">
        <p14:creationId xmlns:p14="http://schemas.microsoft.com/office/powerpoint/2010/main" val="336112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Συζητήστε στην τάξη:</a:t>
            </a:r>
          </a:p>
          <a:p>
            <a:r>
              <a:rPr lang="el-GR" dirty="0" smtClean="0"/>
              <a:t>- Γιατί </a:t>
            </a:r>
            <a:r>
              <a:rPr lang="el-GR" dirty="0"/>
              <a:t>δημοσιεύουν οι χρήστες του διαδικτύου φωτογραφίες τους;</a:t>
            </a:r>
          </a:p>
        </p:txBody>
      </p:sp>
      <p:sp>
        <p:nvSpPr>
          <p:cNvPr id="4" name="Slide Number Placeholder 3"/>
          <p:cNvSpPr>
            <a:spLocks noGrp="1"/>
          </p:cNvSpPr>
          <p:nvPr>
            <p:ph type="sldNum" sz="quarter" idx="10"/>
          </p:nvPr>
        </p:nvSpPr>
        <p:spPr/>
        <p:txBody>
          <a:bodyPr/>
          <a:lstStyle/>
          <a:p>
            <a:fld id="{77B88858-B902-4FE3-8F61-A434F6226321}" type="slidenum">
              <a:rPr lang="el-GR" smtClean="0"/>
              <a:t>4</a:t>
            </a:fld>
            <a:endParaRPr lang="el-GR"/>
          </a:p>
        </p:txBody>
      </p:sp>
    </p:spTree>
    <p:extLst>
      <p:ext uri="{BB962C8B-B14F-4D97-AF65-F5344CB8AC3E}">
        <p14:creationId xmlns:p14="http://schemas.microsoft.com/office/powerpoint/2010/main" val="39990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φωτογραφίες και τα βίντεο που δημοσιεύονται στο διαδίκτυο περιέχουν πολλές πληροφορίες, οι οποίες μπορούν να επηρεάσουν τους νέους με διάφορους τρόπους. Η κοινοποίηση φωτογραφιών μπορεί να αποτελέσει μια πολύ θετική εμπειρία, αλλά είναι σημαντικό οι νέοι να γνωρίζουν τους πιθανούς  κινδύνους, ειδικά στην περίπτωση δημοσίευσης προσωπικών φωτογραφιών.</a:t>
            </a:r>
          </a:p>
          <a:p>
            <a:endParaRPr lang="el-GR" dirty="0"/>
          </a:p>
          <a:p>
            <a:r>
              <a:rPr lang="el-GR" dirty="0"/>
              <a:t>Τι πληροφορίες μπορεί να αποκαλύψεις μέσα από μια </a:t>
            </a:r>
            <a:r>
              <a:rPr lang="en-GB" dirty="0"/>
              <a:t>selfie</a:t>
            </a:r>
            <a:r>
              <a:rPr lang="el-GR" dirty="0"/>
              <a:t>;</a:t>
            </a:r>
          </a:p>
          <a:p>
            <a:endParaRPr lang="el-GR" dirty="0"/>
          </a:p>
          <a:p>
            <a:r>
              <a:rPr lang="el-GR" dirty="0"/>
              <a:t>Η ανάρτηση μιας φωτογραφίας στο διαδίκτυο περιλαμβάνει τους εξής κινδύνους:</a:t>
            </a:r>
          </a:p>
          <a:p>
            <a:endParaRPr lang="el-GR" dirty="0"/>
          </a:p>
          <a:p>
            <a:r>
              <a:rPr lang="el-GR" dirty="0" smtClean="0"/>
              <a:t>- </a:t>
            </a:r>
            <a:r>
              <a:rPr lang="el-GR" b="1" dirty="0" smtClean="0"/>
              <a:t>Η </a:t>
            </a:r>
            <a:r>
              <a:rPr lang="el-GR" b="1" dirty="0"/>
              <a:t>ιστορία:</a:t>
            </a:r>
            <a:r>
              <a:rPr lang="el-GR" dirty="0"/>
              <a:t> Η φράση «μια εικόνα </a:t>
            </a:r>
            <a:r>
              <a:rPr lang="el-GR" dirty="0" err="1" smtClean="0"/>
              <a:t>ίσον</a:t>
            </a:r>
            <a:r>
              <a:rPr lang="el-GR" dirty="0" smtClean="0"/>
              <a:t> </a:t>
            </a:r>
            <a:r>
              <a:rPr lang="el-GR" dirty="0"/>
              <a:t>χίλιες λέξεις» ισχύει σε μεγάλο βαθμό στην περίπτωση των φωτογραφιών που δημοσιεύονται στο διαδίκτυο. </a:t>
            </a:r>
            <a:r>
              <a:rPr lang="el-GR" dirty="0" smtClean="0"/>
              <a:t>Πρέπει </a:t>
            </a:r>
            <a:r>
              <a:rPr lang="el-GR" dirty="0"/>
              <a:t>να θυμόμαστε ότι εμείς γνωρίζουμε την ιστορία πίσω από μία φωτογραφία που ανεβάζουμε, αλλά οι άλλοι δεν την γνωρίζουν. Αυτό μπορεί να οδηγήσεις σε παρεξηγήσεις</a:t>
            </a:r>
            <a:r>
              <a:rPr lang="en-GB" dirty="0"/>
              <a:t> </a:t>
            </a:r>
            <a:r>
              <a:rPr lang="el-GR" dirty="0"/>
              <a:t>και παρερμηνεύσεις. </a:t>
            </a:r>
          </a:p>
          <a:p>
            <a:endParaRPr lang="el-GR" dirty="0"/>
          </a:p>
          <a:p>
            <a:r>
              <a:rPr lang="el-GR" dirty="0" smtClean="0"/>
              <a:t>- </a:t>
            </a:r>
            <a:r>
              <a:rPr lang="el-GR" b="1" dirty="0" smtClean="0"/>
              <a:t>Το </a:t>
            </a:r>
            <a:r>
              <a:rPr lang="el-GR" b="1" dirty="0"/>
              <a:t>μήνυμα: </a:t>
            </a:r>
            <a:r>
              <a:rPr lang="el-GR" dirty="0"/>
              <a:t>Οι εικόνες είναι ένας ισχυρός τρόπος για να εκφράσουμε ένα μήνυμα, μια ιδέα ή σκέψη. Μια εικόνα ή ένα </a:t>
            </a:r>
            <a:r>
              <a:rPr lang="en-GB" dirty="0"/>
              <a:t>meme </a:t>
            </a:r>
            <a:r>
              <a:rPr lang="el-GR" dirty="0"/>
              <a:t>που θεωρείται αστείο από κάποιον χρήστη, μπορεί να θεωρηθεί προσβλητικό από κάποιον άλλο. </a:t>
            </a:r>
          </a:p>
          <a:p>
            <a:endParaRPr lang="el-GR" dirty="0"/>
          </a:p>
          <a:p>
            <a:r>
              <a:rPr lang="el-GR" dirty="0"/>
              <a:t>Οι φωτογραφίες μπορούν επίσης να χρησιμοποιηθούν για τη διαφήμιση ενός προϊόντος ή για την προώθηση μιας συγκεκριμένης συμπεριφοράς ή ενός τρόπου ζωής. </a:t>
            </a:r>
          </a:p>
          <a:p>
            <a:endParaRPr lang="el-GR" dirty="0"/>
          </a:p>
        </p:txBody>
      </p:sp>
      <p:sp>
        <p:nvSpPr>
          <p:cNvPr id="4" name="Slide Number Placeholder 3"/>
          <p:cNvSpPr>
            <a:spLocks noGrp="1"/>
          </p:cNvSpPr>
          <p:nvPr>
            <p:ph type="sldNum" sz="quarter" idx="10"/>
          </p:nvPr>
        </p:nvSpPr>
        <p:spPr/>
        <p:txBody>
          <a:bodyPr/>
          <a:lstStyle/>
          <a:p>
            <a:fld id="{77B88858-B902-4FE3-8F61-A434F6226321}" type="slidenum">
              <a:rPr lang="el-GR" smtClean="0"/>
              <a:t>5</a:t>
            </a:fld>
            <a:endParaRPr lang="el-GR"/>
          </a:p>
        </p:txBody>
      </p:sp>
    </p:spTree>
    <p:extLst>
      <p:ext uri="{BB962C8B-B14F-4D97-AF65-F5344CB8AC3E}">
        <p14:creationId xmlns:p14="http://schemas.microsoft.com/office/powerpoint/2010/main" val="124157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σημαντικό να σκεφτούμε τη συμπεριφορά μας και τις επιλογές που κάνουμε όταν κοινοποιούμε μια φωτογραφία στο διαδίκτυο. </a:t>
            </a:r>
          </a:p>
        </p:txBody>
      </p:sp>
      <p:sp>
        <p:nvSpPr>
          <p:cNvPr id="4" name="Slide Number Placeholder 3"/>
          <p:cNvSpPr>
            <a:spLocks noGrp="1"/>
          </p:cNvSpPr>
          <p:nvPr>
            <p:ph type="sldNum" sz="quarter" idx="10"/>
          </p:nvPr>
        </p:nvSpPr>
        <p:spPr/>
        <p:txBody>
          <a:bodyPr/>
          <a:lstStyle/>
          <a:p>
            <a:fld id="{77B88858-B902-4FE3-8F61-A434F6226321}" type="slidenum">
              <a:rPr lang="el-GR" smtClean="0"/>
              <a:t>6</a:t>
            </a:fld>
            <a:endParaRPr lang="el-GR"/>
          </a:p>
        </p:txBody>
      </p:sp>
    </p:spTree>
    <p:extLst>
      <p:ext uri="{BB962C8B-B14F-4D97-AF65-F5344CB8AC3E}">
        <p14:creationId xmlns:p14="http://schemas.microsoft.com/office/powerpoint/2010/main" val="3186450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Τι πιστεύεις ότι συμβαίνει σε αυτή τη φωτογραφία; </a:t>
            </a:r>
          </a:p>
        </p:txBody>
      </p:sp>
      <p:sp>
        <p:nvSpPr>
          <p:cNvPr id="4" name="Slide Number Placeholder 3"/>
          <p:cNvSpPr>
            <a:spLocks noGrp="1"/>
          </p:cNvSpPr>
          <p:nvPr>
            <p:ph type="sldNum" sz="quarter" idx="10"/>
          </p:nvPr>
        </p:nvSpPr>
        <p:spPr/>
        <p:txBody>
          <a:bodyPr/>
          <a:lstStyle/>
          <a:p>
            <a:fld id="{77B88858-B902-4FE3-8F61-A434F6226321}" type="slidenum">
              <a:rPr lang="el-GR" smtClean="0"/>
              <a:t>7</a:t>
            </a:fld>
            <a:endParaRPr lang="el-GR"/>
          </a:p>
        </p:txBody>
      </p:sp>
    </p:spTree>
    <p:extLst>
      <p:ext uri="{BB962C8B-B14F-4D97-AF65-F5344CB8AC3E}">
        <p14:creationId xmlns:p14="http://schemas.microsoft.com/office/powerpoint/2010/main" val="154685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Τα φίλτρα και οι εφαρμογές επεξεργασίας φωτογραφιών είναι πολύ εύκολα στη χρήση και μπορούν να αλλάξουν δραματικά μια εικόνα. </a:t>
            </a:r>
          </a:p>
          <a:p>
            <a:endParaRPr lang="el-GR" dirty="0"/>
          </a:p>
          <a:p>
            <a:r>
              <a:rPr lang="el-GR" dirty="0"/>
              <a:t>-Τι αλλαγές παρατηρείτε;</a:t>
            </a:r>
          </a:p>
          <a:p>
            <a:endParaRPr lang="el-GR" dirty="0"/>
          </a:p>
          <a:p>
            <a:r>
              <a:rPr lang="el-GR" dirty="0"/>
              <a:t>Όταν οι νέοι συναντούν στο διαδίκτυο επεξεργασμένες φωτογραφίες μπορεί να νιώσουν λιγότερο χαρούμενοι και ικανοποιημένοι με την εμφάνισή τους και να χάσουν την αυτοπεποίθησή τους. </a:t>
            </a:r>
          </a:p>
        </p:txBody>
      </p:sp>
      <p:sp>
        <p:nvSpPr>
          <p:cNvPr id="4" name="Slide Number Placeholder 3"/>
          <p:cNvSpPr>
            <a:spLocks noGrp="1"/>
          </p:cNvSpPr>
          <p:nvPr>
            <p:ph type="sldNum" sz="quarter" idx="10"/>
          </p:nvPr>
        </p:nvSpPr>
        <p:spPr/>
        <p:txBody>
          <a:bodyPr/>
          <a:lstStyle/>
          <a:p>
            <a:fld id="{77B88858-B902-4FE3-8F61-A434F6226321}" type="slidenum">
              <a:rPr lang="el-GR" smtClean="0"/>
              <a:t>8</a:t>
            </a:fld>
            <a:endParaRPr lang="el-GR"/>
          </a:p>
        </p:txBody>
      </p:sp>
    </p:spTree>
    <p:extLst>
      <p:ext uri="{BB962C8B-B14F-4D97-AF65-F5344CB8AC3E}">
        <p14:creationId xmlns:p14="http://schemas.microsoft.com/office/powerpoint/2010/main" val="2953656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Είναι σημαντικό να αναλογιστούμε τι εικόνες συναντάμε στο διαδίκτυο και τι συναισθήματα μας προκαλούν. </a:t>
            </a:r>
          </a:p>
        </p:txBody>
      </p:sp>
      <p:sp>
        <p:nvSpPr>
          <p:cNvPr id="4" name="Slide Number Placeholder 3"/>
          <p:cNvSpPr>
            <a:spLocks noGrp="1"/>
          </p:cNvSpPr>
          <p:nvPr>
            <p:ph type="sldNum" sz="quarter" idx="10"/>
          </p:nvPr>
        </p:nvSpPr>
        <p:spPr/>
        <p:txBody>
          <a:bodyPr/>
          <a:lstStyle/>
          <a:p>
            <a:fld id="{77B88858-B902-4FE3-8F61-A434F6226321}" type="slidenum">
              <a:rPr lang="el-GR" smtClean="0"/>
              <a:t>9</a:t>
            </a:fld>
            <a:endParaRPr lang="el-GR"/>
          </a:p>
        </p:txBody>
      </p:sp>
    </p:spTree>
    <p:extLst>
      <p:ext uri="{BB962C8B-B14F-4D97-AF65-F5344CB8AC3E}">
        <p14:creationId xmlns:p14="http://schemas.microsoft.com/office/powerpoint/2010/main" val="1662758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3355" y="2268965"/>
            <a:ext cx="7772400" cy="1470025"/>
          </a:xfrm>
        </p:spPr>
        <p:txBody>
          <a:bodyPr/>
          <a:lstStyle>
            <a:lvl1pPr algn="l">
              <a:defRPr>
                <a:solidFill>
                  <a:schemeClr val="bg1"/>
                </a:solidFill>
                <a:latin typeface="Arial"/>
                <a:cs typeface="Arial"/>
              </a:defRPr>
            </a:lvl1pPr>
          </a:lstStyle>
          <a:p>
            <a:r>
              <a:rPr lang="en-GB" dirty="0"/>
              <a:t>Click to edit Master title style</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71921" y="6247738"/>
            <a:ext cx="1208503" cy="231478"/>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 y="5339140"/>
            <a:ext cx="4952995" cy="1518858"/>
          </a:xfrm>
          <a:prstGeom prst="rect">
            <a:avLst/>
          </a:prstGeom>
        </p:spPr>
      </p:pic>
      <p:pic>
        <p:nvPicPr>
          <p:cNvPr id="6" name="Picture 5" descr="logo-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98394" y="271314"/>
            <a:ext cx="1543061" cy="689597"/>
          </a:xfrm>
          <a:prstGeom prst="rect">
            <a:avLst/>
          </a:prstGeom>
        </p:spPr>
      </p:pic>
      <p:pic>
        <p:nvPicPr>
          <p:cNvPr id="8" name="Picture 7" descr="SID-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9180" y="172735"/>
            <a:ext cx="2901773" cy="1732378"/>
          </a:xfrm>
          <a:prstGeom prst="rect">
            <a:avLst/>
          </a:prstGeom>
        </p:spPr>
      </p:pic>
      <p:pic>
        <p:nvPicPr>
          <p:cNvPr id="3" name="Picture 2"/>
          <p:cNvPicPr>
            <a:picLocks noChangeAspect="1"/>
          </p:cNvPicPr>
          <p:nvPr userDrawn="1"/>
        </p:nvPicPr>
        <p:blipFill>
          <a:blip r:embed="rId6"/>
          <a:stretch>
            <a:fillRect/>
          </a:stretch>
        </p:blipFill>
        <p:spPr>
          <a:xfrm>
            <a:off x="389180" y="5808598"/>
            <a:ext cx="2030144" cy="670618"/>
          </a:xfrm>
          <a:prstGeom prst="rect">
            <a:avLst/>
          </a:prstGeom>
        </p:spPr>
      </p:pic>
    </p:spTree>
    <p:extLst>
      <p:ext uri="{BB962C8B-B14F-4D97-AF65-F5344CB8AC3E}">
        <p14:creationId xmlns:p14="http://schemas.microsoft.com/office/powerpoint/2010/main" val="145866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C27AB-B4C3-014F-9161-8F150AC05DEC}"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77689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27496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1CC27AB-B4C3-014F-9161-8F150AC05DE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84876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1741268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CC27AB-B4C3-014F-9161-8F150AC05DE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44858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rgbClr val="009DE0"/>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230999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latin typeface="Arial"/>
                <a:cs typeface="Arial"/>
              </a:defRPr>
            </a:lvl1pPr>
            <a:lvl2pPr algn="ctr">
              <a:defRPr>
                <a:latin typeface="Arial"/>
                <a:cs typeface="Arial"/>
              </a:defRPr>
            </a:lvl2pPr>
            <a:lvl3pPr algn="ctr">
              <a:defRPr>
                <a:latin typeface="Arial"/>
                <a:cs typeface="Arial"/>
              </a:defRPr>
            </a:lvl3pPr>
            <a:lvl4pPr algn="ctr">
              <a:defRPr>
                <a:latin typeface="Arial"/>
                <a:cs typeface="Arial"/>
              </a:defRPr>
            </a:lvl4pPr>
            <a:lvl5pPr algn="ctr">
              <a:defRPr>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descr="logo-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39" y="271315"/>
            <a:ext cx="902963" cy="403536"/>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5"/>
          </a:xfrm>
          <a:prstGeom prst="rect">
            <a:avLst/>
          </a:prstGeom>
        </p:spPr>
      </p:pic>
    </p:spTree>
    <p:extLst>
      <p:ext uri="{BB962C8B-B14F-4D97-AF65-F5344CB8AC3E}">
        <p14:creationId xmlns:p14="http://schemas.microsoft.com/office/powerpoint/2010/main" val="186879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09DE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7253"/>
            <a:ext cx="8229600" cy="1143000"/>
          </a:xfrm>
        </p:spPr>
        <p:txBody>
          <a:bodyPr/>
          <a:lstStyle>
            <a:lvl1pPr algn="l">
              <a:defRPr>
                <a:solidFill>
                  <a:schemeClr val="bg1"/>
                </a:solidFill>
                <a:latin typeface="Arial"/>
                <a:cs typeface="Arial"/>
              </a:defRPr>
            </a:lvl1pPr>
          </a:lstStyle>
          <a:p>
            <a:r>
              <a:rPr lang="en-GB" dirty="0"/>
              <a:t>Click to edit Master title style</a:t>
            </a:r>
            <a:endParaRPr lang="en-US" dirty="0"/>
          </a:p>
        </p:txBody>
      </p:sp>
      <p:sp>
        <p:nvSpPr>
          <p:cNvPr id="3" name="Content Placeholder 2"/>
          <p:cNvSpPr>
            <a:spLocks noGrp="1"/>
          </p:cNvSpPr>
          <p:nvPr>
            <p:ph idx="1"/>
          </p:nvPr>
        </p:nvSpPr>
        <p:spPr>
          <a:xfrm>
            <a:off x="457200" y="2142815"/>
            <a:ext cx="8229600" cy="3583709"/>
          </a:xfrm>
        </p:spPr>
        <p:txBody>
          <a:bodyPr/>
          <a:lstStyle>
            <a:lvl1pPr>
              <a:defRPr>
                <a:solidFill>
                  <a:schemeClr val="bg1"/>
                </a:solidFill>
                <a:latin typeface="Arial"/>
                <a:cs typeface="Arial"/>
              </a:defRPr>
            </a:lvl1pPr>
            <a:lvl2pPr>
              <a:defRPr>
                <a:solidFill>
                  <a:schemeClr val="bg1"/>
                </a:solidFill>
                <a:latin typeface="Arial"/>
                <a:cs typeface="Arial"/>
              </a:defRPr>
            </a:lvl2pPr>
            <a:lvl3pPr>
              <a:defRPr>
                <a:solidFill>
                  <a:schemeClr val="bg1"/>
                </a:solidFill>
                <a:latin typeface="Arial"/>
                <a:cs typeface="Arial"/>
              </a:defRPr>
            </a:lvl3pPr>
            <a:lvl4pPr>
              <a:defRPr>
                <a:solidFill>
                  <a:schemeClr val="bg1"/>
                </a:solidFill>
                <a:latin typeface="Arial"/>
                <a:cs typeface="Arial"/>
              </a:defRPr>
            </a:lvl4pPr>
            <a:lvl5pPr>
              <a:defRPr>
                <a:solidFill>
                  <a:schemeClr val="bg1"/>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288287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9DE0"/>
        </a:solid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817253"/>
            <a:ext cx="8229600" cy="3583709"/>
          </a:xfrm>
        </p:spPr>
        <p:txBody>
          <a:bodyPr/>
          <a:lstStyle>
            <a:lvl1pPr algn="ctr">
              <a:defRPr>
                <a:solidFill>
                  <a:srgbClr val="FFFFFF"/>
                </a:solidFill>
                <a:latin typeface="Arial"/>
                <a:cs typeface="Arial"/>
              </a:defRPr>
            </a:lvl1pPr>
            <a:lvl2pPr algn="ctr">
              <a:defRPr>
                <a:solidFill>
                  <a:srgbClr val="FFFFFF"/>
                </a:solidFill>
                <a:latin typeface="Arial"/>
                <a:cs typeface="Arial"/>
              </a:defRPr>
            </a:lvl2pPr>
            <a:lvl3pPr algn="ctr">
              <a:defRPr>
                <a:solidFill>
                  <a:srgbClr val="FFFFFF"/>
                </a:solidFill>
                <a:latin typeface="Arial"/>
                <a:cs typeface="Arial"/>
              </a:defRPr>
            </a:lvl3pPr>
            <a:lvl4pPr algn="ctr">
              <a:defRPr>
                <a:solidFill>
                  <a:srgbClr val="FFFFFF"/>
                </a:solidFill>
                <a:latin typeface="Arial"/>
                <a:cs typeface="Arial"/>
              </a:defRPr>
            </a:lvl4pPr>
            <a:lvl5pPr algn="ctr">
              <a:defRPr>
                <a:solidFill>
                  <a:srgbClr val="FFFFFF"/>
                </a:solidFill>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95240" y="271315"/>
            <a:ext cx="902961" cy="403536"/>
          </a:xfrm>
          <a:prstGeom prst="rect">
            <a:avLst/>
          </a:prstGeom>
        </p:spPr>
      </p:pic>
      <p:pic>
        <p:nvPicPr>
          <p:cNvPr id="6" name="Picture 5" descr="SID-w.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068108" y="6411611"/>
            <a:ext cx="886415" cy="169786"/>
          </a:xfrm>
          <a:prstGeom prst="rect">
            <a:avLst/>
          </a:prstGeom>
        </p:spPr>
      </p:pic>
    </p:spTree>
    <p:extLst>
      <p:ext uri="{BB962C8B-B14F-4D97-AF65-F5344CB8AC3E}">
        <p14:creationId xmlns:p14="http://schemas.microsoft.com/office/powerpoint/2010/main" val="1133028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CC27AB-B4C3-014F-9161-8F150AC05DEC}"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434915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1CC27AB-B4C3-014F-9161-8F150AC05DEC}"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210482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1CC27AB-B4C3-014F-9161-8F150AC05DEC}"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309967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1CC27AB-B4C3-014F-9161-8F150AC05DEC}"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25D16-AE2E-F647-B954-D274E59E4C0D}" type="slidenum">
              <a:rPr lang="en-US" smtClean="0"/>
              <a:t>‹#›</a:t>
            </a:fld>
            <a:endParaRPr lang="en-US"/>
          </a:p>
        </p:txBody>
      </p:sp>
    </p:spTree>
    <p:extLst>
      <p:ext uri="{BB962C8B-B14F-4D97-AF65-F5344CB8AC3E}">
        <p14:creationId xmlns:p14="http://schemas.microsoft.com/office/powerpoint/2010/main" val="410612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C27AB-B4C3-014F-9161-8F150AC05DEC}" type="datetimeFigureOut">
              <a:rPr lang="en-US" smtClean="0"/>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25D16-AE2E-F647-B954-D274E59E4C0D}" type="slidenum">
              <a:rPr lang="en-US" smtClean="0"/>
              <a:t>‹#›</a:t>
            </a:fld>
            <a:endParaRPr lang="en-US"/>
          </a:p>
        </p:txBody>
      </p:sp>
    </p:spTree>
    <p:extLst>
      <p:ext uri="{BB962C8B-B14F-4D97-AF65-F5344CB8AC3E}">
        <p14:creationId xmlns:p14="http://schemas.microsoft.com/office/powerpoint/2010/main" val="337072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8.png"/><Relationship Id="rId18" Type="http://schemas.openxmlformats.org/officeDocument/2006/relationships/image" Target="../media/image1.png"/><Relationship Id="rId3" Type="http://schemas.openxmlformats.org/officeDocument/2006/relationships/image" Target="../media/image48.png"/><Relationship Id="rId7" Type="http://schemas.openxmlformats.org/officeDocument/2006/relationships/image" Target="../media/image15.gif"/><Relationship Id="rId12" Type="http://schemas.openxmlformats.org/officeDocument/2006/relationships/image" Target="../media/image55.png"/><Relationship Id="rId17" Type="http://schemas.openxmlformats.org/officeDocument/2006/relationships/image" Target="../media/image58.png"/><Relationship Id="rId2" Type="http://schemas.openxmlformats.org/officeDocument/2006/relationships/notesSlide" Target="../notesSlides/notesSlide15.xml"/><Relationship Id="rId16" Type="http://schemas.openxmlformats.org/officeDocument/2006/relationships/image" Target="../media/image57.png"/><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16.png"/><Relationship Id="rId9" Type="http://schemas.openxmlformats.org/officeDocument/2006/relationships/image" Target="../media/image52.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gif"/><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7" y="2089956"/>
            <a:ext cx="6245697" cy="976213"/>
          </a:xfrm>
          <a:prstGeom prst="rect">
            <a:avLst/>
          </a:prstGeom>
        </p:spPr>
      </p:pic>
      <p:sp>
        <p:nvSpPr>
          <p:cNvPr id="6" name="Title 1"/>
          <p:cNvSpPr>
            <a:spLocks noGrp="1"/>
          </p:cNvSpPr>
          <p:nvPr>
            <p:ph type="ctrTitle"/>
          </p:nvPr>
        </p:nvSpPr>
        <p:spPr>
          <a:xfrm>
            <a:off x="303847" y="1769675"/>
            <a:ext cx="7772400" cy="1470025"/>
          </a:xfrm>
        </p:spPr>
        <p:txBody>
          <a:bodyPr/>
          <a:lstStyle/>
          <a:p>
            <a:r>
              <a:rPr lang="el-GR" dirty="0"/>
              <a:t>Η δύναμη της εικόνας</a:t>
            </a:r>
            <a:endParaRPr lang="en-US" dirty="0"/>
          </a:p>
        </p:txBody>
      </p:sp>
      <p:grpSp>
        <p:nvGrpSpPr>
          <p:cNvPr id="2" name="Group 2"/>
          <p:cNvGrpSpPr>
            <a:grpSpLocks/>
          </p:cNvGrpSpPr>
          <p:nvPr/>
        </p:nvGrpSpPr>
        <p:grpSpPr bwMode="auto">
          <a:xfrm>
            <a:off x="2116138" y="3359150"/>
            <a:ext cx="5097462" cy="2701925"/>
            <a:chOff x="107532714" y="107549043"/>
            <a:chExt cx="4702628" cy="2435426"/>
          </a:xfrm>
        </p:grpSpPr>
        <p:grpSp>
          <p:nvGrpSpPr>
            <p:cNvPr id="3" name="Group 3"/>
            <p:cNvGrpSpPr>
              <a:grpSpLocks/>
            </p:cNvGrpSpPr>
            <p:nvPr/>
          </p:nvGrpSpPr>
          <p:grpSpPr bwMode="auto">
            <a:xfrm rot="-433198">
              <a:off x="107532714" y="107838047"/>
              <a:ext cx="1931068" cy="2058334"/>
              <a:chOff x="107532714" y="107838047"/>
              <a:chExt cx="1931068" cy="2058334"/>
            </a:xfrm>
          </p:grpSpPr>
          <p:sp>
            <p:nvSpPr>
              <p:cNvPr id="10" name="Rectangle 4"/>
              <p:cNvSpPr>
                <a:spLocks noChangeArrowheads="1"/>
              </p:cNvSpPr>
              <p:nvPr/>
            </p:nvSpPr>
            <p:spPr bwMode="auto">
              <a:xfrm>
                <a:off x="107532714" y="107838047"/>
                <a:ext cx="1931068" cy="2058334"/>
              </a:xfrm>
              <a:prstGeom prst="rect">
                <a:avLst/>
              </a:prstGeom>
              <a:solidFill>
                <a:srgbClr val="FFFFFF"/>
              </a:solidFill>
              <a:ln w="31750" algn="ctr">
                <a:solidFill>
                  <a:srgbClr val="ED7D31"/>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29" name="Picture 5" descr="108_35671_15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639708" y="107950722"/>
                <a:ext cx="1706766" cy="1603253"/>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grpSp>
        <p:grpSp>
          <p:nvGrpSpPr>
            <p:cNvPr id="4" name="Group 6"/>
            <p:cNvGrpSpPr>
              <a:grpSpLocks/>
            </p:cNvGrpSpPr>
            <p:nvPr/>
          </p:nvGrpSpPr>
          <p:grpSpPr bwMode="auto">
            <a:xfrm>
              <a:off x="109080920" y="107549043"/>
              <a:ext cx="1931068" cy="2058335"/>
              <a:chOff x="109080920" y="107549043"/>
              <a:chExt cx="1931068" cy="2058335"/>
            </a:xfrm>
          </p:grpSpPr>
          <p:sp>
            <p:nvSpPr>
              <p:cNvPr id="9" name="Rectangle 7"/>
              <p:cNvSpPr>
                <a:spLocks noChangeArrowheads="1"/>
              </p:cNvSpPr>
              <p:nvPr/>
            </p:nvSpPr>
            <p:spPr bwMode="auto">
              <a:xfrm>
                <a:off x="109080920" y="107549043"/>
                <a:ext cx="1931068" cy="2058335"/>
              </a:xfrm>
              <a:prstGeom prst="rect">
                <a:avLst/>
              </a:prstGeom>
              <a:solidFill>
                <a:srgbClr val="FFFFFF"/>
              </a:solidFill>
              <a:ln w="31750" algn="ctr">
                <a:solidFill>
                  <a:srgbClr val="5B9BD5"/>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2" name="Picture 8" descr="135_35685_ful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9189532" y="107639531"/>
                <a:ext cx="1704065" cy="1617118"/>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grpSp>
        <p:sp>
          <p:nvSpPr>
            <p:cNvPr id="8" name="Rectangle 9"/>
            <p:cNvSpPr>
              <a:spLocks noChangeArrowheads="1"/>
            </p:cNvSpPr>
            <p:nvPr/>
          </p:nvSpPr>
          <p:spPr bwMode="auto">
            <a:xfrm rot="267263">
              <a:off x="110304274" y="107926134"/>
              <a:ext cx="1931068" cy="2058335"/>
            </a:xfrm>
            <a:prstGeom prst="rect">
              <a:avLst/>
            </a:prstGeom>
            <a:solidFill>
              <a:srgbClr val="FFFFFF"/>
            </a:solidFill>
            <a:ln w="31750" algn="ctr">
              <a:solidFill>
                <a:srgbClr val="ED7D31"/>
              </a:solidFill>
              <a:miter lim="800000"/>
              <a:headEnd/>
              <a:tailEnd/>
            </a:ln>
            <a:effectLst/>
            <a:extLst>
              <a:ext uri="{AF507438-7753-43e0-B8FC-AC1667EBCBE1}">
                <a14:hiddenEffects xmlns:a14="http://schemas.microsoft.com/office/drawing/2010/main" xmlns="">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4" name="Picture 10" descr="101_35668_full"/>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67263">
              <a:off x="110413315" y="108036556"/>
              <a:ext cx="1731380" cy="1661156"/>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415923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rallelogram 1"/>
          <p:cNvSpPr/>
          <p:nvPr/>
        </p:nvSpPr>
        <p:spPr>
          <a:xfrm>
            <a:off x="-1409699" y="3371850"/>
            <a:ext cx="10067924" cy="3040725"/>
          </a:xfrm>
          <a:prstGeom prst="parallelogram">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90009" y="3460750"/>
            <a:ext cx="1803654" cy="523220"/>
          </a:xfrm>
          <a:prstGeom prst="rect">
            <a:avLst/>
          </a:prstGeom>
          <a:noFill/>
        </p:spPr>
        <p:txBody>
          <a:bodyPr wrap="square" rtlCol="0">
            <a:spAutoFit/>
          </a:bodyPr>
          <a:lstStyle/>
          <a:p>
            <a:r>
              <a:rPr lang="el-GR" sz="2800" dirty="0">
                <a:solidFill>
                  <a:srgbClr val="009DE0"/>
                </a:solidFill>
                <a:latin typeface="Arial"/>
                <a:cs typeface="Arial"/>
              </a:rPr>
              <a:t>Συμβουλή</a:t>
            </a:r>
            <a:endParaRPr lang="en-GB" sz="2000" dirty="0">
              <a:solidFill>
                <a:srgbClr val="009DE0"/>
              </a:solidFill>
              <a:latin typeface="Arial"/>
              <a:cs typeface="Arial"/>
            </a:endParaRPr>
          </a:p>
        </p:txBody>
      </p:sp>
      <p:sp>
        <p:nvSpPr>
          <p:cNvPr id="21" name="TextBox 20"/>
          <p:cNvSpPr txBox="1"/>
          <p:nvPr/>
        </p:nvSpPr>
        <p:spPr>
          <a:xfrm>
            <a:off x="86064" y="4072434"/>
            <a:ext cx="8419608" cy="1938992"/>
          </a:xfrm>
          <a:prstGeom prst="rect">
            <a:avLst/>
          </a:prstGeom>
          <a:noFill/>
        </p:spPr>
        <p:txBody>
          <a:bodyPr wrap="square" rtlCol="0">
            <a:spAutoFit/>
          </a:bodyPr>
          <a:lstStyle/>
          <a:p>
            <a:pPr marL="285750" indent="-285750">
              <a:buFont typeface="Arial" panose="020B0604020202020204" pitchFamily="34" charset="0"/>
              <a:buChar char="•"/>
            </a:pPr>
            <a:r>
              <a:rPr lang="el-GR" sz="2000" dirty="0">
                <a:solidFill>
                  <a:srgbClr val="009DE0"/>
                </a:solidFill>
                <a:latin typeface="Arial"/>
                <a:cs typeface="Arial"/>
              </a:rPr>
              <a:t>Σκέψου τις προσωπικές πληροφορίες που μπορεί να μοιράζεσαι μέσω των φωτογραφιών σου</a:t>
            </a:r>
            <a:endParaRPr lang="en-GB" sz="2000" dirty="0">
              <a:solidFill>
                <a:srgbClr val="009DE0"/>
              </a:solidFill>
              <a:latin typeface="Arial"/>
              <a:cs typeface="Arial"/>
            </a:endParaRPr>
          </a:p>
          <a:p>
            <a:pPr marL="285750" indent="-285750">
              <a:buFont typeface="Arial" panose="020B0604020202020204" pitchFamily="34" charset="0"/>
              <a:buChar char="•"/>
            </a:pPr>
            <a:r>
              <a:rPr lang="el-GR" sz="2000" dirty="0">
                <a:solidFill>
                  <a:srgbClr val="009DE0"/>
                </a:solidFill>
                <a:latin typeface="Arial"/>
                <a:cs typeface="Arial"/>
              </a:rPr>
              <a:t>Έλεγξε τις ρυθμίσεις τοποθεσίας</a:t>
            </a:r>
          </a:p>
          <a:p>
            <a:pPr marL="285750" indent="-285750">
              <a:buFont typeface="Arial" panose="020B0604020202020204" pitchFamily="34" charset="0"/>
              <a:buChar char="•"/>
            </a:pPr>
            <a:r>
              <a:rPr lang="el-GR" sz="2000" dirty="0">
                <a:solidFill>
                  <a:srgbClr val="009DE0"/>
                </a:solidFill>
                <a:latin typeface="Arial"/>
                <a:cs typeface="Arial"/>
              </a:rPr>
              <a:t>Σκέψου το κίνητρο πίσω από ένα μήνυμα -  είναι πάντα ξεκάθαρο;</a:t>
            </a:r>
          </a:p>
          <a:p>
            <a:pPr marL="285750" indent="-285750">
              <a:buFont typeface="Arial" panose="020B0604020202020204" pitchFamily="34" charset="0"/>
              <a:buChar char="•"/>
            </a:pPr>
            <a:r>
              <a:rPr lang="el-GR" sz="2000" dirty="0">
                <a:solidFill>
                  <a:srgbClr val="009DE0"/>
                </a:solidFill>
                <a:latin typeface="Arial"/>
                <a:cs typeface="Arial"/>
              </a:rPr>
              <a:t>Κάνε αναφορά και </a:t>
            </a:r>
            <a:r>
              <a:rPr lang="en-GB" sz="2000" dirty="0">
                <a:solidFill>
                  <a:srgbClr val="009DE0"/>
                </a:solidFill>
                <a:latin typeface="Arial"/>
                <a:cs typeface="Arial"/>
              </a:rPr>
              <a:t>block </a:t>
            </a:r>
            <a:r>
              <a:rPr lang="el-GR" sz="2000" dirty="0">
                <a:solidFill>
                  <a:srgbClr val="009DE0"/>
                </a:solidFill>
                <a:latin typeface="Arial"/>
                <a:cs typeface="Arial"/>
              </a:rPr>
              <a:t>σε προσβλητικές εικόνες, μηνύματα και χρήστες. </a:t>
            </a:r>
            <a:endParaRPr lang="en-GB" sz="2000" dirty="0">
              <a:solidFill>
                <a:srgbClr val="009DE0"/>
              </a:solidFill>
              <a:latin typeface="Arial"/>
              <a:cs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82885">
            <a:off x="4485422" y="153499"/>
            <a:ext cx="4521810" cy="3778454"/>
          </a:xfrm>
          <a:prstGeom prst="rect">
            <a:avLst/>
          </a:prstGeom>
        </p:spPr>
      </p:pic>
      <p:sp>
        <p:nvSpPr>
          <p:cNvPr id="17" name="TextBox 16"/>
          <p:cNvSpPr txBox="1"/>
          <p:nvPr/>
        </p:nvSpPr>
        <p:spPr>
          <a:xfrm>
            <a:off x="5443410" y="1193938"/>
            <a:ext cx="2804600" cy="1477328"/>
          </a:xfrm>
          <a:prstGeom prst="rect">
            <a:avLst/>
          </a:prstGeom>
          <a:noFill/>
        </p:spPr>
        <p:txBody>
          <a:bodyPr wrap="square" rtlCol="0">
            <a:spAutoFit/>
          </a:bodyPr>
          <a:lstStyle/>
          <a:p>
            <a:pPr algn="ctr"/>
            <a:r>
              <a:rPr lang="el-GR" dirty="0">
                <a:solidFill>
                  <a:srgbClr val="009DE0"/>
                </a:solidFill>
                <a:latin typeface="Arial"/>
                <a:cs typeface="Arial"/>
              </a:rPr>
              <a:t>Σκέψου τα μηνύματα και τα σχόλια που λαμβάνεις μετά από την δημοσίευση μιας φωτογραφίας στο διαδίκτυο και θυμήσου…</a:t>
            </a:r>
            <a:endParaRPr lang="en-GB" dirty="0">
              <a:solidFill>
                <a:srgbClr val="009DE0"/>
              </a:solidFill>
              <a:latin typeface="Arial"/>
              <a:cs typeface="Arial"/>
            </a:endParaRPr>
          </a:p>
        </p:txBody>
      </p:sp>
      <p:sp>
        <p:nvSpPr>
          <p:cNvPr id="8" name="Title 1"/>
          <p:cNvSpPr txBox="1">
            <a:spLocks/>
          </p:cNvSpPr>
          <p:nvPr/>
        </p:nvSpPr>
        <p:spPr>
          <a:xfrm>
            <a:off x="190009" y="827682"/>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l-GR" sz="3200" dirty="0">
                <a:solidFill>
                  <a:srgbClr val="FFFFFF"/>
                </a:solidFill>
                <a:latin typeface="Arial"/>
                <a:cs typeface="Arial"/>
              </a:rPr>
              <a:t>Διαδικτυακή Επικοινωνία</a:t>
            </a:r>
            <a:endParaRPr lang="en-US" sz="3200" dirty="0">
              <a:solidFill>
                <a:srgbClr val="FFFFFF"/>
              </a:solidFill>
              <a:latin typeface="Arial"/>
              <a:cs typeface="Arial"/>
            </a:endParaRPr>
          </a:p>
        </p:txBody>
      </p:sp>
    </p:spTree>
    <p:extLst>
      <p:ext uri="{BB962C8B-B14F-4D97-AF65-F5344CB8AC3E}">
        <p14:creationId xmlns:p14="http://schemas.microsoft.com/office/powerpoint/2010/main" val="356473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6220" y="701941"/>
            <a:ext cx="5542413" cy="5867133"/>
          </a:xfrm>
          <a:prstGeom prst="rect">
            <a:avLst/>
          </a:prstGeom>
        </p:spPr>
      </p:pic>
      <p:sp>
        <p:nvSpPr>
          <p:cNvPr id="8" name="Content Placeholder 3"/>
          <p:cNvSpPr>
            <a:spLocks noGrp="1"/>
          </p:cNvSpPr>
          <p:nvPr>
            <p:ph idx="1"/>
          </p:nvPr>
        </p:nvSpPr>
        <p:spPr>
          <a:xfrm>
            <a:off x="3173992" y="1921317"/>
            <a:ext cx="3097717" cy="1042543"/>
          </a:xfrm>
        </p:spPr>
        <p:txBody>
          <a:bodyPr>
            <a:noAutofit/>
          </a:bodyPr>
          <a:lstStyle/>
          <a:p>
            <a:r>
              <a:rPr lang="el-GR" sz="2400" dirty="0">
                <a:solidFill>
                  <a:srgbClr val="009DE0"/>
                </a:solidFill>
              </a:rPr>
              <a:t>Την επόμενη φορά που θα δημοσιεύσεις φωτογραφία στο διαδίκτυο</a:t>
            </a:r>
            <a:endParaRPr lang="en-US" sz="2400" dirty="0">
              <a:solidFill>
                <a:srgbClr val="009DE0"/>
              </a:solidFill>
            </a:endParaRPr>
          </a:p>
        </p:txBody>
      </p:sp>
    </p:spTree>
    <p:extLst>
      <p:ext uri="{BB962C8B-B14F-4D97-AF65-F5344CB8AC3E}">
        <p14:creationId xmlns:p14="http://schemas.microsoft.com/office/powerpoint/2010/main" val="286732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00" y="432783"/>
            <a:ext cx="6622968" cy="1213568"/>
          </a:xfrm>
        </p:spPr>
        <p:txBody>
          <a:bodyPr>
            <a:normAutofit/>
          </a:bodyPr>
          <a:lstStyle/>
          <a:p>
            <a:r>
              <a:rPr lang="el-GR" dirty="0"/>
              <a:t>Αναρωτήσου…</a:t>
            </a:r>
            <a:endParaRPr lang="en-US" dirty="0"/>
          </a:p>
        </p:txBody>
      </p:sp>
      <p:sp>
        <p:nvSpPr>
          <p:cNvPr id="2" name="Parallelogram 1"/>
          <p:cNvSpPr/>
          <p:nvPr/>
        </p:nvSpPr>
        <p:spPr>
          <a:xfrm flipH="1">
            <a:off x="514349" y="1892300"/>
            <a:ext cx="7419975" cy="4965700"/>
          </a:xfrm>
          <a:prstGeom prst="parallelogram">
            <a:avLst/>
          </a:prstGeom>
          <a:solidFill>
            <a:srgbClr val="009D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847725" y="1846654"/>
            <a:ext cx="5911850" cy="830997"/>
          </a:xfrm>
          <a:prstGeom prst="rect">
            <a:avLst/>
          </a:prstGeom>
          <a:noFill/>
        </p:spPr>
        <p:txBody>
          <a:bodyPr wrap="square" rtlCol="0">
            <a:spAutoFit/>
          </a:bodyPr>
          <a:lstStyle/>
          <a:p>
            <a:r>
              <a:rPr lang="en-GB" sz="2400" dirty="0">
                <a:solidFill>
                  <a:schemeClr val="bg1"/>
                </a:solidFill>
              </a:rPr>
              <a:t>1. </a:t>
            </a:r>
            <a:r>
              <a:rPr lang="el-GR" sz="2400" dirty="0">
                <a:solidFill>
                  <a:schemeClr val="bg1"/>
                </a:solidFill>
              </a:rPr>
              <a:t>Ποιος είδε το δημοσίευμα όταν αναρτήθηκε και ποιος μπορεί να το δει τώρα;</a:t>
            </a:r>
            <a:endParaRPr lang="en-US" sz="2400" dirty="0">
              <a:solidFill>
                <a:schemeClr val="bg1"/>
              </a:solidFill>
            </a:endParaRPr>
          </a:p>
        </p:txBody>
      </p:sp>
      <p:sp>
        <p:nvSpPr>
          <p:cNvPr id="6" name="TextBox 5"/>
          <p:cNvSpPr txBox="1"/>
          <p:nvPr/>
        </p:nvSpPr>
        <p:spPr>
          <a:xfrm>
            <a:off x="1010019" y="2760862"/>
            <a:ext cx="6126161" cy="830997"/>
          </a:xfrm>
          <a:prstGeom prst="rect">
            <a:avLst/>
          </a:prstGeom>
          <a:noFill/>
        </p:spPr>
        <p:txBody>
          <a:bodyPr wrap="square" rtlCol="0">
            <a:spAutoFit/>
          </a:bodyPr>
          <a:lstStyle/>
          <a:p>
            <a:r>
              <a:rPr lang="en-GB" sz="2400" dirty="0">
                <a:solidFill>
                  <a:schemeClr val="bg1"/>
                </a:solidFill>
              </a:rPr>
              <a:t>2. </a:t>
            </a:r>
            <a:r>
              <a:rPr lang="el-GR" sz="2400" dirty="0">
                <a:solidFill>
                  <a:schemeClr val="bg1"/>
                </a:solidFill>
              </a:rPr>
              <a:t>Μπορούν όλοι να κατανοήσουν την φωτογραφία ή μπορεί να είναι παραπλανητική;</a:t>
            </a:r>
            <a:endParaRPr lang="en-US" sz="2400" dirty="0">
              <a:solidFill>
                <a:schemeClr val="bg1"/>
              </a:solidFill>
            </a:endParaRPr>
          </a:p>
        </p:txBody>
      </p:sp>
      <p:sp>
        <p:nvSpPr>
          <p:cNvPr id="8" name="TextBox 7"/>
          <p:cNvSpPr txBox="1"/>
          <p:nvPr/>
        </p:nvSpPr>
        <p:spPr>
          <a:xfrm>
            <a:off x="1331911" y="3747741"/>
            <a:ext cx="5911850" cy="830997"/>
          </a:xfrm>
          <a:prstGeom prst="rect">
            <a:avLst/>
          </a:prstGeom>
          <a:noFill/>
        </p:spPr>
        <p:txBody>
          <a:bodyPr wrap="square" rtlCol="0">
            <a:spAutoFit/>
          </a:bodyPr>
          <a:lstStyle/>
          <a:p>
            <a:r>
              <a:rPr lang="en-GB" sz="2400" dirty="0">
                <a:solidFill>
                  <a:schemeClr val="bg1"/>
                </a:solidFill>
              </a:rPr>
              <a:t>3. </a:t>
            </a:r>
            <a:r>
              <a:rPr lang="el-GR" sz="2400" dirty="0">
                <a:solidFill>
                  <a:schemeClr val="bg1"/>
                </a:solidFill>
              </a:rPr>
              <a:t>Αν αυτό που δημοσίευσες αφορά κάποιον, θα </a:t>
            </a:r>
            <a:r>
              <a:rPr lang="el-GR" sz="2400" dirty="0" smtClean="0">
                <a:solidFill>
                  <a:schemeClr val="bg1"/>
                </a:solidFill>
              </a:rPr>
              <a:t>το </a:t>
            </a:r>
            <a:r>
              <a:rPr lang="el-GR" sz="2400" dirty="0">
                <a:solidFill>
                  <a:schemeClr val="bg1"/>
                </a:solidFill>
              </a:rPr>
              <a:t>έλεγες και μπροστά του;</a:t>
            </a:r>
            <a:endParaRPr lang="en-US" sz="2400" dirty="0">
              <a:solidFill>
                <a:schemeClr val="bg1"/>
              </a:solidFill>
            </a:endParaRPr>
          </a:p>
        </p:txBody>
      </p:sp>
      <p:sp>
        <p:nvSpPr>
          <p:cNvPr id="9" name="TextBox 8"/>
          <p:cNvSpPr txBox="1"/>
          <p:nvPr/>
        </p:nvSpPr>
        <p:spPr>
          <a:xfrm>
            <a:off x="1552575" y="4732705"/>
            <a:ext cx="5911850" cy="830997"/>
          </a:xfrm>
          <a:prstGeom prst="rect">
            <a:avLst/>
          </a:prstGeom>
          <a:noFill/>
        </p:spPr>
        <p:txBody>
          <a:bodyPr wrap="square" rtlCol="0">
            <a:spAutoFit/>
          </a:bodyPr>
          <a:lstStyle/>
          <a:p>
            <a:r>
              <a:rPr lang="en-GB" sz="2400" dirty="0">
                <a:solidFill>
                  <a:schemeClr val="bg1"/>
                </a:solidFill>
              </a:rPr>
              <a:t>4. </a:t>
            </a:r>
            <a:r>
              <a:rPr lang="el-GR" sz="2400" dirty="0">
                <a:solidFill>
                  <a:schemeClr val="bg1"/>
                </a:solidFill>
              </a:rPr>
              <a:t>Θα χαιρόσουν αν το βίντεο σου γινόταν </a:t>
            </a:r>
            <a:r>
              <a:rPr lang="el-GR" sz="2400" dirty="0" smtClean="0">
                <a:solidFill>
                  <a:schemeClr val="bg1"/>
                </a:solidFill>
              </a:rPr>
              <a:t>δημοφιλές</a:t>
            </a:r>
            <a:r>
              <a:rPr lang="en-US" sz="2400" dirty="0" smtClean="0">
                <a:solidFill>
                  <a:schemeClr val="bg1"/>
                </a:solidFill>
              </a:rPr>
              <a:t>;</a:t>
            </a:r>
            <a:endParaRPr lang="en-US" sz="2400" dirty="0">
              <a:solidFill>
                <a:schemeClr val="bg1"/>
              </a:solidFill>
            </a:endParaRPr>
          </a:p>
        </p:txBody>
      </p:sp>
      <p:sp>
        <p:nvSpPr>
          <p:cNvPr id="10" name="TextBox 9"/>
          <p:cNvSpPr txBox="1"/>
          <p:nvPr/>
        </p:nvSpPr>
        <p:spPr>
          <a:xfrm>
            <a:off x="1850316" y="5689899"/>
            <a:ext cx="5911850" cy="1200329"/>
          </a:xfrm>
          <a:prstGeom prst="rect">
            <a:avLst/>
          </a:prstGeom>
          <a:noFill/>
        </p:spPr>
        <p:txBody>
          <a:bodyPr wrap="square" rtlCol="0">
            <a:spAutoFit/>
          </a:bodyPr>
          <a:lstStyle/>
          <a:p>
            <a:r>
              <a:rPr lang="en-GB" sz="2400" dirty="0">
                <a:solidFill>
                  <a:schemeClr val="bg1"/>
                </a:solidFill>
              </a:rPr>
              <a:t>5. </a:t>
            </a:r>
            <a:r>
              <a:rPr lang="el-GR" sz="2400" dirty="0">
                <a:solidFill>
                  <a:schemeClr val="bg1"/>
                </a:solidFill>
              </a:rPr>
              <a:t>Είσαι ικανοποιημένος που αυτή η δημοσίευση θα είναι μέρος του ψηφιακού σου αποτυπώματος;</a:t>
            </a:r>
            <a:endParaRPr lang="en-US" sz="2400" dirty="0">
              <a:solidFill>
                <a:schemeClr val="bg1"/>
              </a:solidFill>
            </a:endParaRPr>
          </a:p>
        </p:txBody>
      </p:sp>
    </p:spTree>
    <p:extLst>
      <p:ext uri="{BB962C8B-B14F-4D97-AF65-F5344CB8AC3E}">
        <p14:creationId xmlns:p14="http://schemas.microsoft.com/office/powerpoint/2010/main" val="91863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Θυμήσου ότι οι εικόνες έχουν δύναμη. Μπορούν…</a:t>
            </a:r>
            <a:endParaRPr lang="en-US" dirty="0"/>
          </a:p>
        </p:txBody>
      </p:sp>
      <p:sp>
        <p:nvSpPr>
          <p:cNvPr id="3" name="Content Placeholder 2"/>
          <p:cNvSpPr>
            <a:spLocks noGrp="1"/>
          </p:cNvSpPr>
          <p:nvPr>
            <p:ph idx="1"/>
          </p:nvPr>
        </p:nvSpPr>
        <p:spPr>
          <a:xfrm>
            <a:off x="457200" y="2347181"/>
            <a:ext cx="4039496" cy="2805674"/>
          </a:xfrm>
        </p:spPr>
        <p:txBody>
          <a:bodyPr>
            <a:normAutofit/>
          </a:bodyPr>
          <a:lstStyle/>
          <a:p>
            <a:pPr marL="457200" indent="-457200">
              <a:buFont typeface="Arial"/>
              <a:buChar char="•"/>
            </a:pPr>
            <a:r>
              <a:rPr lang="el-GR" sz="2400" dirty="0"/>
              <a:t>Να πουν μια ιστορία</a:t>
            </a:r>
            <a:endParaRPr lang="en-US" sz="2400" dirty="0"/>
          </a:p>
          <a:p>
            <a:pPr marL="457200" indent="-457200">
              <a:buFont typeface="Arial"/>
              <a:buChar char="•"/>
            </a:pPr>
            <a:r>
              <a:rPr lang="el-GR" sz="2400" dirty="0"/>
              <a:t>Να στείλουν ένα μήνυμα</a:t>
            </a:r>
            <a:endParaRPr lang="en-US" sz="2400" dirty="0"/>
          </a:p>
          <a:p>
            <a:pPr marL="457200" indent="-457200">
              <a:buFont typeface="Arial"/>
              <a:buChar char="•"/>
            </a:pPr>
            <a:r>
              <a:rPr lang="el-GR" sz="2400" dirty="0"/>
              <a:t>Να προκαλέσουν συναισθήματα</a:t>
            </a:r>
            <a:endParaRPr lang="en-US" sz="2400" dirty="0"/>
          </a:p>
          <a:p>
            <a:pPr marL="457200" indent="-457200">
              <a:buFont typeface="Arial"/>
              <a:buChar char="•"/>
            </a:pPr>
            <a:r>
              <a:rPr lang="el-GR" sz="2400" dirty="0"/>
              <a:t>Να δημιουργήσουν μια ανάμνηση</a:t>
            </a:r>
            <a:endParaRPr lang="en-US" sz="2400" dirty="0"/>
          </a:p>
        </p:txBody>
      </p:sp>
      <p:sp>
        <p:nvSpPr>
          <p:cNvPr id="18" name="Content Placeholder 3"/>
          <p:cNvSpPr txBox="1">
            <a:spLocks/>
          </p:cNvSpPr>
          <p:nvPr/>
        </p:nvSpPr>
        <p:spPr>
          <a:xfrm>
            <a:off x="195942" y="5497092"/>
            <a:ext cx="9144000" cy="62825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l-GR" sz="4400" b="1" dirty="0">
                <a:solidFill>
                  <a:srgbClr val="FFFFFF"/>
                </a:solidFill>
              </a:rPr>
              <a:t>Χρησιμοποίησέ τις με προσοχή!</a:t>
            </a:r>
            <a:endParaRPr lang="en-US" sz="4400" b="1" dirty="0">
              <a:solidFill>
                <a:srgbClr val="FFFFFF"/>
              </a:solidFill>
            </a:endParaRPr>
          </a:p>
        </p:txBody>
      </p:sp>
      <p:pic>
        <p:nvPicPr>
          <p:cNvPr id="21" name="Picture 2" descr="http://i2.mirror.co.uk/incoming/article3513490.ece/ALTERNATES/s615b/Cara-Delevingne-support-the-bring-back-our-girl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37451" y="2525818"/>
            <a:ext cx="2057827" cy="2084596"/>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http://conservativepapers.com/wp-content/uploads/2014/12/Islamic-deceptio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81768" y="2525818"/>
            <a:ext cx="2793019" cy="20947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4214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4312" y="1196691"/>
            <a:ext cx="3767654" cy="1930760"/>
          </a:xfrm>
          <a:prstGeom prst="rect">
            <a:avLst/>
          </a:prstGeom>
        </p:spPr>
      </p:pic>
      <p:sp>
        <p:nvSpPr>
          <p:cNvPr id="10" name="Content Placeholder 3"/>
          <p:cNvSpPr txBox="1">
            <a:spLocks/>
          </p:cNvSpPr>
          <p:nvPr/>
        </p:nvSpPr>
        <p:spPr>
          <a:xfrm>
            <a:off x="752037" y="1325998"/>
            <a:ext cx="3507989" cy="1199784"/>
          </a:xfrm>
          <a:prstGeom prst="rect">
            <a:avLst/>
          </a:prstGeom>
        </p:spPr>
        <p:txBody>
          <a:bodyPr vert="horz" lIns="91440" tIns="45720" rIns="91440" bIns="45720" rtlCol="0">
            <a:normAutofit fontScale="925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dirty="0">
                <a:solidFill>
                  <a:srgbClr val="FFFFFF"/>
                </a:solidFill>
              </a:rPr>
              <a:t>Μπορούμε να το κάνουμε μόνοι μας;</a:t>
            </a:r>
            <a:endParaRPr lang="en-US" dirty="0">
              <a:solidFill>
                <a:srgbClr val="FFFFFF"/>
              </a:solidFill>
            </a:endParaRP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6968" y="2877955"/>
            <a:ext cx="5415804" cy="3850104"/>
          </a:xfrm>
          <a:prstGeom prst="rect">
            <a:avLst/>
          </a:prstGeom>
        </p:spPr>
      </p:pic>
      <p:sp>
        <p:nvSpPr>
          <p:cNvPr id="12" name="Content Placeholder 3"/>
          <p:cNvSpPr txBox="1">
            <a:spLocks/>
          </p:cNvSpPr>
          <p:nvPr/>
        </p:nvSpPr>
        <p:spPr>
          <a:xfrm>
            <a:off x="3378467" y="3127451"/>
            <a:ext cx="4683265" cy="2224195"/>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dirty="0">
                <a:solidFill>
                  <a:srgbClr val="FFFFFF"/>
                </a:solidFill>
              </a:rPr>
              <a:t>Όχι, το κλειδί είναι να δουλεύουμε μαζί για να κάνουμε την αλλαγή. Οπότε…</a:t>
            </a:r>
            <a:endParaRPr lang="en-US" dirty="0">
              <a:solidFill>
                <a:srgbClr val="FFFFFF"/>
              </a:solidFill>
            </a:endParaRPr>
          </a:p>
        </p:txBody>
      </p:sp>
    </p:spTree>
    <p:extLst>
      <p:ext uri="{BB962C8B-B14F-4D97-AF65-F5344CB8AC3E}">
        <p14:creationId xmlns:p14="http://schemas.microsoft.com/office/powerpoint/2010/main" val="37095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206479" y="1463842"/>
            <a:ext cx="4632935" cy="3348472"/>
            <a:chOff x="2403508" y="1358328"/>
            <a:chExt cx="4632935" cy="3348472"/>
          </a:xfrm>
        </p:grpSpPr>
        <p:pic>
          <p:nvPicPr>
            <p:cNvPr id="24" name="Picture 2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6430" y="1768143"/>
              <a:ext cx="1112580" cy="789064"/>
            </a:xfrm>
            <a:prstGeom prst="rect">
              <a:avLst/>
            </a:prstGeom>
          </p:spPr>
        </p:pic>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8091" y="3289106"/>
              <a:ext cx="1026218" cy="1026218"/>
            </a:xfrm>
            <a:prstGeom prst="rect">
              <a:avLst/>
            </a:prstGeom>
          </p:spPr>
        </p:pic>
        <p:pic>
          <p:nvPicPr>
            <p:cNvPr id="26" name="Picture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9709" y="2921749"/>
              <a:ext cx="1008921" cy="751646"/>
            </a:xfrm>
            <a:prstGeom prst="rect">
              <a:avLst/>
            </a:prstGeom>
          </p:spPr>
        </p:pic>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94951" y="3759943"/>
              <a:ext cx="913704" cy="895430"/>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3469" y="3332709"/>
              <a:ext cx="993470" cy="990597"/>
            </a:xfrm>
            <a:prstGeom prst="rect">
              <a:avLst/>
            </a:prstGeom>
          </p:spPr>
        </p:pic>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89361" y="2027329"/>
              <a:ext cx="1347082" cy="1347082"/>
            </a:xfrm>
            <a:prstGeom prst="rect">
              <a:avLst/>
            </a:prstGeom>
          </p:spPr>
        </p:pic>
        <p:pic>
          <p:nvPicPr>
            <p:cNvPr id="30" name="Picture 2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03508" y="2149226"/>
              <a:ext cx="2084422" cy="869188"/>
            </a:xfrm>
            <a:prstGeom prst="rect">
              <a:avLst/>
            </a:prstGeom>
          </p:spPr>
        </p:pic>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456806" y="2890965"/>
              <a:ext cx="1017064" cy="1017064"/>
            </a:xfrm>
            <a:prstGeom prst="rect">
              <a:avLst/>
            </a:prstGeom>
          </p:spPr>
        </p:pic>
        <p:pic>
          <p:nvPicPr>
            <p:cNvPr id="32" name="Picture 31"/>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51294" y="2458172"/>
              <a:ext cx="1170047" cy="585024"/>
            </a:xfrm>
            <a:prstGeom prst="rect">
              <a:avLst/>
            </a:prstGeom>
          </p:spPr>
        </p:pic>
        <p:pic>
          <p:nvPicPr>
            <p:cNvPr id="33" name="Picture 3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07836" y="1717276"/>
              <a:ext cx="740896" cy="740896"/>
            </a:xfrm>
            <a:prstGeom prst="rect">
              <a:avLst/>
            </a:prstGeom>
          </p:spPr>
        </p:pic>
        <p:pic>
          <p:nvPicPr>
            <p:cNvPr id="34" name="Picture 3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43464" y="3957995"/>
              <a:ext cx="748805" cy="748805"/>
            </a:xfrm>
            <a:prstGeom prst="rect">
              <a:avLst/>
            </a:prstGeom>
          </p:spPr>
        </p:pic>
        <p:pic>
          <p:nvPicPr>
            <p:cNvPr id="35" name="Picture 3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706000" y="2895799"/>
              <a:ext cx="839054" cy="683829"/>
            </a:xfrm>
            <a:prstGeom prst="rect">
              <a:avLst/>
            </a:prstGeom>
          </p:spPr>
        </p:pic>
        <p:pic>
          <p:nvPicPr>
            <p:cNvPr id="36" name="Picture 3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427598" y="1358328"/>
              <a:ext cx="819630" cy="819630"/>
            </a:xfrm>
            <a:prstGeom prst="rect">
              <a:avLst/>
            </a:prstGeom>
          </p:spPr>
        </p:pic>
      </p:grpSp>
      <p:pic>
        <p:nvPicPr>
          <p:cNvPr id="2" name="Picture 1"/>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16200000">
            <a:off x="931635" y="-1296077"/>
            <a:ext cx="7087614" cy="9450152"/>
          </a:xfrm>
          <a:prstGeom prst="rect">
            <a:avLst/>
          </a:prstGeom>
        </p:spPr>
      </p:pic>
      <p:pic>
        <p:nvPicPr>
          <p:cNvPr id="3" name="Picture 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49636" y="5371811"/>
            <a:ext cx="7473717" cy="798721"/>
          </a:xfrm>
          <a:prstGeom prst="rect">
            <a:avLst/>
          </a:prstGeom>
        </p:spPr>
      </p:pic>
      <p:sp>
        <p:nvSpPr>
          <p:cNvPr id="4" name="Title 1"/>
          <p:cNvSpPr txBox="1">
            <a:spLocks/>
          </p:cNvSpPr>
          <p:nvPr/>
        </p:nvSpPr>
        <p:spPr>
          <a:xfrm>
            <a:off x="145981" y="5386409"/>
            <a:ext cx="7772400" cy="665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l-GR" sz="2300" dirty="0">
                <a:solidFill>
                  <a:schemeClr val="bg1"/>
                </a:solidFill>
                <a:latin typeface="Arial"/>
                <a:cs typeface="Arial"/>
              </a:rPr>
              <a:t>Γίνε η αλλαγή: Όλοι μαζί για ένα καλύτερο διαδίκτυο</a:t>
            </a:r>
            <a:endParaRPr lang="en-US" sz="2300" dirty="0">
              <a:solidFill>
                <a:schemeClr val="bg1"/>
              </a:solidFill>
              <a:latin typeface="Arial"/>
              <a:cs typeface="Arial"/>
            </a:endParaRPr>
          </a:p>
        </p:txBody>
      </p:sp>
      <p:pic>
        <p:nvPicPr>
          <p:cNvPr id="37" name="Picture 3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571921" y="6247738"/>
            <a:ext cx="1208503" cy="231478"/>
          </a:xfrm>
          <a:prstGeom prst="rect">
            <a:avLst/>
          </a:prstGeom>
          <a:effectLst>
            <a:outerShdw blurRad="111125" dist="38100" dir="20220000" algn="tl" rotWithShape="0">
              <a:schemeClr val="bg1">
                <a:alpha val="99000"/>
              </a:schemeClr>
            </a:outerShdw>
          </a:effectLst>
        </p:spPr>
      </p:pic>
    </p:spTree>
    <p:extLst>
      <p:ext uri="{BB962C8B-B14F-4D97-AF65-F5344CB8AC3E}">
        <p14:creationId xmlns:p14="http://schemas.microsoft.com/office/powerpoint/2010/main" val="79147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reative commons licenc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36374" y="5914526"/>
            <a:ext cx="1200151" cy="420688"/>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20" name="Text Box 3"/>
          <p:cNvSpPr txBox="1">
            <a:spLocks noChangeArrowheads="1"/>
          </p:cNvSpPr>
          <p:nvPr/>
        </p:nvSpPr>
        <p:spPr bwMode="auto">
          <a:xfrm>
            <a:off x="3379387" y="5929745"/>
            <a:ext cx="3438012" cy="4762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700" b="1" i="0" strike="noStrike" cap="none" normalizeH="0" baseline="0" dirty="0">
                <a:ln>
                  <a:noFill/>
                </a:ln>
                <a:effectLst/>
                <a:latin typeface="Arial"/>
                <a:cs typeface="Arial"/>
              </a:rPr>
              <a:t>Safer Internet Day 2017 Education Packs</a:t>
            </a:r>
            <a:r>
              <a:rPr kumimoji="0" lang="en-GB" altLang="en-US" sz="700" b="0" i="0" strike="noStrike" cap="none" normalizeH="0" baseline="0" dirty="0">
                <a:ln>
                  <a:noFill/>
                </a:ln>
                <a:effectLst/>
                <a:latin typeface="Arial"/>
                <a:cs typeface="Arial"/>
              </a:rPr>
              <a:t> </a:t>
            </a:r>
            <a:br>
              <a:rPr kumimoji="0" lang="en-GB" altLang="en-US" sz="700" b="0" i="0" strike="noStrike" cap="none" normalizeH="0" baseline="0" dirty="0">
                <a:ln>
                  <a:noFill/>
                </a:ln>
                <a:effectLst/>
                <a:latin typeface="Arial"/>
                <a:cs typeface="Arial"/>
              </a:rPr>
            </a:br>
            <a:r>
              <a:rPr kumimoji="0" lang="en-GB" altLang="en-US" sz="700" b="0" i="0" strike="noStrike" cap="none" normalizeH="0" baseline="0" dirty="0">
                <a:ln>
                  <a:noFill/>
                </a:ln>
                <a:effectLst/>
                <a:latin typeface="Arial"/>
                <a:cs typeface="Arial"/>
              </a:rPr>
              <a:t>by </a:t>
            </a:r>
            <a:r>
              <a:rPr kumimoji="0" lang="en-GB" altLang="en-US" sz="700" b="1" i="0" strike="noStrike" cap="none" normalizeH="0" baseline="0" dirty="0">
                <a:ln>
                  <a:noFill/>
                </a:ln>
                <a:effectLst/>
                <a:latin typeface="Arial"/>
                <a:cs typeface="Arial"/>
              </a:rPr>
              <a:t>UK Safer Internet Centre </a:t>
            </a:r>
            <a:r>
              <a:rPr kumimoji="0" lang="en-GB" altLang="en-US" sz="700" b="0" i="0" strike="noStrike" cap="none" normalizeH="0" baseline="0" dirty="0">
                <a:ln>
                  <a:noFill/>
                </a:ln>
                <a:effectLst/>
                <a:latin typeface="Arial"/>
                <a:cs typeface="Arial"/>
              </a:rPr>
              <a:t>is licensed under a</a:t>
            </a:r>
            <a:br>
              <a:rPr kumimoji="0" lang="en-GB" altLang="en-US" sz="700" b="0" i="0" strike="noStrike" cap="none" normalizeH="0" baseline="0" dirty="0">
                <a:ln>
                  <a:noFill/>
                </a:ln>
                <a:effectLst/>
                <a:latin typeface="Arial"/>
                <a:cs typeface="Arial"/>
              </a:rPr>
            </a:br>
            <a:r>
              <a:rPr kumimoji="0" lang="en-GB" altLang="en-US" sz="700" b="0" i="0" strike="noStrike" cap="none" normalizeH="0" baseline="0" dirty="0">
                <a:ln>
                  <a:noFill/>
                </a:ln>
                <a:effectLst/>
                <a:latin typeface="Arial"/>
                <a:cs typeface="Arial"/>
              </a:rPr>
              <a:t>Creative Commons Attribution-</a:t>
            </a:r>
            <a:r>
              <a:rPr kumimoji="0" lang="en-GB" altLang="en-US" sz="700" b="0" i="0" strike="noStrike" cap="none" normalizeH="0" baseline="0" dirty="0" err="1">
                <a:ln>
                  <a:noFill/>
                </a:ln>
                <a:effectLst/>
                <a:latin typeface="Arial"/>
                <a:cs typeface="Arial"/>
              </a:rPr>
              <a:t>NonCommercial</a:t>
            </a:r>
            <a:r>
              <a:rPr kumimoji="0" lang="en-GB" altLang="en-US" sz="700" b="0" i="0" strike="noStrike" cap="none" normalizeH="0" baseline="0" dirty="0">
                <a:ln>
                  <a:noFill/>
                </a:ln>
                <a:effectLst/>
                <a:latin typeface="Arial"/>
                <a:cs typeface="Arial"/>
              </a:rPr>
              <a:t>-</a:t>
            </a:r>
            <a:r>
              <a:rPr kumimoji="0" lang="en-GB" altLang="en-US" sz="700" b="0" i="0" strike="noStrike" cap="none" normalizeH="0" baseline="0" dirty="0" err="1">
                <a:ln>
                  <a:noFill/>
                </a:ln>
                <a:effectLst/>
                <a:latin typeface="Arial"/>
                <a:cs typeface="Arial"/>
              </a:rPr>
              <a:t>ShareAlike</a:t>
            </a:r>
            <a:r>
              <a:rPr kumimoji="0" lang="en-GB" altLang="en-US" sz="700" b="0" i="0" strike="noStrike" cap="none" normalizeH="0" baseline="0" dirty="0">
                <a:ln>
                  <a:noFill/>
                </a:ln>
                <a:effectLst/>
                <a:latin typeface="Arial"/>
                <a:cs typeface="Arial"/>
              </a:rPr>
              <a:t> 4.0 International License.</a:t>
            </a:r>
            <a:endParaRPr kumimoji="0" lang="en-US" altLang="en-US" sz="1800" b="0" i="0" strike="noStrike" cap="none" normalizeH="0" baseline="0" dirty="0">
              <a:ln>
                <a:noFill/>
              </a:ln>
              <a:effectLst/>
              <a:latin typeface="Arial"/>
              <a:cs typeface="Arial"/>
            </a:endParaRPr>
          </a:p>
        </p:txBody>
      </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9237" y="4861514"/>
            <a:ext cx="3925957" cy="547432"/>
          </a:xfrm>
          <a:prstGeom prst="rect">
            <a:avLst/>
          </a:prstGeom>
        </p:spPr>
      </p:pic>
    </p:spTree>
    <p:extLst>
      <p:ext uri="{BB962C8B-B14F-4D97-AF65-F5344CB8AC3E}">
        <p14:creationId xmlns:p14="http://schemas.microsoft.com/office/powerpoint/2010/main" val="331634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05253" y="712969"/>
            <a:ext cx="7733494" cy="1624596"/>
          </a:xfrm>
        </p:spPr>
        <p:txBody>
          <a:bodyPr>
            <a:normAutofit fontScale="92500" lnSpcReduction="20000"/>
          </a:bodyPr>
          <a:lstStyle/>
          <a:p>
            <a:pPr marL="0" indent="0">
              <a:buNone/>
            </a:pPr>
            <a:r>
              <a:rPr lang="el-GR" dirty="0"/>
              <a:t>Σήμερα υπάρχουν περισσότεροι τρόποι από ποτέ να δημιουργήσεις, να επεξεργαστείς και να κοινοποιήσεις φωτογραφίες </a:t>
            </a:r>
            <a:r>
              <a:rPr lang="el-GR" dirty="0" smtClean="0"/>
              <a:t>και </a:t>
            </a:r>
            <a:r>
              <a:rPr lang="el-GR" dirty="0"/>
              <a:t>βίντεο στο διαδίκτυο. </a:t>
            </a:r>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6895" y="2426478"/>
            <a:ext cx="1152655" cy="112960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2686" y="4004635"/>
            <a:ext cx="1096864" cy="1093691"/>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5608" y="2479360"/>
            <a:ext cx="1100983" cy="1100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7083" y="2426478"/>
            <a:ext cx="1171656" cy="1153865"/>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77706" y="2348342"/>
            <a:ext cx="1232001" cy="1232001"/>
          </a:xfrm>
          <a:prstGeom prst="rect">
            <a:avLst/>
          </a:prstGeom>
        </p:spPr>
      </p:pic>
      <p:pic>
        <p:nvPicPr>
          <p:cNvPr id="12" name="Picture 1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350882" y="5397184"/>
            <a:ext cx="1097650" cy="894585"/>
          </a:xfrm>
          <a:prstGeom prst="rect">
            <a:avLst/>
          </a:prstGeom>
        </p:spPr>
      </p:pic>
      <p:pic>
        <p:nvPicPr>
          <p:cNvPr id="13" name="Picture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80956" y="3958106"/>
            <a:ext cx="1164483" cy="1164483"/>
          </a:xfrm>
          <a:prstGeom prst="rect">
            <a:avLst/>
          </a:prstGeom>
        </p:spPr>
      </p:pic>
      <p:pic>
        <p:nvPicPr>
          <p:cNvPr id="14" name="Picture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33256" y="4108329"/>
            <a:ext cx="1158119" cy="938571"/>
          </a:xfrm>
          <a:prstGeom prst="rect">
            <a:avLst/>
          </a:prstGeom>
        </p:spPr>
      </p:pic>
      <p:pic>
        <p:nvPicPr>
          <p:cNvPr id="15" name="Picture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88739" y="5404349"/>
            <a:ext cx="937541" cy="937541"/>
          </a:xfrm>
          <a:prstGeom prst="rect">
            <a:avLst/>
          </a:prstGeom>
        </p:spPr>
      </p:pic>
      <p:pic>
        <p:nvPicPr>
          <p:cNvPr id="16" name="Picture 1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83734" y="4195035"/>
            <a:ext cx="1557424" cy="753040"/>
          </a:xfrm>
          <a:prstGeom prst="rect">
            <a:avLst/>
          </a:prstGeom>
        </p:spPr>
      </p:pic>
      <p:pic>
        <p:nvPicPr>
          <p:cNvPr id="17" name="Picture 1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43201" y="5325316"/>
            <a:ext cx="1099928" cy="1095607"/>
          </a:xfrm>
          <a:prstGeom prst="rect">
            <a:avLst/>
          </a:prstGeom>
        </p:spPr>
      </p:pic>
    </p:spTree>
    <p:extLst>
      <p:ext uri="{BB962C8B-B14F-4D97-AF65-F5344CB8AC3E}">
        <p14:creationId xmlns:p14="http://schemas.microsoft.com/office/powerpoint/2010/main" val="52453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70" y="2196829"/>
            <a:ext cx="2664867" cy="2461739"/>
          </a:xfrm>
          <a:prstGeom prst="rect">
            <a:avLst/>
          </a:prstGeom>
        </p:spPr>
      </p:pic>
      <p:sp>
        <p:nvSpPr>
          <p:cNvPr id="3" name="Title 2"/>
          <p:cNvSpPr>
            <a:spLocks noGrp="1"/>
          </p:cNvSpPr>
          <p:nvPr>
            <p:ph type="title"/>
          </p:nvPr>
        </p:nvSpPr>
        <p:spPr>
          <a:xfrm>
            <a:off x="399101" y="575591"/>
            <a:ext cx="8229600" cy="1143000"/>
          </a:xfrm>
        </p:spPr>
        <p:txBody>
          <a:bodyPr>
            <a:normAutofit/>
          </a:bodyPr>
          <a:lstStyle/>
          <a:p>
            <a:r>
              <a:rPr lang="el-GR" sz="6000" dirty="0"/>
              <a:t>Γνωρίζεις ότι…</a:t>
            </a:r>
            <a:endParaRPr lang="en-US" sz="6000" dirty="0"/>
          </a:p>
        </p:txBody>
      </p:sp>
      <p:sp>
        <p:nvSpPr>
          <p:cNvPr id="4" name="Content Placeholder 3"/>
          <p:cNvSpPr>
            <a:spLocks noGrp="1"/>
          </p:cNvSpPr>
          <p:nvPr>
            <p:ph idx="1"/>
          </p:nvPr>
        </p:nvSpPr>
        <p:spPr>
          <a:xfrm>
            <a:off x="500162" y="2255980"/>
            <a:ext cx="2259715" cy="2062546"/>
          </a:xfrm>
        </p:spPr>
        <p:txBody>
          <a:bodyPr>
            <a:normAutofit/>
          </a:bodyPr>
          <a:lstStyle/>
          <a:p>
            <a:pPr algn="ctr"/>
            <a:r>
              <a:rPr lang="el-GR" sz="1800" dirty="0">
                <a:solidFill>
                  <a:srgbClr val="FFFFFF"/>
                </a:solidFill>
              </a:rPr>
              <a:t>Οι εικόνες και τα βίντεο στο </a:t>
            </a:r>
            <a:r>
              <a:rPr lang="el-GR" sz="1800" dirty="0" err="1">
                <a:solidFill>
                  <a:srgbClr val="FFFFFF"/>
                </a:solidFill>
              </a:rPr>
              <a:t>Instagram</a:t>
            </a:r>
            <a:r>
              <a:rPr lang="el-GR" sz="1800" dirty="0">
                <a:solidFill>
                  <a:srgbClr val="FFFFFF"/>
                </a:solidFill>
              </a:rPr>
              <a:t> παίρνουν 8,500 </a:t>
            </a:r>
            <a:r>
              <a:rPr lang="el-GR" sz="1800" dirty="0" err="1">
                <a:solidFill>
                  <a:srgbClr val="FFFFFF"/>
                </a:solidFill>
              </a:rPr>
              <a:t>like</a:t>
            </a:r>
            <a:r>
              <a:rPr lang="el-GR" sz="1800" dirty="0">
                <a:solidFill>
                  <a:srgbClr val="FFFFFF"/>
                </a:solidFill>
              </a:rPr>
              <a:t> και 1,000 σχόλια το δευτερόλεπτο </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3921" y="2454026"/>
            <a:ext cx="2727324" cy="1699495"/>
          </a:xfrm>
          <a:prstGeom prst="rect">
            <a:avLst/>
          </a:prstGeom>
          <a:solidFill>
            <a:srgbClr val="FFFFFF"/>
          </a:solidFill>
        </p:spPr>
      </p:pic>
      <p:sp>
        <p:nvSpPr>
          <p:cNvPr id="7" name="Content Placeholder 3"/>
          <p:cNvSpPr txBox="1">
            <a:spLocks/>
          </p:cNvSpPr>
          <p:nvPr/>
        </p:nvSpPr>
        <p:spPr>
          <a:xfrm>
            <a:off x="3434357" y="2534940"/>
            <a:ext cx="2159089" cy="1180259"/>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1800" dirty="0">
                <a:solidFill>
                  <a:srgbClr val="FFFFFF"/>
                </a:solidFill>
              </a:rPr>
              <a:t>400 εκατομμύρια </a:t>
            </a:r>
            <a:r>
              <a:rPr lang="en-US" sz="1800" dirty="0">
                <a:solidFill>
                  <a:srgbClr val="FFFFFF"/>
                </a:solidFill>
              </a:rPr>
              <a:t> snaps </a:t>
            </a:r>
            <a:r>
              <a:rPr lang="el-GR" sz="1800" dirty="0">
                <a:solidFill>
                  <a:srgbClr val="FFFFFF"/>
                </a:solidFill>
              </a:rPr>
              <a:t>αποστέλλονται κάθε μέρα μέσω</a:t>
            </a:r>
            <a:r>
              <a:rPr lang="en-US" sz="1800" dirty="0">
                <a:solidFill>
                  <a:srgbClr val="FFFFFF"/>
                </a:solidFill>
              </a:rPr>
              <a:t> Snapchat</a:t>
            </a:r>
            <a:r>
              <a:rPr lang="el-GR" sz="1800" dirty="0">
                <a:solidFill>
                  <a:srgbClr val="FFFFFF"/>
                </a:solidFill>
              </a:rPr>
              <a:t> </a:t>
            </a: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4144" y="1925712"/>
            <a:ext cx="2727324" cy="2488769"/>
          </a:xfrm>
          <a:prstGeom prst="rect">
            <a:avLst/>
          </a:prstGeom>
        </p:spPr>
      </p:pic>
      <p:sp>
        <p:nvSpPr>
          <p:cNvPr id="9" name="Content Placeholder 3"/>
          <p:cNvSpPr txBox="1">
            <a:spLocks/>
          </p:cNvSpPr>
          <p:nvPr/>
        </p:nvSpPr>
        <p:spPr>
          <a:xfrm>
            <a:off x="6376812" y="2083663"/>
            <a:ext cx="2159089" cy="1687809"/>
          </a:xfrm>
          <a:prstGeom prst="rect">
            <a:avLst/>
          </a:prstGeom>
        </p:spPr>
        <p:txBody>
          <a:bodyPr vert="horz" lIns="91440" tIns="45720" rIns="91440" bIns="45720" rtlCol="0">
            <a:normAutofit fontScale="85000" lnSpcReduction="2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l-GR" sz="1800" dirty="0">
                <a:solidFill>
                  <a:srgbClr val="FFFFFF"/>
                </a:solidFill>
              </a:rPr>
              <a:t>Στο </a:t>
            </a:r>
            <a:r>
              <a:rPr lang="en-US" sz="1800" dirty="0">
                <a:solidFill>
                  <a:srgbClr val="FFFFFF"/>
                </a:solidFill>
              </a:rPr>
              <a:t>Instagram, </a:t>
            </a:r>
            <a:r>
              <a:rPr lang="el-GR" sz="1800" dirty="0">
                <a:solidFill>
                  <a:srgbClr val="FFFFFF"/>
                </a:solidFill>
              </a:rPr>
              <a:t>οι φωτογραφίες που δείχνουν πρόσωπα είναι κατά </a:t>
            </a:r>
            <a:r>
              <a:rPr lang="en-US" sz="1800" dirty="0">
                <a:solidFill>
                  <a:srgbClr val="FFFFFF"/>
                </a:solidFill>
              </a:rPr>
              <a:t>38% </a:t>
            </a:r>
            <a:r>
              <a:rPr lang="el-GR" sz="1800" dirty="0">
                <a:solidFill>
                  <a:srgbClr val="FFFFFF"/>
                </a:solidFill>
              </a:rPr>
              <a:t>πιο πιθανό να πάρουν «</a:t>
            </a:r>
            <a:r>
              <a:rPr lang="en-US" sz="1800" dirty="0">
                <a:solidFill>
                  <a:srgbClr val="FFFFFF"/>
                </a:solidFill>
              </a:rPr>
              <a:t>like</a:t>
            </a:r>
            <a:r>
              <a:rPr lang="el-GR" sz="1800" dirty="0">
                <a:solidFill>
                  <a:srgbClr val="FFFFFF"/>
                </a:solidFill>
              </a:rPr>
              <a:t>» από τις φωτογραφίες χωρίς πρόσωπα</a:t>
            </a:r>
            <a:endParaRPr lang="en-US" sz="1800" dirty="0">
              <a:solidFill>
                <a:srgbClr val="FFFFFF"/>
              </a:solidFill>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5736" y="4469212"/>
            <a:ext cx="2727324" cy="1801893"/>
          </a:xfrm>
          <a:prstGeom prst="rect">
            <a:avLst/>
          </a:prstGeom>
        </p:spPr>
      </p:pic>
      <p:sp>
        <p:nvSpPr>
          <p:cNvPr id="11" name="Content Placeholder 3"/>
          <p:cNvSpPr txBox="1">
            <a:spLocks/>
          </p:cNvSpPr>
          <p:nvPr/>
        </p:nvSpPr>
        <p:spPr>
          <a:xfrm>
            <a:off x="1758404" y="4527025"/>
            <a:ext cx="2159089" cy="1328157"/>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rgbClr val="FFFFFF"/>
                </a:solidFill>
              </a:rPr>
              <a:t>1.8 </a:t>
            </a:r>
            <a:r>
              <a:rPr lang="el-GR" sz="1800" dirty="0">
                <a:solidFill>
                  <a:srgbClr val="FFFFFF"/>
                </a:solidFill>
              </a:rPr>
              <a:t>εκατομμύρια εικόνες δημοσιεύονται καθημερινά στο διαδίκτυο</a:t>
            </a:r>
            <a:endParaRPr lang="en-US" sz="1800" dirty="0">
              <a:solidFill>
                <a:srgbClr val="FFFFFF"/>
              </a:solidFill>
            </a:endParaRPr>
          </a:p>
        </p:txBody>
      </p:sp>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87829" y="4813834"/>
            <a:ext cx="2727324" cy="1632679"/>
          </a:xfrm>
          <a:prstGeom prst="rect">
            <a:avLst/>
          </a:prstGeom>
        </p:spPr>
      </p:pic>
      <p:sp>
        <p:nvSpPr>
          <p:cNvPr id="13" name="Content Placeholder 3"/>
          <p:cNvSpPr txBox="1">
            <a:spLocks/>
          </p:cNvSpPr>
          <p:nvPr/>
        </p:nvSpPr>
        <p:spPr>
          <a:xfrm>
            <a:off x="5177217" y="4961250"/>
            <a:ext cx="2318704" cy="1084070"/>
          </a:xfrm>
          <a:prstGeom prst="rect">
            <a:avLst/>
          </a:prstGeom>
        </p:spPr>
        <p:txBody>
          <a:bodyPr vert="horz" lIns="91440" tIns="45720" rIns="91440" bIns="45720" rtlCol="0">
            <a:normAutofit fontScale="92500" lnSpcReduction="10000"/>
          </a:bodyPr>
          <a:lstStyle>
            <a:lvl1pPr marL="0" indent="0" algn="l" defTabSz="457200" rtl="0" eaLnBrk="1" latinLnBrk="0" hangingPunct="1">
              <a:spcBef>
                <a:spcPct val="20000"/>
              </a:spcBef>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dirty="0">
                <a:solidFill>
                  <a:srgbClr val="FFFFFF"/>
                </a:solidFill>
              </a:rPr>
              <a:t>300 </a:t>
            </a:r>
            <a:r>
              <a:rPr lang="el-GR" sz="1800" dirty="0">
                <a:solidFill>
                  <a:srgbClr val="FFFFFF"/>
                </a:solidFill>
              </a:rPr>
              <a:t>εκατομμύρια φωτογραφίες δημοσιεύονται στο </a:t>
            </a:r>
            <a:r>
              <a:rPr lang="en-US" sz="1800" dirty="0">
                <a:solidFill>
                  <a:srgbClr val="FFFFFF"/>
                </a:solidFill>
              </a:rPr>
              <a:t>Facebook </a:t>
            </a:r>
            <a:r>
              <a:rPr lang="el-GR" sz="1800" dirty="0">
                <a:solidFill>
                  <a:srgbClr val="FFFFFF"/>
                </a:solidFill>
              </a:rPr>
              <a:t>κάθε μέρα</a:t>
            </a:r>
            <a:endParaRPr lang="en-US" sz="1800" dirty="0">
              <a:solidFill>
                <a:srgbClr val="FFFFFF"/>
              </a:solidFill>
            </a:endParaRPr>
          </a:p>
        </p:txBody>
      </p:sp>
    </p:spTree>
    <p:extLst>
      <p:ext uri="{BB962C8B-B14F-4D97-AF65-F5344CB8AC3E}">
        <p14:creationId xmlns:p14="http://schemas.microsoft.com/office/powerpoint/2010/main" val="128285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238" y="424910"/>
            <a:ext cx="4678222" cy="1729559"/>
          </a:xfrm>
        </p:spPr>
        <p:txBody>
          <a:bodyPr>
            <a:normAutofit fontScale="90000"/>
          </a:bodyPr>
          <a:lstStyle/>
          <a:p>
            <a:r>
              <a:rPr lang="el-GR" sz="4800" dirty="0"/>
              <a:t>Γιατί οι άνθρωποι δημοσιεύουν φωτογραφίες;</a:t>
            </a:r>
            <a:endParaRPr lang="en-US" sz="4800" dirty="0"/>
          </a:p>
        </p:txBody>
      </p:sp>
      <p:grpSp>
        <p:nvGrpSpPr>
          <p:cNvPr id="14" name="Group 13"/>
          <p:cNvGrpSpPr/>
          <p:nvPr/>
        </p:nvGrpSpPr>
        <p:grpSpPr>
          <a:xfrm>
            <a:off x="438619" y="808044"/>
            <a:ext cx="8705381" cy="2730482"/>
            <a:chOff x="438619" y="808044"/>
            <a:chExt cx="8705381" cy="2730482"/>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38440" y="808044"/>
              <a:ext cx="2505560" cy="2406381"/>
            </a:xfrm>
            <a:prstGeom prst="rect">
              <a:avLst/>
            </a:prstGeom>
          </p:spPr>
        </p:pic>
        <p:sp>
          <p:nvSpPr>
            <p:cNvPr id="9" name="TextBox 8"/>
            <p:cNvSpPr txBox="1"/>
            <p:nvPr/>
          </p:nvSpPr>
          <p:spPr>
            <a:xfrm>
              <a:off x="438619" y="3015306"/>
              <a:ext cx="5661024" cy="523220"/>
            </a:xfrm>
            <a:prstGeom prst="rect">
              <a:avLst/>
            </a:prstGeom>
            <a:noFill/>
          </p:spPr>
          <p:txBody>
            <a:bodyPr wrap="square" rtlCol="0">
              <a:spAutoFit/>
            </a:bodyPr>
            <a:lstStyle/>
            <a:p>
              <a:r>
                <a:rPr lang="el-GR" sz="2800" dirty="0"/>
                <a:t>Για να τραβήξουν την προσοχή;</a:t>
              </a:r>
              <a:r>
                <a:rPr lang="en-GB" sz="2800" dirty="0"/>
                <a:t> </a:t>
              </a:r>
              <a:endParaRPr lang="en-US" sz="2800" dirty="0"/>
            </a:p>
          </p:txBody>
        </p:sp>
      </p:grpSp>
      <p:grpSp>
        <p:nvGrpSpPr>
          <p:cNvPr id="15" name="Group 14"/>
          <p:cNvGrpSpPr/>
          <p:nvPr/>
        </p:nvGrpSpPr>
        <p:grpSpPr>
          <a:xfrm>
            <a:off x="438619" y="1819195"/>
            <a:ext cx="7580867" cy="2634999"/>
            <a:chOff x="449722" y="1819195"/>
            <a:chExt cx="7580867" cy="2634999"/>
          </a:xfrm>
        </p:grpSpPr>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6205" y="1819195"/>
              <a:ext cx="2424384" cy="2634999"/>
            </a:xfrm>
            <a:prstGeom prst="rect">
              <a:avLst/>
            </a:prstGeom>
          </p:spPr>
        </p:pic>
        <p:sp>
          <p:nvSpPr>
            <p:cNvPr id="10" name="TextBox 9"/>
            <p:cNvSpPr txBox="1"/>
            <p:nvPr/>
          </p:nvSpPr>
          <p:spPr>
            <a:xfrm>
              <a:off x="449722" y="3550976"/>
              <a:ext cx="5451241" cy="492443"/>
            </a:xfrm>
            <a:prstGeom prst="rect">
              <a:avLst/>
            </a:prstGeom>
            <a:noFill/>
          </p:spPr>
          <p:txBody>
            <a:bodyPr wrap="square" rtlCol="0">
              <a:spAutoFit/>
            </a:bodyPr>
            <a:lstStyle/>
            <a:p>
              <a:r>
                <a:rPr lang="el-GR" sz="2600" dirty="0"/>
                <a:t>Για να δείξουν στους άλλους τι κάνουν</a:t>
              </a:r>
              <a:endParaRPr lang="en-US" sz="2600" dirty="0"/>
            </a:p>
          </p:txBody>
        </p:sp>
      </p:grpSp>
      <p:grpSp>
        <p:nvGrpSpPr>
          <p:cNvPr id="13" name="Group 12"/>
          <p:cNvGrpSpPr/>
          <p:nvPr/>
        </p:nvGrpSpPr>
        <p:grpSpPr>
          <a:xfrm>
            <a:off x="449722" y="771712"/>
            <a:ext cx="6881908" cy="2229692"/>
            <a:chOff x="438618" y="764923"/>
            <a:chExt cx="6881908" cy="222969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51692" y="764923"/>
              <a:ext cx="2268834" cy="1003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38618" y="2471395"/>
              <a:ext cx="4810767" cy="523220"/>
            </a:xfrm>
            <a:prstGeom prst="rect">
              <a:avLst/>
            </a:prstGeom>
            <a:noFill/>
          </p:spPr>
          <p:txBody>
            <a:bodyPr wrap="square" rtlCol="0">
              <a:spAutoFit/>
            </a:bodyPr>
            <a:lstStyle/>
            <a:p>
              <a:r>
                <a:rPr lang="el-GR" sz="2800" dirty="0"/>
                <a:t>Για να μοιραστούν αναμνήσεις</a:t>
              </a:r>
              <a:endParaRPr lang="en-US" sz="2800" dirty="0"/>
            </a:p>
          </p:txBody>
        </p:sp>
      </p:grpSp>
      <p:sp>
        <p:nvSpPr>
          <p:cNvPr id="20" name="AutoShape 8" descr="Image result for free the our gir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4" name="Group 23"/>
          <p:cNvGrpSpPr/>
          <p:nvPr/>
        </p:nvGrpSpPr>
        <p:grpSpPr>
          <a:xfrm>
            <a:off x="438619" y="4094887"/>
            <a:ext cx="8481410" cy="2194512"/>
            <a:chOff x="438619" y="4094887"/>
            <a:chExt cx="8481410" cy="2194512"/>
          </a:xfrm>
        </p:grpSpPr>
        <p:sp>
          <p:nvSpPr>
            <p:cNvPr id="2" name="TextBox 1"/>
            <p:cNvSpPr txBox="1"/>
            <p:nvPr/>
          </p:nvSpPr>
          <p:spPr>
            <a:xfrm>
              <a:off x="438619" y="4094887"/>
              <a:ext cx="3197225" cy="523220"/>
            </a:xfrm>
            <a:prstGeom prst="rect">
              <a:avLst/>
            </a:prstGeom>
            <a:noFill/>
          </p:spPr>
          <p:txBody>
            <a:bodyPr wrap="square" rtlCol="0">
              <a:spAutoFit/>
            </a:bodyPr>
            <a:lstStyle/>
            <a:p>
              <a:r>
                <a:rPr lang="el-GR" sz="2800" dirty="0"/>
                <a:t>Για να ενημερώσουν</a:t>
              </a:r>
              <a:endParaRPr lang="en-US" sz="2800" dirty="0"/>
            </a:p>
          </p:txBody>
        </p:sp>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31299" y="4497852"/>
              <a:ext cx="2388730" cy="1791547"/>
            </a:xfrm>
            <a:prstGeom prst="rect">
              <a:avLst/>
            </a:prstGeom>
          </p:spPr>
        </p:pic>
      </p:grpSp>
      <p:grpSp>
        <p:nvGrpSpPr>
          <p:cNvPr id="26" name="Group 25"/>
          <p:cNvGrpSpPr/>
          <p:nvPr/>
        </p:nvGrpSpPr>
        <p:grpSpPr>
          <a:xfrm>
            <a:off x="438619" y="4618107"/>
            <a:ext cx="5758594" cy="1973340"/>
            <a:chOff x="438619" y="4618107"/>
            <a:chExt cx="5758594" cy="1973340"/>
          </a:xfrm>
        </p:grpSpPr>
        <p:sp>
          <p:nvSpPr>
            <p:cNvPr id="12" name="TextBox 11"/>
            <p:cNvSpPr txBox="1"/>
            <p:nvPr/>
          </p:nvSpPr>
          <p:spPr>
            <a:xfrm>
              <a:off x="438619" y="4651248"/>
              <a:ext cx="3638081" cy="954107"/>
            </a:xfrm>
            <a:prstGeom prst="rect">
              <a:avLst/>
            </a:prstGeom>
            <a:noFill/>
          </p:spPr>
          <p:txBody>
            <a:bodyPr wrap="square" rtlCol="0">
              <a:spAutoFit/>
            </a:bodyPr>
            <a:lstStyle/>
            <a:p>
              <a:r>
                <a:rPr lang="el-GR" sz="2800" dirty="0"/>
                <a:t>Για να αυξήσουν την αυτοπεποίθησή τους</a:t>
              </a:r>
              <a:endParaRPr lang="en-US" sz="2800" dirty="0"/>
            </a:p>
          </p:txBody>
        </p:sp>
        <p:pic>
          <p:nvPicPr>
            <p:cNvPr id="25" name="Picture 2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23873" y="4618107"/>
              <a:ext cx="1973340" cy="1973340"/>
            </a:xfrm>
            <a:prstGeom prst="rect">
              <a:avLst/>
            </a:prstGeom>
          </p:spPr>
        </p:pic>
      </p:grpSp>
    </p:spTree>
    <p:extLst>
      <p:ext uri="{BB962C8B-B14F-4D97-AF65-F5344CB8AC3E}">
        <p14:creationId xmlns:p14="http://schemas.microsoft.com/office/powerpoint/2010/main" val="18707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91030" y="1962566"/>
            <a:ext cx="5113058" cy="4648794"/>
            <a:chOff x="2091030" y="2030606"/>
            <a:chExt cx="5113058" cy="4648794"/>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1030" y="2030606"/>
              <a:ext cx="5113058" cy="4648794"/>
            </a:xfrm>
            <a:prstGeom prst="rect">
              <a:avLst/>
            </a:prstGeom>
          </p:spPr>
        </p:pic>
        <p:pic>
          <p:nvPicPr>
            <p:cNvPr id="20" name="Picture 19"/>
            <p:cNvPicPr>
              <a:picLocks noChangeAspect="1"/>
            </p:cNvPicPr>
            <p:nvPr/>
          </p:nvPicPr>
          <p:blipFill>
            <a:blip r:embed="rId4" cstate="screen">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tretch>
              <a:fillRect/>
            </a:stretch>
          </p:blipFill>
          <p:spPr>
            <a:xfrm rot="612692">
              <a:off x="2623150" y="2611385"/>
              <a:ext cx="4242058" cy="2887950"/>
            </a:xfrm>
            <a:prstGeom prst="rect">
              <a:avLst/>
            </a:prstGeom>
          </p:spPr>
        </p:pic>
      </p:grpSp>
      <p:sp>
        <p:nvSpPr>
          <p:cNvPr id="2" name="Title 1"/>
          <p:cNvSpPr>
            <a:spLocks noGrp="1"/>
          </p:cNvSpPr>
          <p:nvPr>
            <p:ph type="title"/>
          </p:nvPr>
        </p:nvSpPr>
        <p:spPr>
          <a:xfrm>
            <a:off x="366572" y="318300"/>
            <a:ext cx="8229600" cy="1143000"/>
          </a:xfrm>
        </p:spPr>
        <p:txBody>
          <a:bodyPr/>
          <a:lstStyle/>
          <a:p>
            <a:r>
              <a:rPr lang="el-GR" dirty="0"/>
              <a:t>Τι είναι η </a:t>
            </a:r>
            <a:r>
              <a:rPr lang="en-US" dirty="0"/>
              <a:t>selfie?</a:t>
            </a:r>
          </a:p>
        </p:txBody>
      </p:sp>
      <p:grpSp>
        <p:nvGrpSpPr>
          <p:cNvPr id="21" name="Group 20"/>
          <p:cNvGrpSpPr/>
          <p:nvPr/>
        </p:nvGrpSpPr>
        <p:grpSpPr>
          <a:xfrm>
            <a:off x="-51473" y="1773991"/>
            <a:ext cx="9338264" cy="5060794"/>
            <a:chOff x="-51473" y="1773991"/>
            <a:chExt cx="9338264" cy="5060794"/>
          </a:xfrm>
        </p:grpSpPr>
        <p:sp>
          <p:nvSpPr>
            <p:cNvPr id="5" name="TextBox 4"/>
            <p:cNvSpPr txBox="1"/>
            <p:nvPr/>
          </p:nvSpPr>
          <p:spPr>
            <a:xfrm>
              <a:off x="6829217" y="1773991"/>
              <a:ext cx="1928192" cy="830997"/>
            </a:xfrm>
            <a:prstGeom prst="rect">
              <a:avLst/>
            </a:prstGeom>
            <a:noFill/>
          </p:spPr>
          <p:txBody>
            <a:bodyPr wrap="square" rtlCol="0">
              <a:spAutoFit/>
            </a:bodyPr>
            <a:lstStyle/>
            <a:p>
              <a:r>
                <a:rPr lang="el-GR" sz="2400" dirty="0">
                  <a:solidFill>
                    <a:srgbClr val="FFFFFF"/>
                  </a:solidFill>
                  <a:latin typeface="Arial"/>
                  <a:cs typeface="Arial"/>
                </a:rPr>
                <a:t>Προσωπική πληροφορία</a:t>
              </a:r>
              <a:endParaRPr lang="en-GB" sz="2400" dirty="0">
                <a:solidFill>
                  <a:srgbClr val="FFFFFF"/>
                </a:solidFill>
                <a:latin typeface="Arial"/>
                <a:cs typeface="Arial"/>
              </a:endParaRPr>
            </a:p>
          </p:txBody>
        </p:sp>
        <p:sp>
          <p:nvSpPr>
            <p:cNvPr id="6" name="TextBox 5"/>
            <p:cNvSpPr txBox="1"/>
            <p:nvPr/>
          </p:nvSpPr>
          <p:spPr>
            <a:xfrm>
              <a:off x="777779" y="1883599"/>
              <a:ext cx="1928192" cy="461665"/>
            </a:xfrm>
            <a:prstGeom prst="rect">
              <a:avLst/>
            </a:prstGeom>
            <a:noFill/>
          </p:spPr>
          <p:txBody>
            <a:bodyPr wrap="square" rtlCol="0">
              <a:spAutoFit/>
            </a:bodyPr>
            <a:lstStyle/>
            <a:p>
              <a:r>
                <a:rPr lang="el-GR" sz="2400" dirty="0">
                  <a:solidFill>
                    <a:srgbClr val="FFFFFF"/>
                  </a:solidFill>
                  <a:latin typeface="Arial"/>
                  <a:cs typeface="Arial"/>
                </a:rPr>
                <a:t>Μια ιστορία;</a:t>
              </a:r>
              <a:endParaRPr lang="en-GB" sz="2400" dirty="0">
                <a:solidFill>
                  <a:srgbClr val="FFFFFF"/>
                </a:solidFill>
                <a:latin typeface="Arial"/>
                <a:cs typeface="Arial"/>
              </a:endParaRPr>
            </a:p>
          </p:txBody>
        </p:sp>
        <p:sp>
          <p:nvSpPr>
            <p:cNvPr id="7" name="TextBox 6"/>
            <p:cNvSpPr txBox="1"/>
            <p:nvPr/>
          </p:nvSpPr>
          <p:spPr>
            <a:xfrm>
              <a:off x="74203" y="2941790"/>
              <a:ext cx="2079281" cy="461665"/>
            </a:xfrm>
            <a:prstGeom prst="rect">
              <a:avLst/>
            </a:prstGeom>
            <a:noFill/>
          </p:spPr>
          <p:txBody>
            <a:bodyPr wrap="square" rtlCol="0">
              <a:spAutoFit/>
            </a:bodyPr>
            <a:lstStyle/>
            <a:p>
              <a:r>
                <a:rPr lang="el-GR" sz="2400" dirty="0">
                  <a:solidFill>
                    <a:srgbClr val="FFFFFF"/>
                  </a:solidFill>
                  <a:latin typeface="Arial"/>
                  <a:cs typeface="Arial"/>
                </a:rPr>
                <a:t>Ένα μήνυμα;</a:t>
              </a:r>
              <a:endParaRPr lang="en-GB" sz="2400" dirty="0">
                <a:solidFill>
                  <a:srgbClr val="FFFFFF"/>
                </a:solidFill>
                <a:latin typeface="Arial"/>
                <a:cs typeface="Arial"/>
              </a:endParaRPr>
            </a:p>
          </p:txBody>
        </p:sp>
        <p:sp>
          <p:nvSpPr>
            <p:cNvPr id="8" name="TextBox 7"/>
            <p:cNvSpPr txBox="1"/>
            <p:nvPr/>
          </p:nvSpPr>
          <p:spPr>
            <a:xfrm>
              <a:off x="74203" y="4545351"/>
              <a:ext cx="2241179" cy="461665"/>
            </a:xfrm>
            <a:prstGeom prst="rect">
              <a:avLst/>
            </a:prstGeom>
            <a:noFill/>
          </p:spPr>
          <p:txBody>
            <a:bodyPr wrap="square" rtlCol="0">
              <a:spAutoFit/>
            </a:bodyPr>
            <a:lstStyle/>
            <a:p>
              <a:r>
                <a:rPr lang="el-GR" sz="2400" dirty="0">
                  <a:solidFill>
                    <a:srgbClr val="FFFFFF"/>
                  </a:solidFill>
                  <a:latin typeface="Arial"/>
                  <a:cs typeface="Arial"/>
                </a:rPr>
                <a:t>Μια πρόκληση;</a:t>
              </a:r>
              <a:endParaRPr lang="en-GB" sz="2400" dirty="0">
                <a:solidFill>
                  <a:srgbClr val="FFFFFF"/>
                </a:solidFill>
                <a:latin typeface="Arial"/>
                <a:cs typeface="Arial"/>
              </a:endParaRPr>
            </a:p>
          </p:txBody>
        </p:sp>
        <p:sp>
          <p:nvSpPr>
            <p:cNvPr id="9" name="TextBox 8"/>
            <p:cNvSpPr txBox="1"/>
            <p:nvPr/>
          </p:nvSpPr>
          <p:spPr>
            <a:xfrm>
              <a:off x="7172976" y="4665271"/>
              <a:ext cx="2113815" cy="1631216"/>
            </a:xfrm>
            <a:prstGeom prst="rect">
              <a:avLst/>
            </a:prstGeom>
            <a:noFill/>
          </p:spPr>
          <p:txBody>
            <a:bodyPr wrap="square" rtlCol="0">
              <a:spAutoFit/>
            </a:bodyPr>
            <a:lstStyle/>
            <a:p>
              <a:r>
                <a:rPr lang="el-GR" sz="2000" dirty="0">
                  <a:solidFill>
                    <a:srgbClr val="FFFFFF"/>
                  </a:solidFill>
                  <a:latin typeface="Arial"/>
                  <a:cs typeface="Arial"/>
                </a:rPr>
                <a:t>Δημιουργεί εντύπωση/ Επηρεάζει τη διαδικτυακή φήμη </a:t>
              </a:r>
              <a:endParaRPr lang="en-GB" sz="2000" dirty="0">
                <a:solidFill>
                  <a:srgbClr val="FFFFFF"/>
                </a:solidFill>
                <a:latin typeface="Arial"/>
                <a:cs typeface="Arial"/>
              </a:endParaRPr>
            </a:p>
          </p:txBody>
        </p:sp>
        <p:sp>
          <p:nvSpPr>
            <p:cNvPr id="10" name="TextBox 9"/>
            <p:cNvSpPr txBox="1"/>
            <p:nvPr/>
          </p:nvSpPr>
          <p:spPr>
            <a:xfrm>
              <a:off x="7172976" y="3241558"/>
              <a:ext cx="2023924" cy="1015663"/>
            </a:xfrm>
            <a:prstGeom prst="rect">
              <a:avLst/>
            </a:prstGeom>
            <a:noFill/>
          </p:spPr>
          <p:txBody>
            <a:bodyPr wrap="square" rtlCol="0">
              <a:spAutoFit/>
            </a:bodyPr>
            <a:lstStyle/>
            <a:p>
              <a:r>
                <a:rPr lang="el-GR" sz="2000" dirty="0">
                  <a:solidFill>
                    <a:srgbClr val="FFFFFF"/>
                  </a:solidFill>
                  <a:latin typeface="Arial"/>
                  <a:cs typeface="Arial"/>
                </a:rPr>
                <a:t>Μια πρόσκληση για επικοινωνία ή σχολιασμό</a:t>
              </a:r>
              <a:endParaRPr lang="en-GB" sz="2000" dirty="0">
                <a:solidFill>
                  <a:srgbClr val="FFFFFF"/>
                </a:solidFill>
                <a:latin typeface="Arial"/>
                <a:cs typeface="Arial"/>
              </a:endParaRPr>
            </a:p>
          </p:txBody>
        </p:sp>
        <p:sp>
          <p:nvSpPr>
            <p:cNvPr id="11" name="TextBox 10"/>
            <p:cNvSpPr txBox="1"/>
            <p:nvPr/>
          </p:nvSpPr>
          <p:spPr>
            <a:xfrm>
              <a:off x="-51473" y="5939298"/>
              <a:ext cx="3638602" cy="461665"/>
            </a:xfrm>
            <a:prstGeom prst="rect">
              <a:avLst/>
            </a:prstGeom>
            <a:noFill/>
          </p:spPr>
          <p:txBody>
            <a:bodyPr wrap="square" rtlCol="0">
              <a:spAutoFit/>
            </a:bodyPr>
            <a:lstStyle/>
            <a:p>
              <a:r>
                <a:rPr lang="el-GR" sz="2300" dirty="0">
                  <a:solidFill>
                    <a:srgbClr val="FFFFFF"/>
                  </a:solidFill>
                  <a:latin typeface="Arial"/>
                  <a:cs typeface="Arial"/>
                </a:rPr>
                <a:t>Γεωγραφικά δεδομένα;</a:t>
              </a:r>
              <a:endParaRPr lang="en-GB" sz="2300" dirty="0">
                <a:solidFill>
                  <a:srgbClr val="FFFFFF"/>
                </a:solidFill>
                <a:latin typeface="Arial"/>
                <a:cs typeface="Arial"/>
              </a:endParaRPr>
            </a:p>
          </p:txBody>
        </p:sp>
        <p:sp>
          <p:nvSpPr>
            <p:cNvPr id="12" name="TextBox 11"/>
            <p:cNvSpPr txBox="1"/>
            <p:nvPr/>
          </p:nvSpPr>
          <p:spPr>
            <a:xfrm>
              <a:off x="1764167" y="6373120"/>
              <a:ext cx="4292388" cy="461665"/>
            </a:xfrm>
            <a:prstGeom prst="rect">
              <a:avLst/>
            </a:prstGeom>
            <a:noFill/>
          </p:spPr>
          <p:txBody>
            <a:bodyPr wrap="square" rtlCol="0">
              <a:spAutoFit/>
            </a:bodyPr>
            <a:lstStyle/>
            <a:p>
              <a:r>
                <a:rPr lang="el-GR" sz="2300" dirty="0">
                  <a:solidFill>
                    <a:srgbClr val="FFFFFF"/>
                  </a:solidFill>
                  <a:latin typeface="Arial"/>
                  <a:cs typeface="Arial"/>
                </a:rPr>
                <a:t>Πραγματικότητα ή φαντασία</a:t>
              </a:r>
              <a:endParaRPr lang="en-GB" sz="2300" dirty="0">
                <a:solidFill>
                  <a:srgbClr val="FFFFFF"/>
                </a:solidFill>
                <a:latin typeface="Arial"/>
                <a:cs typeface="Arial"/>
              </a:endParaRPr>
            </a:p>
          </p:txBody>
        </p:sp>
        <p:cxnSp>
          <p:nvCxnSpPr>
            <p:cNvPr id="14" name="Straight Connector 13"/>
            <p:cNvCxnSpPr/>
            <p:nvPr/>
          </p:nvCxnSpPr>
          <p:spPr>
            <a:xfrm>
              <a:off x="2129152" y="2352331"/>
              <a:ext cx="1854270" cy="659557"/>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2026410" y="3282402"/>
              <a:ext cx="1866795" cy="183588"/>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1949450" y="4142411"/>
              <a:ext cx="1260655" cy="434672"/>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22" name="Straight Connector 21"/>
            <p:cNvCxnSpPr>
              <a:cxnSpLocks/>
              <a:stCxn id="11" idx="0"/>
            </p:cNvCxnSpPr>
            <p:nvPr/>
          </p:nvCxnSpPr>
          <p:spPr>
            <a:xfrm flipV="1">
              <a:off x="1767828" y="4819558"/>
              <a:ext cx="1153038" cy="1142490"/>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24" name="Straight Connector 23"/>
            <p:cNvCxnSpPr>
              <a:cxnSpLocks/>
              <a:stCxn id="12" idx="0"/>
            </p:cNvCxnSpPr>
            <p:nvPr/>
          </p:nvCxnSpPr>
          <p:spPr>
            <a:xfrm flipV="1">
              <a:off x="3910361" y="4677398"/>
              <a:ext cx="171908" cy="1695722"/>
            </a:xfrm>
            <a:prstGeom prst="line">
              <a:avLst/>
            </a:prstGeom>
            <a:ln>
              <a:solidFill>
                <a:srgbClr val="FFFFFF"/>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flipV="1">
              <a:off x="6164972" y="4645124"/>
              <a:ext cx="1039116" cy="707461"/>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6466502" y="3760932"/>
              <a:ext cx="709183" cy="1"/>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5614266" y="2222154"/>
              <a:ext cx="1151999" cy="782667"/>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0624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ata 4"/>
          <p:cNvSpPr/>
          <p:nvPr/>
        </p:nvSpPr>
        <p:spPr>
          <a:xfrm flipH="1">
            <a:off x="484534" y="1743074"/>
            <a:ext cx="4086225" cy="5114925"/>
          </a:xfrm>
          <a:prstGeom prst="flowChartInputOutput">
            <a:avLst/>
          </a:prstGeom>
          <a:solidFill>
            <a:srgbClr val="009DE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96319" y="423226"/>
            <a:ext cx="8229600" cy="1143000"/>
          </a:xfrm>
        </p:spPr>
        <p:txBody>
          <a:bodyPr>
            <a:normAutofit/>
          </a:bodyPr>
          <a:lstStyle/>
          <a:p>
            <a:r>
              <a:rPr lang="el-GR" sz="3200" dirty="0"/>
              <a:t>Διαδικτυακή Επικοινωνία</a:t>
            </a:r>
            <a:endParaRPr lang="en-US" sz="3200" dirty="0"/>
          </a:p>
        </p:txBody>
      </p:sp>
      <p:sp>
        <p:nvSpPr>
          <p:cNvPr id="20" name="TextBox 19"/>
          <p:cNvSpPr txBox="1"/>
          <p:nvPr/>
        </p:nvSpPr>
        <p:spPr>
          <a:xfrm>
            <a:off x="647792" y="1795136"/>
            <a:ext cx="1803654" cy="523220"/>
          </a:xfrm>
          <a:prstGeom prst="rect">
            <a:avLst/>
          </a:prstGeom>
          <a:noFill/>
        </p:spPr>
        <p:txBody>
          <a:bodyPr wrap="square" rtlCol="0">
            <a:spAutoFit/>
          </a:bodyPr>
          <a:lstStyle/>
          <a:p>
            <a:r>
              <a:rPr lang="el-GR" sz="2800" dirty="0">
                <a:solidFill>
                  <a:schemeClr val="bg1"/>
                </a:solidFill>
                <a:latin typeface="Arial"/>
                <a:cs typeface="Arial"/>
              </a:rPr>
              <a:t>Συμβουλή</a:t>
            </a:r>
            <a:endParaRPr lang="en-GB" sz="2800" dirty="0">
              <a:solidFill>
                <a:schemeClr val="bg1"/>
              </a:solidFill>
              <a:latin typeface="Arial"/>
              <a:cs typeface="Arial"/>
            </a:endParaRPr>
          </a:p>
        </p:txBody>
      </p:sp>
      <p:grpSp>
        <p:nvGrpSpPr>
          <p:cNvPr id="4" name="Group 3"/>
          <p:cNvGrpSpPr/>
          <p:nvPr/>
        </p:nvGrpSpPr>
        <p:grpSpPr>
          <a:xfrm>
            <a:off x="4190651" y="492856"/>
            <a:ext cx="4491927" cy="3404398"/>
            <a:chOff x="3927126" y="492856"/>
            <a:chExt cx="4491927" cy="3404398"/>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7126" y="492856"/>
              <a:ext cx="4491927" cy="3404398"/>
            </a:xfrm>
            <a:prstGeom prst="rect">
              <a:avLst/>
            </a:prstGeom>
          </p:spPr>
        </p:pic>
        <p:sp>
          <p:nvSpPr>
            <p:cNvPr id="17" name="TextBox 16"/>
            <p:cNvSpPr txBox="1"/>
            <p:nvPr/>
          </p:nvSpPr>
          <p:spPr>
            <a:xfrm>
              <a:off x="4537357" y="994726"/>
              <a:ext cx="3390551" cy="1938992"/>
            </a:xfrm>
            <a:prstGeom prst="rect">
              <a:avLst/>
            </a:prstGeom>
            <a:noFill/>
          </p:spPr>
          <p:txBody>
            <a:bodyPr wrap="square" rtlCol="0">
              <a:spAutoFit/>
            </a:bodyPr>
            <a:lstStyle/>
            <a:p>
              <a:pPr algn="ctr"/>
              <a:r>
                <a:rPr lang="el-GR" sz="2400" dirty="0">
                  <a:solidFill>
                    <a:srgbClr val="FFFFFF"/>
                  </a:solidFill>
                  <a:latin typeface="Arial"/>
                  <a:cs typeface="Arial"/>
                </a:rPr>
                <a:t>Σκέψου τις φωτογραφίες που ανεβάζεις στο διαδίκτυο και θυμήσου….</a:t>
              </a:r>
              <a:endParaRPr lang="en-GB" sz="2400" dirty="0">
                <a:solidFill>
                  <a:srgbClr val="FFFFFF"/>
                </a:solidFill>
                <a:latin typeface="Arial"/>
                <a:cs typeface="Arial"/>
              </a:endParaRPr>
            </a:p>
          </p:txBody>
        </p:sp>
      </p:grpSp>
      <p:sp>
        <p:nvSpPr>
          <p:cNvPr id="6" name="TextBox 5"/>
          <p:cNvSpPr txBox="1"/>
          <p:nvPr/>
        </p:nvSpPr>
        <p:spPr>
          <a:xfrm>
            <a:off x="620255" y="2559173"/>
            <a:ext cx="3340273" cy="400110"/>
          </a:xfrm>
          <a:prstGeom prst="rect">
            <a:avLst/>
          </a:prstGeom>
          <a:noFill/>
        </p:spPr>
        <p:txBody>
          <a:bodyPr wrap="none" rtlCol="0">
            <a:spAutoFit/>
          </a:bodyPr>
          <a:lstStyle/>
          <a:p>
            <a:pPr marL="342900" indent="-342900">
              <a:buFont typeface="Arial" panose="020B0604020202020204" pitchFamily="34" charset="0"/>
              <a:buChar char="•"/>
            </a:pPr>
            <a:r>
              <a:rPr lang="el-GR" sz="2000" dirty="0">
                <a:solidFill>
                  <a:schemeClr val="bg1"/>
                </a:solidFill>
              </a:rPr>
              <a:t>Σκέψου πριν δημοσιεύσεις</a:t>
            </a:r>
            <a:endParaRPr lang="en-US" sz="2000" dirty="0">
              <a:solidFill>
                <a:schemeClr val="bg1"/>
              </a:solidFill>
            </a:endParaRPr>
          </a:p>
        </p:txBody>
      </p:sp>
      <p:sp>
        <p:nvSpPr>
          <p:cNvPr id="10" name="TextBox 9"/>
          <p:cNvSpPr txBox="1"/>
          <p:nvPr/>
        </p:nvSpPr>
        <p:spPr>
          <a:xfrm>
            <a:off x="806957" y="3188575"/>
            <a:ext cx="3057525" cy="1323439"/>
          </a:xfrm>
          <a:prstGeom prst="rect">
            <a:avLst/>
          </a:prstGeom>
          <a:noFill/>
        </p:spPr>
        <p:txBody>
          <a:bodyPr wrap="square" rtlCol="0">
            <a:spAutoFit/>
          </a:bodyPr>
          <a:lstStyle/>
          <a:p>
            <a:pPr marL="342900" indent="-342900">
              <a:buFont typeface="Arial" panose="020B0604020202020204" pitchFamily="34" charset="0"/>
              <a:buChar char="•"/>
            </a:pPr>
            <a:r>
              <a:rPr lang="el-GR" sz="2000" dirty="0">
                <a:solidFill>
                  <a:schemeClr val="bg1"/>
                </a:solidFill>
              </a:rPr>
              <a:t>Σκέψου πως επηρεάζουν οι φωτογραφίες σου τους άλλους χρήστες </a:t>
            </a:r>
            <a:endParaRPr lang="en-US" sz="2000" dirty="0">
              <a:solidFill>
                <a:schemeClr val="bg1"/>
              </a:solidFill>
            </a:endParaRPr>
          </a:p>
        </p:txBody>
      </p:sp>
      <p:sp>
        <p:nvSpPr>
          <p:cNvPr id="11" name="TextBox 10"/>
          <p:cNvSpPr txBox="1"/>
          <p:nvPr/>
        </p:nvSpPr>
        <p:spPr>
          <a:xfrm>
            <a:off x="1194535" y="4743645"/>
            <a:ext cx="2996116" cy="707886"/>
          </a:xfrm>
          <a:prstGeom prst="rect">
            <a:avLst/>
          </a:prstGeom>
          <a:noFill/>
        </p:spPr>
        <p:txBody>
          <a:bodyPr wrap="square" rtlCol="0">
            <a:spAutoFit/>
          </a:bodyPr>
          <a:lstStyle/>
          <a:p>
            <a:pPr marL="342900" indent="-342900">
              <a:buFont typeface="Arial" panose="020B0604020202020204" pitchFamily="34" charset="0"/>
              <a:buChar char="•"/>
            </a:pPr>
            <a:r>
              <a:rPr lang="el-GR" sz="2000" dirty="0">
                <a:solidFill>
                  <a:schemeClr val="bg1"/>
                </a:solidFill>
              </a:rPr>
              <a:t>Χτίσε μια θετική διαδικτυακή φήμη</a:t>
            </a:r>
            <a:endParaRPr lang="en-US" sz="2000" dirty="0">
              <a:solidFill>
                <a:schemeClr val="bg1"/>
              </a:solidFill>
            </a:endParaRPr>
          </a:p>
        </p:txBody>
      </p:sp>
      <p:sp>
        <p:nvSpPr>
          <p:cNvPr id="12" name="TextBox 11"/>
          <p:cNvSpPr txBox="1"/>
          <p:nvPr/>
        </p:nvSpPr>
        <p:spPr>
          <a:xfrm>
            <a:off x="1487115" y="5648103"/>
            <a:ext cx="2996657" cy="1015663"/>
          </a:xfrm>
          <a:prstGeom prst="rect">
            <a:avLst/>
          </a:prstGeom>
          <a:noFill/>
        </p:spPr>
        <p:txBody>
          <a:bodyPr wrap="square" rtlCol="0">
            <a:spAutoFit/>
          </a:bodyPr>
          <a:lstStyle/>
          <a:p>
            <a:pPr marL="342900" indent="-342900">
              <a:buFont typeface="Arial" panose="020B0604020202020204" pitchFamily="34" charset="0"/>
              <a:buChar char="•"/>
            </a:pPr>
            <a:r>
              <a:rPr lang="el-GR" sz="2000" dirty="0">
                <a:solidFill>
                  <a:schemeClr val="bg1"/>
                </a:solidFill>
              </a:rPr>
              <a:t>Χρησιμοποίησε τις ρυθμίσεις απορρήτου στα κοινωνικά δίκτυα </a:t>
            </a:r>
            <a:endParaRPr lang="en-US" sz="2000" dirty="0">
              <a:solidFill>
                <a:schemeClr val="bg1"/>
              </a:solidFill>
            </a:endParaRPr>
          </a:p>
        </p:txBody>
      </p:sp>
    </p:spTree>
    <p:extLst>
      <p:ext uri="{BB962C8B-B14F-4D97-AF65-F5344CB8AC3E}">
        <p14:creationId xmlns:p14="http://schemas.microsoft.com/office/powerpoint/2010/main" val="3280761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7253"/>
            <a:ext cx="8229600" cy="649777"/>
          </a:xfrm>
        </p:spPr>
        <p:txBody>
          <a:bodyPr>
            <a:noAutofit/>
          </a:bodyPr>
          <a:lstStyle/>
          <a:p>
            <a:r>
              <a:rPr lang="el-GR" sz="4400" dirty="0"/>
              <a:t>Πιστεύεις ότι βλέπεις;</a:t>
            </a:r>
            <a:endParaRPr lang="en-US" sz="4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678" y="1659834"/>
            <a:ext cx="7225748" cy="4817165"/>
          </a:xfrm>
          <a:prstGeom prst="rect">
            <a:avLst/>
          </a:prstGeom>
        </p:spPr>
      </p:pic>
      <p:grpSp>
        <p:nvGrpSpPr>
          <p:cNvPr id="2" name="Group 1"/>
          <p:cNvGrpSpPr/>
          <p:nvPr/>
        </p:nvGrpSpPr>
        <p:grpSpPr>
          <a:xfrm>
            <a:off x="579989" y="1631950"/>
            <a:ext cx="7477125" cy="5057774"/>
            <a:chOff x="579989" y="1631950"/>
            <a:chExt cx="7477125" cy="5057774"/>
          </a:xfrm>
        </p:grpSpPr>
        <p:sp>
          <p:nvSpPr>
            <p:cNvPr id="4" name="Rectangle 3"/>
            <p:cNvSpPr/>
            <p:nvPr/>
          </p:nvSpPr>
          <p:spPr>
            <a:xfrm>
              <a:off x="579989" y="1631950"/>
              <a:ext cx="7477125" cy="2482850"/>
            </a:xfrm>
            <a:prstGeom prst="rect">
              <a:avLst/>
            </a:prstGeom>
            <a:solidFill>
              <a:srgbClr val="009DE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 name="Rectangle 5"/>
            <p:cNvSpPr/>
            <p:nvPr/>
          </p:nvSpPr>
          <p:spPr>
            <a:xfrm>
              <a:off x="579989" y="4054475"/>
              <a:ext cx="2941086" cy="2482850"/>
            </a:xfrm>
            <a:prstGeom prst="rect">
              <a:avLst/>
            </a:prstGeom>
            <a:solidFill>
              <a:srgbClr val="009DE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Rectangle 6"/>
            <p:cNvSpPr/>
            <p:nvPr/>
          </p:nvSpPr>
          <p:spPr>
            <a:xfrm>
              <a:off x="5238750" y="4042670"/>
              <a:ext cx="2742820" cy="2482850"/>
            </a:xfrm>
            <a:prstGeom prst="rect">
              <a:avLst/>
            </a:prstGeom>
            <a:solidFill>
              <a:srgbClr val="009DE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2885039" y="6045199"/>
              <a:ext cx="2941086" cy="644525"/>
            </a:xfrm>
            <a:prstGeom prst="rect">
              <a:avLst/>
            </a:prstGeom>
            <a:solidFill>
              <a:srgbClr val="009DE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96844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853"/>
            <a:ext cx="8229600" cy="1143000"/>
          </a:xfrm>
        </p:spPr>
        <p:txBody>
          <a:bodyPr/>
          <a:lstStyle/>
          <a:p>
            <a:pPr algn="ctr"/>
            <a:r>
              <a:rPr lang="el-GR" dirty="0"/>
              <a:t>Πιστεύεις ότι βλέπεις;</a:t>
            </a:r>
          </a:p>
        </p:txBody>
      </p:sp>
      <p:sp>
        <p:nvSpPr>
          <p:cNvPr id="4" name="TextBox 3"/>
          <p:cNvSpPr txBox="1"/>
          <p:nvPr/>
        </p:nvSpPr>
        <p:spPr>
          <a:xfrm>
            <a:off x="742278" y="1783926"/>
            <a:ext cx="2366681" cy="400110"/>
          </a:xfrm>
          <a:prstGeom prst="rect">
            <a:avLst/>
          </a:prstGeom>
          <a:noFill/>
        </p:spPr>
        <p:txBody>
          <a:bodyPr wrap="square" rtlCol="0">
            <a:spAutoFit/>
          </a:bodyPr>
          <a:lstStyle/>
          <a:p>
            <a:pPr algn="ctr"/>
            <a:r>
              <a:rPr lang="el-GR" sz="2000" dirty="0" smtClean="0">
                <a:solidFill>
                  <a:srgbClr val="009DE0"/>
                </a:solidFill>
                <a:latin typeface="Arial"/>
                <a:cs typeface="Arial"/>
              </a:rPr>
              <a:t>Αυθεντική </a:t>
            </a:r>
            <a:r>
              <a:rPr lang="en-GB" sz="2000" dirty="0" err="1" smtClean="0">
                <a:solidFill>
                  <a:srgbClr val="009DE0"/>
                </a:solidFill>
                <a:latin typeface="Arial"/>
                <a:cs typeface="Arial"/>
              </a:rPr>
              <a:t>selfie</a:t>
            </a:r>
            <a:endParaRPr lang="en-GB" sz="2000" dirty="0">
              <a:solidFill>
                <a:srgbClr val="009DE0"/>
              </a:solidFill>
              <a:latin typeface="Arial"/>
              <a:cs typeface="Arial"/>
            </a:endParaRPr>
          </a:p>
        </p:txBody>
      </p:sp>
      <p:sp>
        <p:nvSpPr>
          <p:cNvPr id="5" name="TextBox 4"/>
          <p:cNvSpPr txBox="1"/>
          <p:nvPr/>
        </p:nvSpPr>
        <p:spPr>
          <a:xfrm>
            <a:off x="5024387" y="1783926"/>
            <a:ext cx="2765416" cy="400110"/>
          </a:xfrm>
          <a:prstGeom prst="rect">
            <a:avLst/>
          </a:prstGeom>
          <a:noFill/>
        </p:spPr>
        <p:txBody>
          <a:bodyPr wrap="square" rtlCol="0">
            <a:spAutoFit/>
          </a:bodyPr>
          <a:lstStyle/>
          <a:p>
            <a:pPr algn="ctr"/>
            <a:r>
              <a:rPr lang="el-GR" sz="2000" dirty="0">
                <a:solidFill>
                  <a:srgbClr val="009DE0"/>
                </a:solidFill>
                <a:latin typeface="Arial"/>
                <a:cs typeface="Arial"/>
              </a:rPr>
              <a:t>Επεξεργασμένη</a:t>
            </a:r>
            <a:r>
              <a:rPr lang="en-GB" sz="2000" dirty="0">
                <a:solidFill>
                  <a:srgbClr val="009DE0"/>
                </a:solidFill>
                <a:latin typeface="Arial"/>
                <a:cs typeface="Arial"/>
              </a:rPr>
              <a:t> selfie</a:t>
            </a:r>
          </a:p>
        </p:txBody>
      </p:sp>
      <p:pic>
        <p:nvPicPr>
          <p:cNvPr id="7" name="Picture 6"/>
          <p:cNvPicPr/>
          <p:nvPr/>
        </p:nvPicPr>
        <p:blipFill>
          <a:blip r:embed="rId3" cstate="screen">
            <a:extLst>
              <a:ext uri="{28A0092B-C50C-407E-A947-70E740481C1C}">
                <a14:useLocalDpi xmlns:a14="http://schemas.microsoft.com/office/drawing/2010/main"/>
              </a:ext>
            </a:extLst>
          </a:blip>
          <a:stretch>
            <a:fillRect/>
          </a:stretch>
        </p:blipFill>
        <p:spPr>
          <a:xfrm>
            <a:off x="5267538" y="2397331"/>
            <a:ext cx="2714246" cy="3518906"/>
          </a:xfrm>
          <a:prstGeom prst="rect">
            <a:avLst/>
          </a:prstGeom>
          <a:ln>
            <a:noFill/>
          </a:ln>
        </p:spPr>
      </p:pic>
      <p:grpSp>
        <p:nvGrpSpPr>
          <p:cNvPr id="3" name="Group 2"/>
          <p:cNvGrpSpPr/>
          <p:nvPr/>
        </p:nvGrpSpPr>
        <p:grpSpPr>
          <a:xfrm>
            <a:off x="3817932" y="2565323"/>
            <a:ext cx="5406752" cy="2835535"/>
            <a:chOff x="3817932" y="2565323"/>
            <a:chExt cx="5406752" cy="2835535"/>
          </a:xfrm>
        </p:grpSpPr>
        <p:sp>
          <p:nvSpPr>
            <p:cNvPr id="8" name="TextBox 7"/>
            <p:cNvSpPr txBox="1"/>
            <p:nvPr/>
          </p:nvSpPr>
          <p:spPr>
            <a:xfrm>
              <a:off x="3875231" y="2565323"/>
              <a:ext cx="1392307" cy="738664"/>
            </a:xfrm>
            <a:prstGeom prst="rect">
              <a:avLst/>
            </a:prstGeom>
            <a:noFill/>
          </p:spPr>
          <p:txBody>
            <a:bodyPr wrap="square" rtlCol="0">
              <a:spAutoFit/>
            </a:bodyPr>
            <a:lstStyle/>
            <a:p>
              <a:pPr algn="ctr"/>
              <a:r>
                <a:rPr lang="el-GR" sz="1400" dirty="0">
                  <a:solidFill>
                    <a:srgbClr val="009DE0"/>
                  </a:solidFill>
                  <a:latin typeface="Arial"/>
                  <a:cs typeface="Arial"/>
                </a:rPr>
                <a:t>Αλλαγμένο χρώμα μαλλιών</a:t>
              </a:r>
              <a:endParaRPr lang="en-GB" sz="1400" dirty="0">
                <a:solidFill>
                  <a:srgbClr val="009DE0"/>
                </a:solidFill>
                <a:latin typeface="Arial"/>
                <a:cs typeface="Arial"/>
              </a:endParaRPr>
            </a:p>
          </p:txBody>
        </p:sp>
        <p:sp>
          <p:nvSpPr>
            <p:cNvPr id="9" name="TextBox 8"/>
            <p:cNvSpPr txBox="1"/>
            <p:nvPr/>
          </p:nvSpPr>
          <p:spPr>
            <a:xfrm>
              <a:off x="4103982" y="3508951"/>
              <a:ext cx="1392307" cy="738664"/>
            </a:xfrm>
            <a:prstGeom prst="rect">
              <a:avLst/>
            </a:prstGeom>
            <a:noFill/>
          </p:spPr>
          <p:txBody>
            <a:bodyPr wrap="square" rtlCol="0">
              <a:spAutoFit/>
            </a:bodyPr>
            <a:lstStyle/>
            <a:p>
              <a:pPr algn="ctr"/>
              <a:r>
                <a:rPr lang="el-GR" sz="1400" dirty="0">
                  <a:solidFill>
                    <a:srgbClr val="009DE0"/>
                  </a:solidFill>
                  <a:latin typeface="Arial"/>
                  <a:cs typeface="Arial"/>
                </a:rPr>
                <a:t>Πιο αδύνατο σχήμα προσώπου</a:t>
              </a:r>
              <a:endParaRPr lang="en-GB" sz="1400" dirty="0">
                <a:solidFill>
                  <a:srgbClr val="009DE0"/>
                </a:solidFill>
                <a:latin typeface="Arial"/>
                <a:cs typeface="Arial"/>
              </a:endParaRPr>
            </a:p>
          </p:txBody>
        </p:sp>
        <p:sp>
          <p:nvSpPr>
            <p:cNvPr id="10" name="TextBox 9"/>
            <p:cNvSpPr txBox="1"/>
            <p:nvPr/>
          </p:nvSpPr>
          <p:spPr>
            <a:xfrm>
              <a:off x="3817932" y="4877638"/>
              <a:ext cx="1354665" cy="523220"/>
            </a:xfrm>
            <a:prstGeom prst="rect">
              <a:avLst/>
            </a:prstGeom>
            <a:noFill/>
          </p:spPr>
          <p:txBody>
            <a:bodyPr wrap="square" rtlCol="0">
              <a:spAutoFit/>
            </a:bodyPr>
            <a:lstStyle/>
            <a:p>
              <a:pPr algn="ctr"/>
              <a:r>
                <a:rPr lang="el-GR" sz="1400" dirty="0">
                  <a:solidFill>
                    <a:srgbClr val="009DE0"/>
                  </a:solidFill>
                  <a:latin typeface="Arial"/>
                  <a:cs typeface="Arial"/>
                </a:rPr>
                <a:t>Το δέρμα έχει εξομαλυνθεί </a:t>
              </a:r>
              <a:endParaRPr lang="en-GB" sz="1400" dirty="0">
                <a:solidFill>
                  <a:srgbClr val="009DE0"/>
                </a:solidFill>
                <a:latin typeface="Arial"/>
                <a:cs typeface="Arial"/>
              </a:endParaRPr>
            </a:p>
          </p:txBody>
        </p:sp>
        <p:sp>
          <p:nvSpPr>
            <p:cNvPr id="11" name="TextBox 10"/>
            <p:cNvSpPr txBox="1"/>
            <p:nvPr/>
          </p:nvSpPr>
          <p:spPr>
            <a:xfrm>
              <a:off x="7832377" y="3095333"/>
              <a:ext cx="1392307" cy="523220"/>
            </a:xfrm>
            <a:prstGeom prst="rect">
              <a:avLst/>
            </a:prstGeom>
            <a:noFill/>
          </p:spPr>
          <p:txBody>
            <a:bodyPr wrap="square" rtlCol="0">
              <a:spAutoFit/>
            </a:bodyPr>
            <a:lstStyle/>
            <a:p>
              <a:pPr algn="ctr"/>
              <a:r>
                <a:rPr lang="el-GR" sz="1400" dirty="0">
                  <a:solidFill>
                    <a:srgbClr val="009DE0"/>
                  </a:solidFill>
                  <a:latin typeface="Arial"/>
                  <a:cs typeface="Arial"/>
                </a:rPr>
                <a:t>Τα μάτια είναι πιο καθαρά</a:t>
              </a:r>
              <a:endParaRPr lang="en-GB" sz="1400" dirty="0">
                <a:solidFill>
                  <a:srgbClr val="009DE0"/>
                </a:solidFill>
                <a:latin typeface="Arial"/>
                <a:cs typeface="Arial"/>
              </a:endParaRPr>
            </a:p>
          </p:txBody>
        </p:sp>
        <p:sp>
          <p:nvSpPr>
            <p:cNvPr id="12" name="TextBox 11"/>
            <p:cNvSpPr txBox="1"/>
            <p:nvPr/>
          </p:nvSpPr>
          <p:spPr>
            <a:xfrm>
              <a:off x="7834986" y="4207090"/>
              <a:ext cx="1309013" cy="523220"/>
            </a:xfrm>
            <a:prstGeom prst="rect">
              <a:avLst/>
            </a:prstGeom>
            <a:noFill/>
          </p:spPr>
          <p:txBody>
            <a:bodyPr wrap="square" rtlCol="0">
              <a:spAutoFit/>
            </a:bodyPr>
            <a:lstStyle/>
            <a:p>
              <a:pPr algn="ctr"/>
              <a:r>
                <a:rPr lang="el-GR" sz="1400" dirty="0">
                  <a:solidFill>
                    <a:srgbClr val="009DE0"/>
                  </a:solidFill>
                  <a:latin typeface="Arial"/>
                  <a:cs typeface="Arial"/>
                </a:rPr>
                <a:t>Προστέθηκε μακιγιάζ</a:t>
              </a:r>
              <a:endParaRPr lang="en-GB" sz="1400" dirty="0">
                <a:solidFill>
                  <a:srgbClr val="009DE0"/>
                </a:solidFill>
                <a:latin typeface="Arial"/>
                <a:cs typeface="Arial"/>
              </a:endParaRPr>
            </a:p>
          </p:txBody>
        </p:sp>
        <p:cxnSp>
          <p:nvCxnSpPr>
            <p:cNvPr id="13" name="Straight Connector 12"/>
            <p:cNvCxnSpPr/>
            <p:nvPr/>
          </p:nvCxnSpPr>
          <p:spPr>
            <a:xfrm flipH="1">
              <a:off x="6953639" y="3435072"/>
              <a:ext cx="895229" cy="183481"/>
            </a:xfrm>
            <a:prstGeom prst="line">
              <a:avLst/>
            </a:prstGeom>
            <a:ln>
              <a:solidFill>
                <a:srgbClr val="009DE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6624661" y="4316555"/>
              <a:ext cx="1224206" cy="65913"/>
            </a:xfrm>
            <a:prstGeom prst="line">
              <a:avLst/>
            </a:prstGeom>
            <a:ln>
              <a:solidFill>
                <a:srgbClr val="009DE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5024387" y="3836637"/>
              <a:ext cx="1559136" cy="1069617"/>
            </a:xfrm>
            <a:prstGeom prst="line">
              <a:avLst/>
            </a:prstGeom>
            <a:ln>
              <a:solidFill>
                <a:srgbClr val="009DE0"/>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5399133" y="3858384"/>
              <a:ext cx="691438" cy="119828"/>
            </a:xfrm>
            <a:prstGeom prst="line">
              <a:avLst/>
            </a:prstGeom>
            <a:ln>
              <a:solidFill>
                <a:srgbClr val="009DE0"/>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5024387" y="2848401"/>
              <a:ext cx="1066184" cy="96603"/>
            </a:xfrm>
            <a:prstGeom prst="line">
              <a:avLst/>
            </a:prstGeom>
            <a:ln>
              <a:solidFill>
                <a:srgbClr val="009DE0"/>
              </a:solidFill>
            </a:ln>
          </p:spPr>
          <p:style>
            <a:lnRef idx="1">
              <a:schemeClr val="dk1"/>
            </a:lnRef>
            <a:fillRef idx="0">
              <a:schemeClr val="dk1"/>
            </a:fillRef>
            <a:effectRef idx="0">
              <a:schemeClr val="dk1"/>
            </a:effectRef>
            <a:fontRef idx="minor">
              <a:schemeClr val="tx1"/>
            </a:fontRef>
          </p:style>
        </p:cxnSp>
      </p:grpSp>
      <p:pic>
        <p:nvPicPr>
          <p:cNvPr id="27" name="Picture 26"/>
          <p:cNvPicPr/>
          <p:nvPr/>
        </p:nvPicPr>
        <p:blipFill>
          <a:blip r:embed="rId4" cstate="screen">
            <a:extLst>
              <a:ext uri="{28A0092B-C50C-407E-A947-70E740481C1C}">
                <a14:useLocalDpi xmlns:a14="http://schemas.microsoft.com/office/drawing/2010/main"/>
              </a:ext>
            </a:extLst>
          </a:blip>
          <a:stretch>
            <a:fillRect/>
          </a:stretch>
        </p:blipFill>
        <p:spPr>
          <a:xfrm>
            <a:off x="653405" y="2397331"/>
            <a:ext cx="2678304" cy="3518906"/>
          </a:xfrm>
          <a:prstGeom prst="rect">
            <a:avLst/>
          </a:prstGeom>
          <a:ln>
            <a:noFill/>
          </a:ln>
        </p:spPr>
      </p:pic>
    </p:spTree>
    <p:extLst>
      <p:ext uri="{BB962C8B-B14F-4D97-AF65-F5344CB8AC3E}">
        <p14:creationId xmlns:p14="http://schemas.microsoft.com/office/powerpoint/2010/main" val="2895681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8848" y="318926"/>
            <a:ext cx="4612577" cy="3495838"/>
          </a:xfrm>
          <a:prstGeom prst="rect">
            <a:avLst/>
          </a:prstGeom>
        </p:spPr>
      </p:pic>
      <p:sp>
        <p:nvSpPr>
          <p:cNvPr id="17" name="TextBox 16"/>
          <p:cNvSpPr txBox="1"/>
          <p:nvPr/>
        </p:nvSpPr>
        <p:spPr>
          <a:xfrm>
            <a:off x="5087394" y="1353223"/>
            <a:ext cx="3390551" cy="1200329"/>
          </a:xfrm>
          <a:prstGeom prst="rect">
            <a:avLst/>
          </a:prstGeom>
          <a:noFill/>
        </p:spPr>
        <p:txBody>
          <a:bodyPr wrap="square" rtlCol="0">
            <a:spAutoFit/>
          </a:bodyPr>
          <a:lstStyle/>
          <a:p>
            <a:pPr algn="ctr"/>
            <a:r>
              <a:rPr lang="el-GR" sz="2400" dirty="0">
                <a:solidFill>
                  <a:srgbClr val="009DE0"/>
                </a:solidFill>
                <a:latin typeface="Arial"/>
                <a:cs typeface="Arial"/>
              </a:rPr>
              <a:t>Σκέψου τις εικόνες που βλέπεις στο διαδίκτυο και θυμήσου…</a:t>
            </a:r>
            <a:endParaRPr lang="en-GB" sz="2400" dirty="0">
              <a:solidFill>
                <a:srgbClr val="009DE0"/>
              </a:solidFill>
              <a:latin typeface="Arial"/>
              <a:cs typeface="Arial"/>
            </a:endParaRPr>
          </a:p>
        </p:txBody>
      </p:sp>
      <p:sp>
        <p:nvSpPr>
          <p:cNvPr id="8" name="Title 1"/>
          <p:cNvSpPr txBox="1">
            <a:spLocks/>
          </p:cNvSpPr>
          <p:nvPr/>
        </p:nvSpPr>
        <p:spPr>
          <a:xfrm>
            <a:off x="457200" y="817253"/>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l-GR" sz="3200" dirty="0">
                <a:solidFill>
                  <a:srgbClr val="FFFFFF"/>
                </a:solidFill>
                <a:latin typeface="Arial"/>
                <a:cs typeface="Arial"/>
              </a:rPr>
              <a:t>Διαδικτυακή επικοινωνία </a:t>
            </a:r>
            <a:endParaRPr lang="en-US" sz="3200" dirty="0">
              <a:solidFill>
                <a:srgbClr val="FFFFFF"/>
              </a:solidFill>
              <a:latin typeface="Arial"/>
              <a:cs typeface="Arial"/>
            </a:endParaRPr>
          </a:p>
        </p:txBody>
      </p:sp>
      <p:sp>
        <p:nvSpPr>
          <p:cNvPr id="7" name="Flowchart: Data 6"/>
          <p:cNvSpPr/>
          <p:nvPr/>
        </p:nvSpPr>
        <p:spPr>
          <a:xfrm flipH="1">
            <a:off x="484534" y="1743074"/>
            <a:ext cx="4086225" cy="5114925"/>
          </a:xfrm>
          <a:prstGeom prst="flowChartInputOutpu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652682" y="1810571"/>
            <a:ext cx="1803654" cy="523220"/>
          </a:xfrm>
          <a:prstGeom prst="rect">
            <a:avLst/>
          </a:prstGeom>
          <a:noFill/>
        </p:spPr>
        <p:txBody>
          <a:bodyPr wrap="square" rtlCol="0">
            <a:spAutoFit/>
          </a:bodyPr>
          <a:lstStyle/>
          <a:p>
            <a:r>
              <a:rPr lang="el-GR" sz="2800" dirty="0">
                <a:solidFill>
                  <a:srgbClr val="009DE0"/>
                </a:solidFill>
                <a:latin typeface="Arial"/>
                <a:cs typeface="Arial"/>
              </a:rPr>
              <a:t>Συμβουλή</a:t>
            </a:r>
            <a:endParaRPr lang="en-GB" sz="2800" dirty="0">
              <a:solidFill>
                <a:srgbClr val="009DE0"/>
              </a:solidFill>
              <a:latin typeface="Arial"/>
              <a:cs typeface="Arial"/>
            </a:endParaRPr>
          </a:p>
        </p:txBody>
      </p:sp>
      <p:sp>
        <p:nvSpPr>
          <p:cNvPr id="9" name="TextBox 8"/>
          <p:cNvSpPr txBox="1"/>
          <p:nvPr/>
        </p:nvSpPr>
        <p:spPr>
          <a:xfrm>
            <a:off x="716654" y="2440848"/>
            <a:ext cx="3073662" cy="707886"/>
          </a:xfrm>
          <a:prstGeom prst="rect">
            <a:avLst/>
          </a:prstGeom>
          <a:noFill/>
        </p:spPr>
        <p:txBody>
          <a:bodyPr wrap="none" rtlCol="0">
            <a:spAutoFit/>
          </a:bodyPr>
          <a:lstStyle/>
          <a:p>
            <a:pPr marL="342900" indent="-342900">
              <a:buFont typeface="Arial" panose="020B0604020202020204" pitchFamily="34" charset="0"/>
              <a:buChar char="•"/>
            </a:pPr>
            <a:r>
              <a:rPr lang="el-GR" sz="2000" dirty="0">
                <a:solidFill>
                  <a:srgbClr val="009DE0"/>
                </a:solidFill>
              </a:rPr>
              <a:t>Το κλειδί είναι η κριτική </a:t>
            </a:r>
            <a:endParaRPr lang="el-GR" sz="2000" dirty="0" smtClean="0">
              <a:solidFill>
                <a:srgbClr val="009DE0"/>
              </a:solidFill>
            </a:endParaRPr>
          </a:p>
          <a:p>
            <a:r>
              <a:rPr lang="el-GR" sz="2000" dirty="0">
                <a:solidFill>
                  <a:srgbClr val="009DE0"/>
                </a:solidFill>
              </a:rPr>
              <a:t> </a:t>
            </a:r>
            <a:r>
              <a:rPr lang="el-GR" sz="2000" dirty="0" smtClean="0">
                <a:solidFill>
                  <a:srgbClr val="009DE0"/>
                </a:solidFill>
              </a:rPr>
              <a:t>     </a:t>
            </a:r>
            <a:r>
              <a:rPr lang="el-GR" sz="2000" dirty="0" smtClean="0">
                <a:solidFill>
                  <a:srgbClr val="009DE0"/>
                </a:solidFill>
              </a:rPr>
              <a:t>σκέψη</a:t>
            </a:r>
            <a:endParaRPr lang="en-US" sz="2000" dirty="0">
              <a:solidFill>
                <a:srgbClr val="009DE0"/>
              </a:solidFill>
            </a:endParaRPr>
          </a:p>
        </p:txBody>
      </p:sp>
      <p:sp>
        <p:nvSpPr>
          <p:cNvPr id="10" name="TextBox 9"/>
          <p:cNvSpPr txBox="1"/>
          <p:nvPr/>
        </p:nvSpPr>
        <p:spPr>
          <a:xfrm>
            <a:off x="926964" y="3102818"/>
            <a:ext cx="3175971" cy="1631216"/>
          </a:xfrm>
          <a:prstGeom prst="rect">
            <a:avLst/>
          </a:prstGeom>
          <a:noFill/>
        </p:spPr>
        <p:txBody>
          <a:bodyPr wrap="square" rtlCol="0">
            <a:spAutoFit/>
          </a:bodyPr>
          <a:lstStyle/>
          <a:p>
            <a:pPr marL="342900" indent="-342900">
              <a:buFont typeface="Arial" panose="020B0604020202020204" pitchFamily="34" charset="0"/>
              <a:buChar char="•"/>
            </a:pPr>
            <a:r>
              <a:rPr lang="el-GR" sz="2000" dirty="0">
                <a:solidFill>
                  <a:srgbClr val="009DE0"/>
                </a:solidFill>
              </a:rPr>
              <a:t>Να αμφισβητείς αυτά που βλέπεις στο διαδίκτυο και τους λόγους για τους οποίους δημοσιεύθηκαν </a:t>
            </a:r>
            <a:endParaRPr lang="en-US" sz="2000" dirty="0">
              <a:solidFill>
                <a:srgbClr val="009DE0"/>
              </a:solidFill>
            </a:endParaRPr>
          </a:p>
        </p:txBody>
      </p:sp>
      <p:sp>
        <p:nvSpPr>
          <p:cNvPr id="11" name="TextBox 10"/>
          <p:cNvSpPr txBox="1"/>
          <p:nvPr/>
        </p:nvSpPr>
        <p:spPr>
          <a:xfrm>
            <a:off x="1205973" y="4706749"/>
            <a:ext cx="3225646" cy="1938992"/>
          </a:xfrm>
          <a:prstGeom prst="rect">
            <a:avLst/>
          </a:prstGeom>
          <a:noFill/>
        </p:spPr>
        <p:txBody>
          <a:bodyPr wrap="square" rtlCol="0">
            <a:spAutoFit/>
          </a:bodyPr>
          <a:lstStyle/>
          <a:p>
            <a:pPr marL="342900" indent="-342900">
              <a:buFont typeface="Arial" panose="020B0604020202020204" pitchFamily="34" charset="0"/>
              <a:buChar char="•"/>
            </a:pPr>
            <a:r>
              <a:rPr lang="el-GR" sz="2000" dirty="0">
                <a:solidFill>
                  <a:srgbClr val="009DE0"/>
                </a:solidFill>
              </a:rPr>
              <a:t>Αν κάτι που δεις επηρεάσει τα συναισθήματά σου είναι σημαντικό να το πεις σε κάποιον ενήλικα, όπως </a:t>
            </a:r>
            <a:r>
              <a:rPr lang="el-GR" sz="2000" dirty="0" smtClean="0">
                <a:solidFill>
                  <a:srgbClr val="009DE0"/>
                </a:solidFill>
              </a:rPr>
              <a:t>έναν γονέα </a:t>
            </a:r>
            <a:r>
              <a:rPr lang="el-GR" sz="2000" dirty="0">
                <a:solidFill>
                  <a:srgbClr val="009DE0"/>
                </a:solidFill>
              </a:rPr>
              <a:t>ή </a:t>
            </a:r>
            <a:r>
              <a:rPr lang="el-GR" sz="2000" dirty="0" smtClean="0">
                <a:solidFill>
                  <a:srgbClr val="009DE0"/>
                </a:solidFill>
              </a:rPr>
              <a:t>καθηγητή. </a:t>
            </a:r>
            <a:endParaRPr lang="en-US" sz="2000" dirty="0">
              <a:solidFill>
                <a:srgbClr val="009DE0"/>
              </a:solidFill>
            </a:endParaRPr>
          </a:p>
        </p:txBody>
      </p:sp>
    </p:spTree>
    <p:extLst>
      <p:ext uri="{BB962C8B-B14F-4D97-AF65-F5344CB8AC3E}">
        <p14:creationId xmlns:p14="http://schemas.microsoft.com/office/powerpoint/2010/main" val="2832006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1197</Words>
  <Application>Microsoft Office PowerPoint</Application>
  <PresentationFormat>On-screen Show (4:3)</PresentationFormat>
  <Paragraphs>126</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Η δύναμη της εικόνας</vt:lpstr>
      <vt:lpstr>PowerPoint Presentation</vt:lpstr>
      <vt:lpstr>Γνωρίζεις ότι…</vt:lpstr>
      <vt:lpstr>Γιατί οι άνθρωποι δημοσιεύουν φωτογραφίες;</vt:lpstr>
      <vt:lpstr>Τι είναι η selfie?</vt:lpstr>
      <vt:lpstr>Διαδικτυακή Επικοινωνία</vt:lpstr>
      <vt:lpstr>PowerPoint Presentation</vt:lpstr>
      <vt:lpstr>Πιστεύεις ότι βλέπεις;</vt:lpstr>
      <vt:lpstr>PowerPoint Presentation</vt:lpstr>
      <vt:lpstr>PowerPoint Presentation</vt:lpstr>
      <vt:lpstr>PowerPoint Presentation</vt:lpstr>
      <vt:lpstr>Αναρωτήσου…</vt:lpstr>
      <vt:lpstr>Θυμήσου ότι οι εικόνες έχουν δύναμη. Μπορούν…</vt:lpstr>
      <vt:lpstr>PowerPoint Presentation</vt:lpstr>
      <vt:lpstr>PowerPoint Presentation</vt:lpstr>
      <vt:lpstr>PowerPoint Presentation</vt:lpstr>
    </vt:vector>
  </TitlesOfParts>
  <Company>Contrapositive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Image</dc:title>
  <dc:creator>Julian Thomas</dc:creator>
  <cp:lastModifiedBy>fragopou</cp:lastModifiedBy>
  <cp:revision>76</cp:revision>
  <dcterms:created xsi:type="dcterms:W3CDTF">2016-12-02T13:04:14Z</dcterms:created>
  <dcterms:modified xsi:type="dcterms:W3CDTF">2017-01-12T12:24:08Z</dcterms:modified>
</cp:coreProperties>
</file>