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62"/>
    <p:restoredTop sz="95897"/>
  </p:normalViewPr>
  <p:slideViewPr>
    <p:cSldViewPr snapToGrid="0" snapToObjects="1">
      <p:cViewPr varScale="1">
        <p:scale>
          <a:sx n="75" d="100"/>
          <a:sy n="75" d="100"/>
        </p:scale>
        <p:origin x="176"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958F07-65B4-A249-AD63-F22D6698CB7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AE56684-E7A8-7F41-87AC-67B45EFA9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4963DD7-CCE3-D944-BEDC-DA73AB74D643}"/>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87AB2FC4-37B3-E74E-92E7-1A3BE4F8EA5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BFB16122-6D9E-E743-B4CE-91A874E41494}"/>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32496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C06F2D-F986-714E-BABD-D05FA3D235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4CB8F71-7ACD-4F40-9542-1E46C65C842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426754-7854-034D-8243-3672232EC5D1}"/>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58FD7407-2B79-6447-B9F6-FB764DE17C64}"/>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59A759D0-D65C-3A44-A681-F7EE81B7B51E}"/>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71414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A4E757B-4A16-4649-B81D-8947680A39E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BCF07DF-B6AA-394E-B90D-0CBD34FB323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9937E24-B752-2F41-A62F-9D56402EF083}"/>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63D18850-FC28-4447-9B0E-A4F5C1C09A0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B8E84DE3-CD82-E54C-95A6-D87BAF2ADB47}"/>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7903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416C69-EC49-DF43-9B4B-23262DCB25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6EEF08D-5802-454F-B73D-ACBC312FF65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7BA60C7-A96C-A24E-AAC6-87A6703F9D7F}"/>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33B087F7-99FD-4A42-9BE1-0C3B9C07A836}"/>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7A0F1BBF-D73A-4843-856B-99ECED3942E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88664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5CADA4-AD5C-1E4F-8BD3-1F051DCFDCB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54CCEE6-C771-6F40-AECF-0BB0A9B86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6093867-77B2-E84E-BA7F-BC8C793E677F}"/>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EE086BDE-AF3C-E34A-AAFB-28C04128943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87CB7430-9AB9-7645-A63B-AE01E3139873}"/>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77902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FFA727-D555-5443-8441-A4F9F50E8E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F3BBAB3-4573-C549-849A-B8447C9F440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D50675D-6EF9-824C-904B-E715135FC8E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62F5918-3EB4-504E-A93E-BA9BCC367465}"/>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6" name="Θέση υποσέλιδου 5">
            <a:extLst>
              <a:ext uri="{FF2B5EF4-FFF2-40B4-BE49-F238E27FC236}">
                <a16:creationId xmlns:a16="http://schemas.microsoft.com/office/drawing/2014/main" id="{4DD75C72-43FA-EB44-8237-67DE5AD6408D}"/>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5D3BED8C-FC51-7D46-9277-409196D1DFB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961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E7E20-C656-1044-BF47-BAED89424E8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80CF279-6E65-C444-84EF-D043C86D3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7C9AA7D-8D99-7647-B013-8BDD16BC344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9F946BA-D000-8048-BD98-2627E66B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B84E91D-7EE7-3F47-999A-BD0EB966542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977AFC4-BDBE-6743-8A94-F2AFCB42F8AF}"/>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8" name="Θέση υποσέλιδου 7">
            <a:extLst>
              <a:ext uri="{FF2B5EF4-FFF2-40B4-BE49-F238E27FC236}">
                <a16:creationId xmlns:a16="http://schemas.microsoft.com/office/drawing/2014/main" id="{016E8708-AA5A-3A42-A949-9D97BFA2A2F5}"/>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3564F916-23F5-B442-85E6-DCBB3F00D39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9040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171C7-BDFF-194D-932C-4FCE0522844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57C69EF-5EB1-EB48-9C61-C25A36530225}"/>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4" name="Θέση υποσέλιδου 3">
            <a:extLst>
              <a:ext uri="{FF2B5EF4-FFF2-40B4-BE49-F238E27FC236}">
                <a16:creationId xmlns:a16="http://schemas.microsoft.com/office/drawing/2014/main" id="{96CC3FBB-9E52-024F-B7C1-064D81070648}"/>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0B94B0BD-0A1A-3D40-88CC-2BA63A52B8E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1586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9DF5F87-3BEC-B147-BDFD-C5FE7713F5C2}"/>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3" name="Θέση υποσέλιδου 2">
            <a:extLst>
              <a:ext uri="{FF2B5EF4-FFF2-40B4-BE49-F238E27FC236}">
                <a16:creationId xmlns:a16="http://schemas.microsoft.com/office/drawing/2014/main" id="{9648FB09-B9BF-B740-9CC2-E15C7D7E297D}"/>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138489CE-CD1A-B349-86D4-893BE15E6EC1}"/>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8451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A0C8C-2784-AE49-9A02-B878A094EA7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AAD5395-1E84-BD4F-B26F-3DF04DCEF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D0887BD-FE22-2B4B-AFB7-9948EAAD6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8FAE7E0-1BBE-6249-8B54-4EA999EDCAD6}"/>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6" name="Θέση υποσέλιδου 5">
            <a:extLst>
              <a:ext uri="{FF2B5EF4-FFF2-40B4-BE49-F238E27FC236}">
                <a16:creationId xmlns:a16="http://schemas.microsoft.com/office/drawing/2014/main" id="{8AED25EE-9A9B-F142-B934-182F371D6929}"/>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30F7C2A0-46E5-E94E-A877-47D47A7E0E3C}"/>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24994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3724F-7F6E-2B4B-8E4D-EB04B0FF57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1C0963E-434E-E64C-9BA6-09ABBBF9A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813FF407-5014-844F-B542-FEBCA797C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8F27AB-F3DE-A74E-AB28-89BC78EED079}"/>
              </a:ext>
            </a:extLst>
          </p:cNvPr>
          <p:cNvSpPr>
            <a:spLocks noGrp="1"/>
          </p:cNvSpPr>
          <p:nvPr>
            <p:ph type="dt" sz="half" idx="10"/>
          </p:nvPr>
        </p:nvSpPr>
        <p:spPr/>
        <p:txBody>
          <a:bodyPr/>
          <a:lstStyle/>
          <a:p>
            <a:fld id="{72345051-2045-45DA-935E-2E3CA1A69ADC}" type="datetimeFigureOut">
              <a:rPr lang="en-US" smtClean="0"/>
              <a:t>2/9/22</a:t>
            </a:fld>
            <a:endParaRPr lang="en-US" dirty="0"/>
          </a:p>
        </p:txBody>
      </p:sp>
      <p:sp>
        <p:nvSpPr>
          <p:cNvPr id="6" name="Θέση υποσέλιδου 5">
            <a:extLst>
              <a:ext uri="{FF2B5EF4-FFF2-40B4-BE49-F238E27FC236}">
                <a16:creationId xmlns:a16="http://schemas.microsoft.com/office/drawing/2014/main" id="{631C5776-651E-7E42-A5C9-2B5F6B4BB755}"/>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DA8176B3-7075-D247-8D88-BA238E9DDABF}"/>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8031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0389035-60A4-E741-AC56-5FC3AE096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27A6BD3-E27A-6344-9C49-A4BE1A9E9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AA2F84-967E-1E40-9155-56FC5A0B9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2/9/22</a:t>
            </a:fld>
            <a:endParaRPr lang="en-US" dirty="0"/>
          </a:p>
        </p:txBody>
      </p:sp>
      <p:sp>
        <p:nvSpPr>
          <p:cNvPr id="5" name="Θέση υποσέλιδου 4">
            <a:extLst>
              <a:ext uri="{FF2B5EF4-FFF2-40B4-BE49-F238E27FC236}">
                <a16:creationId xmlns:a16="http://schemas.microsoft.com/office/drawing/2014/main" id="{501006EB-AE79-C14A-8D76-9E4C19F2A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A7FD7C8D-3340-2242-A69D-8CDCC979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3447563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DE77F3-769D-A247-8795-FCEE41DF4DF7}"/>
              </a:ext>
            </a:extLst>
          </p:cNvPr>
          <p:cNvSpPr>
            <a:spLocks noGrp="1"/>
          </p:cNvSpPr>
          <p:nvPr>
            <p:ph type="ctrTitle"/>
          </p:nvPr>
        </p:nvSpPr>
        <p:spPr>
          <a:xfrm>
            <a:off x="641604" y="4553712"/>
            <a:ext cx="10908792" cy="1069848"/>
          </a:xfrm>
        </p:spPr>
        <p:txBody>
          <a:bodyPr anchor="ctr">
            <a:normAutofit/>
          </a:bodyPr>
          <a:lstStyle/>
          <a:p>
            <a:pPr algn="ctr"/>
            <a:r>
              <a:rPr lang="el-GR" sz="6000" dirty="0"/>
              <a:t>Δευτερογενής τομέας παραγωγής</a:t>
            </a:r>
          </a:p>
        </p:txBody>
      </p:sp>
      <p:pic>
        <p:nvPicPr>
          <p:cNvPr id="4" name="Picture 3" descr="A close-up photo of a butterfly on a flower">
            <a:extLst>
              <a:ext uri="{FF2B5EF4-FFF2-40B4-BE49-F238E27FC236}">
                <a16:creationId xmlns:a16="http://schemas.microsoft.com/office/drawing/2014/main" id="{771DF2F7-375B-4C04-B08F-5972D47DF9C5}"/>
              </a:ext>
            </a:extLst>
          </p:cNvPr>
          <p:cNvPicPr>
            <a:picLocks noChangeAspect="1"/>
          </p:cNvPicPr>
          <p:nvPr/>
        </p:nvPicPr>
        <p:blipFill rotWithShape="1">
          <a:blip r:embed="rId2"/>
          <a:srcRect t="34661" b="13573"/>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Tree>
    <p:extLst>
      <p:ext uri="{BB962C8B-B14F-4D97-AF65-F5344CB8AC3E}">
        <p14:creationId xmlns:p14="http://schemas.microsoft.com/office/powerpoint/2010/main" val="589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6E89C-7990-D24F-B1D5-D02F493DA6F0}"/>
              </a:ext>
            </a:extLst>
          </p:cNvPr>
          <p:cNvSpPr>
            <a:spLocks noGrp="1"/>
          </p:cNvSpPr>
          <p:nvPr>
            <p:ph type="title"/>
          </p:nvPr>
        </p:nvSpPr>
        <p:spPr>
          <a:xfrm>
            <a:off x="640080" y="1"/>
            <a:ext cx="4368602" cy="1337732"/>
          </a:xfrm>
        </p:spPr>
        <p:txBody>
          <a:bodyPr anchor="b">
            <a:normAutofit fontScale="90000"/>
          </a:bodyPr>
          <a:lstStyle/>
          <a:p>
            <a:pPr>
              <a:lnSpc>
                <a:spcPct val="90000"/>
              </a:lnSpc>
            </a:pPr>
            <a:r>
              <a:rPr lang="el-GR" sz="3100" dirty="0">
                <a:latin typeface="Arial" panose="020B0604020202020204" pitchFamily="34" charset="0"/>
                <a:cs typeface="Arial" panose="020B0604020202020204" pitchFamily="34" charset="0"/>
              </a:rPr>
              <a:t>Ποια είναι τα κριτήρια για την </a:t>
            </a:r>
            <a:r>
              <a:rPr lang="en-GB" sz="3100" dirty="0">
                <a:latin typeface="Arial" panose="020B0604020202020204" pitchFamily="34" charset="0"/>
                <a:cs typeface="Arial" panose="020B0604020202020204" pitchFamily="34" charset="0"/>
              </a:rPr>
              <a:t>E</a:t>
            </a:r>
            <a:r>
              <a:rPr lang="el-GR" sz="3100" dirty="0">
                <a:latin typeface="Arial" panose="020B0604020202020204" pitchFamily="34" charset="0"/>
                <a:cs typeface="Arial" panose="020B0604020202020204" pitchFamily="34" charset="0"/>
              </a:rPr>
              <a:t>κατάσταση μίας βιομηχανίας</a:t>
            </a:r>
          </a:p>
        </p:txBody>
      </p:sp>
      <p:sp>
        <p:nvSpPr>
          <p:cNvPr id="3" name="Θέση περιεχομένου 2">
            <a:extLst>
              <a:ext uri="{FF2B5EF4-FFF2-40B4-BE49-F238E27FC236}">
                <a16:creationId xmlns:a16="http://schemas.microsoft.com/office/drawing/2014/main" id="{2B411135-6506-DB46-ADAD-1EFF023921F5}"/>
              </a:ext>
            </a:extLst>
          </p:cNvPr>
          <p:cNvSpPr>
            <a:spLocks noGrp="1"/>
          </p:cNvSpPr>
          <p:nvPr>
            <p:ph idx="1"/>
          </p:nvPr>
        </p:nvSpPr>
        <p:spPr>
          <a:xfrm>
            <a:off x="135468" y="1540933"/>
            <a:ext cx="4748202" cy="5317066"/>
          </a:xfrm>
        </p:spPr>
        <p:txBody>
          <a:bodyPr>
            <a:noAutofit/>
          </a:bodyPr>
          <a:lstStyle/>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Ύπαρξη πηγών ενέργειας(Σε χαμηλό κόστος και μεγάλη ποσότητα)</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Η πράξη πρώτων υλών</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Το χαμηλό κόστος </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Είπα η ύπαρξη κατάλληλου προσωπικού (σε αριθμό και με  διαφορετική εκπαίδευση και κατάρτηση)</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Πρόσβαση σε μεγάλες αγορές (κάτοικοι των βιομηχανικών περιοχών είναι βασική καταναλωτές)</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Πρόσβαση σε κέντρα διοίκησης και τεχνολογικής υποστήριξης πανεπιστήμια, ερευνητικά κέντρα υπουργεία</a:t>
            </a:r>
          </a:p>
          <a:p>
            <a:pPr>
              <a:lnSpc>
                <a:spcPct val="100000"/>
              </a:lnSpc>
              <a:buFont typeface="Wingdings" pitchFamily="2" charset="2"/>
              <a:buChar char="Ø"/>
            </a:pPr>
            <a:r>
              <a:rPr lang="el-GR" sz="1800" dirty="0">
                <a:latin typeface="Arial" panose="020B0604020202020204" pitchFamily="34" charset="0"/>
                <a:cs typeface="Arial" panose="020B0604020202020204" pitchFamily="34" charset="0"/>
              </a:rPr>
              <a:t>Η πολιτική σταθερότητα μιας περιοχής καθώς επίσης και οι φοροαπαλλαγές</a:t>
            </a:r>
          </a:p>
        </p:txBody>
      </p:sp>
      <p:pic>
        <p:nvPicPr>
          <p:cNvPr id="6146" name="Picture 2" descr="Ποιος Έλληνας κρύβεται πίσω από την τεχνολογική επανάσταση στις  ασφαλιστικές; | Nextdeal">
            <a:extLst>
              <a:ext uri="{FF2B5EF4-FFF2-40B4-BE49-F238E27FC236}">
                <a16:creationId xmlns:a16="http://schemas.microsoft.com/office/drawing/2014/main" id="{589835F6-2F87-CF40-B7E7-9898ED527A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5" r="2178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F1F71D-7C8E-E940-BFA9-5EFD2952CD78}"/>
              </a:ext>
            </a:extLst>
          </p:cNvPr>
          <p:cNvSpPr>
            <a:spLocks noGrp="1"/>
          </p:cNvSpPr>
          <p:nvPr>
            <p:ph type="title"/>
          </p:nvPr>
        </p:nvSpPr>
        <p:spPr>
          <a:xfrm>
            <a:off x="630936" y="640080"/>
            <a:ext cx="4818888" cy="1481328"/>
          </a:xfrm>
        </p:spPr>
        <p:txBody>
          <a:bodyPr anchor="b">
            <a:normAutofit fontScale="90000"/>
          </a:bodyPr>
          <a:lstStyle/>
          <a:p>
            <a:r>
              <a:rPr lang="el-GR" sz="4200" dirty="0">
                <a:latin typeface="Arial" panose="020B0604020202020204" pitchFamily="34" charset="0"/>
                <a:cs typeface="Arial" panose="020B0604020202020204" pitchFamily="34" charset="0"/>
              </a:rPr>
              <a:t>Τι είναι γραμμή ή αλυσίδα παραγωγής</a:t>
            </a:r>
          </a:p>
        </p:txBody>
      </p:sp>
      <p:sp>
        <p:nvSpPr>
          <p:cNvPr id="3" name="Θέση περιεχομένου 2">
            <a:extLst>
              <a:ext uri="{FF2B5EF4-FFF2-40B4-BE49-F238E27FC236}">
                <a16:creationId xmlns:a16="http://schemas.microsoft.com/office/drawing/2014/main" id="{6AFDF836-F738-7140-A5EE-699E631DE67E}"/>
              </a:ext>
            </a:extLst>
          </p:cNvPr>
          <p:cNvSpPr>
            <a:spLocks noGrp="1"/>
          </p:cNvSpPr>
          <p:nvPr>
            <p:ph idx="1"/>
          </p:nvPr>
        </p:nvSpPr>
        <p:spPr>
          <a:xfrm>
            <a:off x="630936" y="2660904"/>
            <a:ext cx="4818888" cy="3547872"/>
          </a:xfrm>
        </p:spPr>
        <p:txBody>
          <a:bodyPr anchor="t">
            <a:noAutofit/>
          </a:bodyPr>
          <a:lstStyle/>
          <a:p>
            <a:r>
              <a:rPr lang="el-GR" sz="2000" dirty="0">
                <a:latin typeface="Arial" panose="020B0604020202020204" pitchFamily="34" charset="0"/>
                <a:cs typeface="Arial" panose="020B0604020202020204" pitchFamily="34" charset="0"/>
              </a:rPr>
              <a:t>Είναι ένα σύνολο μηχανημάτων λειτουργιών σε σειρά. Στην γραμμή παραγωγής, κάθε εργαζόμενος κάνει σε ένα σημείο της μια απολύτως εξειδικευμένη και επαναλαμβανόμενη εργασία. Τα τελικά προϊόντα αποτελούνται από πολλά συναρμολογούμενα τμήματα που γίνονται αντικείμενο κατεργασίας στους σταθμούς εργασίας ο τρόπος αυτός οδηγεί στην αύξηση της ποσότητας του προϊόντος, στην απαιτούμενη μείωση του χρόνου παραγωγής, μείωση της τιμής του τελικού προϊόντος</a:t>
            </a:r>
          </a:p>
        </p:txBody>
      </p:sp>
      <p:pic>
        <p:nvPicPr>
          <p:cNvPr id="1026" name="Picture 2" descr="Γραμμή παραγωγής">
            <a:extLst>
              <a:ext uri="{FF2B5EF4-FFF2-40B4-BE49-F238E27FC236}">
                <a16:creationId xmlns:a16="http://schemas.microsoft.com/office/drawing/2014/main" id="{CC6DA01B-F4B0-B441-823B-A2391792D9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9824" y="359251"/>
            <a:ext cx="6742176" cy="646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8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F3B9BE-17A0-5048-9FD3-5CC75AA7A566}"/>
              </a:ext>
            </a:extLst>
          </p:cNvPr>
          <p:cNvSpPr>
            <a:spLocks noGrp="1"/>
          </p:cNvSpPr>
          <p:nvPr>
            <p:ph type="title"/>
          </p:nvPr>
        </p:nvSpPr>
        <p:spPr>
          <a:xfrm>
            <a:off x="640080" y="325369"/>
            <a:ext cx="4368602" cy="1956841"/>
          </a:xfrm>
        </p:spPr>
        <p:txBody>
          <a:bodyPr anchor="b">
            <a:normAutofit/>
          </a:bodyPr>
          <a:lstStyle/>
          <a:p>
            <a:r>
              <a:rPr lang="el-GR" sz="4200" dirty="0"/>
              <a:t>Ποια είναι τα μηνύματα της σύγχρονης εποχής</a:t>
            </a:r>
          </a:p>
        </p:txBody>
      </p:sp>
      <p:sp>
        <p:nvSpPr>
          <p:cNvPr id="3" name="Θέση περιεχομένου 2">
            <a:extLst>
              <a:ext uri="{FF2B5EF4-FFF2-40B4-BE49-F238E27FC236}">
                <a16:creationId xmlns:a16="http://schemas.microsoft.com/office/drawing/2014/main" id="{E94DC259-78D7-8648-A775-2088FACC683F}"/>
              </a:ext>
            </a:extLst>
          </p:cNvPr>
          <p:cNvSpPr>
            <a:spLocks noGrp="1"/>
          </p:cNvSpPr>
          <p:nvPr>
            <p:ph idx="1"/>
          </p:nvPr>
        </p:nvSpPr>
        <p:spPr>
          <a:xfrm>
            <a:off x="640080" y="2872899"/>
            <a:ext cx="4243589" cy="3320668"/>
          </a:xfrm>
        </p:spPr>
        <p:txBody>
          <a:bodyPr>
            <a:normAutofit lnSpcReduction="10000"/>
          </a:bodyPr>
          <a:lstStyle/>
          <a:p>
            <a:r>
              <a:rPr lang="el-GR" sz="1900" dirty="0">
                <a:latin typeface="Arial" panose="020B0604020202020204" pitchFamily="34" charset="0"/>
                <a:cs typeface="Arial" panose="020B0604020202020204" pitchFamily="34" charset="0"/>
              </a:rPr>
              <a:t>Σήμερα στην μεταβιομηχανική εποχή, με την εισαγωγή των υπολογιστών και των αυτοματισμών στην παραγωγή, υπάρχει ανάγκη ειδίκευσης προσωπικού. Έχουν δημιουργηθεί νέες συνθήκες που τοποθετούν την δημιουργικότητα, την γνώση και το άτομο στο επίκεντρο της παραγωγικής διαδικασίας. Ορισμένες επαναληπτικές εργασίες αναλαμβάνουν κατάλληλα σχεδιασμένα ρομπότ .</a:t>
            </a:r>
          </a:p>
        </p:txBody>
      </p:sp>
      <p:pic>
        <p:nvPicPr>
          <p:cNvPr id="2050" name="Picture 2" descr="Nissan: Νέα «έξυπνα» εργοστάσια παραγωγής | carandmotor.gr">
            <a:extLst>
              <a:ext uri="{FF2B5EF4-FFF2-40B4-BE49-F238E27FC236}">
                <a16:creationId xmlns:a16="http://schemas.microsoft.com/office/drawing/2014/main" id="{376146B4-964B-F343-A7AF-887ADE4EE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r="27461"/>
          <a:stretch/>
        </p:blipFill>
        <p:spPr bwMode="auto">
          <a:xfrm>
            <a:off x="4883670" y="10"/>
            <a:ext cx="730680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0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04D371A-013E-B849-9703-F009CCB5685C}"/>
              </a:ext>
            </a:extLst>
          </p:cNvPr>
          <p:cNvSpPr>
            <a:spLocks noGrp="1"/>
          </p:cNvSpPr>
          <p:nvPr>
            <p:ph type="title"/>
          </p:nvPr>
        </p:nvSpPr>
        <p:spPr>
          <a:xfrm>
            <a:off x="630936" y="640080"/>
            <a:ext cx="4818888" cy="1481328"/>
          </a:xfrm>
        </p:spPr>
        <p:txBody>
          <a:bodyPr anchor="b">
            <a:normAutofit/>
          </a:bodyPr>
          <a:lstStyle/>
          <a:p>
            <a:r>
              <a:rPr lang="el-GR" sz="2200" dirty="0">
                <a:latin typeface="Arial" panose="020B0604020202020204" pitchFamily="34" charset="0"/>
                <a:cs typeface="Arial" panose="020B0604020202020204" pitchFamily="34" charset="0"/>
              </a:rPr>
              <a:t>Ποια είναι η διαφορά του τρόπου διοίκησης των παλαιών παραγωγικών μονάδων με τις καινούργιες μονάδες</a:t>
            </a:r>
          </a:p>
        </p:txBody>
      </p:sp>
      <p:sp>
        <p:nvSpPr>
          <p:cNvPr id="307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99B854C-E322-C343-B341-77A92AD7BAEE}"/>
              </a:ext>
            </a:extLst>
          </p:cNvPr>
          <p:cNvSpPr>
            <a:spLocks noGrp="1"/>
          </p:cNvSpPr>
          <p:nvPr>
            <p:ph idx="1"/>
          </p:nvPr>
        </p:nvSpPr>
        <p:spPr>
          <a:xfrm>
            <a:off x="630936" y="2660904"/>
            <a:ext cx="4818888" cy="3547872"/>
          </a:xfrm>
        </p:spPr>
        <p:txBody>
          <a:bodyPr anchor="t">
            <a:normAutofit/>
          </a:bodyPr>
          <a:lstStyle/>
          <a:p>
            <a:r>
              <a:rPr lang="el-GR" sz="2000" dirty="0">
                <a:latin typeface="Arial" panose="020B0604020202020204" pitchFamily="34" charset="0"/>
                <a:cs typeface="Arial" panose="020B0604020202020204" pitchFamily="34" charset="0"/>
              </a:rPr>
              <a:t>Ο παραδοσιακός τρόπος διοίκησης που βασίζεται σε ένα αυστηρό μοντέλο περιορίζει την δημιουργικότητα και την πρωτοβουλία των εργαζομένων και ασκεί καταπίεση. Ο τρόπος αυτός διοίκησης τείνει σήμερα να καταργηθεί. Αντικαθίσταται από ένα ευέλικτο μοντέλο διοίκησης ποιο ελαστικό που προωθεί, την ατομική πρωτοβουλία και αξιοποιεί όλες τις δυνατότητες των εργαζομένων.</a:t>
            </a:r>
          </a:p>
        </p:txBody>
      </p:sp>
      <p:pic>
        <p:nvPicPr>
          <p:cNvPr id="3074" name="Picture 2" descr="Ελεγχόμενα από το μυαλό «βιονικά» χέρια!">
            <a:extLst>
              <a:ext uri="{FF2B5EF4-FFF2-40B4-BE49-F238E27FC236}">
                <a16:creationId xmlns:a16="http://schemas.microsoft.com/office/drawing/2014/main" id="{636A6047-F227-E44C-8F84-4AE307F946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0386" y="1024128"/>
            <a:ext cx="6581614" cy="518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6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1C8DDD9-D7E3-D941-9615-D4F7EE4E4296}"/>
              </a:ext>
            </a:extLst>
          </p:cNvPr>
          <p:cNvSpPr>
            <a:spLocks noGrp="1"/>
          </p:cNvSpPr>
          <p:nvPr>
            <p:ph type="title"/>
          </p:nvPr>
        </p:nvSpPr>
        <p:spPr>
          <a:xfrm>
            <a:off x="838201" y="345810"/>
            <a:ext cx="5120561" cy="1325563"/>
          </a:xfrm>
        </p:spPr>
        <p:txBody>
          <a:bodyPr>
            <a:normAutofit fontScale="90000"/>
          </a:bodyPr>
          <a:lstStyle/>
          <a:p>
            <a:r>
              <a:rPr lang="el-GR" sz="3700" dirty="0">
                <a:latin typeface="Arial" panose="020B0604020202020204" pitchFamily="34" charset="0"/>
                <a:cs typeface="Arial" panose="020B0604020202020204" pitchFamily="34" charset="0"/>
              </a:rPr>
              <a:t>Τι ονομάζονται τυποποιημένα προϊόντα</a:t>
            </a:r>
          </a:p>
        </p:txBody>
      </p:sp>
      <p:sp>
        <p:nvSpPr>
          <p:cNvPr id="3" name="Θέση περιεχομένου 2">
            <a:extLst>
              <a:ext uri="{FF2B5EF4-FFF2-40B4-BE49-F238E27FC236}">
                <a16:creationId xmlns:a16="http://schemas.microsoft.com/office/drawing/2014/main" id="{E23FB937-45E0-0841-A719-3A692C2900E0}"/>
              </a:ext>
            </a:extLst>
          </p:cNvPr>
          <p:cNvSpPr>
            <a:spLocks noGrp="1"/>
          </p:cNvSpPr>
          <p:nvPr>
            <p:ph idx="1"/>
          </p:nvPr>
        </p:nvSpPr>
        <p:spPr>
          <a:xfrm>
            <a:off x="838201" y="1825625"/>
            <a:ext cx="5092194" cy="4351338"/>
          </a:xfrm>
        </p:spPr>
        <p:txBody>
          <a:bodyPr>
            <a:normAutofit lnSpcReduction="10000"/>
          </a:bodyPr>
          <a:lstStyle/>
          <a:p>
            <a:r>
              <a:rPr lang="el-GR" sz="2600" dirty="0">
                <a:latin typeface="Arial" panose="020B0604020202020204" pitchFamily="34" charset="0"/>
                <a:cs typeface="Arial" panose="020B0604020202020204" pitchFamily="34" charset="0"/>
              </a:rPr>
              <a:t>Τυποποιημένα έχουμε ως προς τα χαρακτηριστικά τους με βάση συγκεκριμένες προδιαγραφές στάνταρ ,οι οποίες καθορίζουν και εκ των προτέρων και με βάση τις οποίες τα προϊόντα ελέγχονται προκειμένου να διαπιστωθεί κατά πόσο τηρούνται οι προδιαγραφές. Και όταν λέμε προδιαγραφές αναφερόμαστε στην ποιότητα του τελικού προϊόντος.</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0" name="Picture 4" descr="Συσκευασία Τυποποίηση Εμπόριο ελαιόλαδου στο Τυμπάκι Liokarpi">
            <a:extLst>
              <a:ext uri="{FF2B5EF4-FFF2-40B4-BE49-F238E27FC236}">
                <a16:creationId xmlns:a16="http://schemas.microsoft.com/office/drawing/2014/main" id="{1A450BDE-2757-7B4B-894E-4B78D3173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88" r="15468"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098" name="Picture 2" descr="Νέες επιδοτήσεις για τυποποίηση ελαιολάδου - e-forologia - Φορολογική,  Λογιστική και Εργατική Ενημέρωση">
            <a:extLst>
              <a:ext uri="{FF2B5EF4-FFF2-40B4-BE49-F238E27FC236}">
                <a16:creationId xmlns:a16="http://schemas.microsoft.com/office/drawing/2014/main" id="{E0C732AF-B424-AE44-975B-6F0CF35DBF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01"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0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2E13A4B-F4FE-3443-97EE-303151404C72}"/>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Ευχαριστώ για την υπομονή </a:t>
            </a:r>
            <a:r>
              <a:rPr lang="en-US" sz="6600" kern="1200" dirty="0" err="1">
                <a:solidFill>
                  <a:schemeClr val="tx1"/>
                </a:solidFill>
                <a:latin typeface="+mj-lt"/>
                <a:ea typeface="+mj-ea"/>
                <a:cs typeface="+mj-cs"/>
              </a:rPr>
              <a:t>σ</a:t>
            </a:r>
            <a:r>
              <a:rPr lang="en-US" sz="6600" kern="1200" dirty="0">
                <a:solidFill>
                  <a:schemeClr val="tx1"/>
                </a:solidFill>
                <a:latin typeface="+mj-lt"/>
                <a:ea typeface="+mj-ea"/>
                <a:cs typeface="+mj-cs"/>
              </a:rPr>
              <a:t>α</a:t>
            </a:r>
            <a:r>
              <a:rPr lang="en-US" sz="6600" kern="1200" dirty="0" err="1">
                <a:solidFill>
                  <a:schemeClr val="tx1"/>
                </a:solidFill>
                <a:latin typeface="+mj-lt"/>
                <a:ea typeface="+mj-ea"/>
                <a:cs typeface="+mj-cs"/>
              </a:rPr>
              <a:t>ς</a:t>
            </a:r>
            <a:endParaRPr lang="en-US" sz="6600" kern="1200" dirty="0">
              <a:solidFill>
                <a:schemeClr val="tx1"/>
              </a:solidFill>
              <a:latin typeface="+mj-lt"/>
              <a:ea typeface="+mj-ea"/>
              <a:cs typeface="+mj-cs"/>
            </a:endParaRPr>
          </a:p>
        </p:txBody>
      </p:sp>
      <p:sp>
        <p:nvSpPr>
          <p:cNvPr id="1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8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D9B58-20F8-E242-826A-D4F6E59A131A}"/>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3000" dirty="0"/>
              <a:t>Τι ονομάζεται δευτερογενής τομέας παραγωγής</a:t>
            </a:r>
          </a:p>
        </p:txBody>
      </p:sp>
      <p:sp>
        <p:nvSpPr>
          <p:cNvPr id="3" name="Θέση περιεχομένου 2">
            <a:extLst>
              <a:ext uri="{FF2B5EF4-FFF2-40B4-BE49-F238E27FC236}">
                <a16:creationId xmlns:a16="http://schemas.microsoft.com/office/drawing/2014/main" id="{1D6E4C4E-3976-9F45-9195-046C4E85A535}"/>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sz="2400" dirty="0"/>
              <a:t>Δευτερογενής τομέας είναι το επόμενο στάδιο στην διαδικασία παραγωγής προϊόντων </a:t>
            </a:r>
            <a:r>
              <a:rPr lang="el-GR" sz="2400" dirty="0"/>
              <a:t>,</a:t>
            </a:r>
            <a:r>
              <a:rPr lang="en-US" sz="2400" dirty="0"/>
              <a:t> ο τομέας των βιομηχανιών</a:t>
            </a:r>
          </a:p>
        </p:txBody>
      </p:sp>
      <p:pic>
        <p:nvPicPr>
          <p:cNvPr id="1028" name="Picture 4" descr="Nέο μηχανισμό αντιστάθμισης για τις βιομηχανίες | Businessenergy">
            <a:extLst>
              <a:ext uri="{FF2B5EF4-FFF2-40B4-BE49-F238E27FC236}">
                <a16:creationId xmlns:a16="http://schemas.microsoft.com/office/drawing/2014/main" id="{9A191402-02E1-2A43-BA13-F243D3852E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257865"/>
            <a:ext cx="6903720" cy="434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6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Τρέχει» η μεταποίηση - Αύξηση παραγωγής και εργατικού δυναμικού |  Economistas.gr">
            <a:extLst>
              <a:ext uri="{FF2B5EF4-FFF2-40B4-BE49-F238E27FC236}">
                <a16:creationId xmlns:a16="http://schemas.microsoft.com/office/drawing/2014/main" id="{7CB67D61-8FBA-8949-AF91-0763AEDB5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7" b="42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6FE4794-89B8-C043-9EBE-9EF721C01EF2}"/>
              </a:ext>
            </a:extLst>
          </p:cNvPr>
          <p:cNvSpPr>
            <a:spLocks noGrp="1"/>
          </p:cNvSpPr>
          <p:nvPr>
            <p:ph type="title"/>
          </p:nvPr>
        </p:nvSpPr>
        <p:spPr>
          <a:xfrm>
            <a:off x="477981" y="1122362"/>
            <a:ext cx="4023360" cy="2802219"/>
          </a:xfrm>
        </p:spPr>
        <p:txBody>
          <a:bodyPr vert="horz" lIns="91440" tIns="45720" rIns="91440" bIns="45720" rtlCol="0" anchor="b">
            <a:normAutofit/>
          </a:bodyPr>
          <a:lstStyle/>
          <a:p>
            <a:pPr>
              <a:lnSpc>
                <a:spcPct val="90000"/>
              </a:lnSpc>
            </a:pPr>
            <a:r>
              <a:rPr lang="en-US" sz="3400" dirty="0">
                <a:solidFill>
                  <a:schemeClr val="bg1"/>
                </a:solidFill>
              </a:rPr>
              <a:t>Πιες δραστηριότητες περιλαμβάνει ο δευτερογενής τομέας παραγωγής</a:t>
            </a:r>
          </a:p>
        </p:txBody>
      </p:sp>
      <p:sp>
        <p:nvSpPr>
          <p:cNvPr id="3" name="Θέση περιεχομένου 2">
            <a:extLst>
              <a:ext uri="{FF2B5EF4-FFF2-40B4-BE49-F238E27FC236}">
                <a16:creationId xmlns:a16="http://schemas.microsoft.com/office/drawing/2014/main" id="{9B43A6E1-E6EC-8E4B-B8EA-0E4759CF03FC}"/>
              </a:ext>
            </a:extLst>
          </p:cNvPr>
          <p:cNvSpPr>
            <a:spLocks noGrp="1"/>
          </p:cNvSpPr>
          <p:nvPr>
            <p:ph idx="1"/>
          </p:nvPr>
        </p:nvSpPr>
        <p:spPr>
          <a:xfrm>
            <a:off x="477980" y="3969352"/>
            <a:ext cx="4872953" cy="1766286"/>
          </a:xfrm>
        </p:spPr>
        <p:txBody>
          <a:bodyPr vert="horz" lIns="91440" tIns="45720" rIns="91440" bIns="45720" rtlCol="0">
            <a:normAutofit lnSpcReduction="10000"/>
          </a:bodyPr>
          <a:lstStyle/>
          <a:p>
            <a:pPr marL="0" indent="0">
              <a:lnSpc>
                <a:spcPct val="100000"/>
              </a:lnSpc>
              <a:buNone/>
            </a:pPr>
            <a:r>
              <a:rPr lang="en-US" sz="2600" dirty="0">
                <a:solidFill>
                  <a:schemeClr val="bg1"/>
                </a:solidFill>
              </a:rPr>
              <a:t>Περιλαμβάνει τις δραστηριότητες </a:t>
            </a:r>
            <a:r>
              <a:rPr lang="en-US" dirty="0">
                <a:solidFill>
                  <a:schemeClr val="bg1"/>
                </a:solidFill>
              </a:rPr>
              <a:t>επεξεργασίες και την μεταποίηση των προϊόντων του πρωτογενούς τομέα</a:t>
            </a:r>
          </a:p>
        </p:txBody>
      </p:sp>
    </p:spTree>
    <p:extLst>
      <p:ext uri="{BB962C8B-B14F-4D97-AF65-F5344CB8AC3E}">
        <p14:creationId xmlns:p14="http://schemas.microsoft.com/office/powerpoint/2010/main" val="28101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050"/>
                                        </p:tgtEl>
                                        <p:attrNameLst>
                                          <p:attrName>style.visibility</p:attrName>
                                        </p:attrNameLst>
                                      </p:cBhvr>
                                      <p:to>
                                        <p:strVal val="visible"/>
                                      </p:to>
                                    </p:set>
                                    <p:animEffect transition="in" filter="fade">
                                      <p:cBhvr>
                                        <p:cTn id="10"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630A84-3B88-264F-A451-C71F829A2D89}"/>
              </a:ext>
            </a:extLst>
          </p:cNvPr>
          <p:cNvSpPr>
            <a:spLocks noGrp="1"/>
          </p:cNvSpPr>
          <p:nvPr>
            <p:ph type="title"/>
          </p:nvPr>
        </p:nvSpPr>
        <p:spPr>
          <a:xfrm>
            <a:off x="640080" y="693693"/>
            <a:ext cx="3090672" cy="1737360"/>
          </a:xfrm>
        </p:spPr>
        <p:txBody>
          <a:bodyPr anchor="ctr">
            <a:normAutofit/>
          </a:bodyPr>
          <a:lstStyle/>
          <a:p>
            <a:pPr>
              <a:lnSpc>
                <a:spcPct val="90000"/>
              </a:lnSpc>
            </a:pPr>
            <a:r>
              <a:rPr lang="el-GR" sz="3100" dirty="0"/>
              <a:t>Τι είναι επεξεργασία και  τη μεταποίηση</a:t>
            </a:r>
          </a:p>
        </p:txBody>
      </p:sp>
      <p:sp>
        <p:nvSpPr>
          <p:cNvPr id="3" name="Θέση περιεχομένου 2">
            <a:extLst>
              <a:ext uri="{FF2B5EF4-FFF2-40B4-BE49-F238E27FC236}">
                <a16:creationId xmlns:a16="http://schemas.microsoft.com/office/drawing/2014/main" id="{5B6BD5E9-8C54-9942-A10E-6756462046C6}"/>
              </a:ext>
            </a:extLst>
          </p:cNvPr>
          <p:cNvSpPr>
            <a:spLocks noGrp="1"/>
          </p:cNvSpPr>
          <p:nvPr>
            <p:ph idx="1"/>
          </p:nvPr>
        </p:nvSpPr>
        <p:spPr>
          <a:xfrm>
            <a:off x="4184951" y="703132"/>
            <a:ext cx="3853669" cy="1606115"/>
          </a:xfrm>
        </p:spPr>
        <p:txBody>
          <a:bodyPr anchor="ctr">
            <a:normAutofit lnSpcReduction="10000"/>
          </a:bodyPr>
          <a:lstStyle/>
          <a:p>
            <a:pPr>
              <a:lnSpc>
                <a:spcPct val="100000"/>
              </a:lnSpc>
              <a:buFont typeface="Wingdings" pitchFamily="2" charset="2"/>
              <a:buChar char="Ø"/>
            </a:pPr>
            <a:r>
              <a:rPr lang="el-GR" sz="1400" dirty="0"/>
              <a:t>Επεξεργασία είναι η μικρή αλλαγή στην μορφή ενός προϊόντος (π.χ παραγωγή παστεριωμένο γάλακτος)</a:t>
            </a:r>
          </a:p>
          <a:p>
            <a:pPr>
              <a:lnSpc>
                <a:spcPct val="100000"/>
              </a:lnSpc>
              <a:buFont typeface="Wingdings" pitchFamily="2" charset="2"/>
              <a:buChar char="Ø"/>
            </a:pPr>
            <a:r>
              <a:rPr lang="el-GR" sz="1400" dirty="0"/>
              <a:t>Μεταποίηση είναι η μεγάλη αλλαγή στη μορφή και στην σύσταση ενός προϊόντος((π,χ παραγωγή παγωτού από την μεταποίηση γάλλακτος)</a:t>
            </a:r>
          </a:p>
        </p:txBody>
      </p:sp>
      <p:pic>
        <p:nvPicPr>
          <p:cNvPr id="3076" name="Picture 4" descr="Μαλακό Παγωτό Βανίλια!">
            <a:extLst>
              <a:ext uri="{FF2B5EF4-FFF2-40B4-BE49-F238E27FC236}">
                <a16:creationId xmlns:a16="http://schemas.microsoft.com/office/drawing/2014/main" id="{E2411955-FEF9-6E42-BF35-3AC7E11C48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85" b="13720"/>
          <a:stretch/>
        </p:blipFill>
        <p:spPr bwMode="auto">
          <a:xfrm>
            <a:off x="8103268" y="10"/>
            <a:ext cx="3971013" cy="6857990"/>
          </a:xfrm>
          <a:custGeom>
            <a:avLst/>
            <a:gdLst/>
            <a:ahLst/>
            <a:cxnLst/>
            <a:rect l="l" t="t" r="r" b="b"/>
            <a:pathLst>
              <a:path w="3971013" h="6858000">
                <a:moveTo>
                  <a:pt x="18513" y="0"/>
                </a:moveTo>
                <a:lnTo>
                  <a:pt x="3971013" y="0"/>
                </a:lnTo>
                <a:lnTo>
                  <a:pt x="3971013" y="6858000"/>
                </a:lnTo>
                <a:lnTo>
                  <a:pt x="22197" y="6858000"/>
                </a:lnTo>
                <a:lnTo>
                  <a:pt x="39461" y="6496000"/>
                </a:lnTo>
                <a:cubicBezTo>
                  <a:pt x="42218" y="6252305"/>
                  <a:pt x="49706" y="6008102"/>
                  <a:pt x="26327" y="5765169"/>
                </a:cubicBezTo>
                <a:cubicBezTo>
                  <a:pt x="10435" y="5600589"/>
                  <a:pt x="16739" y="5436771"/>
                  <a:pt x="19628" y="5272319"/>
                </a:cubicBezTo>
                <a:cubicBezTo>
                  <a:pt x="22912" y="5087546"/>
                  <a:pt x="21336" y="4902649"/>
                  <a:pt x="21336" y="4717876"/>
                </a:cubicBezTo>
                <a:cubicBezTo>
                  <a:pt x="21073" y="4637491"/>
                  <a:pt x="25539" y="4557614"/>
                  <a:pt x="33156" y="4477610"/>
                </a:cubicBezTo>
                <a:cubicBezTo>
                  <a:pt x="44058" y="4361541"/>
                  <a:pt x="30924" y="4246106"/>
                  <a:pt x="13456" y="4131815"/>
                </a:cubicBezTo>
                <a:cubicBezTo>
                  <a:pt x="3106" y="4052179"/>
                  <a:pt x="-1280" y="3971920"/>
                  <a:pt x="322" y="3891675"/>
                </a:cubicBezTo>
                <a:cubicBezTo>
                  <a:pt x="191" y="3695601"/>
                  <a:pt x="9253" y="3499909"/>
                  <a:pt x="25670" y="3304343"/>
                </a:cubicBezTo>
                <a:cubicBezTo>
                  <a:pt x="29650" y="3232352"/>
                  <a:pt x="27851" y="3160183"/>
                  <a:pt x="20285" y="3088458"/>
                </a:cubicBezTo>
                <a:cubicBezTo>
                  <a:pt x="12720" y="3007476"/>
                  <a:pt x="15360" y="2925898"/>
                  <a:pt x="28165" y="2845525"/>
                </a:cubicBezTo>
                <a:cubicBezTo>
                  <a:pt x="44320" y="2750282"/>
                  <a:pt x="37097" y="2655039"/>
                  <a:pt x="31187" y="2559796"/>
                </a:cubicBezTo>
                <a:cubicBezTo>
                  <a:pt x="15032" y="2298322"/>
                  <a:pt x="-4669" y="2036848"/>
                  <a:pt x="8465" y="1774485"/>
                </a:cubicBezTo>
                <a:cubicBezTo>
                  <a:pt x="11223" y="1718482"/>
                  <a:pt x="23306" y="1663876"/>
                  <a:pt x="28297" y="1608255"/>
                </a:cubicBezTo>
                <a:cubicBezTo>
                  <a:pt x="42876" y="1446595"/>
                  <a:pt x="25801" y="1285571"/>
                  <a:pt x="18841" y="1124293"/>
                </a:cubicBezTo>
                <a:cubicBezTo>
                  <a:pt x="8833" y="945807"/>
                  <a:pt x="10855" y="766877"/>
                  <a:pt x="24882" y="588646"/>
                </a:cubicBezTo>
                <a:cubicBezTo>
                  <a:pt x="42481" y="395112"/>
                  <a:pt x="36834" y="201070"/>
                  <a:pt x="21862" y="7282"/>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Μεταποίηση - ypaithros.gr">
            <a:extLst>
              <a:ext uri="{FF2B5EF4-FFF2-40B4-BE49-F238E27FC236}">
                <a16:creationId xmlns:a16="http://schemas.microsoft.com/office/drawing/2014/main" id="{AA5EFE3C-E400-9A4D-AAB6-5AAF3CB711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93" r="19891" b="-1"/>
          <a:stretch/>
        </p:blipFill>
        <p:spPr bwMode="auto">
          <a:xfrm>
            <a:off x="-1" y="2818064"/>
            <a:ext cx="4184951" cy="4057615"/>
          </a:xfrm>
          <a:custGeom>
            <a:avLst/>
            <a:gdLst/>
            <a:ahLst/>
            <a:cxnLst/>
            <a:rect l="l" t="t" r="r" b="b"/>
            <a:pathLst>
              <a:path w="4005808" h="4210462">
                <a:moveTo>
                  <a:pt x="376188" y="530"/>
                </a:moveTo>
                <a:cubicBezTo>
                  <a:pt x="419226" y="1433"/>
                  <a:pt x="462293" y="3521"/>
                  <a:pt x="505392" y="7000"/>
                </a:cubicBezTo>
                <a:cubicBezTo>
                  <a:pt x="709456" y="23448"/>
                  <a:pt x="914026" y="40276"/>
                  <a:pt x="1118470" y="25093"/>
                </a:cubicBezTo>
                <a:cubicBezTo>
                  <a:pt x="1270081" y="15287"/>
                  <a:pt x="1422134" y="14401"/>
                  <a:pt x="1573846" y="22436"/>
                </a:cubicBezTo>
                <a:cubicBezTo>
                  <a:pt x="1655294" y="26611"/>
                  <a:pt x="1738008" y="26864"/>
                  <a:pt x="1819964" y="22436"/>
                </a:cubicBezTo>
                <a:cubicBezTo>
                  <a:pt x="1994006" y="13199"/>
                  <a:pt x="2168050" y="4722"/>
                  <a:pt x="2342473" y="11302"/>
                </a:cubicBezTo>
                <a:cubicBezTo>
                  <a:pt x="2451788" y="15350"/>
                  <a:pt x="2561230" y="16489"/>
                  <a:pt x="2670545" y="18261"/>
                </a:cubicBezTo>
                <a:cubicBezTo>
                  <a:pt x="3033072" y="24460"/>
                  <a:pt x="3395599" y="-4767"/>
                  <a:pt x="3758126" y="21171"/>
                </a:cubicBezTo>
                <a:cubicBezTo>
                  <a:pt x="3802143" y="24334"/>
                  <a:pt x="3846176" y="26082"/>
                  <a:pt x="3890219" y="26831"/>
                </a:cubicBezTo>
                <a:lnTo>
                  <a:pt x="3981519" y="26603"/>
                </a:lnTo>
                <a:lnTo>
                  <a:pt x="3973645" y="344534"/>
                </a:lnTo>
                <a:cubicBezTo>
                  <a:pt x="3972047" y="410933"/>
                  <a:pt x="3968585" y="477836"/>
                  <a:pt x="3980701" y="543605"/>
                </a:cubicBezTo>
                <a:cubicBezTo>
                  <a:pt x="4011056" y="707650"/>
                  <a:pt x="4010391" y="872325"/>
                  <a:pt x="3997077" y="1037503"/>
                </a:cubicBezTo>
                <a:cubicBezTo>
                  <a:pt x="3983763" y="1209234"/>
                  <a:pt x="3960464" y="1380335"/>
                  <a:pt x="3969384" y="1553199"/>
                </a:cubicBezTo>
                <a:cubicBezTo>
                  <a:pt x="3974577" y="1650844"/>
                  <a:pt x="3982697" y="1748238"/>
                  <a:pt x="3982697" y="1846135"/>
                </a:cubicBezTo>
                <a:cubicBezTo>
                  <a:pt x="3985494" y="2316220"/>
                  <a:pt x="3978038" y="2786809"/>
                  <a:pt x="3989488" y="3257273"/>
                </a:cubicBezTo>
                <a:cubicBezTo>
                  <a:pt x="3992550" y="3379361"/>
                  <a:pt x="3978571" y="3500821"/>
                  <a:pt x="3976174" y="3622656"/>
                </a:cubicBezTo>
                <a:cubicBezTo>
                  <a:pt x="3973379" y="3771582"/>
                  <a:pt x="3981517" y="3920366"/>
                  <a:pt x="3983233" y="4069220"/>
                </a:cubicBezTo>
                <a:lnTo>
                  <a:pt x="3982220" y="4210462"/>
                </a:lnTo>
                <a:lnTo>
                  <a:pt x="0" y="4210462"/>
                </a:lnTo>
                <a:lnTo>
                  <a:pt x="0" y="18056"/>
                </a:lnTo>
                <a:lnTo>
                  <a:pt x="247162" y="1164"/>
                </a:lnTo>
                <a:cubicBezTo>
                  <a:pt x="290142" y="-93"/>
                  <a:pt x="333150" y="-374"/>
                  <a:pt x="376188" y="530"/>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Γάλα μαμά! Από αγελάδα, κατσίκα ή σόγιας; Ιδού η απορία - 4moms">
            <a:extLst>
              <a:ext uri="{FF2B5EF4-FFF2-40B4-BE49-F238E27FC236}">
                <a16:creationId xmlns:a16="http://schemas.microsoft.com/office/drawing/2014/main" id="{AB72B23D-C4E6-B540-B60E-DA15A6ED67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38" r="21217" b="-1"/>
          <a:stretch/>
        </p:blipFill>
        <p:spPr bwMode="auto">
          <a:xfrm>
            <a:off x="4875744" y="2651986"/>
            <a:ext cx="3853669" cy="4206014"/>
          </a:xfrm>
          <a:custGeom>
            <a:avLst/>
            <a:gdLst/>
            <a:ahLst/>
            <a:cxnLst/>
            <a:rect l="l" t="t" r="r" b="b"/>
            <a:pathLst>
              <a:path w="3853669" h="4206014">
                <a:moveTo>
                  <a:pt x="1235296" y="295"/>
                </a:moveTo>
                <a:cubicBezTo>
                  <a:pt x="1299862" y="742"/>
                  <a:pt x="1364432" y="2616"/>
                  <a:pt x="1429001" y="6475"/>
                </a:cubicBezTo>
                <a:cubicBezTo>
                  <a:pt x="1608111" y="17483"/>
                  <a:pt x="1786587" y="27478"/>
                  <a:pt x="1966205" y="17483"/>
                </a:cubicBezTo>
                <a:cubicBezTo>
                  <a:pt x="2291490" y="-610"/>
                  <a:pt x="2616650" y="12801"/>
                  <a:pt x="2941556" y="27731"/>
                </a:cubicBezTo>
                <a:cubicBezTo>
                  <a:pt x="3034556" y="33868"/>
                  <a:pt x="3127936" y="30389"/>
                  <a:pt x="3220227" y="17356"/>
                </a:cubicBezTo>
                <a:cubicBezTo>
                  <a:pt x="3332469" y="566"/>
                  <a:pt x="3446205" y="-4065"/>
                  <a:pt x="3559446" y="3565"/>
                </a:cubicBezTo>
                <a:cubicBezTo>
                  <a:pt x="3621197" y="6981"/>
                  <a:pt x="3682949" y="9796"/>
                  <a:pt x="3744732" y="11599"/>
                </a:cubicBezTo>
                <a:lnTo>
                  <a:pt x="3843927" y="12648"/>
                </a:lnTo>
                <a:lnTo>
                  <a:pt x="3847280" y="97884"/>
                </a:lnTo>
                <a:cubicBezTo>
                  <a:pt x="3847723" y="161760"/>
                  <a:pt x="3845523" y="225668"/>
                  <a:pt x="3838956" y="289672"/>
                </a:cubicBezTo>
                <a:cubicBezTo>
                  <a:pt x="3829500" y="380723"/>
                  <a:pt x="3838299" y="472283"/>
                  <a:pt x="3843553" y="563590"/>
                </a:cubicBezTo>
                <a:cubicBezTo>
                  <a:pt x="3850383" y="658884"/>
                  <a:pt x="3850383" y="754533"/>
                  <a:pt x="3843553" y="849827"/>
                </a:cubicBezTo>
                <a:cubicBezTo>
                  <a:pt x="3836698" y="936943"/>
                  <a:pt x="3838326" y="1024477"/>
                  <a:pt x="3848413" y="1111301"/>
                </a:cubicBezTo>
                <a:cubicBezTo>
                  <a:pt x="3859446" y="1212894"/>
                  <a:pt x="3850908" y="1314486"/>
                  <a:pt x="3842896" y="1416079"/>
                </a:cubicBezTo>
                <a:cubicBezTo>
                  <a:pt x="3828580" y="1594882"/>
                  <a:pt x="3835016" y="1773558"/>
                  <a:pt x="3845524" y="1951980"/>
                </a:cubicBezTo>
                <a:cubicBezTo>
                  <a:pt x="3852248" y="2074819"/>
                  <a:pt x="3848557" y="2197986"/>
                  <a:pt x="3834491" y="2320253"/>
                </a:cubicBezTo>
                <a:cubicBezTo>
                  <a:pt x="3829500" y="2368890"/>
                  <a:pt x="3830419" y="2417655"/>
                  <a:pt x="3829500" y="2466420"/>
                </a:cubicBezTo>
                <a:cubicBezTo>
                  <a:pt x="3829237" y="2475817"/>
                  <a:pt x="3835148" y="2486737"/>
                  <a:pt x="3824509" y="2494611"/>
                </a:cubicBezTo>
                <a:lnTo>
                  <a:pt x="3824509" y="2507310"/>
                </a:lnTo>
                <a:cubicBezTo>
                  <a:pt x="3836199" y="2514295"/>
                  <a:pt x="3830157" y="2525724"/>
                  <a:pt x="3831076" y="2534868"/>
                </a:cubicBezTo>
                <a:cubicBezTo>
                  <a:pt x="3846587" y="2709975"/>
                  <a:pt x="3848925" y="2885933"/>
                  <a:pt x="3838037" y="3061371"/>
                </a:cubicBezTo>
                <a:cubicBezTo>
                  <a:pt x="3830025" y="3222903"/>
                  <a:pt x="3838299" y="3384181"/>
                  <a:pt x="3848019" y="3545587"/>
                </a:cubicBezTo>
                <a:cubicBezTo>
                  <a:pt x="3859577" y="3737470"/>
                  <a:pt x="3841190" y="3929226"/>
                  <a:pt x="3838431" y="4121108"/>
                </a:cubicBezTo>
                <a:lnTo>
                  <a:pt x="3842747" y="4206014"/>
                </a:lnTo>
                <a:lnTo>
                  <a:pt x="14889" y="4206014"/>
                </a:lnTo>
                <a:lnTo>
                  <a:pt x="4614" y="4074530"/>
                </a:lnTo>
                <a:cubicBezTo>
                  <a:pt x="-2438" y="3939449"/>
                  <a:pt x="-17" y="3804083"/>
                  <a:pt x="2779" y="3668860"/>
                </a:cubicBezTo>
                <a:cubicBezTo>
                  <a:pt x="6108" y="3513760"/>
                  <a:pt x="16626" y="3358787"/>
                  <a:pt x="20753" y="3203688"/>
                </a:cubicBezTo>
                <a:cubicBezTo>
                  <a:pt x="26611" y="2980175"/>
                  <a:pt x="3445" y="2756786"/>
                  <a:pt x="11301" y="2435122"/>
                </a:cubicBezTo>
                <a:cubicBezTo>
                  <a:pt x="20886" y="2257093"/>
                  <a:pt x="14495" y="1981542"/>
                  <a:pt x="15162" y="1704859"/>
                </a:cubicBezTo>
                <a:cubicBezTo>
                  <a:pt x="15960" y="1518386"/>
                  <a:pt x="5442" y="1332167"/>
                  <a:pt x="6374" y="1145821"/>
                </a:cubicBezTo>
                <a:cubicBezTo>
                  <a:pt x="7040" y="1008614"/>
                  <a:pt x="20620" y="872036"/>
                  <a:pt x="26212" y="735205"/>
                </a:cubicBezTo>
                <a:cubicBezTo>
                  <a:pt x="31071" y="568062"/>
                  <a:pt x="26265" y="400779"/>
                  <a:pt x="11833" y="234126"/>
                </a:cubicBezTo>
                <a:cubicBezTo>
                  <a:pt x="8405" y="188075"/>
                  <a:pt x="6898" y="142008"/>
                  <a:pt x="6568" y="95932"/>
                </a:cubicBezTo>
                <a:lnTo>
                  <a:pt x="7595" y="16505"/>
                </a:lnTo>
                <a:lnTo>
                  <a:pt x="101764" y="13434"/>
                </a:lnTo>
                <a:cubicBezTo>
                  <a:pt x="183845" y="10777"/>
                  <a:pt x="266180" y="5336"/>
                  <a:pt x="347881" y="13434"/>
                </a:cubicBezTo>
                <a:cubicBezTo>
                  <a:pt x="449762" y="23063"/>
                  <a:pt x="552224" y="25188"/>
                  <a:pt x="654421" y="19760"/>
                </a:cubicBezTo>
                <a:cubicBezTo>
                  <a:pt x="847939" y="10461"/>
                  <a:pt x="1041600" y="-1045"/>
                  <a:pt x="1235296" y="29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E08490-8652-3B4A-B00B-1BFF3F51D1F3}"/>
              </a:ext>
            </a:extLst>
          </p:cNvPr>
          <p:cNvSpPr txBox="1"/>
          <p:nvPr/>
        </p:nvSpPr>
        <p:spPr>
          <a:xfrm>
            <a:off x="309966" y="2448732"/>
            <a:ext cx="1428596" cy="369332"/>
          </a:xfrm>
          <a:prstGeom prst="rect">
            <a:avLst/>
          </a:prstGeom>
          <a:noFill/>
        </p:spPr>
        <p:txBody>
          <a:bodyPr wrap="none" rtlCol="0">
            <a:spAutoFit/>
          </a:bodyPr>
          <a:lstStyle/>
          <a:p>
            <a:r>
              <a:rPr lang="el-GR" dirty="0"/>
              <a:t>επεξεργασία</a:t>
            </a:r>
          </a:p>
        </p:txBody>
      </p:sp>
    </p:spTree>
    <p:extLst>
      <p:ext uri="{BB962C8B-B14F-4D97-AF65-F5344CB8AC3E}">
        <p14:creationId xmlns:p14="http://schemas.microsoft.com/office/powerpoint/2010/main" val="321805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806E84-B576-894C-9353-149C3EDB1239}"/>
              </a:ext>
            </a:extLst>
          </p:cNvPr>
          <p:cNvSpPr>
            <a:spLocks noGrp="1"/>
          </p:cNvSpPr>
          <p:nvPr>
            <p:ph type="title"/>
          </p:nvPr>
        </p:nvSpPr>
        <p:spPr>
          <a:xfrm>
            <a:off x="630936" y="640080"/>
            <a:ext cx="4818888" cy="1481328"/>
          </a:xfrm>
        </p:spPr>
        <p:txBody>
          <a:bodyPr anchor="b">
            <a:normAutofit/>
          </a:bodyPr>
          <a:lstStyle/>
          <a:p>
            <a:pPr>
              <a:lnSpc>
                <a:spcPct val="90000"/>
              </a:lnSpc>
            </a:pPr>
            <a:r>
              <a:rPr lang="el-GR" sz="3100" dirty="0"/>
              <a:t>Ποια</a:t>
            </a:r>
            <a:r>
              <a:rPr lang="en-GB" sz="3100" dirty="0"/>
              <a:t> </a:t>
            </a:r>
            <a:r>
              <a:rPr lang="el-GR" sz="3100" dirty="0"/>
              <a:t>στάδια περιλαμβάνει η επεξεργασία και με τα ποίηση</a:t>
            </a:r>
          </a:p>
        </p:txBody>
      </p:sp>
      <p:sp>
        <p:nvSpPr>
          <p:cNvPr id="3" name="Θέση περιεχομένου 2">
            <a:extLst>
              <a:ext uri="{FF2B5EF4-FFF2-40B4-BE49-F238E27FC236}">
                <a16:creationId xmlns:a16="http://schemas.microsoft.com/office/drawing/2014/main" id="{92DD5E36-93D0-7B4E-83D6-449F92B573D3}"/>
              </a:ext>
            </a:extLst>
          </p:cNvPr>
          <p:cNvSpPr>
            <a:spLocks noGrp="1"/>
          </p:cNvSpPr>
          <p:nvPr>
            <p:ph idx="1"/>
          </p:nvPr>
        </p:nvSpPr>
        <p:spPr>
          <a:xfrm>
            <a:off x="630936" y="2660904"/>
            <a:ext cx="4818888" cy="3547872"/>
          </a:xfrm>
        </p:spPr>
        <p:txBody>
          <a:bodyPr anchor="t">
            <a:normAutofit/>
          </a:bodyPr>
          <a:lstStyle/>
          <a:p>
            <a:pPr>
              <a:lnSpc>
                <a:spcPct val="100000"/>
              </a:lnSpc>
            </a:pPr>
            <a:r>
              <a:rPr lang="el-GR" dirty="0"/>
              <a:t>Τόσο η επεξεργασία όσο και μετα ποίηση μπορεί να περιλλαμβάνη ένα ή περισσότερα στάδια που μπορεί να είναι μηχανικά, θερμικά, χημικά, ηλεκτροχημικά βιολογικά η συνδυασμός τους</a:t>
            </a:r>
          </a:p>
        </p:txBody>
      </p:sp>
      <p:pic>
        <p:nvPicPr>
          <p:cNvPr id="1026" name="Picture 2" descr="Στάδια Παραγωγής Τσιμέντου - ΒΙΟΜΗΧΑΝΙΑ ΤΣΙΜΕΝΤΟΥ ΚΑΙ ΠΕΡΙΒΑΛΛΟΝ">
            <a:extLst>
              <a:ext uri="{FF2B5EF4-FFF2-40B4-BE49-F238E27FC236}">
                <a16:creationId xmlns:a16="http://schemas.microsoft.com/office/drawing/2014/main" id="{517A0CCF-A8B0-614E-AD82-4D64BE5691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0595" y="640080"/>
            <a:ext cx="3555873"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5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3AD5F-A11C-CD49-BF05-9E811407AEFB}"/>
              </a:ext>
            </a:extLst>
          </p:cNvPr>
          <p:cNvSpPr>
            <a:spLocks noGrp="1"/>
          </p:cNvSpPr>
          <p:nvPr>
            <p:ph type="title"/>
          </p:nvPr>
        </p:nvSpPr>
        <p:spPr>
          <a:xfrm>
            <a:off x="640080" y="325369"/>
            <a:ext cx="4368602" cy="1956841"/>
          </a:xfrm>
        </p:spPr>
        <p:txBody>
          <a:bodyPr anchor="b">
            <a:normAutofit/>
          </a:bodyPr>
          <a:lstStyle/>
          <a:p>
            <a:pPr>
              <a:lnSpc>
                <a:spcPct val="90000"/>
              </a:lnSpc>
            </a:pPr>
            <a:r>
              <a:rPr lang="el-GR" sz="3100" dirty="0"/>
              <a:t>Μπορεί να γίνεται η παραγωγή προϊόντων στο δευτερογενή τομέα παραγωγής</a:t>
            </a:r>
          </a:p>
        </p:txBody>
      </p:sp>
      <p:sp>
        <p:nvSpPr>
          <p:cNvPr id="3" name="Θέση περιεχομένου 2">
            <a:extLst>
              <a:ext uri="{FF2B5EF4-FFF2-40B4-BE49-F238E27FC236}">
                <a16:creationId xmlns:a16="http://schemas.microsoft.com/office/drawing/2014/main" id="{4E2BA0FA-C504-A242-893B-FC70427CBB84}"/>
              </a:ext>
            </a:extLst>
          </p:cNvPr>
          <p:cNvSpPr>
            <a:spLocks noGrp="1"/>
          </p:cNvSpPr>
          <p:nvPr>
            <p:ph idx="1"/>
          </p:nvPr>
        </p:nvSpPr>
        <p:spPr>
          <a:xfrm>
            <a:off x="640080" y="2872899"/>
            <a:ext cx="4243589" cy="3320668"/>
          </a:xfrm>
        </p:spPr>
        <p:txBody>
          <a:bodyPr>
            <a:normAutofit/>
          </a:bodyPr>
          <a:lstStyle/>
          <a:p>
            <a:pPr>
              <a:lnSpc>
                <a:spcPct val="100000"/>
              </a:lnSpc>
              <a:buFont typeface="Wingdings" pitchFamily="2" charset="2"/>
              <a:buChar char="Ø"/>
            </a:pPr>
            <a:r>
              <a:rPr lang="el-GR" sz="2200" dirty="0"/>
              <a:t>Στο σπίτι (Οικοτεχνία). Προϊόντα οικοτεχνίες μπορεί να είναι πλεκτα, κεντημάτα , γλυκά, υφαντά προϊόντα, κι άλλα προϊόντα χρησιμοποιούνται απλά εργαλεία μηχανήματα ενώ απασχολούνται συνήθως τα μέλη της οικογένειας.</a:t>
            </a:r>
          </a:p>
        </p:txBody>
      </p:sp>
      <p:pic>
        <p:nvPicPr>
          <p:cNvPr id="2050" name="Picture 2" descr="Πριμ για επενδύσεις σε μεταποίηση, οικοτεχνία - Ελευθερία του Τύπου">
            <a:extLst>
              <a:ext uri="{FF2B5EF4-FFF2-40B4-BE49-F238E27FC236}">
                <a16:creationId xmlns:a16="http://schemas.microsoft.com/office/drawing/2014/main" id="{6BEBF1A7-95DA-E445-9BBB-0C95B7CB95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87" r="5811"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0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7369C-A82D-EF46-BF12-B755A91F52C5}"/>
              </a:ext>
            </a:extLst>
          </p:cNvPr>
          <p:cNvSpPr>
            <a:spLocks noGrp="1"/>
          </p:cNvSpPr>
          <p:nvPr>
            <p:ph type="title"/>
          </p:nvPr>
        </p:nvSpPr>
        <p:spPr>
          <a:xfrm>
            <a:off x="640080" y="325369"/>
            <a:ext cx="4368602" cy="1956841"/>
          </a:xfrm>
        </p:spPr>
        <p:txBody>
          <a:bodyPr anchor="b">
            <a:normAutofit/>
          </a:bodyPr>
          <a:lstStyle/>
          <a:p>
            <a:r>
              <a:rPr lang="el-GR" sz="6600" dirty="0"/>
              <a:t>Συνέχεια</a:t>
            </a:r>
          </a:p>
        </p:txBody>
      </p:sp>
      <p:sp>
        <p:nvSpPr>
          <p:cNvPr id="3" name="Θέση περιεχομένου 2">
            <a:extLst>
              <a:ext uri="{FF2B5EF4-FFF2-40B4-BE49-F238E27FC236}">
                <a16:creationId xmlns:a16="http://schemas.microsoft.com/office/drawing/2014/main" id="{E834E3C9-EDA2-C94B-B618-07A29483E6C0}"/>
              </a:ext>
            </a:extLst>
          </p:cNvPr>
          <p:cNvSpPr>
            <a:spLocks noGrp="1"/>
          </p:cNvSpPr>
          <p:nvPr>
            <p:ph idx="1"/>
          </p:nvPr>
        </p:nvSpPr>
        <p:spPr>
          <a:xfrm>
            <a:off x="640080" y="2872899"/>
            <a:ext cx="4243589" cy="3320668"/>
          </a:xfrm>
        </p:spPr>
        <p:txBody>
          <a:bodyPr>
            <a:normAutofit/>
          </a:bodyPr>
          <a:lstStyle/>
          <a:p>
            <a:pPr>
              <a:lnSpc>
                <a:spcPct val="100000"/>
              </a:lnSpc>
              <a:buFont typeface="Wingdings" pitchFamily="2" charset="2"/>
              <a:buChar char="Ø"/>
            </a:pPr>
            <a:r>
              <a:rPr lang="el-GR" sz="2000" dirty="0"/>
              <a:t>Σε εργαστήριο (Βιοτεχνία). Στα είδη βιοτεχνίες περιλαμβάνονται : έπιπλα διακοσμητικά είδη, είδη διατροφής, ρουχισμού, υπόδησης κ.,αλ.. Χρησιμοποιούνται λίγα μηχανήματα, ενώ απασχολείτε μικρός αριθμός εργαζομένων και η ποσότητα παραγόμενων προϊόντων  μικρή.</a:t>
            </a:r>
          </a:p>
        </p:txBody>
      </p:sp>
      <p:pic>
        <p:nvPicPr>
          <p:cNvPr id="3074" name="Picture 2" descr="Βασίλης Μπακόλας – Δ2 – Υπάλληλος σε βιοτεχνία ρούχων | Το 10ο το καλό…">
            <a:extLst>
              <a:ext uri="{FF2B5EF4-FFF2-40B4-BE49-F238E27FC236}">
                <a16:creationId xmlns:a16="http://schemas.microsoft.com/office/drawing/2014/main" id="{0C9F958A-1C1B-1C44-91B7-DA2DC8EF7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10" r="16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1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3F27F-6513-4243-92C7-779002CBC1D5}"/>
              </a:ext>
            </a:extLst>
          </p:cNvPr>
          <p:cNvSpPr>
            <a:spLocks noGrp="1"/>
          </p:cNvSpPr>
          <p:nvPr>
            <p:ph type="title"/>
          </p:nvPr>
        </p:nvSpPr>
        <p:spPr>
          <a:xfrm>
            <a:off x="640080" y="325369"/>
            <a:ext cx="4368602" cy="1956841"/>
          </a:xfrm>
        </p:spPr>
        <p:txBody>
          <a:bodyPr anchor="b">
            <a:normAutofit/>
          </a:bodyPr>
          <a:lstStyle/>
          <a:p>
            <a:r>
              <a:rPr lang="el-GR" sz="6600" dirty="0"/>
              <a:t>Συνέχεια</a:t>
            </a:r>
          </a:p>
        </p:txBody>
      </p:sp>
      <p:sp>
        <p:nvSpPr>
          <p:cNvPr id="3" name="Θέση περιεχομένου 2">
            <a:extLst>
              <a:ext uri="{FF2B5EF4-FFF2-40B4-BE49-F238E27FC236}">
                <a16:creationId xmlns:a16="http://schemas.microsoft.com/office/drawing/2014/main" id="{3BBC2480-2587-9440-912A-E68E148F30BC}"/>
              </a:ext>
            </a:extLst>
          </p:cNvPr>
          <p:cNvSpPr>
            <a:spLocks noGrp="1"/>
          </p:cNvSpPr>
          <p:nvPr>
            <p:ph idx="1"/>
          </p:nvPr>
        </p:nvSpPr>
        <p:spPr>
          <a:xfrm>
            <a:off x="640080" y="2872899"/>
            <a:ext cx="4243589" cy="3320668"/>
          </a:xfrm>
        </p:spPr>
        <p:txBody>
          <a:bodyPr>
            <a:normAutofit/>
          </a:bodyPr>
          <a:lstStyle/>
          <a:p>
            <a:pPr>
              <a:lnSpc>
                <a:spcPct val="100000"/>
              </a:lnSpc>
              <a:buFont typeface="Wingdings" pitchFamily="2" charset="2"/>
              <a:buChar char="Ø"/>
            </a:pPr>
            <a:r>
              <a:rPr lang="el-GR" sz="1800" dirty="0"/>
              <a:t>Σε εργοστάσιο (βιομηχανία). Εδώ παράγεται ο κύριος όγκος των προϊόντων της δευτερογενούς παραγωγής. Όπως ηλεκτρική συσκευές, επεξεργασμένα τρόφιμα, αυτοκίνητο, η είδη ένδυσης κ,,αλ.  Εδώ απασχολείται μεγάλος όγκος μηχανημάτων καθώς επίσης και μεγάλο ποσοστό ανθρώπινο δυναμικό τα παραγόμενα προϊόντα είναι σε μεγάλες ποσότητες.</a:t>
            </a:r>
          </a:p>
        </p:txBody>
      </p:sp>
      <p:pic>
        <p:nvPicPr>
          <p:cNvPr id="4098" name="Picture 2" descr="50 κρούσματα κορονοϊού σε βιομηχανία τροφίμων - ThessaliaNews">
            <a:extLst>
              <a:ext uri="{FF2B5EF4-FFF2-40B4-BE49-F238E27FC236}">
                <a16:creationId xmlns:a16="http://schemas.microsoft.com/office/drawing/2014/main" id="{A38F7772-C43F-5643-9104-204F8A5AB3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02" r="2046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3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2AD232-DFA2-854B-9BED-FA276467AEAB}"/>
              </a:ext>
            </a:extLst>
          </p:cNvPr>
          <p:cNvSpPr>
            <a:spLocks noGrp="1"/>
          </p:cNvSpPr>
          <p:nvPr>
            <p:ph type="title"/>
          </p:nvPr>
        </p:nvSpPr>
        <p:spPr>
          <a:xfrm>
            <a:off x="640080" y="4777739"/>
            <a:ext cx="3418990" cy="1412119"/>
          </a:xfrm>
        </p:spPr>
        <p:txBody>
          <a:bodyPr>
            <a:normAutofit/>
          </a:bodyPr>
          <a:lstStyle/>
          <a:p>
            <a:pPr>
              <a:lnSpc>
                <a:spcPct val="90000"/>
              </a:lnSpc>
            </a:pPr>
            <a:r>
              <a:rPr lang="el-GR" sz="2600" dirty="0"/>
              <a:t>Ποια είναι τα κριτήρια για την ίδρυση μιας βιομηχανίας</a:t>
            </a:r>
          </a:p>
        </p:txBody>
      </p:sp>
      <p:sp>
        <p:nvSpPr>
          <p:cNvPr id="3" name="Θέση περιεχομένου 2">
            <a:extLst>
              <a:ext uri="{FF2B5EF4-FFF2-40B4-BE49-F238E27FC236}">
                <a16:creationId xmlns:a16="http://schemas.microsoft.com/office/drawing/2014/main" id="{3138EDF2-1341-2743-8149-AE5DD82B177F}"/>
              </a:ext>
            </a:extLst>
          </p:cNvPr>
          <p:cNvSpPr>
            <a:spLocks noGrp="1"/>
          </p:cNvSpPr>
          <p:nvPr>
            <p:ph idx="1"/>
          </p:nvPr>
        </p:nvSpPr>
        <p:spPr>
          <a:xfrm>
            <a:off x="4654294" y="4777739"/>
            <a:ext cx="6897626" cy="1399223"/>
          </a:xfrm>
        </p:spPr>
        <p:txBody>
          <a:bodyPr anchor="ctr">
            <a:noAutofit/>
          </a:bodyPr>
          <a:lstStyle/>
          <a:p>
            <a:pPr>
              <a:lnSpc>
                <a:spcPct val="100000"/>
              </a:lnSpc>
              <a:buFont typeface="Wingdings" pitchFamily="2" charset="2"/>
              <a:buChar char="Ø"/>
            </a:pPr>
            <a:r>
              <a:rPr lang="el-GR" sz="1400" dirty="0"/>
              <a:t>Τι προϊόντα παράγει ((προδιαγραφές)</a:t>
            </a:r>
          </a:p>
          <a:p>
            <a:pPr>
              <a:lnSpc>
                <a:spcPct val="100000"/>
              </a:lnSpc>
              <a:buFont typeface="Wingdings" pitchFamily="2" charset="2"/>
              <a:buChar char="Ø"/>
            </a:pPr>
            <a:r>
              <a:rPr lang="el-GR" sz="1400" dirty="0"/>
              <a:t>Σε ποιες ποσότητες</a:t>
            </a:r>
          </a:p>
          <a:p>
            <a:pPr>
              <a:lnSpc>
                <a:spcPct val="100000"/>
              </a:lnSpc>
              <a:buFont typeface="Wingdings" pitchFamily="2" charset="2"/>
              <a:buChar char="Ø"/>
            </a:pPr>
            <a:r>
              <a:rPr lang="el-GR" sz="1400" dirty="0"/>
              <a:t>Με ποιο τρόπο(Συντελεστές παραγωγής – τεχνολογία)</a:t>
            </a:r>
          </a:p>
          <a:p>
            <a:pPr>
              <a:lnSpc>
                <a:spcPct val="100000"/>
              </a:lnSpc>
              <a:buFont typeface="Wingdings" pitchFamily="2" charset="2"/>
              <a:buChar char="Ø"/>
            </a:pPr>
            <a:r>
              <a:rPr lang="el-GR" sz="1400" dirty="0"/>
              <a:t>Για ποιους καταναλωτές</a:t>
            </a:r>
          </a:p>
          <a:p>
            <a:pPr>
              <a:lnSpc>
                <a:spcPct val="100000"/>
              </a:lnSpc>
              <a:buFont typeface="Wingdings" pitchFamily="2" charset="2"/>
              <a:buChar char="Ø"/>
            </a:pPr>
            <a:r>
              <a:rPr lang="el-GR" sz="1400" dirty="0"/>
              <a:t>Σε ποιο χώρο</a:t>
            </a:r>
          </a:p>
        </p:txBody>
      </p:sp>
      <p:pic>
        <p:nvPicPr>
          <p:cNvPr id="5122" name="Picture 2" descr="4η βιομηχανική Επανάσταση - Scriptanews">
            <a:extLst>
              <a:ext uri="{FF2B5EF4-FFF2-40B4-BE49-F238E27FC236}">
                <a16:creationId xmlns:a16="http://schemas.microsoft.com/office/drawing/2014/main" id="{6F7F3CC4-952D-364F-BE42-24D778147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28" b="18993"/>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196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628</Words>
  <Application>Microsoft Macintosh PowerPoint</Application>
  <PresentationFormat>Ευρεία οθόνη</PresentationFormat>
  <Paragraphs>40</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Calibri Light</vt:lpstr>
      <vt:lpstr>Wingdings</vt:lpstr>
      <vt:lpstr>Θέμα του Office</vt:lpstr>
      <vt:lpstr>Δευτερογενής τομέας παραγωγής</vt:lpstr>
      <vt:lpstr>Τι ονομάζεται δευτερογενής τομέας παραγωγής</vt:lpstr>
      <vt:lpstr>Πιες δραστηριότητες περιλαμβάνει ο δευτερογενής τομέας παραγωγής</vt:lpstr>
      <vt:lpstr>Τι είναι επεξεργασία και  τη μεταποίηση</vt:lpstr>
      <vt:lpstr>Ποια στάδια περιλαμβάνει η επεξεργασία και με τα ποίηση</vt:lpstr>
      <vt:lpstr>Μπορεί να γίνεται η παραγωγή προϊόντων στο δευτερογενή τομέα παραγωγής</vt:lpstr>
      <vt:lpstr>Συνέχεια</vt:lpstr>
      <vt:lpstr>Συνέχεια</vt:lpstr>
      <vt:lpstr>Ποια είναι τα κριτήρια για την ίδρυση μιας βιομηχανίας</vt:lpstr>
      <vt:lpstr>Ποια είναι τα κριτήρια για την Eκατάσταση μίας βιομηχανίας</vt:lpstr>
      <vt:lpstr>Τι είναι γραμμή ή αλυσίδα παραγωγής</vt:lpstr>
      <vt:lpstr>Ποια είναι τα μηνύματα της σύγχρονης εποχής</vt:lpstr>
      <vt:lpstr>Ποια είναι η διαφορά του τρόπου διοίκησης των παλαιών παραγωγικών μονάδων με τις καινούργιες μονάδες</vt:lpstr>
      <vt:lpstr>Τι ονομάζονται τυποποιημένα προϊόντα</vt:lpstr>
      <vt:lpstr>Ευχαριστώ για την υπομονή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Δευτερογενής τομέας παραγωγής</dc:title>
  <dc:creator>George Prokias</dc:creator>
  <cp:lastModifiedBy>Prokias Georgios</cp:lastModifiedBy>
  <cp:revision>14</cp:revision>
  <dcterms:created xsi:type="dcterms:W3CDTF">2021-04-28T18:21:42Z</dcterms:created>
  <dcterms:modified xsi:type="dcterms:W3CDTF">2022-02-09T20:35:40Z</dcterms:modified>
</cp:coreProperties>
</file>