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305" r:id="rId3"/>
    <p:sldId id="307" r:id="rId4"/>
    <p:sldId id="308" r:id="rId5"/>
    <p:sldId id="268" r:id="rId6"/>
    <p:sldId id="317" r:id="rId7"/>
    <p:sldId id="309" r:id="rId8"/>
    <p:sldId id="318" r:id="rId9"/>
    <p:sldId id="311" r:id="rId10"/>
    <p:sldId id="312" r:id="rId11"/>
    <p:sldId id="313" r:id="rId12"/>
    <p:sldId id="319" r:id="rId13"/>
    <p:sldId id="314" r:id="rId14"/>
    <p:sldId id="315" r:id="rId15"/>
    <p:sldId id="320" r:id="rId16"/>
    <p:sldId id="321" r:id="rId17"/>
    <p:sldId id="322" r:id="rId18"/>
    <p:sldId id="323" r:id="rId19"/>
    <p:sldId id="316" r:id="rId20"/>
    <p:sldId id="324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99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9C72C6-879D-4467-B2AD-E2A033666C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79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4A3E-9B5E-4AB4-B0CF-417643F7CD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7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6001-DCE7-49A5-BB2F-8E875702EA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3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72BC-DCF3-4DDA-9237-4D2A34D2AF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4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8464-CE35-4931-9D75-B3CAE4C2BB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6AC5-957E-41D6-85C5-50197AD1BB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2CF0-6578-4616-9C54-56220B0D52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3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6F3B-B8DF-4473-BC04-DACC656D7E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7F21-7CFB-49E4-BF16-FF8A1210CC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7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071-A663-4863-9CD2-EF2ACDEFF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7AD9-1A7D-45A8-AFFE-F31AD8CF97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55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553C-EB9D-4257-86FC-C4819D54DA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5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875510-3247-46BA-92E1-221EBDB45B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wm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987675" y="3419475"/>
            <a:ext cx="28702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Β΄ Γυμνασίου  </a:t>
            </a:r>
          </a:p>
          <a:p>
            <a:pPr>
              <a:defRPr/>
            </a:pP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Γενική Ενότητα Ι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endParaRPr lang="el-GR" sz="1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Ενότητα 2.3 και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Σελ.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</a:t>
            </a: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>
              <a:defRPr/>
            </a:pPr>
            <a:r>
              <a:rPr lang="el-G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Ασκήσεις </a:t>
            </a:r>
            <a:r>
              <a:rPr lang="el-G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1,2,3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323850" y="1885950"/>
            <a:ext cx="8208963" cy="4619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Περιεκτικότητα διαλύματος – Εκφράσεις περιεκτικότητας 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11188" y="333375"/>
          <a:ext cx="9366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Φωτογραφία του Photo Editor" r:id="rId3" imgW="1523810" imgH="1991003" progId="MSPhotoEd.3">
                  <p:embed/>
                </p:oleObj>
              </mc:Choice>
              <mc:Fallback>
                <p:oleObj name="Φωτογραφία του Photo Editor" r:id="rId3" imgW="1523810" imgH="199100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9366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j02166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41313"/>
            <a:ext cx="94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Εικόνα1ξγξ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754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971550" y="2349500"/>
            <a:ext cx="7151688" cy="1014413"/>
            <a:chOff x="567" y="1434"/>
            <a:chExt cx="4596" cy="639"/>
          </a:xfrm>
        </p:grpSpPr>
        <p:pic>
          <p:nvPicPr>
            <p:cNvPr id="2063" name="Picture 9" descr="bb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434"/>
              <a:ext cx="87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0" descr="gintern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480"/>
              <a:ext cx="85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1" descr="ΣΡΔΔΓ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267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ΤΑΙΝΙΑ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013325"/>
            <a:ext cx="12160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ΔΙΑΦΑΝΕΙΕΣ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14716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zz_write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0066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T091064010-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294063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afisa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685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7" descr="ΔΙΑΛΥΜΑ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819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504F4B-3513-4F65-8BB9-4985F5383BDE}" type="slidenum">
              <a:rPr lang="el-GR" smtClean="0"/>
              <a:pPr eaLnBrk="1" hangingPunct="1"/>
              <a:t>10</a:t>
            </a:fld>
            <a:endParaRPr lang="el-GR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7165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Πληροφορίες από ετικέτα αναψυκτικού: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σε φυσικό χυμό μανταρινιού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8% </a:t>
            </a:r>
            <a:r>
              <a:rPr lang="en-US" sz="2400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2400" b="1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2700338" y="2636838"/>
            <a:ext cx="5400675" cy="2663825"/>
          </a:xfrm>
          <a:prstGeom prst="wedgeEllipseCallout">
            <a:avLst>
              <a:gd name="adj1" fmla="val 30741"/>
              <a:gd name="adj2" fmla="val -786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000">
                <a:latin typeface="Calibri" pitchFamily="34" charset="0"/>
                <a:cs typeface="Calibri" pitchFamily="34" charset="0"/>
              </a:rPr>
              <a:t>Η έκφραση 8% </a:t>
            </a:r>
            <a:r>
              <a:rPr lang="en-US" sz="2000">
                <a:latin typeface="Calibri" pitchFamily="34" charset="0"/>
                <a:cs typeface="Calibri" pitchFamily="34" charset="0"/>
              </a:rPr>
              <a:t>w/w</a:t>
            </a:r>
            <a:r>
              <a:rPr lang="el-GR" sz="2000">
                <a:latin typeface="Calibri" pitchFamily="34" charset="0"/>
                <a:cs typeface="Calibri" pitchFamily="34" charset="0"/>
              </a:rPr>
              <a:t> σημαίνει: </a:t>
            </a:r>
          </a:p>
          <a:p>
            <a:pPr algn="ctr"/>
            <a:r>
              <a:rPr lang="el-GR" sz="2000">
                <a:latin typeface="Calibri" pitchFamily="34" charset="0"/>
                <a:cs typeface="Calibri" pitchFamily="34" charset="0"/>
              </a:rPr>
              <a:t>8</a:t>
            </a:r>
            <a:r>
              <a:rPr lang="en-US" sz="2000">
                <a:latin typeface="Calibri" pitchFamily="34" charset="0"/>
                <a:cs typeface="Calibri" pitchFamily="34" charset="0"/>
              </a:rPr>
              <a:t> g </a:t>
            </a:r>
            <a:r>
              <a:rPr lang="el-GR" sz="2000">
                <a:latin typeface="Calibri" pitchFamily="34" charset="0"/>
                <a:cs typeface="Calibri" pitchFamily="34" charset="0"/>
              </a:rPr>
              <a:t>χυμός μανταρινιού σε 100</a:t>
            </a:r>
            <a:r>
              <a:rPr lang="en-US" sz="2000">
                <a:latin typeface="Calibri" pitchFamily="34" charset="0"/>
                <a:cs typeface="Calibri" pitchFamily="34" charset="0"/>
              </a:rPr>
              <a:t> g </a:t>
            </a:r>
            <a:r>
              <a:rPr lang="el-GR" sz="2000">
                <a:latin typeface="Calibri" pitchFamily="34" charset="0"/>
                <a:cs typeface="Calibri" pitchFamily="34" charset="0"/>
              </a:rPr>
              <a:t>αναψυκτικό. Θεωρούμε το αναψυκτικό </a:t>
            </a:r>
            <a:r>
              <a:rPr lang="el-GR" sz="20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διάλυμα</a:t>
            </a:r>
            <a:r>
              <a:rPr lang="el-GR" sz="2000">
                <a:latin typeface="Calibri" pitchFamily="34" charset="0"/>
                <a:cs typeface="Calibri" pitchFamily="34" charset="0"/>
              </a:rPr>
              <a:t> και το χυμό μανταρινιού </a:t>
            </a:r>
            <a:r>
              <a:rPr lang="el-GR" sz="20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διαλυμένη ουσία</a:t>
            </a:r>
            <a:r>
              <a:rPr lang="el-GR" sz="200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77D25-0441-4527-A3EF-776FEEE6B314}" type="slidenum">
              <a:rPr lang="el-GR" smtClean="0"/>
              <a:pPr eaLnBrk="1" hangingPunct="1"/>
              <a:t>11</a:t>
            </a:fld>
            <a:endParaRPr lang="el-GR" smtClean="0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284663" y="357188"/>
            <a:ext cx="27606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l-GR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endParaRPr lang="el-GR" sz="5400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19475" y="1652588"/>
            <a:ext cx="56229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	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σε </a:t>
            </a:r>
            <a:r>
              <a:rPr lang="el-GR" sz="28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CC66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3708400" y="1089025"/>
            <a:ext cx="576263" cy="666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080000" y="1089025"/>
            <a:ext cx="968375" cy="147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852863" y="1089025"/>
            <a:ext cx="1943100" cy="70802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462713" y="1182688"/>
            <a:ext cx="127000" cy="1382712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1144" y="658813"/>
            <a:ext cx="3606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έκφραση: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3213" y="1773238"/>
            <a:ext cx="23241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περιέχονται: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492125" y="95250"/>
            <a:ext cx="22542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Με λίγα λόγια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11960" y="5673427"/>
            <a:ext cx="27606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5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w</a:t>
            </a:r>
            <a:endParaRPr lang="el-GR" sz="5400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57784" y="3742084"/>
            <a:ext cx="62626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3300"/>
                </a:solidFill>
              </a:rPr>
              <a:t>5 </a:t>
            </a:r>
            <a:r>
              <a:rPr lang="en-US" sz="2800" dirty="0">
                <a:solidFill>
                  <a:srgbClr val="FFC000"/>
                </a:solidFill>
              </a:rPr>
              <a:t>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  <a:endParaRPr lang="el-GR" sz="2800" dirty="0"/>
          </a:p>
          <a:p>
            <a:pPr eaLnBrk="1" hangingPunct="1"/>
            <a:r>
              <a:rPr lang="el-GR" sz="2800" dirty="0"/>
              <a:t> </a:t>
            </a:r>
          </a:p>
          <a:p>
            <a:pPr eaLnBrk="1" hangingPunct="1"/>
            <a:r>
              <a:rPr lang="el-GR" sz="2800" dirty="0"/>
              <a:t>			</a:t>
            </a:r>
            <a:r>
              <a:rPr lang="el-GR" sz="2800" dirty="0">
                <a:solidFill>
                  <a:schemeClr val="bg1"/>
                </a:solidFill>
              </a:rPr>
              <a:t>σε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92D050"/>
                </a:solidFill>
              </a:rPr>
              <a:t>100</a:t>
            </a:r>
            <a:r>
              <a:rPr lang="el-GR" sz="2800" dirty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srgbClr val="FF66FF"/>
                </a:solidFill>
              </a:rPr>
              <a:t>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800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770509" y="4194522"/>
            <a:ext cx="1508125" cy="1682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156272" y="4194522"/>
            <a:ext cx="2533650" cy="168275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104134" y="5035897"/>
            <a:ext cx="968375" cy="841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6661472" y="5126384"/>
            <a:ext cx="0" cy="72072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7544" y="3265165"/>
            <a:ext cx="19367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Αντίστροφα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25438" y="5291138"/>
            <a:ext cx="3382962" cy="138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η περιεκτικότητα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w/w</a:t>
            </a:r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είναι: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3553" y="3915053"/>
            <a:ext cx="2808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πληροφορία: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03646" y="3140968"/>
            <a:ext cx="8688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 animBg="1"/>
      <p:bldP spid="29701" grpId="0" animBg="1"/>
      <p:bldP spid="29702" grpId="0" animBg="1"/>
      <p:bldP spid="29703" grpId="0" animBg="1"/>
      <p:bldP spid="29704" grpId="0"/>
      <p:bldP spid="29705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527426" y="620688"/>
            <a:ext cx="8009629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 μάζα ενός δεδομένου διαλύματος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προφανώς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δεν θα είναι πάντοτε 100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420888"/>
            <a:ext cx="700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 σε 100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περιέχονται 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διαλυμένης ουσίας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τότε: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068960"/>
            <a:ext cx="409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θα περιέχονται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860032" y="3068960"/>
            <a:ext cx="233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διαλυμένης ουσίας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604954"/>
            <a:ext cx="422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200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θα περιέχονται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860032" y="3604954"/>
            <a:ext cx="244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24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διαλυμένης ουσίας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181018"/>
            <a:ext cx="448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1000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θα περιέχονται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860032" y="4181018"/>
            <a:ext cx="25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120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διαλυμένης ουσίας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46228" y="5288359"/>
            <a:ext cx="377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δουλεύουμε δηλαδή με αναλογίες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8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E8079-7851-46B0-95ED-2A7AA8ACB50B}" type="slidenum">
              <a:rPr lang="el-GR" smtClean="0"/>
              <a:pPr eaLnBrk="1" hangingPunct="1"/>
              <a:t>13</a:t>
            </a:fld>
            <a:endParaRPr lang="el-GR" smtClean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7852" y="4849921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100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3171" y="4849921"/>
            <a:ext cx="83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54977" y="5642084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800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91676" y="5570646"/>
            <a:ext cx="606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979712" y="5267434"/>
            <a:ext cx="5111750" cy="519112"/>
            <a:chOff x="340" y="2604"/>
            <a:chExt cx="3220" cy="327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51520" y="9046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τις εφαρμογές - ασκήσεις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χρησιμοποιούμε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ΑΠΛΗ ΜΕΘΟΔΟ ΤΩΝ ΤΡΙΩΝ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κατά την εφαρμογή της οποίας θα πρέπει να προσέχουμε ώστε σε κάθε στήλη από τις δύο στήλες που χρησιμοποιούμε να </a:t>
            </a:r>
            <a:r>
              <a:rPr lang="el-G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υπάρχει απόλυτη ομοιομορφία και στις μονάδες αλλά και στις ουσίες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π.χ. να υπάρχουν g διαλύματος επάνω αλλά και g διαλύματος κάτω.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41683" y="3647996"/>
            <a:ext cx="8518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100 g 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w/w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διαλυμένης ουσίας </a:t>
            </a:r>
          </a:p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g 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m</a:t>
            </a:r>
            <a:r>
              <a:rPr lang="el-GR" sz="2400" baseline="-25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g διαλυμένης ουσίας </a:t>
            </a:r>
          </a:p>
        </p:txBody>
      </p:sp>
      <p:sp>
        <p:nvSpPr>
          <p:cNvPr id="13" name="Τίτλος 1"/>
          <p:cNvSpPr txBox="1">
            <a:spLocks/>
          </p:cNvSpPr>
          <p:nvPr/>
        </p:nvSpPr>
        <p:spPr bwMode="auto">
          <a:xfrm rot="20788540">
            <a:off x="65540" y="338639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Μεθοδολογία</a:t>
            </a:r>
            <a:endParaRPr lang="el-G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A521D-C2C2-4E69-B8EE-52D90F94C111}" type="slidenum">
              <a:rPr lang="el-GR" smtClean="0"/>
              <a:pPr eaLnBrk="1" hangingPunct="1"/>
              <a:t>14</a:t>
            </a:fld>
            <a:endParaRPr lang="el-GR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476250"/>
            <a:ext cx="835292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1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Διαλύουμε 6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αλάτι σε νερό και σχηματίζεται διάλυμα με μάζα 400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g.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Ποια είναι η περιεκτικότητα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w/w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του διαλύματος αυτού;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2602" y="3716338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400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552" y="4508500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2713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x = 1,5 g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αλάτι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357813"/>
            <a:ext cx="7063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το διάλυμα έχει περιεκτικότητα 1,5%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w/w.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707904" y="3717032"/>
            <a:ext cx="131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αλάτι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A521D-C2C2-4E69-B8EE-52D90F94C111}" type="slidenum">
              <a:rPr lang="el-GR" smtClean="0"/>
              <a:pPr eaLnBrk="1" hangingPunct="1"/>
              <a:t>15</a:t>
            </a:fld>
            <a:endParaRPr lang="el-GR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79512" y="476250"/>
            <a:ext cx="871296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2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αλατιού διαλύονται σε 150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νερού.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Να υπολογίσετε την %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περιεκτικότητα του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 .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2602" y="3716338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552" y="4508500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2713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x =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5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αλάτι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357813"/>
            <a:ext cx="72458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το διάλυμα έχει περιεκτικότητα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w/w.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707904" y="3717032"/>
            <a:ext cx="14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50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αλάτι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9552" y="2713267"/>
            <a:ext cx="4729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Υπολογίζω την μάζα του 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320163" y="2708920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= 200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6743790" y="1844824"/>
            <a:ext cx="1644634" cy="720080"/>
          </a:xfrm>
          <a:prstGeom prst="wedgeRoundRectCallout">
            <a:avLst>
              <a:gd name="adj1" fmla="val -72461"/>
              <a:gd name="adj2" fmla="val 693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ΔΕΝ ΞΕΧΝΩ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  <p:bldP spid="14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A521D-C2C2-4E69-B8EE-52D90F94C111}" type="slidenum">
              <a:rPr lang="el-GR" smtClean="0"/>
              <a:pPr eaLnBrk="1" hangingPunct="1"/>
              <a:t>16</a:t>
            </a:fld>
            <a:endParaRPr lang="el-GR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871296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3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180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νερού διαλύεται ποσότητα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ζάχαρης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και προκύπτει διάλυμα με  περιεκτικότητα 10 %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Να υπολογίσετε την μάζα της ζάχαρης που υπάρχει στο διάλυμα.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2602" y="3716338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552" y="4508500"/>
            <a:ext cx="2909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(180+Χ)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2794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100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 =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10 (180+Χ)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858108"/>
            <a:ext cx="6595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στο 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διάλυμα 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περιέχονται 20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ζάχαρης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707904" y="3717032"/>
            <a:ext cx="167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ζάχαρη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9552" y="2876907"/>
            <a:ext cx="4729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Υπολογίζω την μάζα του διαλύματος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320163" y="2875284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= (180+Χ)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0561" y="4739332"/>
            <a:ext cx="2832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100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 =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1800 +10 Χ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796136" y="5271591"/>
            <a:ext cx="1983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90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 =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1800 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  <p:bldP spid="14" grpId="0"/>
      <p:bldP spid="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39653" y="1036610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αναψυκτικό έχει την ίδια γεύση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είτε πιεις μια γουλιά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είτε πιεις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ποτήρι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είτε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πιεις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ολόκληρη την ποσότητα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 rot="20788540">
            <a:off x="142620" y="476400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Επισήμανση</a:t>
            </a:r>
            <a:endParaRPr lang="el-G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190497"/>
            <a:ext cx="2656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Τα διαλύματα έχουν την ίδια σύσταση σε όλη τη μάζα τους</a:t>
            </a:r>
            <a:endParaRPr lang="el-GR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576" y="3343632"/>
            <a:ext cx="885698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50g διαλύματος ουσίας Χ με περιεκτικότητα 20 %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χωρίζεται σε δύο ίσα μέρη. Κάθε νέο διάλυμα που προκύπτει θα ’χει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Α. μάζα διαλύματος 50 g και περιεκτικότητα σε ουσία Χ    10% w/w.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Β. μάζα διαλύματος 100 g και περιεκτικότητα σε ουσία Χ   20% w/w.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Γ. μάζα διαλύματος  25 g και  περιεκτικότητα σε ουσία Χ   10% w/w.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Δ. μάζα διαλύματος  25 g και περιεκτικότητα σε ουσία Χ   20% w/w.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 bwMode="auto">
          <a:xfrm>
            <a:off x="172664" y="2740429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Ερώτηση</a:t>
            </a:r>
            <a:endParaRPr lang="el-G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91024" y="5600495"/>
            <a:ext cx="420793" cy="42079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8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55506"/>
              </p:ext>
            </p:extLst>
          </p:nvPr>
        </p:nvGraphicFramePr>
        <p:xfrm>
          <a:off x="1835696" y="873940"/>
          <a:ext cx="5715000" cy="36957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l-GR" b="1" i="0" dirty="0">
                          <a:solidFill>
                            <a:srgbClr val="FFC000"/>
                          </a:solidFill>
                          <a:effectLst/>
                          <a:latin typeface="Verdana"/>
                        </a:rPr>
                        <a:t>Παρασκευή διαλύματος ζάχαρης 15% w/w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92317"/>
              </p:ext>
            </p:extLst>
          </p:nvPr>
        </p:nvGraphicFramePr>
        <p:xfrm>
          <a:off x="395536" y="1340768"/>
          <a:ext cx="4968552" cy="3387090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2592288">
                <a:tc>
                  <a:txBody>
                    <a:bodyPr/>
                    <a:lstStyle/>
                    <a:p>
                      <a:r>
                        <a:rPr lang="el-GR" i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Στο </a:t>
                      </a: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πείραμα αυτό παρασκευάζεται υδατικό διάλυμα ζάχαρης με </a:t>
                      </a:r>
                      <a:r>
                        <a:rPr lang="el-GR" i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περιεκτικότητα </a:t>
                      </a: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15 %w/w, </a:t>
                      </a:r>
                      <a:r>
                        <a:rPr lang="el-GR" i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αναμιγνύοντας </a:t>
                      </a: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 g ζάχαρης και 85 g νερού και αναδεύοντας μέχρι να διαλυθεί η ζάχαρη.</a:t>
                      </a:r>
                    </a:p>
                    <a:p>
                      <a:endParaRPr lang="el-GR" i="0" dirty="0" smtClean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el-GR" i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Έχουμε </a:t>
                      </a: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λοιπόν.</a:t>
                      </a:r>
                    </a:p>
                    <a:p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Μάζα ουσίας: 15 g</a:t>
                      </a:r>
                      <a:b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</a:b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Μάζα διαλύτη: 85 g</a:t>
                      </a:r>
                      <a:b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</a:b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Μάζα διαλύματος: 15+85=100 g</a:t>
                      </a:r>
                    </a:p>
                    <a:p>
                      <a:endParaRPr lang="el-GR" i="0" dirty="0" smtClean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el-GR" i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Συνεπώς</a:t>
                      </a:r>
                      <a:r>
                        <a:rPr lang="el-GR" i="0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: 15 % w/w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w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1859" y="2564904"/>
            <a:ext cx="4606349" cy="345476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1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F0708-D528-42F1-BB7A-72F4CFD249DC}" type="slidenum">
              <a:rPr lang="el-GR" smtClean="0"/>
              <a:pPr eaLnBrk="1" hangingPunct="1"/>
              <a:t>19</a:t>
            </a:fld>
            <a:endParaRPr lang="el-GR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57564" y="1484313"/>
            <a:ext cx="5175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Σε ποτήρι ζέσεως βάζουμε 1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ζάχαρη.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57564" y="2708275"/>
            <a:ext cx="5606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Προσθέτουμε νερό μέχρι που το μείγμα να γίνει 100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g.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406549" y="3860799"/>
            <a:ext cx="5737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Αναδεύουμε μέχρι να διαλυθεί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 ζάχαρη.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4" name="Picture 6" descr="02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02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022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9" y="2349500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19506" y="5267233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Παρασκευάσαμε υδατικό διάλυμα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ζάχαρης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1%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w/w.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εργαστήριο 2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71800" y="73555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  <a:latin typeface="Verdana"/>
              </a:rPr>
              <a:t>Παρασκευή διαλύματος </a:t>
            </a:r>
            <a:r>
              <a:rPr lang="el-GR" b="1" dirty="0" smtClean="0">
                <a:solidFill>
                  <a:srgbClr val="FFC000"/>
                </a:solidFill>
                <a:latin typeface="Verdana"/>
              </a:rPr>
              <a:t>ζάχαρης 1% </a:t>
            </a:r>
            <a:r>
              <a:rPr lang="el-GR" b="1" dirty="0">
                <a:solidFill>
                  <a:srgbClr val="FFC000"/>
                </a:solidFill>
                <a:latin typeface="Verdana"/>
              </a:rPr>
              <a:t>w/w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 rot="21067014">
            <a:off x="9525" y="149225"/>
            <a:ext cx="4691063" cy="488950"/>
          </a:xfrm>
          <a:solidFill>
            <a:srgbClr val="FFC00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2400" b="1" smtClean="0">
                <a:latin typeface="Calibri" pitchFamily="34" charset="0"/>
                <a:cs typeface="Calibri" pitchFamily="34" charset="0"/>
              </a:rPr>
              <a:t>Σύνδεση με τα προηγούμενα</a:t>
            </a:r>
          </a:p>
        </p:txBody>
      </p:sp>
      <p:sp>
        <p:nvSpPr>
          <p:cNvPr id="30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2EC6E-D40F-45C9-96B2-0AFAC5528F61}" type="slidenum">
              <a:rPr lang="el-GR" smtClean="0"/>
              <a:pPr eaLnBrk="1" hangingPunct="1"/>
              <a:t>2</a:t>
            </a:fld>
            <a:endParaRPr lang="el-GR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965200"/>
            <a:ext cx="76327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</a:t>
            </a:r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διάλυμα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έχει τουλάχιστον δύο συστατικά:</a:t>
            </a:r>
          </a:p>
          <a:p>
            <a:pPr eaLnBrk="1" hangingPunct="1">
              <a:buFontTx/>
              <a:buChar char="•"/>
            </a:pP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διαλύτη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και</a:t>
            </a:r>
          </a:p>
          <a:p>
            <a:pPr eaLnBrk="1" hangingPunct="1">
              <a:buFontTx/>
              <a:buChar char="•"/>
            </a:pP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Τη </a:t>
            </a:r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διαλυμένη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ουσία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3938" y="1436688"/>
            <a:ext cx="5329237" cy="923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l-GR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Διαλύτης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είναι το συστατικό που έχει ίδια φυσική κατάσταση με το διάλυμα, και συνήθως βρίσκεται σε μεγαλύτερη αναλογία μέσα στο διάλυμα.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0988" y="2360613"/>
            <a:ext cx="4392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Διάκριση διαλυμάτων: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6538" y="2636838"/>
            <a:ext cx="4298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Αέρια π.χ. ατμοσφαιρικός αέρας</a:t>
            </a:r>
          </a:p>
          <a:p>
            <a:pPr eaLnBrk="1" hangingPunct="1">
              <a:buFontTx/>
              <a:buAutoNum type="arabicPeriod"/>
            </a:pP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Στερεά π.χ. μεταλλικά νομίσματα</a:t>
            </a:r>
          </a:p>
          <a:p>
            <a:pPr eaLnBrk="1" hangingPunct="1">
              <a:buFontTx/>
              <a:buAutoNum type="arabicPeriod"/>
            </a:pP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Υγρά π.χ. θαλασσινό νερό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7950" y="3903663"/>
            <a:ext cx="8856663" cy="4619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Τα πιο συνηθισμένα διαλύματα είναι τα </a:t>
            </a:r>
            <a:r>
              <a:rPr lang="el-GR" sz="24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υδατικά</a:t>
            </a:r>
            <a:r>
              <a:rPr lang="el-GR" sz="2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διαλύτη το </a:t>
            </a:r>
            <a:r>
              <a:rPr lang="el-GR" sz="24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νερό.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925" y="4941888"/>
            <a:ext cx="2719388" cy="10144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Στα υδατικά διαλύματα η </a:t>
            </a:r>
            <a:r>
              <a:rPr lang="el-GR" sz="20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διαλυμένη ουσία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μπορεί να είναι: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43213" y="4787900"/>
            <a:ext cx="6280150" cy="13223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Α.</a:t>
            </a:r>
            <a:r>
              <a:rPr lang="el-GR" sz="200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Αέριο π.χ.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eaLnBrk="1" hangingPunct="1"/>
            <a:r>
              <a:rPr lang="en-US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B.</a:t>
            </a:r>
            <a:r>
              <a:rPr lang="en-US" sz="200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Στερεό π.χ. Στο διάλυμα νερού-ζάχαρης είναι η ζάχαρη.</a:t>
            </a:r>
          </a:p>
          <a:p>
            <a:pPr eaLnBrk="1" hangingPunct="1"/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Στο διάλυμα νερού-αλατιού είναι το αλάτι.</a:t>
            </a:r>
          </a:p>
          <a:p>
            <a:pPr eaLnBrk="1" hangingPunct="1"/>
            <a:r>
              <a:rPr lang="el-GR" sz="20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Γ.</a:t>
            </a:r>
            <a:r>
              <a:rPr lang="el-GR" sz="200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Υγρό π.χ. οινόπνευμα στο κρασί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473" y="93394"/>
            <a:ext cx="9116527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ΒΑΣΙΚΕΣ ΕΡΩΤΗΣΕΙΣ – ΕΦΑΡΜΟΓΕΣ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968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ΠΕΡΙΕΚΤΙΚΟΤΗΤΑ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9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Να συμπληρώσετε τα κενά στις παρακάτω προτάσεις: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Για να παρασκευάσουμε 100 g υδατικού διαλύματος ζάχαρης 20% w/w, πρέπει να πάρουμε ………. g ζάχαρη και ……… g νερό.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Για να παρασκευάσουμε 200 g υδατικού διαλύματος ζάχαρης 2% w/w, πρέπει να πάρουμε ………. g ζάχαρη και ……… g νερό.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9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Επιλέξτε τη σωστή απάντηση στις παρακάτω ερωτήσεις: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Αν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δο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είναι η μάζα της διαλυμένης ουσίας και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η μάζα του διαλύτη, η μάζα του διαλύματος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είναι ίση με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δο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100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δο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l-GR" sz="1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διάλυμα με περιεκτικότητα 5% w/w περιέχει 5 g διαλυμένης ουσίας στα 100 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gr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…………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διαλύτη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διαλύματος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υδατικό διάλυμα ζάχαρης που περιέχει 50 g ζάχαρης και 450 g νερού έχει περιεκτικότητα % w/w ίση με 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5 %	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10 %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15 %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Η μάζα ενός υδατικού διαλύματος αλατιού που περιέχει 5 g αλατιού και 45 g νερού είναι ίση με 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45 g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50 g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55 g 		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6575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υδατικό διάλυμα θειικού χαλκού ζυγίζει 80 g και περιέχει 4 g θειικό χαλκό. Η περιεκτικότητά του % w/w είναι ίση με ....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4 %	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5 %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8 %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υδατικό διάλυμα ζάχαρης ζυγίζει 600 g και περιέχει 50 g ζάχαρη. Πόση μάζα νερού περιέχει;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550 g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600 g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650 g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36575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υδατικό διάλυμα αλατιού με περιεκτικότητα 20 % w/w περιέχει 50 g αλάτι. Η μάζα του διαλύματος είναι ίση με 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200 g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250 g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Δεν υπολογίζεται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8.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Ένα υδατικό διάλυμα αλατιού με περιεκτικότητα 10 % w/w περιέχει 2 g αλάτι. Η μάζα του νερού είναι ίση με 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18 g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20 g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Δεν υπολογίζεται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Ένα υδατικό διάλυμα ζάχαρης ζυγίζει 60 g και περιέχει 45 g νερό. Η περιεκτικότητα % w/w είναι ίση με ...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25 %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30 %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45 %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Ένα υδατικό διάλυμα ζάχαρης ζυγίζει 30 g και περιέχει 20 g νερό. Η μάζα της ζάχαρης που περιέχει είναι ίση με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3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α.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 g	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β.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10 g		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γ.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15 g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E7E4E0-8529-47FC-99AB-85398D73B19B}" type="slidenum">
              <a:rPr lang="el-GR" smtClean="0"/>
              <a:pPr eaLnBrk="1" hangingPunct="1"/>
              <a:t>3</a:t>
            </a:fld>
            <a:endParaRPr lang="el-GR" smtClean="0"/>
          </a:p>
        </p:txBody>
      </p:sp>
      <p:sp>
        <p:nvSpPr>
          <p:cNvPr id="2" name="Ορθογώνιο 1"/>
          <p:cNvSpPr/>
          <p:nvPr/>
        </p:nvSpPr>
        <p:spPr>
          <a:xfrm>
            <a:off x="250825" y="841375"/>
            <a:ext cx="84978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Προσθέτοντας μία κουταλιά ζάχαρης σε ένα ποτήρι νερό και ανακατεύοντας καλά δημιουργούμε ένα διάλυμα. Να αντιστοιχίσετε τους  παρακάτω όρους. </a:t>
            </a:r>
          </a:p>
          <a:p>
            <a:pPr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1524000" y="1668463"/>
          <a:ext cx="6096000" cy="111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/>
                <a:gridCol w="2520280"/>
                <a:gridCol w="432048"/>
                <a:gridCol w="2615952"/>
              </a:tblGrid>
              <a:tr h="370946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Α.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Νερό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Διάλυμα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Β.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Ζάχαρη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Διαλύτης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Γ.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latin typeface="Calibri" pitchFamily="34" charset="0"/>
                          <a:cs typeface="Calibri" pitchFamily="34" charset="0"/>
                        </a:rPr>
                        <a:t>Ζαχαρόνερο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Διαλυμένη ουσία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22" name="Τίτλος 1"/>
          <p:cNvSpPr txBox="1">
            <a:spLocks/>
          </p:cNvSpPr>
          <p:nvPr/>
        </p:nvSpPr>
        <p:spPr bwMode="auto">
          <a:xfrm>
            <a:off x="153988" y="149225"/>
            <a:ext cx="1970087" cy="48895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Εφαρμογές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403225" y="3141663"/>
            <a:ext cx="8497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1938" indent="-261938"/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Αν για το παραπάνω διάλυμα γνωρίζουμε ότι η μάζα της ζάχαρης είναι 5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και η μάζα του νερού είναι 180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τότε η μάζα του διαλύματος θα είναι: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6350" y="4017963"/>
            <a:ext cx="291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000" baseline="-25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180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+ 5= 185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el-GR" sz="20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0825" y="4581525"/>
            <a:ext cx="8497888" cy="18161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marL="261938" indent="-261938">
              <a:defRPr/>
            </a:pP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ΓΙΑ ΚΑΘΕ ΔΙΑΛΥΜΑ ΙΣΧΥΕΙ Η ΣΧΕΣΗ: </a:t>
            </a:r>
          </a:p>
          <a:p>
            <a:pPr>
              <a:defRPr/>
            </a:pPr>
            <a:endParaRPr lang="el-GR" sz="2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διαλύτη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  <a:endParaRPr lang="en-US" sz="240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συντομία)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endParaRPr lang="el-GR" sz="2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2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178559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Α-2</a:t>
            </a:r>
          </a:p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Β-3</a:t>
            </a:r>
          </a:p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Γ-1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AD108-280F-480B-BA88-9F9B9D1A89D4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sp>
        <p:nvSpPr>
          <p:cNvPr id="5123" name="Τίτλος 1"/>
          <p:cNvSpPr txBox="1">
            <a:spLocks/>
          </p:cNvSpPr>
          <p:nvPr/>
        </p:nvSpPr>
        <p:spPr bwMode="auto">
          <a:xfrm>
            <a:off x="153988" y="419770"/>
            <a:ext cx="1970087" cy="48895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Άσκηση</a:t>
            </a:r>
            <a:endParaRPr lang="el-G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Ορθογώνιο 3"/>
          <p:cNvSpPr>
            <a:spLocks noChangeArrowheads="1"/>
          </p:cNvSpPr>
          <p:nvPr/>
        </p:nvSpPr>
        <p:spPr bwMode="auto">
          <a:xfrm>
            <a:off x="250825" y="1387152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1938" indent="-261938"/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Προσθέτοντας αλάτι σε 44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νερό και ανακατεύοντας καλά δημιουργούμε ένα διάλυμα μάζας 47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Να υπολογίσετε την μάζα της διαλυμένης ουσίας. 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60400" y="2838127"/>
            <a:ext cx="855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Λύση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11200" y="3327077"/>
            <a:ext cx="684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47 – 44 = 3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C24E0C-CE9F-430E-A0AB-70074C61F8EA}" type="slidenum">
              <a:rPr lang="el-GR" smtClean="0"/>
              <a:pPr eaLnBrk="1" hangingPunct="1"/>
              <a:t>5</a:t>
            </a:fld>
            <a:endParaRPr lang="el-GR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0182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εκφράζει η περιεκτικότητα ενός διαλύματος;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86200"/>
            <a:ext cx="8569325" cy="13430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ενός διαλύματος εκφράζει την ποσότητα της διαλυμένης ουσίας που περιέχεται σε ορισμένη ποσότητα διαλύματος.</a:t>
            </a:r>
          </a:p>
        </p:txBody>
      </p:sp>
      <p:sp>
        <p:nvSpPr>
          <p:cNvPr id="6149" name="Τίτλος 1"/>
          <p:cNvSpPr txBox="1">
            <a:spLocks/>
          </p:cNvSpPr>
          <p:nvPr/>
        </p:nvSpPr>
        <p:spPr bwMode="auto">
          <a:xfrm rot="-811460">
            <a:off x="280988" y="525463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Ορισμός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CFA161-3B4B-4EE6-8BB0-47C646105DA2}" type="slidenum">
              <a:rPr lang="el-GR" smtClean="0"/>
              <a:pPr eaLnBrk="1" hangingPunct="1"/>
              <a:t>6</a:t>
            </a:fld>
            <a:endParaRPr lang="el-GR" smtClean="0"/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684213" y="523875"/>
            <a:ext cx="7772400" cy="792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4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Εκφράσεις περιεκτικότητας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7013" y="2276475"/>
            <a:ext cx="8521700" cy="381952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βάρος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όγκο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3. Περιεκτικότητα % </a:t>
            </a:r>
            <a:r>
              <a:rPr lang="en-US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v/v</a:t>
            </a:r>
            <a:endParaRPr lang="el-GR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όγκο προς όγκο</a:t>
            </a:r>
          </a:p>
          <a:p>
            <a:pPr marL="0" indent="538163" algn="just">
              <a:buFontTx/>
              <a:buNone/>
              <a:defRPr/>
            </a:pPr>
            <a:endParaRPr lang="el-GR" sz="2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endParaRPr lang="el-GR" sz="2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DB2628-458B-4EC0-91B5-61E8B8E97E67}" type="slidenum">
              <a:rPr lang="el-GR" smtClean="0"/>
              <a:pPr eaLnBrk="1" hangingPunct="1"/>
              <a:t>7</a:t>
            </a:fld>
            <a:endParaRPr lang="el-GR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w</a:t>
            </a:r>
            <a:r>
              <a:rPr lang="el-G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=</a:t>
            </a:r>
            <a:r>
              <a:rPr lang="el-G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weight (</a:t>
            </a:r>
            <a:r>
              <a:rPr lang="el-GR">
                <a:solidFill>
                  <a:schemeClr val="bg1"/>
                </a:solidFill>
              </a:rPr>
              <a:t>βάρος δηλ. μάζα)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44463" y="1916113"/>
            <a:ext cx="8891587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1. Περιεκτικότητα % </a:t>
            </a:r>
            <a:r>
              <a:rPr lang="en-US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4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indent="538163" algn="just"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βάρος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 rot="-852466">
            <a:off x="4084638" y="48037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>
                <a:solidFill>
                  <a:srgbClr val="FFC000"/>
                </a:solidFill>
              </a:rPr>
              <a:t>διευκρίνηση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0716D1-182C-41D6-81C1-5838EB01010C}" type="slidenum">
              <a:rPr lang="el-GR" smtClean="0"/>
              <a:pPr eaLnBrk="1" hangingPunct="1"/>
              <a:t>8</a:t>
            </a:fld>
            <a:endParaRPr lang="el-GR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0182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εκφράζει η περιεκτικότητα 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w/w </a:t>
            </a:r>
            <a:r>
              <a:rPr lang="el-GR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ενός διαλύματος;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8208962" cy="13430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w/w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ενός διαλύματος εκφράζει τη</a:t>
            </a:r>
            <a:r>
              <a:rPr lang="el-GR" dirty="0" smtClean="0">
                <a:solidFill>
                  <a:srgbClr val="FF3300"/>
                </a:solidFill>
                <a:latin typeface="Palatino Linotype" pitchFamily="18" charset="0"/>
              </a:rPr>
              <a:t>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μάζα σε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της διαλυμένης ουσίας που περιέχεται σε 100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Τίτλος 1"/>
          <p:cNvSpPr txBox="1">
            <a:spLocks/>
          </p:cNvSpPr>
          <p:nvPr/>
        </p:nvSpPr>
        <p:spPr bwMode="auto">
          <a:xfrm rot="-811460">
            <a:off x="280988" y="525463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Ορισμός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C62FB2-D5D3-4A20-A8F5-05DBAD2C5412}" type="slidenum">
              <a:rPr lang="el-GR" smtClean="0"/>
              <a:pPr eaLnBrk="1" hangingPunct="1"/>
              <a:t>9</a:t>
            </a:fld>
            <a:endParaRPr lang="el-GR" smtClean="0"/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60350"/>
            <a:ext cx="6162675" cy="631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1154</Words>
  <Application>Microsoft Office PowerPoint</Application>
  <PresentationFormat>Προβολή στην οθόνη (4:3)</PresentationFormat>
  <Paragraphs>208</Paragraphs>
  <Slides>20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Προεπιλεγμένη σχεδίαση</vt:lpstr>
      <vt:lpstr>Φωτογραφία του Photo Editor</vt:lpstr>
      <vt:lpstr>Παρουσίαση του PowerPoint</vt:lpstr>
      <vt:lpstr>Σύνδεση με τα προηγούμενα</vt:lpstr>
      <vt:lpstr>Παρουσίαση του PowerPoint</vt:lpstr>
      <vt:lpstr>Παρουσίαση του PowerPoint</vt:lpstr>
      <vt:lpstr>Τι εκφράζει η περιεκτικότητα ενός διαλύματος;</vt:lpstr>
      <vt:lpstr>Παρουσίαση του PowerPoint</vt:lpstr>
      <vt:lpstr>Παρουσίαση του PowerPoint</vt:lpstr>
      <vt:lpstr>Τι εκφράζει η περιεκτικότητα   % w/w ενός διαλύματος;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Διαλύματα</dc:title>
  <dc:creator>GK</dc:creator>
  <cp:lastModifiedBy>Kostas</cp:lastModifiedBy>
  <cp:revision>72</cp:revision>
  <dcterms:created xsi:type="dcterms:W3CDTF">2006-08-05T19:45:46Z</dcterms:created>
  <dcterms:modified xsi:type="dcterms:W3CDTF">2012-11-11T21:12:36Z</dcterms:modified>
</cp:coreProperties>
</file>