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2" r:id="rId2"/>
    <p:sldId id="317" r:id="rId3"/>
    <p:sldId id="309" r:id="rId4"/>
    <p:sldId id="318" r:id="rId5"/>
    <p:sldId id="319" r:id="rId6"/>
    <p:sldId id="320" r:id="rId7"/>
    <p:sldId id="269" r:id="rId8"/>
    <p:sldId id="271" r:id="rId9"/>
    <p:sldId id="321" r:id="rId10"/>
    <p:sldId id="322" r:id="rId11"/>
    <p:sldId id="323" r:id="rId12"/>
    <p:sldId id="288" r:id="rId13"/>
    <p:sldId id="336" r:id="rId14"/>
    <p:sldId id="327" r:id="rId15"/>
    <p:sldId id="324" r:id="rId16"/>
    <p:sldId id="325" r:id="rId17"/>
    <p:sldId id="300" r:id="rId18"/>
    <p:sldId id="298" r:id="rId19"/>
    <p:sldId id="326" r:id="rId20"/>
    <p:sldId id="289" r:id="rId21"/>
    <p:sldId id="337" r:id="rId22"/>
    <p:sldId id="329" r:id="rId23"/>
    <p:sldId id="293" r:id="rId24"/>
    <p:sldId id="330" r:id="rId25"/>
    <p:sldId id="301" r:id="rId26"/>
    <p:sldId id="338" r:id="rId27"/>
    <p:sldId id="339" r:id="rId28"/>
    <p:sldId id="340" r:id="rId29"/>
    <p:sldId id="341" r:id="rId3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99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F94B2-F84C-49B1-B631-A6F9C2BC9381}" type="datetimeFigureOut">
              <a:rPr lang="el-GR" smtClean="0"/>
              <a:t>5/12/2012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9CD62-A2ED-4226-87C2-3E846261E0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767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9C72C6-879D-4467-B2AD-E2A033666C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7989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24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4A3E-9B5E-4AB4-B0CF-417643F7CD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71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6001-DCE7-49A5-BB2F-8E875702EA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39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72BC-DCF3-4DDA-9237-4D2A34D2AF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4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18464-CE35-4931-9D75-B3CAE4C2BB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6AC5-957E-41D6-85C5-50197AD1BB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2CF0-6578-4616-9C54-56220B0D52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3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6F3B-B8DF-4473-BC04-DACC656D7E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4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7F21-7CFB-49E4-BF16-FF8A1210CC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7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9071-A663-4863-9CD2-EF2ACDEFF4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58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7AD9-1A7D-45A8-AFFE-F31AD8CF97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55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553C-EB9D-4257-86FC-C4819D54DA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5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875510-3247-46BA-92E1-221EBDB45B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8.gif"/><Relationship Id="rId5" Type="http://schemas.openxmlformats.org/officeDocument/2006/relationships/image" Target="../media/image2.wm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2843213" y="3105254"/>
            <a:ext cx="30146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l-G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Β΄ Γυμνασίου  </a:t>
            </a:r>
          </a:p>
          <a:p>
            <a:pPr>
              <a:defRPr/>
            </a:pPr>
            <a:r>
              <a:rPr lang="el-GR" sz="1400" b="1" dirty="0">
                <a:solidFill>
                  <a:srgbClr val="FFFF00"/>
                </a:solidFill>
              </a:rPr>
              <a:t>Γενική Ενότητα Ι</a:t>
            </a:r>
            <a:r>
              <a:rPr lang="en-US" sz="1400" b="1" dirty="0">
                <a:solidFill>
                  <a:srgbClr val="FFFF00"/>
                </a:solidFill>
              </a:rPr>
              <a:t>I</a:t>
            </a:r>
            <a:endParaRPr lang="el-GR" sz="14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l-GR" sz="1400" b="1" dirty="0">
                <a:solidFill>
                  <a:srgbClr val="FFFF00"/>
                </a:solidFill>
              </a:rPr>
              <a:t>Ενότητα </a:t>
            </a:r>
            <a:r>
              <a:rPr lang="el-GR" sz="1400" b="1" dirty="0" smtClean="0">
                <a:solidFill>
                  <a:srgbClr val="FFFF00"/>
                </a:solidFill>
              </a:rPr>
              <a:t>2.3</a:t>
            </a:r>
            <a:r>
              <a:rPr lang="en-US" sz="1400" b="1" dirty="0" smtClean="0">
                <a:solidFill>
                  <a:srgbClr val="FFFF00"/>
                </a:solidFill>
              </a:rPr>
              <a:t>.2</a:t>
            </a:r>
            <a:r>
              <a:rPr lang="el-GR" sz="1400" b="1" dirty="0" smtClean="0">
                <a:solidFill>
                  <a:srgbClr val="FFFF00"/>
                </a:solidFill>
              </a:rPr>
              <a:t> </a:t>
            </a:r>
            <a:r>
              <a:rPr lang="el-GR" sz="1400" b="1" dirty="0">
                <a:solidFill>
                  <a:srgbClr val="FFFF00"/>
                </a:solidFill>
              </a:rPr>
              <a:t>και </a:t>
            </a:r>
            <a:r>
              <a:rPr lang="en-US" sz="1400" b="1" dirty="0">
                <a:solidFill>
                  <a:srgbClr val="FFFF00"/>
                </a:solidFill>
              </a:rPr>
              <a:t>2.</a:t>
            </a:r>
            <a:r>
              <a:rPr lang="el-GR" sz="1400" b="1" dirty="0">
                <a:solidFill>
                  <a:srgbClr val="FFFF00"/>
                </a:solidFill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</a:rPr>
              <a:t>.3</a:t>
            </a:r>
            <a:r>
              <a:rPr lang="el-GR" sz="1400" b="1" dirty="0" smtClean="0">
                <a:solidFill>
                  <a:srgbClr val="FFFF00"/>
                </a:solidFill>
              </a:rPr>
              <a:t> </a:t>
            </a:r>
            <a:r>
              <a:rPr lang="el-GR" sz="1400" b="1" dirty="0">
                <a:solidFill>
                  <a:srgbClr val="FFFF00"/>
                </a:solidFill>
              </a:rPr>
              <a:t>Σελ. </a:t>
            </a:r>
            <a:r>
              <a:rPr lang="en-US" sz="1400" b="1" dirty="0" smtClean="0">
                <a:solidFill>
                  <a:srgbClr val="FFFF00"/>
                </a:solidFill>
              </a:rPr>
              <a:t>37-40</a:t>
            </a:r>
            <a:endParaRPr lang="el-GR" sz="14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l-GR" sz="1400" b="1" dirty="0" smtClean="0">
                <a:solidFill>
                  <a:srgbClr val="FFFF00"/>
                </a:solidFill>
              </a:rPr>
              <a:t>Ασκήσεις  1,2,3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l-GR" sz="1400" b="1" dirty="0" smtClean="0">
                <a:solidFill>
                  <a:srgbClr val="FFFF00"/>
                </a:solidFill>
              </a:rPr>
              <a:t>σελ 38</a:t>
            </a:r>
          </a:p>
          <a:p>
            <a:pPr lvl="1">
              <a:defRPr/>
            </a:pPr>
            <a:r>
              <a:rPr lang="el-GR" sz="1400" b="1" dirty="0" smtClean="0">
                <a:solidFill>
                  <a:srgbClr val="FFFF00"/>
                </a:solidFill>
              </a:rPr>
              <a:t>	1,2,3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l-GR" sz="1400" b="1" dirty="0">
                <a:solidFill>
                  <a:srgbClr val="FFFF00"/>
                </a:solidFill>
              </a:rPr>
              <a:t>σελ </a:t>
            </a:r>
            <a:r>
              <a:rPr lang="el-GR" sz="1400" b="1" dirty="0" smtClean="0">
                <a:solidFill>
                  <a:srgbClr val="FFFF00"/>
                </a:solidFill>
              </a:rPr>
              <a:t>40</a:t>
            </a:r>
            <a:endParaRPr lang="el-GR" sz="1400" b="1" dirty="0">
              <a:solidFill>
                <a:srgbClr val="FFFF00"/>
              </a:solidFill>
            </a:endParaRP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323850" y="1885950"/>
            <a:ext cx="8208963" cy="4619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Περιεκτικότητα διαλύματος – Εκφράσεις περιεκτικότητας 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611188" y="333375"/>
          <a:ext cx="9366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Φωτογραφία του Photo Editor" r:id="rId3" imgW="1523810" imgH="1991003" progId="MSPhotoEd.3">
                  <p:embed/>
                </p:oleObj>
              </mc:Choice>
              <mc:Fallback>
                <p:oleObj name="Φωτογραφία του Photo Editor" r:id="rId3" imgW="1523810" imgH="199100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3375"/>
                        <a:ext cx="93662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 descr="j02166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341313"/>
            <a:ext cx="94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Εικόνα1ξγξ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20" y="3390107"/>
            <a:ext cx="7540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971550" y="2349500"/>
            <a:ext cx="7151688" cy="1014413"/>
            <a:chOff x="567" y="1434"/>
            <a:chExt cx="4596" cy="639"/>
          </a:xfrm>
        </p:grpSpPr>
        <p:pic>
          <p:nvPicPr>
            <p:cNvPr id="2063" name="Picture 9" descr="bb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434"/>
              <a:ext cx="87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0" descr="gintern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480"/>
              <a:ext cx="858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1" descr="ΣΡΔΔΓΡ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2672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ΤΑΙΝΙΑ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5013325"/>
            <a:ext cx="12160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ΔΙΑΦΑΝΕΙΕΣ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14716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zz_writer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0066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T091064010-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214688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6" descr="afisa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685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7" descr="ΔΙΑΛΥΜΑ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941888"/>
            <a:ext cx="8191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536" y="476250"/>
            <a:ext cx="835292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παράδειγμα 1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Στη συσκευασία ενός γάλακτος αναφέρεται:</a:t>
            </a: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Λιπαρά 3%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w/v.</a:t>
            </a: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Κάποιος ήπιε ένα ποτήρι (250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mL)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από αυτό το γάλα.</a:t>
            </a: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Πόσα λιπαρά πήρε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2602" y="3716338"/>
            <a:ext cx="2640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23632" y="4508499"/>
            <a:ext cx="344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9552" y="4508500"/>
            <a:ext cx="2640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250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39750" y="4133850"/>
            <a:ext cx="5111750" cy="519113"/>
            <a:chOff x="340" y="2604"/>
            <a:chExt cx="3220" cy="327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C000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rgbClr val="FFC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848350" y="4059238"/>
            <a:ext cx="3050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x =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7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,5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λιπαρά</a:t>
            </a:r>
            <a:endParaRPr lang="el-GR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00088" y="5357813"/>
            <a:ext cx="35131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Άρα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πήρε 7,5 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λιπαρά</a:t>
            </a:r>
            <a:endParaRPr lang="el-GR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707904" y="3717032"/>
            <a:ext cx="1520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λιπαρά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1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8678" grpId="0"/>
      <p:bldP spid="28683" grpId="0"/>
      <p:bldP spid="2868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136291">
            <a:off x="899859" y="1141036"/>
            <a:ext cx="402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Σχετικά με την πυκνότητα</a:t>
            </a:r>
            <a:endParaRPr lang="el-GR" sz="28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81722" y="2204864"/>
                <a:ext cx="3069495" cy="1683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𝐝</m:t>
                      </m:r>
                      <m:r>
                        <a:rPr lang="en-US" sz="6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𝐦</m:t>
                          </m:r>
                          <m:r>
                            <a:rPr lang="el-GR" sz="6000" b="1" i="0" baseline="-250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𝚫</m:t>
                          </m:r>
                        </m:num>
                        <m:den>
                          <m:r>
                            <a:rPr lang="en-US" sz="6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𝐕</m:t>
                          </m:r>
                          <m:r>
                            <a:rPr lang="el-GR" sz="6000" b="1" i="0" baseline="-250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𝚫</m:t>
                          </m:r>
                        </m:den>
                      </m:f>
                    </m:oMath>
                  </m:oMathPara>
                </a14:m>
                <a:endParaRPr lang="el-GR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722" y="2204864"/>
                <a:ext cx="3069495" cy="1683410"/>
              </a:xfrm>
              <a:prstGeom prst="rect">
                <a:avLst/>
              </a:prstGeom>
              <a:blipFill rotWithShape="1">
                <a:blip r:embed="rId2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07904" y="5344215"/>
            <a:ext cx="518457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1258888" indent="-1258888"/>
            <a:r>
              <a:rPr lang="el-GR" b="1" dirty="0" smtClean="0"/>
              <a:t>ΠΡΟΣΟΧΗ: πρέπει και η μάζα και ο όγκος να αναφέρονται σε όλο το διάλυμα</a:t>
            </a:r>
            <a:endParaRPr lang="el-GR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3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90763" y="1196752"/>
            <a:ext cx="3960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Σε ποτήρι ζέσεως βάζουμε 2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ζάχαρη.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0" y="2133600"/>
            <a:ext cx="419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/>
              <a:t>2. Προσθέτουμε νερό και αναδεύουμε μέχρι να διαλυθεί η ζάχαρη.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0" y="3200400"/>
            <a:ext cx="426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/>
              <a:t>3</a:t>
            </a:r>
            <a:r>
              <a:rPr lang="el-GR"/>
              <a:t>. Μεταφέρουμε το διάλυμα σε μια ογκομετρική φιάλη των 100</a:t>
            </a:r>
            <a:r>
              <a:rPr lang="en-US"/>
              <a:t> mL</a:t>
            </a:r>
            <a:endParaRPr lang="el-GR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12775" y="5394325"/>
            <a:ext cx="7921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 sz="2400" b="1" dirty="0">
                <a:solidFill>
                  <a:srgbClr val="FFC000"/>
                </a:solidFill>
              </a:rPr>
              <a:t>Παρασκευάσαμε υδατικό διάλυμα ζάχαρης 2% </a:t>
            </a:r>
            <a:r>
              <a:rPr lang="en-US" sz="2400" b="1" dirty="0">
                <a:solidFill>
                  <a:srgbClr val="FFC000"/>
                </a:solidFill>
              </a:rPr>
              <a:t>w/v.</a:t>
            </a:r>
            <a:endParaRPr lang="el-GR" sz="2400" b="1" dirty="0">
              <a:solidFill>
                <a:srgbClr val="FFC000"/>
              </a:solidFill>
            </a:endParaRPr>
          </a:p>
        </p:txBody>
      </p:sp>
      <p:pic>
        <p:nvPicPr>
          <p:cNvPr id="35847" name="Picture 7" descr="02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022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022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5209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0228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4775"/>
            <a:ext cx="37338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572000" y="42672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/>
              <a:t>4</a:t>
            </a:r>
            <a:r>
              <a:rPr lang="el-GR"/>
              <a:t>. Προσθέτουμε νερό από τον υδροβολέα μέχρι τη χαραγή.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21162680">
            <a:off x="265388" y="356845"/>
            <a:ext cx="3816226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Παράθυρο στο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εργαστήριο 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5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utoUpdateAnimBg="0"/>
      <p:bldP spid="35846" grpId="0" autoUpdateAnimBg="0"/>
      <p:bldP spid="358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6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παρασκευή διαλύματος με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περιεκτικότητα στα εκατό βάρος κα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τ’ όγκο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γίνεται σε 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βήματα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3" name="Picture 22" descr="w_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15799"/>
          <a:stretch>
            <a:fillRect/>
          </a:stretch>
        </p:blipFill>
        <p:spPr bwMode="auto">
          <a:xfrm>
            <a:off x="6989763" y="3048000"/>
            <a:ext cx="2001837" cy="1873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23" descr="w_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15799"/>
          <a:stretch>
            <a:fillRect/>
          </a:stretch>
        </p:blipFill>
        <p:spPr bwMode="auto">
          <a:xfrm>
            <a:off x="152400" y="3048000"/>
            <a:ext cx="2001838" cy="1873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24" descr="w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15799"/>
          <a:stretch>
            <a:fillRect/>
          </a:stretch>
        </p:blipFill>
        <p:spPr bwMode="auto">
          <a:xfrm>
            <a:off x="2430463" y="3048000"/>
            <a:ext cx="2001837" cy="1873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25" descr="w_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15799"/>
          <a:stretch>
            <a:fillRect/>
          </a:stretch>
        </p:blipFill>
        <p:spPr bwMode="auto">
          <a:xfrm>
            <a:off x="4710113" y="3048000"/>
            <a:ext cx="2001837" cy="1873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26"/>
          <p:cNvSpPr txBox="1">
            <a:spLocks noChangeArrowheads="1"/>
          </p:cNvSpPr>
          <p:nvPr/>
        </p:nvSpPr>
        <p:spPr bwMode="auto">
          <a:xfrm>
            <a:off x="479304" y="4953000"/>
            <a:ext cx="13908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Ζύγιση ουσίας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8" name="Text Box 27"/>
          <p:cNvSpPr txBox="1">
            <a:spLocks noChangeArrowheads="1"/>
          </p:cNvSpPr>
          <p:nvPr/>
        </p:nvSpPr>
        <p:spPr bwMode="auto">
          <a:xfrm>
            <a:off x="2216404" y="4953000"/>
            <a:ext cx="2442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Μεταφορά σε ογκομετρικό</a:t>
            </a:r>
            <a:b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κύλινδρο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9" name="Text Box 28"/>
          <p:cNvSpPr txBox="1">
            <a:spLocks noChangeArrowheads="1"/>
          </p:cNvSpPr>
          <p:nvPr/>
        </p:nvSpPr>
        <p:spPr bwMode="auto">
          <a:xfrm>
            <a:off x="4838828" y="4953000"/>
            <a:ext cx="1779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Προσθήκη διαλύτη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20" name="Text Box 29"/>
          <p:cNvSpPr txBox="1">
            <a:spLocks noChangeArrowheads="1"/>
          </p:cNvSpPr>
          <p:nvPr/>
        </p:nvSpPr>
        <p:spPr bwMode="auto">
          <a:xfrm>
            <a:off x="7511341" y="4953000"/>
            <a:ext cx="10396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Ανάδευση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21" name="Text Box 30"/>
          <p:cNvSpPr txBox="1">
            <a:spLocks noChangeArrowheads="1"/>
          </p:cNvSpPr>
          <p:nvPr/>
        </p:nvSpPr>
        <p:spPr bwMode="auto">
          <a:xfrm>
            <a:off x="152400" y="30480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1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7422" name="Text Box 31"/>
          <p:cNvSpPr txBox="1">
            <a:spLocks noChangeArrowheads="1"/>
          </p:cNvSpPr>
          <p:nvPr/>
        </p:nvSpPr>
        <p:spPr bwMode="auto">
          <a:xfrm>
            <a:off x="2514600" y="30480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2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7423" name="Text Box 32"/>
          <p:cNvSpPr txBox="1">
            <a:spLocks noChangeArrowheads="1"/>
          </p:cNvSpPr>
          <p:nvPr/>
        </p:nvSpPr>
        <p:spPr bwMode="auto">
          <a:xfrm>
            <a:off x="4724400" y="30480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3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7424" name="Text Box 33"/>
          <p:cNvSpPr txBox="1">
            <a:spLocks noChangeArrowheads="1"/>
          </p:cNvSpPr>
          <p:nvPr/>
        </p:nvSpPr>
        <p:spPr bwMode="auto">
          <a:xfrm>
            <a:off x="7010400" y="30480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4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 rot="21162680">
            <a:off x="265388" y="356845"/>
            <a:ext cx="3816226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Παράθυρο στο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εργαστήριο 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5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Ασκήσεις βιβλίου</a:t>
            </a:r>
            <a:endParaRPr lang="el-GR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363272" cy="5472608"/>
          </a:xfrm>
        </p:spPr>
        <p:txBody>
          <a:bodyPr/>
          <a:lstStyle/>
          <a:p>
            <a:pPr marL="261938" indent="-261938">
              <a:buNone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Για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να παρασκευάσουμε 100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αλατόνερο με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10% w/ν, διαλύουμε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61938" indent="-261938">
              <a:buNone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  α. 10 g αλάτι σε 100 g νερό. 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61938" indent="-261938">
              <a:buNone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  β. 10 g αλάτι σε 100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νερό. 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719138" indent="-719138">
              <a:buNone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  γ. 10 g αλάτι σε νερό λιγότερο από 100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και στη συνέχεια προσθέτουμε νερό, μέχρι ο όγκος να γίνει 100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61938" indent="-261938">
              <a:buNone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  Ποιά από τις παραπάνω απαντήσεις είναι σωστή; </a:t>
            </a:r>
          </a:p>
          <a:p>
            <a:pPr marL="358775" indent="-358775">
              <a:buNone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None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Σε 1 L γάλα περιέχονται 35 g λιπαρά. Ποια είναι η % w/ν περιεκτικότητα του γάλακτος σε λιπαρά; 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None/>
            </a:pP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61938" indent="-261938">
              <a:buNone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 Τι σημαίνει ότι το γάλα περιέχει 1,5% w/ν λιπαρά; Αν πιεις ένα ποτήρι γάλα (250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), πόσα λιπαρά θα πάρεις;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7900" y="5157788"/>
            <a:ext cx="316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v = volume </a:t>
            </a:r>
            <a:r>
              <a:rPr lang="el-GR" dirty="0" smtClean="0">
                <a:solidFill>
                  <a:schemeClr val="bg1"/>
                </a:solidFill>
              </a:rPr>
              <a:t>(όγκος)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4463" y="1916113"/>
            <a:ext cx="8891587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l-GR" sz="4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l-GR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Περιεκτικότητα % </a:t>
            </a:r>
            <a:r>
              <a:rPr lang="en-US" sz="4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v/v</a:t>
            </a:r>
            <a:endParaRPr lang="el-GR" sz="4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indent="538163" algn="just">
              <a:defRPr/>
            </a:pP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όγκος </a:t>
            </a: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προς 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όγκο</a:t>
            </a:r>
            <a:endParaRPr lang="el-GR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 rot="-852466">
            <a:off x="4084638" y="4803775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>
                <a:solidFill>
                  <a:srgbClr val="FFC000"/>
                </a:solidFill>
              </a:rPr>
              <a:t>διευκρίνηση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6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901825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εκφράζει η περιεκτικότητα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v/v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ενός διαλύματος;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8208962" cy="13430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περιεκτικότητα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% v/v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ενός διαλύματος εκφράζει τον όγκο σε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της διαλυμένης ουσίας που περιέχεται σε 100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διαλύματος.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Τίτλος 1"/>
          <p:cNvSpPr txBox="1">
            <a:spLocks/>
          </p:cNvSpPr>
          <p:nvPr/>
        </p:nvSpPr>
        <p:spPr bwMode="auto">
          <a:xfrm rot="-811460">
            <a:off x="280988" y="525463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Ορισμός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0510" y="5648098"/>
            <a:ext cx="7127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Χρησιμοποιείται για να εκφράσει την περιεκτικότητα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Υγρού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υγρό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Αερίου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αέριο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ίγμα</a:t>
            </a:r>
            <a:endParaRPr lang="el-G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769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Παράδειγμα: 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Διάλυμα έχει περιεκτικότητα 5%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v/v.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539750" y="2781300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 dirty="0"/>
              <a:t>Δηλαδή περιέχει 5 </a:t>
            </a:r>
            <a:r>
              <a:rPr lang="en-US" dirty="0"/>
              <a:t>mL</a:t>
            </a:r>
            <a:r>
              <a:rPr lang="el-GR" dirty="0"/>
              <a:t> διαλυμένης ουσίας σε 100 </a:t>
            </a:r>
            <a:r>
              <a:rPr lang="en-US" dirty="0"/>
              <a:t>mL</a:t>
            </a:r>
            <a:r>
              <a:rPr lang="el-GR" dirty="0"/>
              <a:t> διαλύματος.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0"/>
          <a:stretch/>
        </p:blipFill>
        <p:spPr>
          <a:xfrm>
            <a:off x="827088" y="692150"/>
            <a:ext cx="2944812" cy="5373688"/>
          </a:xfrm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15105" y="2420888"/>
            <a:ext cx="44644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Bef>
                <a:spcPts val="0"/>
              </a:spcBef>
            </a:pPr>
            <a:r>
              <a:rPr lang="el-GR" dirty="0"/>
              <a:t>Η ένδειξη 12,7 % </a:t>
            </a:r>
            <a:r>
              <a:rPr lang="en-US" dirty="0" err="1"/>
              <a:t>vol</a:t>
            </a:r>
            <a:r>
              <a:rPr lang="el-GR" dirty="0"/>
              <a:t> </a:t>
            </a: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σημαίνει </a:t>
            </a:r>
            <a:r>
              <a:rPr lang="el-GR" dirty="0"/>
              <a:t>ότι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100 </a:t>
            </a:r>
            <a:r>
              <a:rPr lang="en-US" dirty="0"/>
              <a:t>mL</a:t>
            </a:r>
            <a:r>
              <a:rPr lang="el-GR" dirty="0"/>
              <a:t> του κρασιού περιέχονται 12,7 </a:t>
            </a:r>
            <a:r>
              <a:rPr lang="en-US" dirty="0"/>
              <a:t>mL</a:t>
            </a:r>
            <a:r>
              <a:rPr lang="el-GR" dirty="0"/>
              <a:t> οινόπνευμα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860031" y="1207302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12,7  </a:t>
            </a:r>
            <a:r>
              <a:rPr lang="el-GR" sz="2400" b="1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νοl</a:t>
            </a:r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= 12,7 % ν/ν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Έλλειψη 2"/>
          <p:cNvSpPr/>
          <p:nvPr/>
        </p:nvSpPr>
        <p:spPr>
          <a:xfrm>
            <a:off x="2555776" y="5445224"/>
            <a:ext cx="1296144" cy="504056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64088" y="5609904"/>
            <a:ext cx="3168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 smtClean="0">
                <a:solidFill>
                  <a:schemeClr val="bg1"/>
                </a:solidFill>
              </a:rPr>
              <a:t>οινόπνευμα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ή αιθανόλη ή αιθυλική αλκοόλη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 rot="-852466">
            <a:off x="4883911" y="5260280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>
                <a:solidFill>
                  <a:srgbClr val="FFC000"/>
                </a:solidFill>
              </a:rPr>
              <a:t>διευκρίνηση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536" y="476250"/>
            <a:ext cx="835292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παράδειγμα 1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Στην ετικέτα μιας μπύρας αναφέρεται: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6%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vol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δηλαδή περιεκτικότητα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οινόπνευμα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6%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v/v.</a:t>
            </a: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Κάποιος κατανάλωσε ένα μπουκάλι (500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από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αυτήν την μπύρα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Πόσο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οινόπνευμα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ήπιε;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42691" y="3716338"/>
            <a:ext cx="2129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μπύρας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23632" y="4508499"/>
            <a:ext cx="344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42691" y="4508500"/>
            <a:ext cx="2129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500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μπύρας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39750" y="4133850"/>
            <a:ext cx="5111750" cy="519113"/>
            <a:chOff x="340" y="2604"/>
            <a:chExt cx="3220" cy="327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C000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rgbClr val="FFC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848350" y="4059238"/>
            <a:ext cx="2085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x =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30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mL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endParaRPr lang="el-GR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00088" y="5357813"/>
            <a:ext cx="4311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Άρα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ήπιε 30 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οινόπνευμα</a:t>
            </a:r>
            <a:endParaRPr lang="el-GR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419872" y="3717032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6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οινόπνευμα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9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8678" grpId="0"/>
      <p:bldP spid="28683" grpId="0"/>
      <p:bldP spid="2868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669530" y="912161"/>
            <a:ext cx="7772400" cy="7921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4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Εκφράσεις περιεκτικότητας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7013" y="2276475"/>
            <a:ext cx="8521700" cy="381952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1. Περιεκτικότητα % </a:t>
            </a:r>
            <a:r>
              <a:rPr lang="en-US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w/w</a:t>
            </a:r>
            <a:endParaRPr lang="el-GR" sz="4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βάρος</a:t>
            </a:r>
          </a:p>
          <a:p>
            <a:pPr marL="0" indent="0" algn="just">
              <a:buFontTx/>
              <a:buNone/>
              <a:defRPr/>
            </a:pPr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2. Περιεκτικότητα % </a:t>
            </a:r>
            <a:r>
              <a:rPr lang="en-US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w/v</a:t>
            </a:r>
            <a:endParaRPr lang="el-GR" sz="4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όγκο</a:t>
            </a:r>
          </a:p>
          <a:p>
            <a:pPr marL="0" indent="0" algn="just">
              <a:buFontTx/>
              <a:buNone/>
              <a:defRPr/>
            </a:pPr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3. Περιεκτικότητα % </a:t>
            </a:r>
            <a:r>
              <a:rPr lang="en-US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v/v</a:t>
            </a:r>
            <a:endParaRPr lang="el-GR" sz="4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όγκο προς όγκο</a:t>
            </a:r>
          </a:p>
          <a:p>
            <a:pPr marL="0" indent="538163" algn="just">
              <a:buFontTx/>
              <a:buNone/>
              <a:defRPr/>
            </a:pPr>
            <a:endParaRPr lang="el-GR" sz="28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endParaRPr lang="el-GR" sz="28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 rot="21067014">
            <a:off x="9525" y="149225"/>
            <a:ext cx="4691063" cy="4889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b="1" smtClean="0">
                <a:latin typeface="Calibri" pitchFamily="34" charset="0"/>
                <a:cs typeface="Calibri" pitchFamily="34" charset="0"/>
              </a:rPr>
              <a:t>Σύνδεση με τα προηγούμενα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0" y="990600"/>
            <a:ext cx="39608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Γεμίζουμε ένα σιφώνιο πληρώσεως των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10mL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 οινόπνευμα και το αδειάζουμε σε μια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ογκομeτρική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φιάλη των 100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0" y="27432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/>
              <a:t>2. Προσθέτουμε νερό μέχρι λίγο κάτω από τη χαραγή.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648200" y="36576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3</a:t>
            </a:r>
            <a:r>
              <a:rPr lang="el-GR" dirty="0"/>
              <a:t>. Συμπληρώνουμε με τον </a:t>
            </a:r>
            <a:r>
              <a:rPr lang="el-GR" dirty="0" err="1"/>
              <a:t>υδροβολέα</a:t>
            </a:r>
            <a:r>
              <a:rPr lang="el-GR" dirty="0"/>
              <a:t> νερό μέχρι τη χαραγή.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12775" y="5699125"/>
            <a:ext cx="7921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 sz="2400" b="1" dirty="0">
                <a:solidFill>
                  <a:srgbClr val="FFC000"/>
                </a:solidFill>
              </a:rPr>
              <a:t>Παρασκευάσαμε υδατικό διάλυμα οινοπνεύματος 10% </a:t>
            </a:r>
            <a:r>
              <a:rPr lang="en-US" sz="2400" b="1" dirty="0">
                <a:solidFill>
                  <a:srgbClr val="FFC000"/>
                </a:solidFill>
              </a:rPr>
              <a:t>v/v.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572000" y="4572000"/>
            <a:ext cx="426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4</a:t>
            </a:r>
            <a:r>
              <a:rPr lang="el-GR" dirty="0"/>
              <a:t>. Ανακινούμε την ογκομετρική φιάλη.</a:t>
            </a:r>
          </a:p>
        </p:txBody>
      </p:sp>
      <p:pic>
        <p:nvPicPr>
          <p:cNvPr id="36872" name="Picture 8" descr="023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752600"/>
            <a:ext cx="15446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23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06057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023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124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0230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71600"/>
            <a:ext cx="3130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 rot="21162680">
            <a:off x="265388" y="356845"/>
            <a:ext cx="3816226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Παράθυρο στο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εργαστήριο 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5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69" grpId="0" autoUpdateAnimBg="0"/>
      <p:bldP spid="36870" grpId="0" autoUpdateAnimBg="0"/>
      <p:bldP spid="3687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6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παρασκευή διαλύματος με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εριεκτικότητ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στα εκατό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όγκο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κα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τ’ όγκο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γίνεται σε 3 βήματα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61" name="Picture 12" descr="v_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27084"/>
          <a:stretch>
            <a:fillRect/>
          </a:stretch>
        </p:blipFill>
        <p:spPr bwMode="auto">
          <a:xfrm>
            <a:off x="6418263" y="2844800"/>
            <a:ext cx="2497137" cy="23368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3" descr="v_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27084"/>
          <a:stretch>
            <a:fillRect/>
          </a:stretch>
        </p:blipFill>
        <p:spPr bwMode="auto">
          <a:xfrm>
            <a:off x="246063" y="2844800"/>
            <a:ext cx="2497137" cy="23368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4" descr="v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27084"/>
          <a:stretch>
            <a:fillRect/>
          </a:stretch>
        </p:blipFill>
        <p:spPr bwMode="auto">
          <a:xfrm>
            <a:off x="3332163" y="2844800"/>
            <a:ext cx="2497137" cy="23368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228600" y="5133975"/>
            <a:ext cx="251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Προσθήκη ουσίας</a:t>
            </a:r>
            <a:b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ογκομετρικό κύλινδρο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3695457" y="5133975"/>
            <a:ext cx="17705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Προσθήκη διαλύτη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auto">
          <a:xfrm>
            <a:off x="7164865" y="5133975"/>
            <a:ext cx="1037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Ανάδευση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246063" y="28194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1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9468" name="Text Box 20"/>
          <p:cNvSpPr txBox="1">
            <a:spLocks noChangeArrowheads="1"/>
          </p:cNvSpPr>
          <p:nvPr/>
        </p:nvSpPr>
        <p:spPr bwMode="auto">
          <a:xfrm>
            <a:off x="3352800" y="28194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2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9469" name="Text Box 21"/>
          <p:cNvSpPr txBox="1">
            <a:spLocks noChangeArrowheads="1"/>
          </p:cNvSpPr>
          <p:nvPr/>
        </p:nvSpPr>
        <p:spPr bwMode="auto">
          <a:xfrm>
            <a:off x="6418263" y="28194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3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21162680">
            <a:off x="265388" y="356845"/>
            <a:ext cx="3816226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Παράθυρο στο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εργαστήριο 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7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600200"/>
            <a:ext cx="889248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1.Τι σημαίνει η έκφραση: «ο αέρας περιέχει 20% v/v οξυγόνο»; </a:t>
            </a: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61938" indent="-261938">
              <a:buNone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2.Σε ένα μπουκάλι περιέχεται μπίρα με όγκο 330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και η διαλυμένη σ’ αυτήν αλκοόλη είναι 16,5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Ποια είναι η περιεκτικότητα % v/v της μπίρας σε αλκοόλη; </a:t>
            </a: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61938" indent="-261938">
              <a:buNone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Θέλουμε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να παρασκευάσουμε 200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διάλυμα αλκοόλης 20% v/v.</a:t>
            </a:r>
            <a:b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Μετράμε σε έναν ογκομετρικό κύλινδρο ……….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……….......... και προσθέτουμε με νερό μέχρι τα ………...mL. Αναδεύουμε, ώστε να προκύψει ……………………......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5840" y="404664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Ασκήσεις βιβλίου</a:t>
            </a:r>
            <a:endParaRPr lang="el-GR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3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252788" y="381000"/>
            <a:ext cx="2548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 λίγα λόγια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0" y="13716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Περιεκτικότητες διαλυμάτων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28600" y="3886200"/>
            <a:ext cx="2819400" cy="1752600"/>
            <a:chOff x="144" y="2448"/>
            <a:chExt cx="1776" cy="1104"/>
          </a:xfrm>
        </p:grpSpPr>
        <p:sp>
          <p:nvSpPr>
            <p:cNvPr id="32793" name="Rectangle 5"/>
            <p:cNvSpPr>
              <a:spLocks noChangeArrowheads="1"/>
            </p:cNvSpPr>
            <p:nvPr/>
          </p:nvSpPr>
          <p:spPr bwMode="auto">
            <a:xfrm>
              <a:off x="144" y="2832"/>
              <a:ext cx="177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διαλυμένης ουσίας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σε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100 </a:t>
              </a: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 </a:t>
              </a:r>
              <a:r>
                <a:rPr lang="el-GR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διαλύματος</a:t>
              </a:r>
              <a:endPara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94" name="Line 6"/>
            <p:cNvSpPr>
              <a:spLocks noChangeShapeType="1"/>
            </p:cNvSpPr>
            <p:nvPr/>
          </p:nvSpPr>
          <p:spPr bwMode="auto">
            <a:xfrm>
              <a:off x="1008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124200" y="3886200"/>
            <a:ext cx="2819400" cy="1752600"/>
            <a:chOff x="1968" y="2448"/>
            <a:chExt cx="1776" cy="1104"/>
          </a:xfrm>
        </p:grpSpPr>
        <p:sp>
          <p:nvSpPr>
            <p:cNvPr id="32791" name="Rectangle 8"/>
            <p:cNvSpPr>
              <a:spLocks noChangeArrowheads="1"/>
            </p:cNvSpPr>
            <p:nvPr/>
          </p:nvSpPr>
          <p:spPr bwMode="auto">
            <a:xfrm>
              <a:off x="1968" y="2832"/>
              <a:ext cx="177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διαλυμένης ουσίας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σε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100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mL 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διαλύματος</a:t>
              </a:r>
            </a:p>
          </p:txBody>
        </p:sp>
        <p:sp>
          <p:nvSpPr>
            <p:cNvPr id="32792" name="Line 9"/>
            <p:cNvSpPr>
              <a:spLocks noChangeShapeType="1"/>
            </p:cNvSpPr>
            <p:nvPr/>
          </p:nvSpPr>
          <p:spPr bwMode="auto">
            <a:xfrm>
              <a:off x="2880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6019800" y="3886200"/>
            <a:ext cx="2971800" cy="1752600"/>
            <a:chOff x="3792" y="2448"/>
            <a:chExt cx="1872" cy="1104"/>
          </a:xfrm>
        </p:grpSpPr>
        <p:sp>
          <p:nvSpPr>
            <p:cNvPr id="32789" name="Rectangle 11"/>
            <p:cNvSpPr>
              <a:spLocks noChangeArrowheads="1"/>
            </p:cNvSpPr>
            <p:nvPr/>
          </p:nvSpPr>
          <p:spPr bwMode="auto">
            <a:xfrm>
              <a:off x="3792" y="2832"/>
              <a:ext cx="1872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mL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διαλυμένης ουσίας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σε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100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mL 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διαλύματος</a:t>
              </a:r>
            </a:p>
          </p:txBody>
        </p:sp>
        <p:sp>
          <p:nvSpPr>
            <p:cNvPr id="32790" name="Line 12"/>
            <p:cNvSpPr>
              <a:spLocks noChangeShapeType="1"/>
            </p:cNvSpPr>
            <p:nvPr/>
          </p:nvSpPr>
          <p:spPr bwMode="auto">
            <a:xfrm>
              <a:off x="4704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381000" y="2209800"/>
            <a:ext cx="8229600" cy="457200"/>
            <a:chOff x="240" y="1392"/>
            <a:chExt cx="5184" cy="288"/>
          </a:xfrm>
        </p:grpSpPr>
        <p:sp>
          <p:nvSpPr>
            <p:cNvPr id="32786" name="Rectangle 14"/>
            <p:cNvSpPr>
              <a:spLocks noChangeArrowheads="1"/>
            </p:cNvSpPr>
            <p:nvPr/>
          </p:nvSpPr>
          <p:spPr bwMode="auto">
            <a:xfrm>
              <a:off x="240" y="1392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Βάρος κατά βάρος</a:t>
              </a:r>
              <a:endPara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7" name="Rectangle 15"/>
            <p:cNvSpPr>
              <a:spLocks noChangeArrowheads="1"/>
            </p:cNvSpPr>
            <p:nvPr/>
          </p:nvSpPr>
          <p:spPr bwMode="auto">
            <a:xfrm>
              <a:off x="2112" y="1392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Βάρος κατ’ όγκο</a:t>
              </a:r>
              <a:endPara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8" name="Rectangle 16"/>
            <p:cNvSpPr>
              <a:spLocks noChangeArrowheads="1"/>
            </p:cNvSpPr>
            <p:nvPr/>
          </p:nvSpPr>
          <p:spPr bwMode="auto">
            <a:xfrm>
              <a:off x="3936" y="1392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l-GR" sz="20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Όγκου σε όγκο</a:t>
              </a:r>
              <a:endPara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990600" y="2743200"/>
            <a:ext cx="1143000" cy="1009650"/>
            <a:chOff x="624" y="1728"/>
            <a:chExt cx="720" cy="636"/>
          </a:xfrm>
        </p:grpSpPr>
        <p:sp>
          <p:nvSpPr>
            <p:cNvPr id="32784" name="Text Box 18"/>
            <p:cNvSpPr txBox="1">
              <a:spLocks noChangeArrowheads="1"/>
            </p:cNvSpPr>
            <p:nvPr/>
          </p:nvSpPr>
          <p:spPr bwMode="auto">
            <a:xfrm>
              <a:off x="624" y="2112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%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w/w</a:t>
              </a:r>
              <a:endPara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5" name="Line 19"/>
            <p:cNvSpPr>
              <a:spLocks noChangeShapeType="1"/>
            </p:cNvSpPr>
            <p:nvPr/>
          </p:nvSpPr>
          <p:spPr bwMode="auto">
            <a:xfrm>
              <a:off x="1008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3962400" y="2743200"/>
            <a:ext cx="1143000" cy="1009650"/>
            <a:chOff x="2496" y="1728"/>
            <a:chExt cx="720" cy="636"/>
          </a:xfrm>
        </p:grpSpPr>
        <p:sp>
          <p:nvSpPr>
            <p:cNvPr id="32782" name="Text Box 21"/>
            <p:cNvSpPr txBox="1">
              <a:spLocks noChangeArrowheads="1"/>
            </p:cNvSpPr>
            <p:nvPr/>
          </p:nvSpPr>
          <p:spPr bwMode="auto">
            <a:xfrm>
              <a:off x="2496" y="2112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%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w/v</a:t>
              </a:r>
              <a:endPara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3" name="Line 22"/>
            <p:cNvSpPr>
              <a:spLocks noChangeShapeType="1"/>
            </p:cNvSpPr>
            <p:nvPr/>
          </p:nvSpPr>
          <p:spPr bwMode="auto">
            <a:xfrm>
              <a:off x="288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83" name="Group 23"/>
          <p:cNvGrpSpPr>
            <a:grpSpLocks/>
          </p:cNvGrpSpPr>
          <p:nvPr/>
        </p:nvGrpSpPr>
        <p:grpSpPr bwMode="auto">
          <a:xfrm>
            <a:off x="6858000" y="2743200"/>
            <a:ext cx="1143000" cy="1009650"/>
            <a:chOff x="4320" y="1728"/>
            <a:chExt cx="720" cy="636"/>
          </a:xfrm>
        </p:grpSpPr>
        <p:sp>
          <p:nvSpPr>
            <p:cNvPr id="32780" name="Text Box 24"/>
            <p:cNvSpPr txBox="1">
              <a:spLocks noChangeArrowheads="1"/>
            </p:cNvSpPr>
            <p:nvPr/>
          </p:nvSpPr>
          <p:spPr bwMode="auto">
            <a:xfrm>
              <a:off x="4320" y="2112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%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v/v</a:t>
              </a:r>
              <a:endPara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>
              <a:off x="4704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 rot="20040715">
            <a:off x="301898" y="2509956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FFC000"/>
                </a:solidFill>
              </a:rPr>
              <a:t>Για περισσότερη εξάσκηση…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3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124744"/>
                <a:ext cx="8229600" cy="45259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l-GR" dirty="0" smtClean="0">
                    <a:solidFill>
                      <a:srgbClr val="FFC000"/>
                    </a:solidFill>
                    <a:latin typeface="Calibri" pitchFamily="34" charset="0"/>
                    <a:cs typeface="Calibri" pitchFamily="34" charset="0"/>
                  </a:rPr>
                  <a:t>Σε ένα διάλυμα πρέπει να ξέρουμε ότι:</a:t>
                </a:r>
                <a:br>
                  <a:rPr lang="el-GR" dirty="0" smtClean="0">
                    <a:solidFill>
                      <a:srgbClr val="FFC000"/>
                    </a:solidFill>
                    <a:latin typeface="Calibri" pitchFamily="34" charset="0"/>
                    <a:cs typeface="Calibri" pitchFamily="34" charset="0"/>
                  </a:rPr>
                </a:br>
                <a:endParaRPr lang="el-GR" dirty="0" smtClean="0">
                  <a:solidFill>
                    <a:srgbClr val="FFC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eaLnBrk="1" hangingPunct="1"/>
                <a:r>
                  <a:rPr lang="el-GR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l-GR" baseline="-2500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l-GR" baseline="-2500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l-GR" baseline="-2500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r>
                  <a:rPr lang="el-GR" baseline="-25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ο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r>
                  <a:rPr lang="el-GR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el-GR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</a:br>
                <a:endParaRPr lang="el-GR" sz="4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eaLnBrk="1" hangingPunct="1"/>
                <a:r>
                  <a:rPr lang="el-GR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l-GR" baseline="-25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Δ </a:t>
                </a:r>
                <a:r>
                  <a:rPr lang="el-GR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l-GR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l-GR" baseline="-2500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:r>
                  <a:rPr lang="el-GR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l-GR" sz="24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(εκτός αν δίνεται διαφορετικά)</a:t>
                </a:r>
              </a:p>
              <a:p>
                <a:pPr marL="0" indent="0" eaLnBrk="1" hangingPunct="1">
                  <a:buNone/>
                </a:pPr>
                <a:endParaRPr lang="el-GR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d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l-GR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Δ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l-GR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Δ</m:t>
                        </m:r>
                      </m:den>
                    </m:f>
                  </m:oMath>
                </a14:m>
                <a:endParaRPr lang="el-GR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124744"/>
                <a:ext cx="8229600" cy="4525963"/>
              </a:xfrm>
              <a:blipFill rotWithShape="1">
                <a:blip r:embed="rId2"/>
                <a:stretch>
                  <a:fillRect l="-200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15213" y="18864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Να υπολογιστεί η %w/w και η %w/v περιεκτικότητα του διαλύματος που προκύπτει κατά τη διάλυση 10 g </a:t>
            </a:r>
            <a:r>
              <a:rPr lang="el-GR" sz="2000" b="1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NaOH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σε 115 g νερού. Δίνεται η πυκνότητα του διαλύματος 1,02 </a:t>
            </a:r>
            <a:r>
              <a:rPr lang="el-GR" sz="2000" b="1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g/mL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Λύση</a:t>
            </a:r>
          </a:p>
          <a:p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0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10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		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0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115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		ρ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1,02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g/mL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Εύρεση της %w/w περιεκτικότητας του διαλύματος </a:t>
            </a:r>
            <a:r>
              <a:rPr lang="el-GR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ΝαΟΗ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Υπολογίζω την μάζα του διαλύματος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0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0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0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125 g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Στα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125 g διαλύματος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NaOH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περιέχονται 10 g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ΝαΟΗ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100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 			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x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ΝαΟΗ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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10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 100/25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Συνεπώς 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περιεκτικότητα του διαλύματος είναι 8% w/w.</a:t>
            </a:r>
          </a:p>
          <a:p>
            <a:endParaRPr lang="el-GR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Εύρεση της %w/v περιεκτικότητας του </a:t>
            </a:r>
            <a:r>
              <a:rPr lang="el-GR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ΝαΟΗ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Υπολογίζω τον όγκο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του διαλύματος </a:t>
            </a:r>
            <a:endParaRPr lang="el-GR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0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125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       ρ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1,02 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g/mL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άρα V</a:t>
            </a:r>
            <a:r>
              <a:rPr lang="el-GR" sz="20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0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/ρ</a:t>
            </a:r>
            <a:r>
              <a:rPr lang="el-GR" sz="20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125/1,02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122,55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Στα 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122,55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διαλύματος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NaOH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περιέχονται 8 g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ΝαΟΗ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				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ΝαΟΗ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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6,52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</a:p>
          <a:p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Συνεπώς 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περιεκτικότητα του διαλύματος είναι 6,528% w/v.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9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308838"/>
            <a:ext cx="8712968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0500" algn="l"/>
              </a:tabLst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Να συμπληρώσετε τα κενά στις παρακάτω προτάσεις: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38163" marR="0" lvl="0" indent="-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Τα ................ μείγματα ονομάζονται διαλύματα.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38163" marR="0" lvl="0" indent="-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β)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Το συστατικό το οποίο βρίσκεται με τη μεγαλύτερη αναλογία στο διάλυμα και συνήθως διατηρεί τη φυσική του κατάσταση ονομάζεται ......................... ενώ όλα τα υπόλοιπα .................... ουσίες.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38163" marR="0" lvl="0" indent="-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…………………… ενός διαλύματος είναι η ποσότητα της διαλυμένης ουσίας που περιέχεται σε ορισμένη ποσότητα διαλύματος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Να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συμπληρώσετε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τα κενά στις παρακάτω προτάσεις: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38163" marR="0" lvl="0" indent="-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Για να παρασκευάσουμε 200 g υδατικού διαλύματος ζάχαρης 2% w/w, πρέπει να πάρουμε ………. g ζάχαρη και ……… g νερό.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38163" marR="0" lvl="0" indent="-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Για να παρασκευάσουμε 200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υδατικό διάλυμα ζάχαρης 1% w/v , πρέπει να πάρουμε …….. g ζάχαρη και να τα διαλύσουμε μέχρι ο συνολικός όγκος να γίνει ………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3. 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Να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συμπληρώσετε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τα κενά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στις παρακάτω προτάσεις: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619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Ένα διάλυμα έχει περιεκτικότητα 18%w/w σε ζάχαρη άρα: ........................ σε ......................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619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Ένα διάλυμα έχει περιεκτικότητα 12%w/v σε αμμωνία άρα: .......................... σε ...................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619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γ)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διάλυμα έχει περιεκτικότητα 20%v/v σε οξυγόνο άρα: .......................... σε ......................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 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Η έκφραση 40%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που αναγράφεται στην ετικέτα ενός οινοπνευματώδους ποτού σημαίνει :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619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Ότι το ποτό βράζει στους 40 </a:t>
            </a:r>
            <a:r>
              <a:rPr kumimoji="0" lang="el-GR" sz="1600" b="0" i="0" u="none" strike="noStrike" cap="none" normalizeH="0" baseline="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ο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619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Ότι το ποτό περιέχει 40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αιθυλικής αλκοόλης σε 100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του διαλύματος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619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Ότι το ποτό περιέχει 40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αιθυλικής αλκοόλης σε 100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του διαλύματος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5.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Σε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150g νερού προσθέτουμε 50g ζάχαρης.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Ποια η %w/w σε ζάχαρη του δ/</a:t>
            </a:r>
            <a:r>
              <a:rPr lang="el-GR" sz="1600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τος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που σχηματίζεται;</a:t>
            </a:r>
          </a:p>
          <a:p>
            <a:pPr marL="261938" lvl="0" indent="-261938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6.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Ένας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μαθητής έχει παρασκευάσει 400g δ/</a:t>
            </a:r>
            <a:r>
              <a:rPr lang="el-GR" sz="1600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τος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με περιεκτικότητα 12%w/w σε αμμωνία. Πόσα g νερού και πόσα g αμμωνίας χρησιμοποίησε ο μαθητής για να παρασκευάσει το παραπάνω δ/μα.</a:t>
            </a:r>
          </a:p>
          <a:p>
            <a:pPr marL="261938" lvl="0" indent="-261938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7.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Πόσα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γραμμάρια είναι ένα διάλυμα ξυδιού περιεκτικότητας 12%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σε οξικό οξύ που περιέχει 30g οξικό οξύ;</a:t>
            </a:r>
          </a:p>
          <a:p>
            <a:pPr marL="26193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8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260648"/>
            <a:ext cx="871296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Σε 400 g διαλύματος αλατόνερου περιέχονται 10 g αλάτι.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93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Ποια είναι η περιεκτικότητα % w/w του διαλύματος σε αλάτι;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93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β)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Πόσα γραμμάρια νερού περιέχονται σε 1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Kg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αλατόνερου;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9.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Διαθέτουμε 200m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δ/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τος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ΗΙ με περιεκτικότητα 25%w/v. Πόσα g ΗΙ υπάρχουν στην παραπάνω ποσότητα δ/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τος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Σε πόσα 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από το παραπάνω δ/μα περιέχουν 5g HI; 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10.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Σε νερό διαλύουμε 9g υδροχλωρίου και σχηματίζουμε διάλυμα όγκου 70m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Ποιά η %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περιεκτικότητα του διαλύματος;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11.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Από ένα μπουκάλι κρασί, που γράφει στην ετικέτα του ότι περιέχει αλκοόλη 12%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νοΙ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κάποιος ήπιε ένα ποτήρι κρασί (120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). Ένας άλλος ήπιε μπίρα από ένα κουτάκι μπίρα (330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που γράφει στη συσκευασία του ότι περιέχει αλκοόλη 5%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νοΙ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Ποιος κατανάλωσε περισσότερη αλκοόλη;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12.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Συμπληρώστε στον παρακάτω πίνακα τις μάζες διαλύτη και διαλυμένης ουσίας για κάθε διάλυμα.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69256"/>
              </p:ext>
            </p:extLst>
          </p:nvPr>
        </p:nvGraphicFramePr>
        <p:xfrm>
          <a:off x="666232" y="3085941"/>
          <a:ext cx="7811536" cy="2179320"/>
        </p:xfrm>
        <a:graphic>
          <a:graphicData uri="http://schemas.openxmlformats.org/drawingml/2006/table">
            <a:tbl>
              <a:tblPr/>
              <a:tblGrid>
                <a:gridCol w="5088435"/>
                <a:gridCol w="1232660"/>
                <a:gridCol w="1490441"/>
              </a:tblGrid>
              <a:tr h="250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ΔΙΑΛΥΜΑ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TA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g 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ΔΙΑΛΥΤΗ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g ΔΙΑΛΥΜΕΝΗΣ ΟΥΣΙΑΣ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50 g διαλύματος ζάχαρης με περιεκτικότητα 10 % w/w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...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...</a:t>
                      </a:r>
                      <a:endParaRPr lang="el-GR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100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mL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 διαλύματος αλατιού με περιεκτικότητα 15 % w/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v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  και πυκνότητα ρ=1,2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g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/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mL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...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...</a:t>
                      </a:r>
                      <a:endParaRPr lang="el-GR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40 g διαλύματος αλατιού με περιεκτικότητα 12.5 % w/w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...</a:t>
                      </a:r>
                      <a:endParaRPr lang="el-GR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...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80 g διαλύματος θειικού χαλκού, πυκνότητας ρ= 0,8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g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/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mL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 και περιεκτικότητας 25 % w/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v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...</a:t>
                      </a:r>
                      <a:endParaRPr lang="el-GR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...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5273913"/>
            <a:ext cx="87129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13.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«Ατμοσφαιρικός αέρας περιέχει 20% v/v οξυγόνο», αυτό σημαίνει πως: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σε  20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οξυγόνου περιέχονται 10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αέρα.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σε  100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αέρα περιέχονται  20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οξυγόνου.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σε  100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αέρα  περιέχονται  20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οξυγόνου.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Δ.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σε 100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αέρα  περιέχονται   20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οξυγόνου.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11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116632"/>
            <a:ext cx="9071992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14.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Διάλυμα αλατιού (Δ) έχει περιεκτικότητα 12%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και πυκνότητα 1,2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Χωρίζουμε το διάλυμα σε τρία ίσα μέρη (Δ</a:t>
            </a:r>
            <a:r>
              <a:rPr kumimoji="0" lang="el-GR" sz="1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), (Δ</a:t>
            </a:r>
            <a:r>
              <a:rPr kumimoji="0" lang="el-GR" sz="1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και (Δ</a:t>
            </a:r>
            <a:r>
              <a:rPr kumimoji="0" lang="el-GR" sz="1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). Το διάλυμα Δ</a:t>
            </a:r>
            <a:r>
              <a:rPr kumimoji="0" lang="el-GR" sz="1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έχει: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πυκνότητα 1,2g/m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και θα έχει περιεκτικότητα 4% w/v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πυκνότητα 1,2g/m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και θα έχει περιεκτικότητα 12% w/v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πυκνότητα 0,4g/m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και θα έχει περιεκτικότητα 12% w/v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πυκνότητα 0,4g/m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και θα έχει περιεκτικότητα 4% w/v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15.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Στη συσκευασία ενός ροφήματος αναγράφεται: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41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Περιεχόμενο 250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Συστατικά: (μεταξύ των άλλων), λιπαρά 4%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</a:t>
            </a:r>
          </a:p>
          <a:p>
            <a:pPr marL="3587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Αδειάζουμε 100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από το ρόφημα σε ένα ποτήρι Α και το υπόλοιπο σε ένα ποτήρι Β. Να υπολογίσεις:</a:t>
            </a:r>
            <a:b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Πόσα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λιπαρά υπάρχουν στο περιεχόμενο του ποτηριού Α και πόσα στο Β;</a:t>
            </a:r>
            <a:b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Πόση είναι η περιεκτικότητα %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σε λιπαρά του ροφήματος στο ποτήρι Α και πόση στο ποτήρι 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16.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Διαθέτουμε 280g διαλύματος ζάχαρης, περιεκτικότητας 10% w/w.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Πόσα g ζάχαρης περιέχονται στο παραπάνω διάλυμα;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Πόσα g νερού χρειάστηκαν για την παρασκευή του παραπάνω διαλύματος; 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γ)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Αν η πυκνότητα του διαλύματος είναι 1,4 g/ml να βρεθεί η w/v % περιεκτικότητα του.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17. 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αλατιού διαλύονται σε 150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νερού. Το διάλυμα έχει  πυκνότητα ρ = 0,8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Να υπολογίσετε:</a:t>
            </a:r>
          </a:p>
          <a:p>
            <a:pPr marL="441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την %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περιεκτικότητα του διαλύματος.</a:t>
            </a:r>
          </a:p>
          <a:p>
            <a:pPr marL="441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τον όγκο του διαλύματος. </a:t>
            </a:r>
          </a:p>
          <a:p>
            <a:pPr marL="441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γ)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την %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περιεκτικότητα του διαλύματος.</a:t>
            </a:r>
          </a:p>
          <a:p>
            <a:pPr marL="261938" marR="0" lvl="0" indent="-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18.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πυκνό διάλυμα άλατος ζυγίζει 240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και έχει όγκο 200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Γνωρίζουμε ότι παρασκευάστηκε με διάλυση κάποιας ποσότητας  του άλατος σε 180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νερό. Να υπολογίσετε τα παρακάτω στοιχεία του διαλύματος:</a:t>
            </a:r>
          </a:p>
          <a:p>
            <a:pPr marL="441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την πυκνότητα του διαλύματος</a:t>
            </a:r>
          </a:p>
          <a:p>
            <a:pPr marL="441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την περιεκτικότητα %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41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γ)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την περιεκτικότητα %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358775" marR="0" lvl="0" indent="-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19. 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25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gr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υδροξειδίου του νατρίου διαλύονται πλήρως σε νερό και σχηματίζεται διάλυμα Δ όγκου 500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και πυκνότητας 1,25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gr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mL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α)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Να υπολογιστεί η περιεκτικότητα στα εκατό βάρους κατ’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όγκον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(%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w/v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του διαλύματος Δ.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β)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Να υπολογιστεί η περιεκτικότητα στα εκατό κατά βάρος (%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w/w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του διαλύματος Δ.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5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7900" y="5157788"/>
            <a:ext cx="316865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weight (</a:t>
            </a:r>
            <a:r>
              <a:rPr lang="el-GR" dirty="0">
                <a:solidFill>
                  <a:schemeClr val="bg1"/>
                </a:solidFill>
              </a:rPr>
              <a:t>βάρος δηλ. μάζα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v = volume </a:t>
            </a:r>
            <a:r>
              <a:rPr lang="el-GR" dirty="0" smtClean="0">
                <a:solidFill>
                  <a:schemeClr val="bg1"/>
                </a:solidFill>
              </a:rPr>
              <a:t>(όγκος)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4463" y="1916113"/>
            <a:ext cx="8891587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4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l-GR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Περιεκτικότητα % </a:t>
            </a:r>
            <a:r>
              <a:rPr lang="en-US" sz="4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w/v</a:t>
            </a:r>
            <a:endParaRPr lang="el-GR" sz="4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indent="538163" algn="just">
              <a:defRPr/>
            </a:pP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όγκο</a:t>
            </a:r>
            <a:endParaRPr lang="el-GR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 rot="-852466">
            <a:off x="4084638" y="4803775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>
                <a:solidFill>
                  <a:srgbClr val="FFC000"/>
                </a:solidFill>
              </a:rPr>
              <a:t>διευκρίνηση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901825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εκφράζει η περιεκτικότητα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w/v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ενός διαλύματος;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8208962" cy="13430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περιεκτικότητα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% w/v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ενός διαλύματος εκφράζει τη</a:t>
            </a:r>
            <a:r>
              <a:rPr lang="el-GR" dirty="0" smtClean="0">
                <a:solidFill>
                  <a:srgbClr val="FF3300"/>
                </a:solidFill>
                <a:latin typeface="Palatino Linotype" pitchFamily="18" charset="0"/>
              </a:rPr>
              <a:t>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μάζα σε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της διαλυμένης ουσίας που περιέχεται σε 100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διαλύματος.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Τίτλος 1"/>
          <p:cNvSpPr txBox="1">
            <a:spLocks/>
          </p:cNvSpPr>
          <p:nvPr/>
        </p:nvSpPr>
        <p:spPr bwMode="auto">
          <a:xfrm rot="-811460">
            <a:off x="280988" y="525463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Ορισμός</a:t>
            </a:r>
          </a:p>
        </p:txBody>
      </p:sp>
    </p:spTree>
    <p:extLst>
      <p:ext uri="{BB962C8B-B14F-4D97-AF65-F5344CB8AC3E}">
        <p14:creationId xmlns:p14="http://schemas.microsoft.com/office/powerpoint/2010/main" val="21677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gelioforos.gr/files/KAMILALIS/IOYNIOS2012/resized/20120607g_425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7061" r="18371" b="4193"/>
          <a:stretch/>
        </p:blipFill>
        <p:spPr bwMode="auto">
          <a:xfrm>
            <a:off x="375136" y="836711"/>
            <a:ext cx="2415654" cy="506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31840" y="328880"/>
            <a:ext cx="54770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 dirty="0">
                <a:solidFill>
                  <a:srgbClr val="FFC000"/>
                </a:solidFill>
              </a:rPr>
              <a:t>Παράδειγμα: 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Γάλα έχει </a:t>
            </a:r>
            <a:r>
              <a:rPr lang="el-GR" dirty="0">
                <a:solidFill>
                  <a:srgbClr val="FFC000"/>
                </a:solidFill>
              </a:rPr>
              <a:t>περιεκτικότητα </a:t>
            </a:r>
            <a:r>
              <a:rPr lang="el-GR" dirty="0" smtClean="0">
                <a:solidFill>
                  <a:srgbClr val="FFC000"/>
                </a:solidFill>
              </a:rPr>
              <a:t>1,5% ή 3,5% </a:t>
            </a:r>
            <a:r>
              <a:rPr lang="en-US" dirty="0" smtClean="0">
                <a:solidFill>
                  <a:srgbClr val="FFC000"/>
                </a:solidFill>
              </a:rPr>
              <a:t>w/v</a:t>
            </a:r>
            <a:r>
              <a:rPr lang="el-GR" dirty="0" smtClean="0">
                <a:solidFill>
                  <a:srgbClr val="FFC000"/>
                </a:solidFill>
              </a:rPr>
              <a:t> σε λιπαρά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r>
              <a:rPr lang="el-GR" dirty="0" smtClean="0">
                <a:solidFill>
                  <a:srgbClr val="FFC000"/>
                </a:solidFill>
              </a:rPr>
              <a:t>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28902" y="2060848"/>
            <a:ext cx="5942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Δηλαδή περιέχει 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1,5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λιπαρά σε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γάλακτος </a:t>
            </a:r>
          </a:p>
          <a:p>
            <a:pPr algn="ctr">
              <a:spcBef>
                <a:spcPts val="0"/>
              </a:spcBef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ή</a:t>
            </a:r>
          </a:p>
          <a:p>
            <a:pPr algn="ctr">
              <a:spcBef>
                <a:spcPts val="0"/>
              </a:spcBef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3,5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λιπαρά σε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γάλακτος</a:t>
            </a:r>
          </a:p>
        </p:txBody>
      </p:sp>
      <p:pic>
        <p:nvPicPr>
          <p:cNvPr id="3" name="Picture 2" descr="http://www.shopnsave.gr/thumbnails/images/MilbonaGala1lt3_5fat.jpg.thumb_300x300_3237c1a7fc123dad807ad83ad14a6e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 r="23236"/>
          <a:stretch/>
        </p:blipFill>
        <p:spPr bwMode="auto">
          <a:xfrm>
            <a:off x="5126551" y="3818909"/>
            <a:ext cx="148760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10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284663" y="357188"/>
            <a:ext cx="2577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l-GR" sz="5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54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l-GR" sz="5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54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</a:t>
            </a:r>
            <a:endParaRPr lang="el-GR" sz="5400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419475" y="1652588"/>
            <a:ext cx="56229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διαλυμένης ουσίας</a:t>
            </a: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	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σε </a:t>
            </a:r>
            <a:r>
              <a:rPr lang="el-GR" sz="28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CC66FF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3708400" y="1089025"/>
            <a:ext cx="576263" cy="666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080000" y="1089025"/>
            <a:ext cx="968375" cy="1476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852863" y="1089025"/>
            <a:ext cx="1943100" cy="70802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462713" y="1182688"/>
            <a:ext cx="127000" cy="1382712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61144" y="658813"/>
            <a:ext cx="3606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σημαίνει η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έκφραση: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3213" y="1773238"/>
            <a:ext cx="23241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Σημαίνει ότι περιέχονται: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492125" y="95250"/>
            <a:ext cx="22542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latin typeface="Calibri" pitchFamily="34" charset="0"/>
                <a:cs typeface="Calibri" pitchFamily="34" charset="0"/>
              </a:rPr>
              <a:t>Με λίγα λόγια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11960" y="5673427"/>
            <a:ext cx="2577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5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5 </a:t>
            </a:r>
            <a:r>
              <a:rPr lang="el-GR" sz="54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l-GR" sz="5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5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54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5400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v</a:t>
            </a:r>
            <a:endParaRPr lang="el-GR" sz="5400" dirty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57784" y="3742084"/>
            <a:ext cx="66411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3300"/>
                </a:solidFill>
              </a:rPr>
              <a:t>5 </a:t>
            </a:r>
            <a:r>
              <a:rPr lang="en-US" sz="2800" dirty="0">
                <a:solidFill>
                  <a:srgbClr val="FFC000"/>
                </a:solidFill>
              </a:rPr>
              <a:t>g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διαλυμένης ουσίας</a:t>
            </a:r>
            <a:endParaRPr lang="el-GR" sz="2800" dirty="0"/>
          </a:p>
          <a:p>
            <a:pPr eaLnBrk="1" hangingPunct="1"/>
            <a:r>
              <a:rPr lang="el-GR" sz="2800" dirty="0"/>
              <a:t> </a:t>
            </a:r>
          </a:p>
          <a:p>
            <a:pPr eaLnBrk="1" hangingPunct="1"/>
            <a:r>
              <a:rPr lang="el-GR" sz="2800" dirty="0"/>
              <a:t>			</a:t>
            </a:r>
            <a:r>
              <a:rPr lang="el-GR" sz="2800" dirty="0">
                <a:solidFill>
                  <a:schemeClr val="bg1"/>
                </a:solidFill>
              </a:rPr>
              <a:t>σε</a:t>
            </a:r>
            <a:r>
              <a:rPr lang="el-GR" sz="2800" dirty="0"/>
              <a:t> </a:t>
            </a:r>
            <a:r>
              <a:rPr lang="el-GR" sz="2800" dirty="0">
                <a:solidFill>
                  <a:srgbClr val="92D050"/>
                </a:solidFill>
              </a:rPr>
              <a:t>100</a:t>
            </a:r>
            <a:r>
              <a:rPr lang="el-GR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FF66FF"/>
                </a:solidFill>
              </a:rPr>
              <a:t>mL</a:t>
            </a:r>
            <a:r>
              <a:rPr lang="en-US" sz="2800" dirty="0" smtClean="0">
                <a:solidFill>
                  <a:srgbClr val="3333FF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800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770509" y="4194522"/>
            <a:ext cx="1508125" cy="1682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156272" y="4194522"/>
            <a:ext cx="2533650" cy="168275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5104134" y="5035897"/>
            <a:ext cx="968375" cy="841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6588224" y="5127079"/>
            <a:ext cx="201686" cy="72003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7544" y="3265165"/>
            <a:ext cx="19367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latin typeface="Calibri" pitchFamily="34" charset="0"/>
                <a:cs typeface="Calibri" pitchFamily="34" charset="0"/>
              </a:rPr>
              <a:t>Αντίστροφα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25438" y="5291138"/>
            <a:ext cx="3382962" cy="138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Σημαίνει ότι η περιεκτικότητα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w/v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είναι: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23553" y="3915053"/>
            <a:ext cx="28082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σημαίνει η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πληροφορία: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203646" y="3140968"/>
            <a:ext cx="8688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4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 animBg="1"/>
      <p:bldP spid="29701" grpId="0" animBg="1"/>
      <p:bldP spid="29702" grpId="0" animBg="1"/>
      <p:bldP spid="29703" grpId="0" animBg="1"/>
      <p:bldP spid="29704" grpId="0"/>
      <p:bldP spid="29705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02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427538" y="620713"/>
            <a:ext cx="43926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Στην ετικέτα διαβάζουμε: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περιέχονται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ΠΡΩΤΕΪΝΕΣ 		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3,3 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ΥΔΑΤΑΝΘΡΑΚΕΣ 	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4,7 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ΛΙΠΑΡΑ		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1,5 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el-GR" sz="20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356100" y="3068638"/>
            <a:ext cx="4464050" cy="1944687"/>
          </a:xfrm>
          <a:prstGeom prst="wedgeEllipseCallout">
            <a:avLst>
              <a:gd name="adj1" fmla="val 27995"/>
              <a:gd name="adj2" fmla="val 3971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sz="2400" dirty="0">
                <a:latin typeface="Calibri" pitchFamily="34" charset="0"/>
                <a:cs typeface="Calibri" pitchFamily="34" charset="0"/>
              </a:rPr>
              <a:t>Αυτές είναι πληροφορίες για το περιεχόμενο σε </a:t>
            </a:r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γάλακτος.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3708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περιέχονται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ΠΡΩΤΕΪΝΕΣ 		3,3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ΥΔΑΤΑΝΘΡΑΚΕΣ 	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4,7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ΛΙΠΑΡΑ		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1,5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932363" y="260350"/>
            <a:ext cx="4032125" cy="3097213"/>
          </a:xfrm>
          <a:prstGeom prst="wedgeEllipseCallout">
            <a:avLst>
              <a:gd name="adj1" fmla="val -39287"/>
              <a:gd name="adj2" fmla="val 185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sz="2000" dirty="0">
                <a:latin typeface="Calibri" pitchFamily="34" charset="0"/>
                <a:cs typeface="Calibri" pitchFamily="34" charset="0"/>
              </a:rPr>
              <a:t>Τι ισχύει;</a:t>
            </a:r>
          </a:p>
          <a:p>
            <a:pPr algn="ctr"/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>
                <a:latin typeface="Calibri" pitchFamily="34" charset="0"/>
                <a:cs typeface="Calibri" pitchFamily="34" charset="0"/>
              </a:rPr>
              <a:t>Αν κάποιος πιει 100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mL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γάλα, θα έχει πάρει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 smtClean="0">
                <a:latin typeface="Calibri" pitchFamily="34" charset="0"/>
                <a:cs typeface="Calibri" pitchFamily="34" charset="0"/>
              </a:rPr>
              <a:t>3,3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πρωτεϊνες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,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 smtClean="0">
                <a:latin typeface="Calibri" pitchFamily="34" charset="0"/>
                <a:cs typeface="Calibri" pitchFamily="34" charset="0"/>
              </a:rPr>
              <a:t>4,7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υδατάνθρακες και 1,5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λιπαρά.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184580" y="3357563"/>
            <a:ext cx="5832648" cy="2087785"/>
          </a:xfrm>
          <a:prstGeom prst="wedgeEllipseCallout">
            <a:avLst>
              <a:gd name="adj1" fmla="val 4921"/>
              <a:gd name="adj2" fmla="val 41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sz="2400" dirty="0">
                <a:latin typeface="Calibri" pitchFamily="34" charset="0"/>
                <a:cs typeface="Calibri" pitchFamily="34" charset="0"/>
              </a:rPr>
              <a:t>Αν, όμως κάποιος πιει 1 ποτήρι γάλα που είναι 200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mL;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400" dirty="0">
                <a:latin typeface="Calibri" pitchFamily="34" charset="0"/>
                <a:cs typeface="Calibri" pitchFamily="34" charset="0"/>
              </a:rPr>
              <a:t>ή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αν πιει 150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;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400" dirty="0">
                <a:latin typeface="Calibri" pitchFamily="34" charset="0"/>
                <a:cs typeface="Calibri" pitchFamily="34" charset="0"/>
              </a:rPr>
              <a:t>Τότε; …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942302" y="5661248"/>
            <a:ext cx="377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 δουλεύουμε δηλαδή με αναλογίες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7852" y="4849921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100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3171" y="4849921"/>
            <a:ext cx="742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w/v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54977" y="5642084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8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91676" y="5570646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l-GR" sz="28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979712" y="5267434"/>
            <a:ext cx="5111750" cy="519112"/>
            <a:chOff x="340" y="2604"/>
            <a:chExt cx="3220" cy="327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1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251520" y="90465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Για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τις εφαρμογές - ασκήσεις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χρησιμοποιούμε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ΑΠΛΗ ΜΕΘΟΔΟ ΤΩΝ ΤΡΙΩΝ</a:t>
            </a:r>
            <a:r>
              <a:rPr lang="el-G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κατά την εφαρμογή της οποίας θα πρέπει να προσέχουμε ώστε σε κάθε στήλη από τις δύο στήλες που χρησιμοποιούμε να </a:t>
            </a:r>
            <a:r>
              <a:rPr lang="el-G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υπάρχει απόλυτη ομοιομορφία και στις μονάδες αλλά και στις ουσίες</a:t>
            </a:r>
            <a:r>
              <a:rPr lang="el-G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π.χ. να υπάρχουν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 επάνω αλλά και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 κάτω.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41683" y="3647996"/>
            <a:ext cx="8518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Σε 100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διαλύματος περιέχονται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w/v</a:t>
            </a:r>
            <a:r>
              <a:rPr lang="el-GR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διαλυμένης ουσίας </a:t>
            </a:r>
          </a:p>
          <a:p>
            <a:pPr lvl="0"/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V</a:t>
            </a:r>
            <a:r>
              <a:rPr lang="el-GR" sz="2400" baseline="-25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 διαλύματος περιέχονται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m</a:t>
            </a:r>
            <a:r>
              <a:rPr lang="el-GR" sz="2400" baseline="-25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g διαλυμένης ουσίας </a:t>
            </a:r>
          </a:p>
        </p:txBody>
      </p:sp>
      <p:sp>
        <p:nvSpPr>
          <p:cNvPr id="13" name="Τίτλος 1"/>
          <p:cNvSpPr txBox="1">
            <a:spLocks/>
          </p:cNvSpPr>
          <p:nvPr/>
        </p:nvSpPr>
        <p:spPr bwMode="auto">
          <a:xfrm rot="20788540">
            <a:off x="65540" y="338639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Μεθοδολογία</a:t>
            </a:r>
            <a:endParaRPr lang="el-G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0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1440</Words>
  <Application>Microsoft Office PowerPoint</Application>
  <PresentationFormat>Προβολή στην οθόνη (4:3)</PresentationFormat>
  <Paragraphs>297</Paragraphs>
  <Slides>29</Slides>
  <Notes>4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Προεπιλεγμένη σχεδίαση</vt:lpstr>
      <vt:lpstr>Φωτογραφία του Photo Editor</vt:lpstr>
      <vt:lpstr>Παρουσίαση του PowerPoint</vt:lpstr>
      <vt:lpstr>Παρουσίαση του PowerPoint</vt:lpstr>
      <vt:lpstr>Παρουσίαση του PowerPoint</vt:lpstr>
      <vt:lpstr>Τι εκφράζει η περιεκτικότητα   % w/v ενός διαλύματος;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Ασκήσεις βιβλίου</vt:lpstr>
      <vt:lpstr>Παρουσίαση του PowerPoint</vt:lpstr>
      <vt:lpstr>Τι εκφράζει η περιεκτικότητα   % v/v ενός διαλύματος;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Για περισσότερη εξάσκηση…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Διαλύματα</dc:title>
  <dc:creator>GK</dc:creator>
  <cp:lastModifiedBy>Kostas</cp:lastModifiedBy>
  <cp:revision>73</cp:revision>
  <dcterms:created xsi:type="dcterms:W3CDTF">2006-08-05T19:45:46Z</dcterms:created>
  <dcterms:modified xsi:type="dcterms:W3CDTF">2012-12-05T09:08:30Z</dcterms:modified>
</cp:coreProperties>
</file>